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1110" y="19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EE6EEB16-25A6-460D-84C9-03CF74374F30}" type="datetimeFigureOut">
              <a:rPr kumimoji="1" lang="ja-JP" altLang="en-US" smtClean="0"/>
              <a:t>2021/2/9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793340-158A-410C-911E-537333BD4B4E}" type="slidenum">
              <a:rPr kumimoji="1" lang="ja-JP" altLang="en-US" smtClean="0"/>
              <a:t>‹#›</a:t>
            </a:fld>
            <a:endParaRPr kumimoji="1" lang="ja-JP" altLang="en-US"/>
          </a:p>
        </p:txBody>
      </p:sp>
    </p:spTree>
    <p:extLst>
      <p:ext uri="{BB962C8B-B14F-4D97-AF65-F5344CB8AC3E}">
        <p14:creationId xmlns:p14="http://schemas.microsoft.com/office/powerpoint/2010/main" val="1869163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E6EEB16-25A6-460D-84C9-03CF74374F30}" type="datetimeFigureOut">
              <a:rPr kumimoji="1" lang="ja-JP" altLang="en-US" smtClean="0"/>
              <a:t>2021/2/9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793340-158A-410C-911E-537333BD4B4E}" type="slidenum">
              <a:rPr kumimoji="1" lang="ja-JP" altLang="en-US" smtClean="0"/>
              <a:t>‹#›</a:t>
            </a:fld>
            <a:endParaRPr kumimoji="1" lang="ja-JP" altLang="en-US"/>
          </a:p>
        </p:txBody>
      </p:sp>
    </p:spTree>
    <p:extLst>
      <p:ext uri="{BB962C8B-B14F-4D97-AF65-F5344CB8AC3E}">
        <p14:creationId xmlns:p14="http://schemas.microsoft.com/office/powerpoint/2010/main" val="382179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E6EEB16-25A6-460D-84C9-03CF74374F30}" type="datetimeFigureOut">
              <a:rPr kumimoji="1" lang="ja-JP" altLang="en-US" smtClean="0"/>
              <a:t>2021/2/9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793340-158A-410C-911E-537333BD4B4E}" type="slidenum">
              <a:rPr kumimoji="1" lang="ja-JP" altLang="en-US" smtClean="0"/>
              <a:t>‹#›</a:t>
            </a:fld>
            <a:endParaRPr kumimoji="1" lang="ja-JP" altLang="en-US"/>
          </a:p>
        </p:txBody>
      </p:sp>
    </p:spTree>
    <p:extLst>
      <p:ext uri="{BB962C8B-B14F-4D97-AF65-F5344CB8AC3E}">
        <p14:creationId xmlns:p14="http://schemas.microsoft.com/office/powerpoint/2010/main" val="30907712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E6EEB16-25A6-460D-84C9-03CF74374F30}" type="datetimeFigureOut">
              <a:rPr kumimoji="1" lang="ja-JP" altLang="en-US" smtClean="0"/>
              <a:t>2021/2/9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793340-158A-410C-911E-537333BD4B4E}" type="slidenum">
              <a:rPr kumimoji="1" lang="ja-JP" altLang="en-US" smtClean="0"/>
              <a:t>‹#›</a:t>
            </a:fld>
            <a:endParaRPr kumimoji="1" lang="ja-JP" altLang="en-US"/>
          </a:p>
        </p:txBody>
      </p:sp>
    </p:spTree>
    <p:extLst>
      <p:ext uri="{BB962C8B-B14F-4D97-AF65-F5344CB8AC3E}">
        <p14:creationId xmlns:p14="http://schemas.microsoft.com/office/powerpoint/2010/main" val="36818165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EE6EEB16-25A6-460D-84C9-03CF74374F30}" type="datetimeFigureOut">
              <a:rPr kumimoji="1" lang="ja-JP" altLang="en-US" smtClean="0"/>
              <a:t>2021/2/9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793340-158A-410C-911E-537333BD4B4E}" type="slidenum">
              <a:rPr kumimoji="1" lang="ja-JP" altLang="en-US" smtClean="0"/>
              <a:t>‹#›</a:t>
            </a:fld>
            <a:endParaRPr kumimoji="1" lang="ja-JP" altLang="en-US"/>
          </a:p>
        </p:txBody>
      </p:sp>
    </p:spTree>
    <p:extLst>
      <p:ext uri="{BB962C8B-B14F-4D97-AF65-F5344CB8AC3E}">
        <p14:creationId xmlns:p14="http://schemas.microsoft.com/office/powerpoint/2010/main" val="8329901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EE6EEB16-25A6-460D-84C9-03CF74374F30}" type="datetimeFigureOut">
              <a:rPr kumimoji="1" lang="ja-JP" altLang="en-US" smtClean="0"/>
              <a:t>2021/2/9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793340-158A-410C-911E-537333BD4B4E}" type="slidenum">
              <a:rPr kumimoji="1" lang="ja-JP" altLang="en-US" smtClean="0"/>
              <a:t>‹#›</a:t>
            </a:fld>
            <a:endParaRPr kumimoji="1" lang="ja-JP" altLang="en-US"/>
          </a:p>
        </p:txBody>
      </p:sp>
    </p:spTree>
    <p:extLst>
      <p:ext uri="{BB962C8B-B14F-4D97-AF65-F5344CB8AC3E}">
        <p14:creationId xmlns:p14="http://schemas.microsoft.com/office/powerpoint/2010/main" val="2781229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EE6EEB16-25A6-460D-84C9-03CF74374F30}" type="datetimeFigureOut">
              <a:rPr kumimoji="1" lang="ja-JP" altLang="en-US" smtClean="0"/>
              <a:t>2021/2/9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793340-158A-410C-911E-537333BD4B4E}" type="slidenum">
              <a:rPr kumimoji="1" lang="ja-JP" altLang="en-US" smtClean="0"/>
              <a:t>‹#›</a:t>
            </a:fld>
            <a:endParaRPr kumimoji="1" lang="ja-JP" altLang="en-US"/>
          </a:p>
        </p:txBody>
      </p:sp>
    </p:spTree>
    <p:extLst>
      <p:ext uri="{BB962C8B-B14F-4D97-AF65-F5344CB8AC3E}">
        <p14:creationId xmlns:p14="http://schemas.microsoft.com/office/powerpoint/2010/main" val="16295221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EE6EEB16-25A6-460D-84C9-03CF74374F30}" type="datetimeFigureOut">
              <a:rPr kumimoji="1" lang="ja-JP" altLang="en-US" smtClean="0"/>
              <a:t>2021/2/9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793340-158A-410C-911E-537333BD4B4E}" type="slidenum">
              <a:rPr kumimoji="1" lang="ja-JP" altLang="en-US" smtClean="0"/>
              <a:t>‹#›</a:t>
            </a:fld>
            <a:endParaRPr kumimoji="1" lang="ja-JP" altLang="en-US"/>
          </a:p>
        </p:txBody>
      </p:sp>
    </p:spTree>
    <p:extLst>
      <p:ext uri="{BB962C8B-B14F-4D97-AF65-F5344CB8AC3E}">
        <p14:creationId xmlns:p14="http://schemas.microsoft.com/office/powerpoint/2010/main" val="4274775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E6EEB16-25A6-460D-84C9-03CF74374F30}" type="datetimeFigureOut">
              <a:rPr kumimoji="1" lang="ja-JP" altLang="en-US" smtClean="0"/>
              <a:t>2021/2/9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793340-158A-410C-911E-537333BD4B4E}" type="slidenum">
              <a:rPr kumimoji="1" lang="ja-JP" altLang="en-US" smtClean="0"/>
              <a:t>‹#›</a:t>
            </a:fld>
            <a:endParaRPr kumimoji="1" lang="ja-JP" altLang="en-US"/>
          </a:p>
        </p:txBody>
      </p:sp>
    </p:spTree>
    <p:extLst>
      <p:ext uri="{BB962C8B-B14F-4D97-AF65-F5344CB8AC3E}">
        <p14:creationId xmlns:p14="http://schemas.microsoft.com/office/powerpoint/2010/main" val="17004369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EE6EEB16-25A6-460D-84C9-03CF74374F30}" type="datetimeFigureOut">
              <a:rPr kumimoji="1" lang="ja-JP" altLang="en-US" smtClean="0"/>
              <a:t>2021/2/9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793340-158A-410C-911E-537333BD4B4E}" type="slidenum">
              <a:rPr kumimoji="1" lang="ja-JP" altLang="en-US" smtClean="0"/>
              <a:t>‹#›</a:t>
            </a:fld>
            <a:endParaRPr kumimoji="1" lang="ja-JP" altLang="en-US"/>
          </a:p>
        </p:txBody>
      </p:sp>
    </p:spTree>
    <p:extLst>
      <p:ext uri="{BB962C8B-B14F-4D97-AF65-F5344CB8AC3E}">
        <p14:creationId xmlns:p14="http://schemas.microsoft.com/office/powerpoint/2010/main" val="30362871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EE6EEB16-25A6-460D-84C9-03CF74374F30}" type="datetimeFigureOut">
              <a:rPr kumimoji="1" lang="ja-JP" altLang="en-US" smtClean="0"/>
              <a:t>2021/2/9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793340-158A-410C-911E-537333BD4B4E}" type="slidenum">
              <a:rPr kumimoji="1" lang="ja-JP" altLang="en-US" smtClean="0"/>
              <a:t>‹#›</a:t>
            </a:fld>
            <a:endParaRPr kumimoji="1" lang="ja-JP" altLang="en-US"/>
          </a:p>
        </p:txBody>
      </p:sp>
    </p:spTree>
    <p:extLst>
      <p:ext uri="{BB962C8B-B14F-4D97-AF65-F5344CB8AC3E}">
        <p14:creationId xmlns:p14="http://schemas.microsoft.com/office/powerpoint/2010/main" val="36107160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6EEB16-25A6-460D-84C9-03CF74374F30}" type="datetimeFigureOut">
              <a:rPr kumimoji="1" lang="ja-JP" altLang="en-US" smtClean="0"/>
              <a:t>2021/2/9</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793340-158A-410C-911E-537333BD4B4E}" type="slidenum">
              <a:rPr kumimoji="1" lang="ja-JP" altLang="en-US" smtClean="0"/>
              <a:t>‹#›</a:t>
            </a:fld>
            <a:endParaRPr kumimoji="1" lang="ja-JP" altLang="en-US"/>
          </a:p>
        </p:txBody>
      </p:sp>
    </p:spTree>
    <p:extLst>
      <p:ext uri="{BB962C8B-B14F-4D97-AF65-F5344CB8AC3E}">
        <p14:creationId xmlns:p14="http://schemas.microsoft.com/office/powerpoint/2010/main" val="12934576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8308483" y="281064"/>
            <a:ext cx="1440555" cy="355778"/>
          </a:xfrm>
          <a:ln>
            <a:solidFill>
              <a:schemeClr val="tx1"/>
            </a:solidFill>
          </a:ln>
        </p:spPr>
        <p:txBody>
          <a:bodyPr anchor="ctr">
            <a:normAutofit/>
          </a:bodyPr>
          <a:lstStyle/>
          <a:p>
            <a:r>
              <a:rPr lang="ja-JP" altLang="en-US" sz="1625" b="1" smtClean="0"/>
              <a:t>資料２－</a:t>
            </a:r>
            <a:r>
              <a:rPr lang="ja-JP" altLang="en-US" sz="1625" b="1" dirty="0"/>
              <a:t>１</a:t>
            </a:r>
            <a:endParaRPr lang="en-US" altLang="ja-JP" sz="1625" b="1" dirty="0"/>
          </a:p>
        </p:txBody>
      </p:sp>
      <p:sp>
        <p:nvSpPr>
          <p:cNvPr id="4" name="サブタイトル 2"/>
          <p:cNvSpPr txBox="1">
            <a:spLocks/>
          </p:cNvSpPr>
          <p:nvPr/>
        </p:nvSpPr>
        <p:spPr>
          <a:xfrm>
            <a:off x="0" y="744982"/>
            <a:ext cx="9906000" cy="434059"/>
          </a:xfrm>
          <a:prstGeom prst="rect">
            <a:avLst/>
          </a:prstGeom>
          <a:solidFill>
            <a:srgbClr val="0070C0"/>
          </a:solidFill>
        </p:spPr>
        <p:txBody>
          <a:bodyPr vert="horz" lIns="74295" tIns="37148" rIns="74295" bIns="37148" rtlCol="0" anchor="ctr">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r>
              <a:rPr lang="ja-JP" altLang="en-US" sz="1950" b="1" dirty="0">
                <a:solidFill>
                  <a:schemeClr val="bg1"/>
                </a:solidFill>
              </a:rPr>
              <a:t>緊急事態措置の解除に関する国への要請について</a:t>
            </a:r>
          </a:p>
        </p:txBody>
      </p:sp>
      <p:sp>
        <p:nvSpPr>
          <p:cNvPr id="5" name="サブタイトル 2"/>
          <p:cNvSpPr txBox="1">
            <a:spLocks/>
          </p:cNvSpPr>
          <p:nvPr/>
        </p:nvSpPr>
        <p:spPr>
          <a:xfrm>
            <a:off x="107021" y="5454170"/>
            <a:ext cx="9906000" cy="1675697"/>
          </a:xfrm>
          <a:prstGeom prst="rect">
            <a:avLst/>
          </a:prstGeom>
        </p:spPr>
        <p:txBody>
          <a:bodyPr vert="horz" lIns="74295" tIns="37148" rIns="74295" bIns="37148"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nSpc>
                <a:spcPct val="150000"/>
              </a:lnSpc>
            </a:pPr>
            <a:r>
              <a:rPr lang="ja-JP" altLang="en-US" sz="1625" b="1" dirty="0"/>
              <a:t>２月８日に、基準を達成（①を達成）　</a:t>
            </a:r>
            <a:endParaRPr lang="en-US" altLang="ja-JP" sz="1625" b="1" dirty="0"/>
          </a:p>
        </p:txBody>
      </p:sp>
      <p:sp>
        <p:nvSpPr>
          <p:cNvPr id="6" name="サブタイトル 2"/>
          <p:cNvSpPr txBox="1">
            <a:spLocks/>
          </p:cNvSpPr>
          <p:nvPr/>
        </p:nvSpPr>
        <p:spPr>
          <a:xfrm>
            <a:off x="317411" y="3251630"/>
            <a:ext cx="9712415" cy="1675697"/>
          </a:xfrm>
          <a:prstGeom prst="rect">
            <a:avLst/>
          </a:prstGeom>
        </p:spPr>
        <p:txBody>
          <a:bodyPr vert="horz" lIns="74295" tIns="37148" rIns="74295" bIns="37148"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lnSpc>
                <a:spcPct val="150000"/>
              </a:lnSpc>
            </a:pPr>
            <a:r>
              <a:rPr lang="en-US" altLang="ja-JP" sz="1625" b="1" dirty="0"/>
              <a:t>【</a:t>
            </a:r>
            <a:r>
              <a:rPr lang="ja-JP" altLang="en-US" sz="1625" b="1" dirty="0"/>
              <a:t>現在の状況</a:t>
            </a:r>
            <a:r>
              <a:rPr lang="en-US" altLang="ja-JP" sz="1625" b="1" dirty="0"/>
              <a:t>】</a:t>
            </a:r>
          </a:p>
          <a:p>
            <a:pPr algn="l"/>
            <a:r>
              <a:rPr lang="ja-JP" altLang="en-US" sz="1625" b="1" dirty="0"/>
              <a:t>　</a:t>
            </a:r>
            <a:endParaRPr lang="en-US" altLang="ja-JP" sz="1625" b="1" dirty="0"/>
          </a:p>
        </p:txBody>
      </p:sp>
      <p:graphicFrame>
        <p:nvGraphicFramePr>
          <p:cNvPr id="10" name="表 9"/>
          <p:cNvGraphicFramePr>
            <a:graphicFrameLocks noGrp="1"/>
          </p:cNvGraphicFramePr>
          <p:nvPr>
            <p:extLst>
              <p:ext uri="{D42A27DB-BD31-4B8C-83A1-F6EECF244321}">
                <p14:modId xmlns:p14="http://schemas.microsoft.com/office/powerpoint/2010/main" val="35812280"/>
              </p:ext>
            </p:extLst>
          </p:nvPr>
        </p:nvGraphicFramePr>
        <p:xfrm>
          <a:off x="317411" y="3717033"/>
          <a:ext cx="9276903" cy="1506540"/>
        </p:xfrm>
        <a:graphic>
          <a:graphicData uri="http://schemas.openxmlformats.org/drawingml/2006/table">
            <a:tbl>
              <a:tblPr firstRow="1" bandRow="1">
                <a:tableStyleId>{5940675A-B579-460E-94D1-54222C63F5DA}</a:tableStyleId>
              </a:tblPr>
              <a:tblGrid>
                <a:gridCol w="2335311">
                  <a:extLst>
                    <a:ext uri="{9D8B030D-6E8A-4147-A177-3AD203B41FA5}">
                      <a16:colId xmlns:a16="http://schemas.microsoft.com/office/drawing/2014/main" val="1840831045"/>
                    </a:ext>
                  </a:extLst>
                </a:gridCol>
                <a:gridCol w="997992">
                  <a:extLst>
                    <a:ext uri="{9D8B030D-6E8A-4147-A177-3AD203B41FA5}">
                      <a16:colId xmlns:a16="http://schemas.microsoft.com/office/drawing/2014/main" val="3270929441"/>
                    </a:ext>
                  </a:extLst>
                </a:gridCol>
                <a:gridCol w="1031259">
                  <a:extLst>
                    <a:ext uri="{9D8B030D-6E8A-4147-A177-3AD203B41FA5}">
                      <a16:colId xmlns:a16="http://schemas.microsoft.com/office/drawing/2014/main" val="1195019433"/>
                    </a:ext>
                  </a:extLst>
                </a:gridCol>
                <a:gridCol w="1031259">
                  <a:extLst>
                    <a:ext uri="{9D8B030D-6E8A-4147-A177-3AD203B41FA5}">
                      <a16:colId xmlns:a16="http://schemas.microsoft.com/office/drawing/2014/main" val="524846445"/>
                    </a:ext>
                  </a:extLst>
                </a:gridCol>
                <a:gridCol w="975815">
                  <a:extLst>
                    <a:ext uri="{9D8B030D-6E8A-4147-A177-3AD203B41FA5}">
                      <a16:colId xmlns:a16="http://schemas.microsoft.com/office/drawing/2014/main" val="1266161220"/>
                    </a:ext>
                  </a:extLst>
                </a:gridCol>
                <a:gridCol w="964726">
                  <a:extLst>
                    <a:ext uri="{9D8B030D-6E8A-4147-A177-3AD203B41FA5}">
                      <a16:colId xmlns:a16="http://schemas.microsoft.com/office/drawing/2014/main" val="2715503501"/>
                    </a:ext>
                  </a:extLst>
                </a:gridCol>
                <a:gridCol w="997993">
                  <a:extLst>
                    <a:ext uri="{9D8B030D-6E8A-4147-A177-3AD203B41FA5}">
                      <a16:colId xmlns:a16="http://schemas.microsoft.com/office/drawing/2014/main" val="1271929278"/>
                    </a:ext>
                  </a:extLst>
                </a:gridCol>
                <a:gridCol w="942548">
                  <a:extLst>
                    <a:ext uri="{9D8B030D-6E8A-4147-A177-3AD203B41FA5}">
                      <a16:colId xmlns:a16="http://schemas.microsoft.com/office/drawing/2014/main" val="3533485248"/>
                    </a:ext>
                  </a:extLst>
                </a:gridCol>
              </a:tblGrid>
              <a:tr h="301308">
                <a:tc>
                  <a:txBody>
                    <a:bodyPr/>
                    <a:lstStyle/>
                    <a:p>
                      <a:pPr algn="ctr"/>
                      <a:endParaRPr kumimoji="1" lang="ja-JP" altLang="en-US" sz="1100" b="1" dirty="0"/>
                    </a:p>
                  </a:txBody>
                  <a:tcPr marL="74295" marR="74295" marT="37148" marB="37148" anchor="ctr">
                    <a:solidFill>
                      <a:schemeClr val="accent1">
                        <a:lumMod val="40000"/>
                        <a:lumOff val="60000"/>
                      </a:schemeClr>
                    </a:solidFill>
                  </a:tcPr>
                </a:tc>
                <a:tc>
                  <a:txBody>
                    <a:bodyPr/>
                    <a:lstStyle/>
                    <a:p>
                      <a:pPr algn="ctr"/>
                      <a:r>
                        <a:rPr kumimoji="1" lang="ja-JP" altLang="en-US" sz="1100" b="1" dirty="0" smtClean="0"/>
                        <a:t>２月２日</a:t>
                      </a:r>
                      <a:endParaRPr kumimoji="1" lang="ja-JP" altLang="en-US" sz="1100" b="1" dirty="0"/>
                    </a:p>
                  </a:txBody>
                  <a:tcPr marL="74295" marR="74295" marT="37148" marB="37148" anchor="ctr">
                    <a:solidFill>
                      <a:schemeClr val="accent1">
                        <a:lumMod val="40000"/>
                        <a:lumOff val="60000"/>
                      </a:schemeClr>
                    </a:solidFill>
                  </a:tcPr>
                </a:tc>
                <a:tc>
                  <a:txBody>
                    <a:bodyPr/>
                    <a:lstStyle/>
                    <a:p>
                      <a:pPr algn="ctr"/>
                      <a:r>
                        <a:rPr kumimoji="1" lang="ja-JP" altLang="en-US" sz="1100" b="1" dirty="0" smtClean="0"/>
                        <a:t>２月３日</a:t>
                      </a:r>
                      <a:endParaRPr kumimoji="1" lang="ja-JP" altLang="en-US" sz="1100" b="1" dirty="0"/>
                    </a:p>
                  </a:txBody>
                  <a:tcPr marL="74295" marR="74295" marT="37148" marB="37148" anchor="ctr">
                    <a:solidFill>
                      <a:schemeClr val="accent1">
                        <a:lumMod val="40000"/>
                        <a:lumOff val="60000"/>
                      </a:schemeClr>
                    </a:solidFill>
                  </a:tcPr>
                </a:tc>
                <a:tc>
                  <a:txBody>
                    <a:bodyPr/>
                    <a:lstStyle/>
                    <a:p>
                      <a:pPr algn="ctr"/>
                      <a:r>
                        <a:rPr kumimoji="1" lang="ja-JP" altLang="en-US" sz="1100" b="1" dirty="0" smtClean="0"/>
                        <a:t>２月４日</a:t>
                      </a:r>
                      <a:endParaRPr kumimoji="1" lang="ja-JP" altLang="en-US" sz="1100" b="1" dirty="0"/>
                    </a:p>
                  </a:txBody>
                  <a:tcPr marL="74295" marR="74295" marT="37148" marB="37148" anchor="ctr">
                    <a:solidFill>
                      <a:schemeClr val="accent1">
                        <a:lumMod val="40000"/>
                        <a:lumOff val="60000"/>
                      </a:schemeClr>
                    </a:solidFill>
                  </a:tcPr>
                </a:tc>
                <a:tc>
                  <a:txBody>
                    <a:bodyPr/>
                    <a:lstStyle/>
                    <a:p>
                      <a:pPr algn="ctr"/>
                      <a:r>
                        <a:rPr kumimoji="1" lang="ja-JP" altLang="en-US" sz="1100" b="1" dirty="0" smtClean="0"/>
                        <a:t>２月５日</a:t>
                      </a:r>
                      <a:endParaRPr kumimoji="1" lang="ja-JP" altLang="en-US" sz="1100" b="1" dirty="0"/>
                    </a:p>
                  </a:txBody>
                  <a:tcPr marL="74295" marR="74295" marT="37148" marB="37148" anchor="ctr">
                    <a:solidFill>
                      <a:schemeClr val="accent1">
                        <a:lumMod val="40000"/>
                        <a:lumOff val="60000"/>
                      </a:schemeClr>
                    </a:solidFill>
                  </a:tcPr>
                </a:tc>
                <a:tc>
                  <a:txBody>
                    <a:bodyPr/>
                    <a:lstStyle/>
                    <a:p>
                      <a:pPr algn="ctr"/>
                      <a:r>
                        <a:rPr kumimoji="1" lang="ja-JP" altLang="en-US" sz="1100" b="1" dirty="0" smtClean="0"/>
                        <a:t>２月６日</a:t>
                      </a:r>
                      <a:endParaRPr kumimoji="1" lang="ja-JP" altLang="en-US" sz="1100" b="1" dirty="0"/>
                    </a:p>
                  </a:txBody>
                  <a:tcPr marL="74295" marR="74295" marT="37148" marB="37148" anchor="ctr">
                    <a:solidFill>
                      <a:schemeClr val="accent1">
                        <a:lumMod val="40000"/>
                        <a:lumOff val="60000"/>
                      </a:schemeClr>
                    </a:solidFill>
                  </a:tcPr>
                </a:tc>
                <a:tc>
                  <a:txBody>
                    <a:bodyPr/>
                    <a:lstStyle/>
                    <a:p>
                      <a:pPr algn="ctr"/>
                      <a:r>
                        <a:rPr kumimoji="1" lang="ja-JP" altLang="en-US" sz="1100" b="1" dirty="0" smtClean="0"/>
                        <a:t>２月７日</a:t>
                      </a:r>
                      <a:endParaRPr kumimoji="1" lang="ja-JP" altLang="en-US" sz="1100" b="1" dirty="0"/>
                    </a:p>
                  </a:txBody>
                  <a:tcPr marL="74295" marR="74295" marT="37148" marB="37148" anchor="ctr">
                    <a:solidFill>
                      <a:schemeClr val="accent1">
                        <a:lumMod val="40000"/>
                        <a:lumOff val="60000"/>
                      </a:schemeClr>
                    </a:solidFill>
                  </a:tcPr>
                </a:tc>
                <a:tc>
                  <a:txBody>
                    <a:bodyPr/>
                    <a:lstStyle/>
                    <a:p>
                      <a:pPr algn="ctr"/>
                      <a:r>
                        <a:rPr kumimoji="1" lang="ja-JP" altLang="en-US" sz="1100" b="1" dirty="0" smtClean="0"/>
                        <a:t>２月８日</a:t>
                      </a:r>
                      <a:endParaRPr kumimoji="1" lang="ja-JP" altLang="en-US" sz="1100" b="1" dirty="0"/>
                    </a:p>
                  </a:txBody>
                  <a:tcPr marL="74295" marR="74295" marT="37148" marB="37148" anchor="ctr">
                    <a:solidFill>
                      <a:schemeClr val="accent1">
                        <a:lumMod val="40000"/>
                        <a:lumOff val="60000"/>
                      </a:schemeClr>
                    </a:solidFill>
                  </a:tcPr>
                </a:tc>
                <a:extLst>
                  <a:ext uri="{0D108BD9-81ED-4DB2-BD59-A6C34878D82A}">
                    <a16:rowId xmlns:a16="http://schemas.microsoft.com/office/drawing/2014/main" val="309547185"/>
                  </a:ext>
                </a:extLst>
              </a:tr>
              <a:tr h="301308">
                <a:tc rowSpan="2">
                  <a:txBody>
                    <a:bodyPr/>
                    <a:lstStyle/>
                    <a:p>
                      <a:r>
                        <a:rPr kumimoji="1" lang="ja-JP" altLang="en-US" sz="1100" b="1" dirty="0" smtClean="0"/>
                        <a:t>①</a:t>
                      </a:r>
                      <a:r>
                        <a:rPr kumimoji="1" lang="ja-JP" altLang="en-US" sz="1100" b="1" spc="-100" baseline="0" dirty="0" smtClean="0"/>
                        <a:t>７日間移動平均の新規陽性者（人）</a:t>
                      </a:r>
                      <a:endParaRPr kumimoji="1" lang="ja-JP" altLang="en-US" sz="1100" b="1" spc="-100" baseline="0" dirty="0"/>
                    </a:p>
                  </a:txBody>
                  <a:tcPr marL="74295" marR="74295" marT="37148" marB="37148" anchor="ctr"/>
                </a:tc>
                <a:tc>
                  <a:txBody>
                    <a:bodyPr/>
                    <a:lstStyle/>
                    <a:p>
                      <a:pPr algn="ctr"/>
                      <a:r>
                        <a:rPr kumimoji="1" lang="ja-JP" altLang="en-US" sz="1100" b="1" dirty="0" smtClean="0"/>
                        <a:t>２９２</a:t>
                      </a:r>
                      <a:endParaRPr kumimoji="1" lang="ja-JP" altLang="en-US" sz="1100" b="1" dirty="0"/>
                    </a:p>
                  </a:txBody>
                  <a:tcPr marL="74295" marR="74295" marT="37148" marB="37148" anchor="ctr"/>
                </a:tc>
                <a:tc>
                  <a:txBody>
                    <a:bodyPr/>
                    <a:lstStyle/>
                    <a:p>
                      <a:pPr algn="ctr"/>
                      <a:r>
                        <a:rPr kumimoji="1" lang="ja-JP" altLang="en-US" sz="1100" b="1" dirty="0" smtClean="0"/>
                        <a:t>２７５</a:t>
                      </a:r>
                      <a:endParaRPr kumimoji="1" lang="ja-JP" altLang="en-US" sz="1100" b="1" dirty="0"/>
                    </a:p>
                  </a:txBody>
                  <a:tcPr marL="74295" marR="74295" marT="37148" marB="37148" anchor="ctr"/>
                </a:tc>
                <a:tc>
                  <a:txBody>
                    <a:bodyPr/>
                    <a:lstStyle/>
                    <a:p>
                      <a:pPr algn="ctr"/>
                      <a:r>
                        <a:rPr kumimoji="1" lang="ja-JP" altLang="en-US" sz="1100" b="1" dirty="0" smtClean="0"/>
                        <a:t>２４８</a:t>
                      </a:r>
                      <a:endParaRPr kumimoji="1" lang="ja-JP" altLang="en-US" sz="1100" b="1" dirty="0"/>
                    </a:p>
                  </a:txBody>
                  <a:tcPr marL="74295" marR="74295" marT="37148" marB="37148" anchor="ctr"/>
                </a:tc>
                <a:tc>
                  <a:txBody>
                    <a:bodyPr/>
                    <a:lstStyle/>
                    <a:p>
                      <a:pPr algn="ctr"/>
                      <a:r>
                        <a:rPr kumimoji="1" lang="ja-JP" altLang="en-US" sz="1100" b="1" dirty="0" smtClean="0"/>
                        <a:t>２２９</a:t>
                      </a:r>
                      <a:endParaRPr kumimoji="1" lang="ja-JP" altLang="en-US" sz="1100" b="1" dirty="0"/>
                    </a:p>
                  </a:txBody>
                  <a:tcPr marL="74295" marR="74295" marT="37148" marB="37148" anchor="ctr"/>
                </a:tc>
                <a:tc>
                  <a:txBody>
                    <a:bodyPr/>
                    <a:lstStyle/>
                    <a:p>
                      <a:pPr algn="ctr"/>
                      <a:r>
                        <a:rPr kumimoji="1" lang="ja-JP" altLang="en-US" sz="1100" b="1" dirty="0" smtClean="0"/>
                        <a:t>２０７</a:t>
                      </a:r>
                      <a:endParaRPr kumimoji="1" lang="ja-JP" altLang="en-US" sz="1100" b="1" dirty="0"/>
                    </a:p>
                  </a:txBody>
                  <a:tcPr marL="74295" marR="74295" marT="37148" marB="37148"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100" b="1" dirty="0" smtClean="0"/>
                        <a:t>１９３</a:t>
                      </a:r>
                      <a:endParaRPr lang="en-US" altLang="ja-JP" sz="1100" b="1" dirty="0" smtClean="0"/>
                    </a:p>
                  </a:txBody>
                  <a:tcPr marL="74295" marR="74295" marT="37148" marB="37148" anchor="ctr"/>
                </a:tc>
                <a:tc>
                  <a:txBody>
                    <a:bodyPr/>
                    <a:lstStyle/>
                    <a:p>
                      <a:pPr algn="ctr"/>
                      <a:r>
                        <a:rPr kumimoji="1" lang="ja-JP" altLang="en-US" sz="1100" b="1" dirty="0" smtClean="0"/>
                        <a:t>１８５</a:t>
                      </a:r>
                      <a:endParaRPr kumimoji="1" lang="ja-JP" altLang="en-US" sz="1100" b="1" dirty="0"/>
                    </a:p>
                  </a:txBody>
                  <a:tcPr marL="74295" marR="74295" marT="37148" marB="37148" anchor="ctr"/>
                </a:tc>
                <a:extLst>
                  <a:ext uri="{0D108BD9-81ED-4DB2-BD59-A6C34878D82A}">
                    <a16:rowId xmlns:a16="http://schemas.microsoft.com/office/drawing/2014/main" val="3099894341"/>
                  </a:ext>
                </a:extLst>
              </a:tr>
              <a:tr h="301308">
                <a:tc vMerge="1">
                  <a:txBody>
                    <a:bodyPr/>
                    <a:lstStyle/>
                    <a:p>
                      <a:endParaRPr kumimoji="1" lang="ja-JP" altLang="en-US" sz="1400" dirty="0"/>
                    </a:p>
                  </a:txBody>
                  <a:tcPr/>
                </a:tc>
                <a:tc>
                  <a:txBody>
                    <a:bodyPr/>
                    <a:lstStyle/>
                    <a:p>
                      <a:pPr algn="ctr"/>
                      <a:r>
                        <a:rPr kumimoji="1" lang="ja-JP" altLang="en-US" sz="1100" b="1" dirty="0" smtClean="0"/>
                        <a:t>○</a:t>
                      </a:r>
                      <a:endParaRPr kumimoji="1" lang="ja-JP" altLang="en-US" sz="1100" b="1" dirty="0"/>
                    </a:p>
                  </a:txBody>
                  <a:tcPr marL="74295" marR="74295" marT="37148" marB="37148" anchor="ctr"/>
                </a:tc>
                <a:tc>
                  <a:txBody>
                    <a:bodyPr/>
                    <a:lstStyle/>
                    <a:p>
                      <a:pPr algn="ctr"/>
                      <a:r>
                        <a:rPr kumimoji="1" lang="ja-JP" altLang="en-US" sz="1100" b="1" dirty="0" smtClean="0"/>
                        <a:t>○</a:t>
                      </a:r>
                      <a:endParaRPr kumimoji="1" lang="ja-JP" altLang="en-US" sz="1100" b="1" dirty="0"/>
                    </a:p>
                  </a:txBody>
                  <a:tcPr marL="74295" marR="74295" marT="37148" marB="37148" anchor="ctr"/>
                </a:tc>
                <a:tc>
                  <a:txBody>
                    <a:bodyPr/>
                    <a:lstStyle/>
                    <a:p>
                      <a:pPr algn="ctr"/>
                      <a:r>
                        <a:rPr kumimoji="1" lang="ja-JP" altLang="en-US" sz="1100" b="1" dirty="0" smtClean="0"/>
                        <a:t>○</a:t>
                      </a:r>
                      <a:endParaRPr kumimoji="1" lang="ja-JP" altLang="en-US" sz="1100" b="1" dirty="0"/>
                    </a:p>
                  </a:txBody>
                  <a:tcPr marL="74295" marR="74295" marT="37148" marB="37148" anchor="ctr"/>
                </a:tc>
                <a:tc>
                  <a:txBody>
                    <a:bodyPr/>
                    <a:lstStyle/>
                    <a:p>
                      <a:pPr algn="ctr"/>
                      <a:r>
                        <a:rPr kumimoji="1" lang="ja-JP" altLang="en-US" sz="1100" b="1" dirty="0" smtClean="0"/>
                        <a:t>○</a:t>
                      </a:r>
                      <a:endParaRPr kumimoji="1" lang="ja-JP" altLang="en-US" sz="1100" b="1" dirty="0"/>
                    </a:p>
                  </a:txBody>
                  <a:tcPr marL="74295" marR="74295" marT="37148" marB="37148" anchor="ctr"/>
                </a:tc>
                <a:tc>
                  <a:txBody>
                    <a:bodyPr/>
                    <a:lstStyle/>
                    <a:p>
                      <a:pPr algn="ctr"/>
                      <a:r>
                        <a:rPr kumimoji="1" lang="ja-JP" altLang="en-US" sz="1100" b="1" dirty="0" smtClean="0"/>
                        <a:t>○</a:t>
                      </a:r>
                      <a:endParaRPr kumimoji="1" lang="ja-JP" altLang="en-US" sz="1100" b="1" dirty="0"/>
                    </a:p>
                  </a:txBody>
                  <a:tcPr marL="74295" marR="74295" marT="37148" marB="37148" anchor="ctr"/>
                </a:tc>
                <a:tc>
                  <a:txBody>
                    <a:bodyPr/>
                    <a:lstStyle/>
                    <a:p>
                      <a:pPr algn="ctr"/>
                      <a:r>
                        <a:rPr kumimoji="1" lang="ja-JP" altLang="en-US" sz="1100" b="1" dirty="0" smtClean="0"/>
                        <a:t>○</a:t>
                      </a:r>
                      <a:endParaRPr kumimoji="1" lang="ja-JP" altLang="en-US" sz="1100" b="1" dirty="0"/>
                    </a:p>
                  </a:txBody>
                  <a:tcPr marL="74295" marR="74295" marT="37148" marB="37148" anchor="ctr"/>
                </a:tc>
                <a:tc>
                  <a:txBody>
                    <a:bodyPr/>
                    <a:lstStyle/>
                    <a:p>
                      <a:pPr algn="ctr"/>
                      <a:r>
                        <a:rPr kumimoji="1" lang="ja-JP" altLang="en-US" sz="1100" b="1" dirty="0" smtClean="0"/>
                        <a:t>○</a:t>
                      </a:r>
                      <a:endParaRPr kumimoji="1" lang="ja-JP" altLang="en-US" sz="1100" b="1" dirty="0"/>
                    </a:p>
                  </a:txBody>
                  <a:tcPr marL="74295" marR="74295" marT="37148" marB="37148" anchor="ctr"/>
                </a:tc>
                <a:extLst>
                  <a:ext uri="{0D108BD9-81ED-4DB2-BD59-A6C34878D82A}">
                    <a16:rowId xmlns:a16="http://schemas.microsoft.com/office/drawing/2014/main" val="3783776235"/>
                  </a:ext>
                </a:extLst>
              </a:tr>
              <a:tr h="301308">
                <a:tc rowSpan="2">
                  <a:txBody>
                    <a:bodyPr/>
                    <a:lstStyle/>
                    <a:p>
                      <a:r>
                        <a:rPr kumimoji="1" lang="ja-JP" altLang="en-US" sz="1100" b="1" dirty="0" smtClean="0"/>
                        <a:t>②重症病床使用率（％）</a:t>
                      </a:r>
                      <a:endParaRPr kumimoji="1" lang="ja-JP" altLang="en-US" sz="1100" b="1" dirty="0"/>
                    </a:p>
                  </a:txBody>
                  <a:tcPr marL="74295" marR="74295" marT="37148" marB="37148" anchor="ctr"/>
                </a:tc>
                <a:tc>
                  <a:txBody>
                    <a:bodyPr/>
                    <a:lstStyle/>
                    <a:p>
                      <a:pPr algn="ctr"/>
                      <a:r>
                        <a:rPr kumimoji="1" lang="ja-JP" altLang="en-US" sz="1100" b="1" dirty="0" smtClean="0"/>
                        <a:t>７２．９</a:t>
                      </a:r>
                      <a:endParaRPr kumimoji="1" lang="ja-JP" altLang="en-US" sz="1100" b="1" dirty="0"/>
                    </a:p>
                  </a:txBody>
                  <a:tcPr marL="74295" marR="74295" marT="37148" marB="37148" anchor="ctr"/>
                </a:tc>
                <a:tc>
                  <a:txBody>
                    <a:bodyPr/>
                    <a:lstStyle/>
                    <a:p>
                      <a:pPr algn="ctr"/>
                      <a:r>
                        <a:rPr kumimoji="1" lang="ja-JP" altLang="en-US" sz="1100" b="1" dirty="0" smtClean="0"/>
                        <a:t>７０．３</a:t>
                      </a:r>
                      <a:endParaRPr kumimoji="1" lang="ja-JP" altLang="en-US" sz="1100" b="1" dirty="0"/>
                    </a:p>
                  </a:txBody>
                  <a:tcPr marL="74295" marR="74295" marT="37148" marB="37148" anchor="ctr"/>
                </a:tc>
                <a:tc>
                  <a:txBody>
                    <a:bodyPr/>
                    <a:lstStyle/>
                    <a:p>
                      <a:pPr algn="ctr"/>
                      <a:r>
                        <a:rPr kumimoji="1" lang="ja-JP" altLang="en-US" sz="1100" b="1" dirty="0" smtClean="0"/>
                        <a:t>７０．３</a:t>
                      </a:r>
                      <a:endParaRPr kumimoji="1" lang="ja-JP" altLang="en-US" sz="1100" b="1" dirty="0"/>
                    </a:p>
                  </a:txBody>
                  <a:tcPr marL="74295" marR="74295" marT="37148" marB="37148" anchor="ctr"/>
                </a:tc>
                <a:tc>
                  <a:txBody>
                    <a:bodyPr/>
                    <a:lstStyle/>
                    <a:p>
                      <a:pPr algn="ctr"/>
                      <a:r>
                        <a:rPr kumimoji="1" lang="ja-JP" altLang="en-US" sz="1100" b="1" dirty="0" smtClean="0"/>
                        <a:t>６５．７</a:t>
                      </a:r>
                      <a:endParaRPr kumimoji="1" lang="ja-JP" altLang="en-US" sz="1100" b="1" dirty="0"/>
                    </a:p>
                  </a:txBody>
                  <a:tcPr marL="74295" marR="74295" marT="37148" marB="37148" anchor="ctr"/>
                </a:tc>
                <a:tc>
                  <a:txBody>
                    <a:bodyPr/>
                    <a:lstStyle/>
                    <a:p>
                      <a:pPr algn="ctr"/>
                      <a:r>
                        <a:rPr kumimoji="1" lang="ja-JP" altLang="en-US" sz="1100" b="1" dirty="0" smtClean="0"/>
                        <a:t>６２．３</a:t>
                      </a:r>
                      <a:endParaRPr kumimoji="1" lang="ja-JP" altLang="en-US" sz="1100" b="1" dirty="0"/>
                    </a:p>
                  </a:txBody>
                  <a:tcPr marL="74295" marR="74295" marT="37148" marB="37148" anchor="ctr"/>
                </a:tc>
                <a:tc>
                  <a:txBody>
                    <a:bodyPr/>
                    <a:lstStyle/>
                    <a:p>
                      <a:pPr algn="ctr"/>
                      <a:r>
                        <a:rPr kumimoji="1" lang="ja-JP" altLang="en-US" sz="1100" b="1" dirty="0" smtClean="0"/>
                        <a:t>６３．１</a:t>
                      </a:r>
                      <a:endParaRPr kumimoji="1" lang="ja-JP" altLang="en-US" sz="1100" b="1" dirty="0"/>
                    </a:p>
                  </a:txBody>
                  <a:tcPr marL="74295" marR="74295" marT="37148" marB="37148" anchor="ctr"/>
                </a:tc>
                <a:tc>
                  <a:txBody>
                    <a:bodyPr/>
                    <a:lstStyle/>
                    <a:p>
                      <a:pPr algn="ctr"/>
                      <a:r>
                        <a:rPr kumimoji="1" lang="ja-JP" altLang="en-US" sz="1100" b="1" dirty="0" smtClean="0"/>
                        <a:t>６４．８</a:t>
                      </a:r>
                      <a:endParaRPr kumimoji="1" lang="ja-JP" altLang="en-US" sz="1100" b="1" dirty="0"/>
                    </a:p>
                  </a:txBody>
                  <a:tcPr marL="74295" marR="74295" marT="37148" marB="37148" anchor="ctr"/>
                </a:tc>
                <a:extLst>
                  <a:ext uri="{0D108BD9-81ED-4DB2-BD59-A6C34878D82A}">
                    <a16:rowId xmlns:a16="http://schemas.microsoft.com/office/drawing/2014/main" val="3452437636"/>
                  </a:ext>
                </a:extLst>
              </a:tr>
              <a:tr h="301308">
                <a:tc vMerge="1">
                  <a:txBody>
                    <a:bodyPr/>
                    <a:lstStyle/>
                    <a:p>
                      <a:endParaRPr kumimoji="1" lang="ja-JP" altLang="en-US" sz="1400" dirty="0"/>
                    </a:p>
                  </a:txBody>
                  <a:tcPr/>
                </a:tc>
                <a:tc>
                  <a:txBody>
                    <a:bodyPr/>
                    <a:lstStyle/>
                    <a:p>
                      <a:pPr algn="ctr"/>
                      <a:r>
                        <a:rPr kumimoji="1" lang="ja-JP" altLang="en-US" sz="1100" b="1" dirty="0" smtClean="0"/>
                        <a:t>●</a:t>
                      </a:r>
                      <a:endParaRPr kumimoji="1" lang="ja-JP" altLang="en-US" sz="1100" b="1" dirty="0"/>
                    </a:p>
                  </a:txBody>
                  <a:tcPr marL="74295" marR="74295" marT="37148" marB="37148" anchor="ctr"/>
                </a:tc>
                <a:tc>
                  <a:txBody>
                    <a:bodyPr/>
                    <a:lstStyle/>
                    <a:p>
                      <a:pPr algn="ctr"/>
                      <a:r>
                        <a:rPr kumimoji="1" lang="ja-JP" altLang="en-US" sz="1100" b="1" dirty="0" smtClean="0"/>
                        <a:t>●</a:t>
                      </a:r>
                      <a:endParaRPr kumimoji="1" lang="ja-JP" altLang="en-US" sz="1100" b="1" dirty="0"/>
                    </a:p>
                  </a:txBody>
                  <a:tcPr marL="74295" marR="74295" marT="37148" marB="37148" anchor="ctr"/>
                </a:tc>
                <a:tc>
                  <a:txBody>
                    <a:bodyPr/>
                    <a:lstStyle/>
                    <a:p>
                      <a:pPr algn="ctr"/>
                      <a:r>
                        <a:rPr kumimoji="1" lang="ja-JP" altLang="en-US" sz="1100" b="1" dirty="0" smtClean="0"/>
                        <a:t>●</a:t>
                      </a:r>
                      <a:endParaRPr kumimoji="1" lang="ja-JP" altLang="en-US" sz="1100" b="1" dirty="0"/>
                    </a:p>
                  </a:txBody>
                  <a:tcPr marL="74295" marR="74295" marT="37148" marB="37148" anchor="ctr"/>
                </a:tc>
                <a:tc>
                  <a:txBody>
                    <a:bodyPr/>
                    <a:lstStyle/>
                    <a:p>
                      <a:pPr algn="ctr"/>
                      <a:r>
                        <a:rPr kumimoji="1" lang="ja-JP" altLang="en-US" sz="1100" b="1" dirty="0" smtClean="0"/>
                        <a:t>●</a:t>
                      </a:r>
                      <a:endParaRPr kumimoji="1" lang="ja-JP" altLang="en-US" sz="1100" b="1" dirty="0"/>
                    </a:p>
                  </a:txBody>
                  <a:tcPr marL="74295" marR="74295" marT="37148" marB="37148" anchor="ctr"/>
                </a:tc>
                <a:tc>
                  <a:txBody>
                    <a:bodyPr/>
                    <a:lstStyle/>
                    <a:p>
                      <a:pPr algn="ctr"/>
                      <a:r>
                        <a:rPr kumimoji="1" lang="ja-JP" altLang="en-US" sz="1100" b="1" dirty="0" smtClean="0"/>
                        <a:t>●</a:t>
                      </a:r>
                      <a:endParaRPr kumimoji="1" lang="ja-JP" altLang="en-US" sz="1100" b="1" dirty="0"/>
                    </a:p>
                  </a:txBody>
                  <a:tcPr marL="74295" marR="74295" marT="37148" marB="37148" anchor="ctr"/>
                </a:tc>
                <a:tc>
                  <a:txBody>
                    <a:bodyPr/>
                    <a:lstStyle/>
                    <a:p>
                      <a:pPr algn="ctr"/>
                      <a:r>
                        <a:rPr kumimoji="1" lang="ja-JP" altLang="en-US" sz="1100" b="1" dirty="0" smtClean="0"/>
                        <a:t>●</a:t>
                      </a:r>
                      <a:endParaRPr kumimoji="1" lang="ja-JP" altLang="en-US" sz="1100" b="1" dirty="0"/>
                    </a:p>
                  </a:txBody>
                  <a:tcPr marL="74295" marR="74295" marT="37148" marB="37148" anchor="ctr"/>
                </a:tc>
                <a:tc>
                  <a:txBody>
                    <a:bodyPr/>
                    <a:lstStyle/>
                    <a:p>
                      <a:pPr algn="ctr"/>
                      <a:r>
                        <a:rPr kumimoji="1" lang="ja-JP" altLang="en-US" sz="1100" b="1" dirty="0" smtClean="0"/>
                        <a:t>●</a:t>
                      </a:r>
                      <a:endParaRPr kumimoji="1" lang="ja-JP" altLang="en-US" sz="1100" b="1" dirty="0"/>
                    </a:p>
                  </a:txBody>
                  <a:tcPr marL="74295" marR="74295" marT="37148" marB="37148" anchor="ctr"/>
                </a:tc>
                <a:extLst>
                  <a:ext uri="{0D108BD9-81ED-4DB2-BD59-A6C34878D82A}">
                    <a16:rowId xmlns:a16="http://schemas.microsoft.com/office/drawing/2014/main" val="2606091062"/>
                  </a:ext>
                </a:extLst>
              </a:tr>
            </a:tbl>
          </a:graphicData>
        </a:graphic>
      </p:graphicFrame>
      <p:sp>
        <p:nvSpPr>
          <p:cNvPr id="11" name="二等辺三角形 10"/>
          <p:cNvSpPr/>
          <p:nvPr/>
        </p:nvSpPr>
        <p:spPr>
          <a:xfrm rot="10800000">
            <a:off x="4232227" y="5289864"/>
            <a:ext cx="1441545" cy="299397"/>
          </a:xfrm>
          <a:prstGeom prst="triangl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2" name="サブタイトル 2"/>
          <p:cNvSpPr txBox="1">
            <a:spLocks/>
          </p:cNvSpPr>
          <p:nvPr/>
        </p:nvSpPr>
        <p:spPr>
          <a:xfrm>
            <a:off x="107021" y="1373027"/>
            <a:ext cx="9712415" cy="1675697"/>
          </a:xfrm>
          <a:prstGeom prst="rect">
            <a:avLst/>
          </a:prstGeom>
        </p:spPr>
        <p:txBody>
          <a:bodyPr vert="horz" lIns="74295" tIns="37148" rIns="74295" bIns="37148"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lnSpc>
                <a:spcPct val="150000"/>
              </a:lnSpc>
            </a:pPr>
            <a:r>
              <a:rPr lang="en-US" altLang="ja-JP" sz="1625" b="1" dirty="0"/>
              <a:t>【</a:t>
            </a:r>
            <a:r>
              <a:rPr lang="ja-JP" altLang="en-US" sz="1625" b="1" dirty="0"/>
              <a:t>緊急事態措置の解除を国に要請する基準について</a:t>
            </a:r>
            <a:r>
              <a:rPr lang="en-US" altLang="ja-JP" sz="1625" b="1" dirty="0"/>
              <a:t>】</a:t>
            </a:r>
            <a:r>
              <a:rPr lang="ja-JP" altLang="en-US" sz="1625" b="1" dirty="0"/>
              <a:t>（</a:t>
            </a:r>
            <a:r>
              <a:rPr lang="en-US" altLang="ja-JP" sz="1625" b="1" dirty="0"/>
              <a:t>2/1</a:t>
            </a:r>
            <a:r>
              <a:rPr lang="ja-JP" altLang="en-US" sz="1625" b="1" dirty="0"/>
              <a:t>　第</a:t>
            </a:r>
            <a:r>
              <a:rPr lang="en-US" altLang="ja-JP" sz="1625" b="1" dirty="0"/>
              <a:t>36</a:t>
            </a:r>
            <a:r>
              <a:rPr lang="ja-JP" altLang="en-US" sz="1625" b="1" dirty="0"/>
              <a:t>回対策本部会議決定）</a:t>
            </a:r>
            <a:endParaRPr lang="en-US" altLang="ja-JP" sz="1625" b="1" dirty="0"/>
          </a:p>
          <a:p>
            <a:pPr algn="l">
              <a:lnSpc>
                <a:spcPct val="150000"/>
              </a:lnSpc>
            </a:pPr>
            <a:r>
              <a:rPr lang="ja-JP" altLang="en-US" sz="1625" b="1" dirty="0"/>
              <a:t>以下の、①又は②を満たす</a:t>
            </a:r>
            <a:r>
              <a:rPr lang="ja-JP" altLang="en-US" sz="1625" b="1" dirty="0" smtClean="0"/>
              <a:t>場合</a:t>
            </a:r>
            <a:r>
              <a:rPr lang="ja-JP" altLang="en-US" sz="1625" b="1" dirty="0"/>
              <a:t>に</a:t>
            </a:r>
            <a:r>
              <a:rPr lang="ja-JP" altLang="en-US" sz="1625" b="1" dirty="0" smtClean="0"/>
              <a:t>、専門家</a:t>
            </a:r>
            <a:r>
              <a:rPr lang="ja-JP" altLang="en-US" sz="1625" b="1" dirty="0"/>
              <a:t>の意見を</a:t>
            </a:r>
            <a:r>
              <a:rPr lang="ja-JP" altLang="en-US" sz="1625" b="1" dirty="0" smtClean="0"/>
              <a:t>聞いた</a:t>
            </a:r>
            <a:r>
              <a:rPr lang="ja-JP" altLang="en-US" sz="1625" b="1" dirty="0"/>
              <a:t>上</a:t>
            </a:r>
            <a:r>
              <a:rPr lang="ja-JP" altLang="en-US" sz="1625" b="1" dirty="0" smtClean="0"/>
              <a:t>で国への要請について最終判断</a:t>
            </a:r>
            <a:r>
              <a:rPr lang="ja-JP" altLang="en-US" sz="1625" b="1" dirty="0"/>
              <a:t>する。</a:t>
            </a:r>
            <a:endParaRPr lang="en-US" altLang="ja-JP" sz="1625" b="1" dirty="0"/>
          </a:p>
          <a:p>
            <a:pPr algn="l"/>
            <a:r>
              <a:rPr lang="ja-JP" altLang="en-US" sz="1625" b="1" dirty="0"/>
              <a:t>　①　７日間移動平均の新規陽性者数が、７日間連続</a:t>
            </a:r>
            <a:r>
              <a:rPr lang="en-US" altLang="ja-JP" sz="1625" b="1" dirty="0"/>
              <a:t>300</a:t>
            </a:r>
            <a:r>
              <a:rPr lang="ja-JP" altLang="en-US" sz="1625" b="1" dirty="0"/>
              <a:t>人以下となること</a:t>
            </a:r>
            <a:endParaRPr lang="en-US" altLang="ja-JP" sz="1625" b="1" dirty="0"/>
          </a:p>
          <a:p>
            <a:pPr algn="l"/>
            <a:r>
              <a:rPr lang="ja-JP" altLang="en-US" sz="1625" b="1" dirty="0"/>
              <a:t>　②　重症病床使用率が、７日間連続</a:t>
            </a:r>
            <a:r>
              <a:rPr lang="en-US" altLang="ja-JP" sz="1625" b="1" dirty="0"/>
              <a:t>60</a:t>
            </a:r>
            <a:r>
              <a:rPr lang="ja-JP" altLang="en-US" sz="1625" b="1" dirty="0"/>
              <a:t>％未満となる</a:t>
            </a:r>
            <a:r>
              <a:rPr lang="ja-JP" altLang="en-US" sz="1625" b="1" dirty="0" smtClean="0"/>
              <a:t>こと</a:t>
            </a:r>
            <a:endParaRPr lang="en-US" altLang="ja-JP" sz="1625" b="1" dirty="0" smtClean="0"/>
          </a:p>
        </p:txBody>
      </p:sp>
      <p:sp>
        <p:nvSpPr>
          <p:cNvPr id="13" name="正方形/長方形 12"/>
          <p:cNvSpPr/>
          <p:nvPr/>
        </p:nvSpPr>
        <p:spPr>
          <a:xfrm>
            <a:off x="177421" y="3182021"/>
            <a:ext cx="9571617" cy="2716503"/>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2" name="正方形/長方形 1"/>
          <p:cNvSpPr/>
          <p:nvPr/>
        </p:nvSpPr>
        <p:spPr>
          <a:xfrm>
            <a:off x="177421" y="6031821"/>
            <a:ext cx="9728579" cy="1200329"/>
          </a:xfrm>
          <a:prstGeom prst="rect">
            <a:avLst/>
          </a:prstGeom>
        </p:spPr>
        <p:txBody>
          <a:bodyPr wrap="square">
            <a:spAutoFit/>
          </a:bodyPr>
          <a:lstStyle/>
          <a:p>
            <a:r>
              <a:rPr lang="en-US" altLang="ja-JP" b="1" dirty="0" smtClean="0"/>
              <a:t>※</a:t>
            </a:r>
            <a:r>
              <a:rPr lang="ja-JP" altLang="en-US" b="1" dirty="0" smtClean="0"/>
              <a:t>　国に緊急事態措置の解除を要請する場合、</a:t>
            </a:r>
            <a:r>
              <a:rPr lang="ja-JP" altLang="en-US" b="1" dirty="0"/>
              <a:t>京都府、兵庫県と十分</a:t>
            </a:r>
            <a:r>
              <a:rPr lang="ja-JP" altLang="en-US" b="1" dirty="0" smtClean="0"/>
              <a:t>調整する。</a:t>
            </a:r>
            <a:endParaRPr lang="en-US" altLang="ja-JP" b="1" dirty="0" smtClean="0"/>
          </a:p>
          <a:p>
            <a:r>
              <a:rPr lang="ja-JP" altLang="en-US" b="1" dirty="0"/>
              <a:t>　</a:t>
            </a:r>
            <a:r>
              <a:rPr lang="ja-JP" altLang="en-US" b="1" dirty="0" smtClean="0"/>
              <a:t>また、まん延防止等重点措置を実施すべき区域への移行をあわせて要請する。</a:t>
            </a:r>
            <a:endParaRPr lang="en-US" altLang="ja-JP" b="1" dirty="0" smtClean="0"/>
          </a:p>
          <a:p>
            <a:r>
              <a:rPr lang="ja-JP" altLang="en-US" b="1" dirty="0"/>
              <a:t>　</a:t>
            </a:r>
            <a:endParaRPr lang="en-US" altLang="ja-JP" b="1" dirty="0" smtClean="0"/>
          </a:p>
          <a:p>
            <a:r>
              <a:rPr lang="ja-JP" altLang="en-US" b="1" dirty="0"/>
              <a:t>　</a:t>
            </a:r>
            <a:endParaRPr lang="en-US" altLang="ja-JP" b="1" dirty="0"/>
          </a:p>
        </p:txBody>
      </p:sp>
    </p:spTree>
    <p:extLst>
      <p:ext uri="{BB962C8B-B14F-4D97-AF65-F5344CB8AC3E}">
        <p14:creationId xmlns:p14="http://schemas.microsoft.com/office/powerpoint/2010/main" val="166600017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238</TotalTime>
  <Words>227</Words>
  <Application>Microsoft Office PowerPoint</Application>
  <PresentationFormat>A4 210 x 297 mm</PresentationFormat>
  <Paragraphs>50</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游ゴシック</vt:lpstr>
      <vt:lpstr>游ゴシック Light</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小原　朋子</dc:creator>
  <cp:lastModifiedBy>小原　朋子</cp:lastModifiedBy>
  <cp:revision>14</cp:revision>
  <cp:lastPrinted>2021-02-09T01:23:49Z</cp:lastPrinted>
  <dcterms:created xsi:type="dcterms:W3CDTF">2021-02-01T12:24:21Z</dcterms:created>
  <dcterms:modified xsi:type="dcterms:W3CDTF">2021-02-09T01:26:15Z</dcterms:modified>
</cp:coreProperties>
</file>