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784" r:id="rId2"/>
    <p:sldId id="826" r:id="rId3"/>
    <p:sldId id="834" r:id="rId4"/>
    <p:sldId id="808" r:id="rId5"/>
    <p:sldId id="830" r:id="rId6"/>
    <p:sldId id="831" r:id="rId7"/>
    <p:sldId id="817" r:id="rId8"/>
    <p:sldId id="835" r:id="rId9"/>
    <p:sldId id="836" r:id="rId10"/>
    <p:sldId id="840" r:id="rId11"/>
    <p:sldId id="841" r:id="rId12"/>
    <p:sldId id="844" r:id="rId13"/>
    <p:sldId id="845" r:id="rId14"/>
    <p:sldId id="794" r:id="rId15"/>
    <p:sldId id="793" r:id="rId16"/>
    <p:sldId id="804" r:id="rId17"/>
    <p:sldId id="763" r:id="rId18"/>
    <p:sldId id="764" r:id="rId19"/>
    <p:sldId id="795" r:id="rId20"/>
    <p:sldId id="824" r:id="rId21"/>
    <p:sldId id="731" r:id="rId22"/>
    <p:sldId id="818" r:id="rId23"/>
    <p:sldId id="819" r:id="rId24"/>
    <p:sldId id="820" r:id="rId25"/>
    <p:sldId id="821" r:id="rId26"/>
    <p:sldId id="822" r:id="rId27"/>
    <p:sldId id="843" r:id="rId28"/>
    <p:sldId id="827" r:id="rId2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33CC33"/>
    <a:srgbClr val="99FF99"/>
    <a:srgbClr val="FF9999"/>
    <a:srgbClr val="FF6699"/>
    <a:srgbClr val="E7EDEF"/>
    <a:srgbClr val="FF6600"/>
    <a:srgbClr val="FFB28B"/>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4075" autoAdjust="0"/>
  </p:normalViewPr>
  <p:slideViewPr>
    <p:cSldViewPr snapToGrid="0">
      <p:cViewPr varScale="1">
        <p:scale>
          <a:sx n="70" d="100"/>
          <a:sy n="70" d="100"/>
        </p:scale>
        <p:origin x="624"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D64E24C0-EAE7-42C3-A2C6-11E03F4A7047}" type="datetimeFigureOut">
              <a:rPr kumimoji="1" lang="ja-JP" altLang="en-US" smtClean="0"/>
              <a:t>2021/2/9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2F0EEB81-DB16-4A68-B055-8A38956DB515}" type="slidenum">
              <a:rPr kumimoji="1" lang="ja-JP" altLang="en-US" smtClean="0"/>
              <a:t>‹#›</a:t>
            </a:fld>
            <a:endParaRPr kumimoji="1" lang="ja-JP" altLang="en-US"/>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840618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13</a:t>
            </a:fld>
            <a:endParaRPr kumimoji="1" lang="ja-JP" altLang="en-US"/>
          </a:p>
        </p:txBody>
      </p:sp>
    </p:spTree>
    <p:extLst>
      <p:ext uri="{BB962C8B-B14F-4D97-AF65-F5344CB8AC3E}">
        <p14:creationId xmlns:p14="http://schemas.microsoft.com/office/powerpoint/2010/main" val="224204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14</a:t>
            </a:fld>
            <a:endParaRPr kumimoji="1" lang="ja-JP" altLang="en-US"/>
          </a:p>
        </p:txBody>
      </p:sp>
    </p:spTree>
    <p:extLst>
      <p:ext uri="{BB962C8B-B14F-4D97-AF65-F5344CB8AC3E}">
        <p14:creationId xmlns:p14="http://schemas.microsoft.com/office/powerpoint/2010/main" val="72366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15</a:t>
            </a:fld>
            <a:endParaRPr kumimoji="1" lang="ja-JP" altLang="en-US"/>
          </a:p>
        </p:txBody>
      </p:sp>
    </p:spTree>
    <p:extLst>
      <p:ext uri="{BB962C8B-B14F-4D97-AF65-F5344CB8AC3E}">
        <p14:creationId xmlns:p14="http://schemas.microsoft.com/office/powerpoint/2010/main" val="3580544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7F0E7E-1205-4C71-A3B8-4676F886A3C1}" type="slidenum">
              <a:rPr kumimoji="1" lang="ja-JP" altLang="en-US" smtClean="0"/>
              <a:t>27</a:t>
            </a:fld>
            <a:endParaRPr kumimoji="1" lang="ja-JP" altLang="en-US"/>
          </a:p>
        </p:txBody>
      </p:sp>
    </p:spTree>
    <p:extLst>
      <p:ext uri="{BB962C8B-B14F-4D97-AF65-F5344CB8AC3E}">
        <p14:creationId xmlns:p14="http://schemas.microsoft.com/office/powerpoint/2010/main" val="159213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37698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a:p>
        </p:txBody>
      </p:sp>
    </p:spTree>
    <p:extLst>
      <p:ext uri="{BB962C8B-B14F-4D97-AF65-F5344CB8AC3E}">
        <p14:creationId xmlns:p14="http://schemas.microsoft.com/office/powerpoint/2010/main" val="40299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4</a:t>
            </a:fld>
            <a:endParaRPr kumimoji="1" lang="ja-JP" altLang="en-US"/>
          </a:p>
        </p:txBody>
      </p:sp>
    </p:spTree>
    <p:extLst>
      <p:ext uri="{BB962C8B-B14F-4D97-AF65-F5344CB8AC3E}">
        <p14:creationId xmlns:p14="http://schemas.microsoft.com/office/powerpoint/2010/main" val="43020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5</a:t>
            </a:fld>
            <a:endParaRPr kumimoji="1" lang="ja-JP" altLang="en-US"/>
          </a:p>
        </p:txBody>
      </p:sp>
    </p:spTree>
    <p:extLst>
      <p:ext uri="{BB962C8B-B14F-4D97-AF65-F5344CB8AC3E}">
        <p14:creationId xmlns:p14="http://schemas.microsoft.com/office/powerpoint/2010/main" val="142143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6</a:t>
            </a:fld>
            <a:endParaRPr kumimoji="1" lang="ja-JP" altLang="en-US"/>
          </a:p>
        </p:txBody>
      </p:sp>
    </p:spTree>
    <p:extLst>
      <p:ext uri="{BB962C8B-B14F-4D97-AF65-F5344CB8AC3E}">
        <p14:creationId xmlns:p14="http://schemas.microsoft.com/office/powerpoint/2010/main" val="1774107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7</a:t>
            </a:fld>
            <a:endParaRPr kumimoji="1" lang="ja-JP" altLang="en-US"/>
          </a:p>
        </p:txBody>
      </p:sp>
    </p:spTree>
    <p:extLst>
      <p:ext uri="{BB962C8B-B14F-4D97-AF65-F5344CB8AC3E}">
        <p14:creationId xmlns:p14="http://schemas.microsoft.com/office/powerpoint/2010/main" val="921142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8</a:t>
            </a:fld>
            <a:endParaRPr kumimoji="1" lang="ja-JP" altLang="en-US"/>
          </a:p>
        </p:txBody>
      </p:sp>
    </p:spTree>
    <p:extLst>
      <p:ext uri="{BB962C8B-B14F-4D97-AF65-F5344CB8AC3E}">
        <p14:creationId xmlns:p14="http://schemas.microsoft.com/office/powerpoint/2010/main" val="113875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12</a:t>
            </a:fld>
            <a:endParaRPr kumimoji="1" lang="ja-JP" altLang="en-US"/>
          </a:p>
        </p:txBody>
      </p:sp>
    </p:spTree>
    <p:extLst>
      <p:ext uri="{BB962C8B-B14F-4D97-AF65-F5344CB8AC3E}">
        <p14:creationId xmlns:p14="http://schemas.microsoft.com/office/powerpoint/2010/main" val="280642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214A32F-0E8C-4D91-BAC6-EA2E81F1CF45}"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5DF179-10CB-45A6-B13C-93904DC17FE4}"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6242DB-F35F-4377-94B7-B7ED4323D95B}"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583C5E-CF60-4334-9FD4-141CAC84472E}"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771D1FA-B226-445F-B72F-F5654B8E355B}"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BACE846-7A07-4EDA-B2BD-6340DA55CC0B}" type="datetime1">
              <a:rPr kumimoji="1" lang="ja-JP" altLang="en-US" smtClean="0"/>
              <a:t>2021/2/9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1CB574D-5CAF-477E-894B-F08871D0771C}" type="datetime1">
              <a:rPr kumimoji="1" lang="ja-JP" altLang="en-US" smtClean="0"/>
              <a:t>2021/2/9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622300-6663-4891-BD5D-793907E96D35}" type="datetime1">
              <a:rPr kumimoji="1" lang="ja-JP" altLang="en-US" smtClean="0"/>
              <a:t>2021/2/9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63E0D3-56EB-460F-ABA6-3FE4DA800664}" type="datetime1">
              <a:rPr kumimoji="1" lang="ja-JP" altLang="en-US" smtClean="0"/>
              <a:t>2021/2/9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9D1D72-1EAB-4C54-83FC-667B976995F2}" type="datetime1">
              <a:rPr kumimoji="1" lang="ja-JP" altLang="en-US" smtClean="0"/>
              <a:t>2021/2/9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3F1E87-BAE2-4B8B-8BEA-3C5827EB6F87}" type="datetime1">
              <a:rPr kumimoji="1" lang="ja-JP" altLang="en-US" smtClean="0"/>
              <a:t>2021/2/9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C00F3-FD50-4284-B304-AA55E7B077B8}" type="datetime1">
              <a:rPr kumimoji="1" lang="ja-JP" altLang="en-US" smtClean="0"/>
              <a:t>2021/2/9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54933" y="605836"/>
            <a:ext cx="11882134" cy="6194073"/>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第一波から第三波まで</a:t>
            </a:r>
            <a:r>
              <a:rPr kumimoji="1" lang="en-US" altLang="ja-JP" sz="2800" b="1" dirty="0" smtClean="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800" b="1" dirty="0">
                <a:latin typeface="UD デジタル 教科書体 NK-B" panose="02020700000000000000" pitchFamily="18" charset="-128"/>
                <a:ea typeface="UD デジタル 教科書体 NK-B" panose="02020700000000000000" pitchFamily="18" charset="-128"/>
              </a:rPr>
              <a:t>の</a:t>
            </a:r>
            <a:r>
              <a:rPr kumimoji="1" lang="ja-JP" altLang="en-US" sz="2800" b="1" dirty="0" smtClean="0">
                <a:latin typeface="UD デジタル 教科書体 NK-B" panose="02020700000000000000" pitchFamily="18" charset="-128"/>
                <a:ea typeface="UD デジタル 教科書体 NK-B" panose="02020700000000000000" pitchFamily="18" charset="-128"/>
              </a:rPr>
              <a:t>推移（判明日ベース）</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0B62D5CB-8769-475A-9BC8-A2F17E2F558B}" type="slidenum">
              <a:rPr kumimoji="1" lang="ja-JP" altLang="en-US" smtClean="0"/>
              <a:t>1</a:t>
            </a:fld>
            <a:endParaRPr kumimoji="1" lang="ja-JP" altLang="en-US" dirty="0"/>
          </a:p>
        </p:txBody>
      </p:sp>
      <p:sp>
        <p:nvSpPr>
          <p:cNvPr id="35" name="テキスト ボックス 34"/>
          <p:cNvSpPr txBox="1"/>
          <p:nvPr/>
        </p:nvSpPr>
        <p:spPr>
          <a:xfrm>
            <a:off x="10563366" y="97105"/>
            <a:ext cx="1439743" cy="369332"/>
          </a:xfrm>
          <a:prstGeom prst="rect">
            <a:avLst/>
          </a:prstGeom>
          <a:solidFill>
            <a:schemeClr val="bg1"/>
          </a:solidFill>
        </p:spPr>
        <p:txBody>
          <a:bodyPr wrap="square" rtlCol="0">
            <a:spAutoFit/>
          </a:bodyPr>
          <a:lstStyle/>
          <a:p>
            <a:pPr algn="ctr"/>
            <a:r>
              <a:rPr kumimoji="1" lang="ja-JP" altLang="en-US" dirty="0" smtClean="0"/>
              <a:t>資料</a:t>
            </a:r>
            <a:r>
              <a:rPr lang="ja-JP" altLang="en-US" dirty="0" smtClean="0"/>
              <a:t>１－１</a:t>
            </a:r>
            <a:endParaRPr kumimoji="1" lang="ja-JP" altLang="en-US" dirty="0"/>
          </a:p>
        </p:txBody>
      </p:sp>
      <p:sp>
        <p:nvSpPr>
          <p:cNvPr id="3" name="下矢印 2"/>
          <p:cNvSpPr/>
          <p:nvPr/>
        </p:nvSpPr>
        <p:spPr>
          <a:xfrm rot="18236564">
            <a:off x="9960038" y="2238802"/>
            <a:ext cx="211501" cy="1320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11134701">
            <a:off x="10451463" y="1556669"/>
            <a:ext cx="220686" cy="1320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rot="20620146">
            <a:off x="11586325" y="1520308"/>
            <a:ext cx="156517" cy="2516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511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124263" y="505204"/>
            <a:ext cx="11943471" cy="874037"/>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smtClean="0"/>
              <a:t>【</a:t>
            </a:r>
            <a:r>
              <a:rPr lang="ja-JP" altLang="en-US" sz="1400" dirty="0" smtClean="0"/>
              <a:t>緊急事態措置解除の考え方</a:t>
            </a:r>
            <a:r>
              <a:rPr lang="en-US" altLang="ja-JP" sz="1400" dirty="0" smtClean="0"/>
              <a:t>】</a:t>
            </a:r>
            <a:r>
              <a:rPr lang="en-US" altLang="ja-JP" sz="1200" dirty="0" smtClean="0"/>
              <a:t>※</a:t>
            </a:r>
            <a:r>
              <a:rPr lang="ja-JP" altLang="en-US" sz="1200" dirty="0" smtClean="0"/>
              <a:t>「新型コロナウイルス感染症対策の基本的対処方針（令和</a:t>
            </a:r>
            <a:r>
              <a:rPr lang="en-US" altLang="ja-JP" sz="1200" dirty="0" smtClean="0"/>
              <a:t>3</a:t>
            </a:r>
            <a:r>
              <a:rPr lang="ja-JP" altLang="en-US" sz="1200" dirty="0" smtClean="0"/>
              <a:t>年</a:t>
            </a:r>
            <a:r>
              <a:rPr lang="en-US" altLang="ja-JP" sz="1200" dirty="0" smtClean="0"/>
              <a:t>1</a:t>
            </a:r>
            <a:r>
              <a:rPr lang="ja-JP" altLang="en-US" sz="1200" dirty="0" smtClean="0"/>
              <a:t>月</a:t>
            </a:r>
            <a:r>
              <a:rPr lang="en-US" altLang="ja-JP" sz="1200" dirty="0" smtClean="0"/>
              <a:t>7</a:t>
            </a:r>
            <a:r>
              <a:rPr lang="ja-JP" altLang="en-US" sz="1200" dirty="0" smtClean="0"/>
              <a:t>日変更）」より</a:t>
            </a:r>
            <a:endParaRPr lang="en-US" altLang="ja-JP" sz="1200" dirty="0" smtClean="0"/>
          </a:p>
          <a:p>
            <a:r>
              <a:rPr lang="ja-JP" altLang="en-US" sz="1400" dirty="0" smtClean="0"/>
              <a:t>　国内での感染及び医療提供体制・公衆衛生体制のひっ迫状況（特に、緊急事態措置を実施すべき区域が、分科会提言におけるステージ</a:t>
            </a:r>
            <a:r>
              <a:rPr lang="en-US" altLang="ja-JP" sz="1400" dirty="0" smtClean="0"/>
              <a:t>Ⅲ</a:t>
            </a:r>
            <a:r>
              <a:rPr lang="ja-JP" altLang="en-US" sz="1400" dirty="0" smtClean="0"/>
              <a:t>相当の　</a:t>
            </a:r>
            <a:endParaRPr lang="en-US" altLang="ja-JP" sz="1400" dirty="0" smtClean="0"/>
          </a:p>
          <a:p>
            <a:r>
              <a:rPr lang="ja-JP" altLang="en-US" sz="1400" dirty="0"/>
              <a:t>　</a:t>
            </a:r>
            <a:r>
              <a:rPr lang="ja-JP" altLang="en-US" sz="1400" dirty="0" smtClean="0"/>
              <a:t>対策が必要な地域になっているか等）を踏まえて、総合的に判断。</a:t>
            </a:r>
            <a:endParaRPr lang="en-US" altLang="ja-JP" sz="1400" dirty="0" smtClean="0"/>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10</a:t>
            </a:fld>
            <a:endParaRPr kumimoji="1" lang="ja-JP" altLang="en-US" dirty="0"/>
          </a:p>
        </p:txBody>
      </p:sp>
      <p:sp>
        <p:nvSpPr>
          <p:cNvPr id="5" name="テキスト ボックス 4"/>
          <p:cNvSpPr txBox="1"/>
          <p:nvPr/>
        </p:nvSpPr>
        <p:spPr>
          <a:xfrm>
            <a:off x="10235820" y="5933820"/>
            <a:ext cx="1486915" cy="230832"/>
          </a:xfrm>
          <a:prstGeom prst="rect">
            <a:avLst/>
          </a:prstGeom>
          <a:noFill/>
        </p:spPr>
        <p:txBody>
          <a:bodyPr wrap="square" rtlCol="0">
            <a:spAutoFit/>
          </a:bodyPr>
          <a:lstStyle/>
          <a:p>
            <a:r>
              <a:rPr kumimoji="1" lang="ja-JP" altLang="en-US" sz="900" dirty="0" smtClean="0"/>
              <a:t>●：基準外　○：基準内</a:t>
            </a:r>
            <a:endParaRPr kumimoji="1" lang="ja-JP" altLang="en-US" sz="900"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124263" y="6138591"/>
            <a:ext cx="11463429" cy="6754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２</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/8</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時点で、医療提供体制等の負荷に関する各指標以外はすべて、</a:t>
            </a:r>
            <a:r>
              <a:rPr kumimoji="1"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ステージ</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及びステージ</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Ⅲ</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の</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基準を下回っている。</a:t>
            </a:r>
            <a:endParaRPr kumimoji="1"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345097" y="5772170"/>
            <a:ext cx="7042551" cy="230832"/>
          </a:xfrm>
          <a:prstGeom prst="rect">
            <a:avLst/>
          </a:prstGeom>
          <a:noFill/>
        </p:spPr>
        <p:txBody>
          <a:bodyPr wrap="square" rtlCol="0">
            <a:spAutoFit/>
          </a:bodyPr>
          <a:lstStyle/>
          <a:p>
            <a:r>
              <a:rPr lang="en-US" altLang="ja-JP" sz="900" dirty="0"/>
              <a:t>※</a:t>
            </a:r>
            <a:r>
              <a:rPr kumimoji="1" lang="ja-JP" altLang="en-US" sz="900" dirty="0" smtClean="0"/>
              <a:t>府基準は、重症者用病床に関する確保病床数の占有率について、ハイケアユニット等に入院している者を除いて算出。</a:t>
            </a:r>
            <a:endParaRPr kumimoji="1" lang="ja-JP" altLang="en-US" sz="900" dirty="0"/>
          </a:p>
        </p:txBody>
      </p:sp>
      <p:pic>
        <p:nvPicPr>
          <p:cNvPr id="2" name="図 1"/>
          <p:cNvPicPr>
            <a:picLocks noChangeAspect="1"/>
          </p:cNvPicPr>
          <p:nvPr/>
        </p:nvPicPr>
        <p:blipFill>
          <a:blip r:embed="rId2"/>
          <a:stretch>
            <a:fillRect/>
          </a:stretch>
        </p:blipFill>
        <p:spPr>
          <a:xfrm>
            <a:off x="124263" y="1486545"/>
            <a:ext cx="11943471" cy="4258225"/>
          </a:xfrm>
          <a:prstGeom prst="rect">
            <a:avLst/>
          </a:prstGeom>
        </p:spPr>
      </p:pic>
    </p:spTree>
    <p:extLst>
      <p:ext uri="{BB962C8B-B14F-4D97-AF65-F5344CB8AC3E}">
        <p14:creationId xmlns:p14="http://schemas.microsoft.com/office/powerpoint/2010/main" val="280515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a:t>
            </a:r>
            <a:r>
              <a:rPr lang="ja-JP" altLang="en-US" sz="2400" b="1" dirty="0">
                <a:latin typeface="UD デジタル 教科書体 NK-B" panose="02020700000000000000" pitchFamily="18" charset="-128"/>
                <a:ea typeface="UD デジタル 教科書体 NK-B" panose="02020700000000000000" pitchFamily="18" charset="-128"/>
              </a:rPr>
              <a:t>）国の重症</a:t>
            </a:r>
            <a:r>
              <a:rPr lang="ja-JP" altLang="en-US" sz="2400" b="1" dirty="0" smtClean="0">
                <a:latin typeface="UD デジタル 教科書体 NK-B" panose="02020700000000000000" pitchFamily="18" charset="-128"/>
                <a:ea typeface="UD デジタル 教科書体 NK-B" panose="02020700000000000000" pitchFamily="18" charset="-128"/>
              </a:rPr>
              <a:t>基準に</a:t>
            </a:r>
            <a:r>
              <a:rPr lang="ja-JP" altLang="en-US" sz="2400" b="1" dirty="0">
                <a:latin typeface="UD デジタル 教科書体 NK-B" panose="02020700000000000000" pitchFamily="18" charset="-128"/>
                <a:ea typeface="UD デジタル 教科書体 NK-B" panose="02020700000000000000" pitchFamily="18" charset="-128"/>
              </a:rPr>
              <a:t>伴う取扱いについて</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11</a:t>
            </a:fld>
            <a:endParaRPr kumimoji="1" lang="ja-JP" altLang="en-US" dirty="0"/>
          </a:p>
        </p:txBody>
      </p:sp>
      <p:sp>
        <p:nvSpPr>
          <p:cNvPr id="11" name="角丸四角形 10"/>
          <p:cNvSpPr/>
          <p:nvPr/>
        </p:nvSpPr>
        <p:spPr>
          <a:xfrm>
            <a:off x="124263" y="505204"/>
            <a:ext cx="11943471" cy="2087871"/>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latin typeface="Meiryo UI" panose="020B0604030504040204" pitchFamily="50" charset="-128"/>
                <a:ea typeface="Meiryo UI" panose="020B0604030504040204" pitchFamily="50" charset="-128"/>
              </a:rPr>
              <a:t>○厚生労働省新型コロナウイルス感染症対策推進本部の</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rPr>
              <a:t>日付事務連絡により、新型コロナウイルス感染症患者の入院・療養状況の厚生</a:t>
            </a:r>
            <a:r>
              <a:rPr lang="ja-JP" altLang="en-US" sz="1400" dirty="0" smtClean="0">
                <a:latin typeface="Meiryo UI" panose="020B0604030504040204" pitchFamily="50" charset="-128"/>
                <a:ea typeface="Meiryo UI" panose="020B0604030504040204" pitchFamily="50" charset="-128"/>
              </a:rPr>
              <a:t>労働</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省</a:t>
            </a:r>
            <a:r>
              <a:rPr lang="ja-JP" altLang="en-US" sz="1400" dirty="0">
                <a:latin typeface="Meiryo UI" panose="020B0604030504040204" pitchFamily="50" charset="-128"/>
                <a:ea typeface="Meiryo UI" panose="020B0604030504040204" pitchFamily="50" charset="-128"/>
              </a:rPr>
              <a:t>への報告について、「集中治療室（ </a:t>
            </a:r>
            <a:r>
              <a:rPr lang="en-US" altLang="ja-JP" sz="1400" dirty="0">
                <a:latin typeface="Meiryo UI" panose="020B0604030504040204" pitchFamily="50" charset="-128"/>
                <a:ea typeface="Meiryo UI" panose="020B0604030504040204" pitchFamily="50" charset="-128"/>
              </a:rPr>
              <a:t>ICU </a:t>
            </a:r>
            <a:r>
              <a:rPr lang="ja-JP" altLang="en-US" sz="1400" dirty="0">
                <a:latin typeface="Meiryo UI" panose="020B0604030504040204" pitchFamily="50" charset="-128"/>
                <a:ea typeface="Meiryo UI" panose="020B0604030504040204" pitchFamily="50" charset="-128"/>
              </a:rPr>
              <a:t>）等 での管理が必要な患者 」の定義を</a:t>
            </a:r>
            <a:r>
              <a:rPr lang="ja-JP" altLang="en-US" sz="1400" dirty="0" smtClean="0">
                <a:latin typeface="Meiryo UI" panose="020B0604030504040204" pitchFamily="50" charset="-128"/>
                <a:ea typeface="Meiryo UI" panose="020B0604030504040204" pitchFamily="50" charset="-128"/>
              </a:rPr>
              <a:t>変更。</a:t>
            </a:r>
            <a:endParaRPr lang="ja-JP" altLang="en-US"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○大阪府においては、今後も重症基準、及び大阪モデルの指標や病床確保計画にける重症者の定義は変更しない。</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府の基準を大阪モデルの指標等の基準とする理由）</a:t>
            </a: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軽症中等症病床に</a:t>
            </a:r>
            <a:r>
              <a:rPr lang="ja-JP" altLang="en-US" sz="1400" dirty="0" smtClean="0">
                <a:latin typeface="Meiryo UI" panose="020B0604030504040204" pitchFamily="50" charset="-128"/>
                <a:ea typeface="Meiryo UI" panose="020B0604030504040204" pitchFamily="50" charset="-128"/>
              </a:rPr>
              <a:t>おける</a:t>
            </a:r>
            <a:r>
              <a:rPr lang="en-US" altLang="ja-JP" sz="1400" dirty="0" smtClean="0">
                <a:latin typeface="Meiryo UI" panose="020B0604030504040204" pitchFamily="50" charset="-128"/>
                <a:ea typeface="Meiryo UI" panose="020B0604030504040204" pitchFamily="50" charset="-128"/>
              </a:rPr>
              <a:t>H</a:t>
            </a:r>
            <a:r>
              <a:rPr lang="ja-JP" altLang="en-US" sz="1400" dirty="0" smtClean="0">
                <a:latin typeface="Meiryo UI" panose="020B0604030504040204" pitchFamily="50" charset="-128"/>
                <a:ea typeface="Meiryo UI" panose="020B0604030504040204" pitchFamily="50" charset="-128"/>
              </a:rPr>
              <a:t>ＣＵ等在室者</a:t>
            </a:r>
            <a:r>
              <a:rPr lang="ja-JP" altLang="en-US" sz="1400" dirty="0">
                <a:latin typeface="Meiryo UI" panose="020B0604030504040204" pitchFamily="50" charset="-128"/>
                <a:ea typeface="Meiryo UI" panose="020B0604030504040204" pitchFamily="50" charset="-128"/>
              </a:rPr>
              <a:t>の全てが、必ずしも重症とはいえない。</a:t>
            </a: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人工呼吸管理下の重症患者が必ずしも、ＩＣＵに入室していない。</a:t>
            </a: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集中治療の基準が病院によって異なる可能性がある。</a:t>
            </a: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人工呼吸器やＥＣＭＯの導入は、判断の差が出にくく、基準が明確。</a:t>
            </a:r>
          </a:p>
        </p:txBody>
      </p:sp>
      <p:graphicFrame>
        <p:nvGraphicFramePr>
          <p:cNvPr id="2" name="表 1"/>
          <p:cNvGraphicFramePr>
            <a:graphicFrameLocks noGrp="1"/>
          </p:cNvGraphicFramePr>
          <p:nvPr>
            <p:extLst>
              <p:ext uri="{D42A27DB-BD31-4B8C-83A1-F6EECF244321}">
                <p14:modId xmlns:p14="http://schemas.microsoft.com/office/powerpoint/2010/main" val="4158578722"/>
              </p:ext>
            </p:extLst>
          </p:nvPr>
        </p:nvGraphicFramePr>
        <p:xfrm>
          <a:off x="298734" y="2677270"/>
          <a:ext cx="11769000" cy="3449320"/>
        </p:xfrm>
        <a:graphic>
          <a:graphicData uri="http://schemas.openxmlformats.org/drawingml/2006/table">
            <a:tbl>
              <a:tblPr firstRow="1" bandRow="1">
                <a:tableStyleId>{00A15C55-8517-42AA-B614-E9B94910E393}</a:tableStyleId>
              </a:tblPr>
              <a:tblGrid>
                <a:gridCol w="5910997">
                  <a:extLst>
                    <a:ext uri="{9D8B030D-6E8A-4147-A177-3AD203B41FA5}">
                      <a16:colId xmlns:a16="http://schemas.microsoft.com/office/drawing/2014/main" val="2728264970"/>
                    </a:ext>
                  </a:extLst>
                </a:gridCol>
                <a:gridCol w="5858003">
                  <a:extLst>
                    <a:ext uri="{9D8B030D-6E8A-4147-A177-3AD203B41FA5}">
                      <a16:colId xmlns:a16="http://schemas.microsoft.com/office/drawing/2014/main" val="3281140556"/>
                    </a:ext>
                  </a:extLst>
                </a:gridCol>
              </a:tblGrid>
              <a:tr h="370840">
                <a:tc>
                  <a:txBody>
                    <a:bodyPr/>
                    <a:lstStyle/>
                    <a:p>
                      <a:pPr algn="ctr"/>
                      <a:r>
                        <a:rPr kumimoji="1" lang="ja-JP" altLang="en-US" sz="1400" dirty="0" smtClean="0">
                          <a:latin typeface="Meiryo UI" panose="020B0604030504040204" pitchFamily="50" charset="-128"/>
                          <a:ea typeface="Meiryo UI" panose="020B0604030504040204" pitchFamily="50" charset="-128"/>
                        </a:rPr>
                        <a:t>国基準</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府基準</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1806565"/>
                  </a:ext>
                </a:extLst>
              </a:tr>
              <a:tr h="370840">
                <a:tc>
                  <a:txBody>
                    <a:bodyPr/>
                    <a:lstStyle/>
                    <a:p>
                      <a:r>
                        <a:rPr kumimoji="1" lang="ja-JP" altLang="en-US" sz="1400" dirty="0" smtClean="0">
                          <a:latin typeface="Meiryo UI" panose="020B0604030504040204" pitchFamily="50" charset="-128"/>
                          <a:ea typeface="Meiryo UI" panose="020B0604030504040204" pitchFamily="50" charset="-128"/>
                        </a:rPr>
                        <a:t>以下のいずれかに該当する患者</a:t>
                      </a:r>
                    </a:p>
                    <a:p>
                      <a:r>
                        <a:rPr kumimoji="1" lang="ja-JP" altLang="en-US" sz="1400" dirty="0" smtClean="0">
                          <a:latin typeface="Meiryo UI" panose="020B0604030504040204" pitchFamily="50" charset="-128"/>
                          <a:ea typeface="Meiryo UI" panose="020B0604030504040204" pitchFamily="50" charset="-128"/>
                        </a:rPr>
                        <a:t>・人工呼吸管理をしている患者</a:t>
                      </a:r>
                    </a:p>
                    <a:p>
                      <a:r>
                        <a:rPr kumimoji="1" lang="ja-JP" altLang="en-US" sz="1400" dirty="0" smtClean="0">
                          <a:latin typeface="Meiryo UI" panose="020B0604030504040204" pitchFamily="50" charset="-128"/>
                          <a:ea typeface="Meiryo UI" panose="020B0604030504040204" pitchFamily="50" charset="-128"/>
                        </a:rPr>
                        <a:t>・ＥＣＭＯを使用している患者</a:t>
                      </a:r>
                    </a:p>
                    <a:p>
                      <a:r>
                        <a:rPr kumimoji="1" lang="ja-JP" altLang="en-US" sz="1400" dirty="0" smtClean="0">
                          <a:latin typeface="Meiryo UI" panose="020B0604030504040204" pitchFamily="50" charset="-128"/>
                          <a:ea typeface="Meiryo UI" panose="020B0604030504040204" pitchFamily="50" charset="-128"/>
                        </a:rPr>
                        <a:t>・集中治療室（ＩＣＵ）に入室している患者</a:t>
                      </a:r>
                    </a:p>
                    <a:p>
                      <a:r>
                        <a:rPr kumimoji="1" lang="ja-JP" altLang="en-US" sz="1400" dirty="0" smtClean="0">
                          <a:latin typeface="Meiryo UI" panose="020B0604030504040204" pitchFamily="50" charset="-128"/>
                          <a:ea typeface="Meiryo UI" panose="020B0604030504040204" pitchFamily="50" charset="-128"/>
                        </a:rPr>
                        <a:t>⇒</a:t>
                      </a:r>
                      <a:r>
                        <a:rPr kumimoji="1" lang="ja-JP" altLang="en-US" sz="1400" u="sng" dirty="0" smtClean="0">
                          <a:latin typeface="Meiryo UI" panose="020B0604030504040204" pitchFamily="50" charset="-128"/>
                          <a:ea typeface="Meiryo UI" panose="020B0604030504040204" pitchFamily="50" charset="-128"/>
                        </a:rPr>
                        <a:t>「集中治療室（ＩＣＵ）等での管理が必要な患者」とは、診療報酬上の定　</a:t>
                      </a:r>
                      <a:endParaRPr kumimoji="1" lang="en-US" altLang="ja-JP" sz="1400" u="sng" dirty="0" smtClean="0">
                        <a:latin typeface="Meiryo UI" panose="020B0604030504040204" pitchFamily="50" charset="-128"/>
                        <a:ea typeface="Meiryo UI" panose="020B0604030504040204" pitchFamily="50" charset="-128"/>
                      </a:endParaRPr>
                    </a:p>
                    <a:p>
                      <a:r>
                        <a:rPr kumimoji="1" lang="ja-JP" altLang="en-US" sz="1400" u="none" dirty="0" smtClean="0">
                          <a:latin typeface="Meiryo UI" panose="020B0604030504040204" pitchFamily="50" charset="-128"/>
                          <a:ea typeface="Meiryo UI" panose="020B0604030504040204" pitchFamily="50" charset="-128"/>
                        </a:rPr>
                        <a:t>　 </a:t>
                      </a:r>
                      <a:r>
                        <a:rPr kumimoji="1" lang="ja-JP" altLang="en-US" sz="1400" u="sng" dirty="0" smtClean="0">
                          <a:latin typeface="Meiryo UI" panose="020B0604030504040204" pitchFamily="50" charset="-128"/>
                          <a:ea typeface="Meiryo UI" panose="020B0604030504040204" pitchFamily="50" charset="-128"/>
                        </a:rPr>
                        <a:t>義により「特定集中治療室管理料」、「救命救急入院料」、「ハイケアユニット入</a:t>
                      </a:r>
                      <a:endParaRPr kumimoji="1" lang="en-US" altLang="ja-JP" sz="1400" u="sng" dirty="0" smtClean="0">
                        <a:latin typeface="Meiryo UI" panose="020B0604030504040204" pitchFamily="50" charset="-128"/>
                        <a:ea typeface="Meiryo UI" panose="020B0604030504040204" pitchFamily="50" charset="-128"/>
                      </a:endParaRPr>
                    </a:p>
                    <a:p>
                      <a:r>
                        <a:rPr kumimoji="1" lang="en-US" altLang="ja-JP" sz="1400" u="none" dirty="0" smtClean="0">
                          <a:latin typeface="Meiryo UI" panose="020B0604030504040204" pitchFamily="50" charset="-128"/>
                          <a:ea typeface="Meiryo UI" panose="020B0604030504040204" pitchFamily="50" charset="-128"/>
                        </a:rPr>
                        <a:t>   </a:t>
                      </a:r>
                      <a:r>
                        <a:rPr kumimoji="1" lang="ja-JP" altLang="en-US" sz="1400" u="sng" dirty="0" smtClean="0">
                          <a:latin typeface="Meiryo UI" panose="020B0604030504040204" pitchFamily="50" charset="-128"/>
                          <a:ea typeface="Meiryo UI" panose="020B0604030504040204" pitchFamily="50" charset="-128"/>
                        </a:rPr>
                        <a:t>院医療管理料」、「脳卒中ケアユニット入院医療管理料」、「小児特定集中治</a:t>
                      </a:r>
                      <a:endParaRPr kumimoji="1" lang="en-US" altLang="ja-JP" sz="1400" u="sng" dirty="0" smtClean="0">
                        <a:latin typeface="Meiryo UI" panose="020B0604030504040204" pitchFamily="50" charset="-128"/>
                        <a:ea typeface="Meiryo UI" panose="020B0604030504040204" pitchFamily="50" charset="-128"/>
                      </a:endParaRPr>
                    </a:p>
                    <a:p>
                      <a:r>
                        <a:rPr kumimoji="1" lang="en-US" altLang="ja-JP" sz="1400" u="none" dirty="0" smtClean="0">
                          <a:latin typeface="Meiryo UI" panose="020B0604030504040204" pitchFamily="50" charset="-128"/>
                          <a:ea typeface="Meiryo UI" panose="020B0604030504040204" pitchFamily="50" charset="-128"/>
                        </a:rPr>
                        <a:t>   </a:t>
                      </a:r>
                      <a:r>
                        <a:rPr kumimoji="1" lang="ja-JP" altLang="en-US" sz="1400" u="sng" dirty="0" smtClean="0">
                          <a:latin typeface="Meiryo UI" panose="020B0604030504040204" pitchFamily="50" charset="-128"/>
                          <a:ea typeface="Meiryo UI" panose="020B0604030504040204" pitchFamily="50" charset="-128"/>
                        </a:rPr>
                        <a:t>療室管理料」、「脳卒中ケアユニット入院医療管理料」、「新生児特定集中治</a:t>
                      </a:r>
                      <a:endParaRPr kumimoji="1" lang="en-US" altLang="ja-JP" sz="1400" u="sng" dirty="0" smtClean="0">
                        <a:latin typeface="Meiryo UI" panose="020B0604030504040204" pitchFamily="50" charset="-128"/>
                        <a:ea typeface="Meiryo UI" panose="020B0604030504040204" pitchFamily="50" charset="-128"/>
                      </a:endParaRPr>
                    </a:p>
                    <a:p>
                      <a:r>
                        <a:rPr kumimoji="1" lang="en-US" altLang="ja-JP" sz="1400" u="none" dirty="0" smtClean="0">
                          <a:latin typeface="Meiryo UI" panose="020B0604030504040204" pitchFamily="50" charset="-128"/>
                          <a:ea typeface="Meiryo UI" panose="020B0604030504040204" pitchFamily="50" charset="-128"/>
                        </a:rPr>
                        <a:t>   </a:t>
                      </a:r>
                      <a:r>
                        <a:rPr kumimoji="1" lang="ja-JP" altLang="en-US" sz="1400" u="sng" dirty="0" smtClean="0">
                          <a:latin typeface="Meiryo UI" panose="020B0604030504040204" pitchFamily="50" charset="-128"/>
                          <a:ea typeface="Meiryo UI" panose="020B0604030504040204" pitchFamily="50" charset="-128"/>
                        </a:rPr>
                        <a:t>療室管理料」、「総合周産期特定集中治療室管理料」、「新生児治療回復</a:t>
                      </a:r>
                      <a:endParaRPr kumimoji="1" lang="en-US" altLang="ja-JP" sz="1400" u="sng" dirty="0" smtClean="0">
                        <a:latin typeface="Meiryo UI" panose="020B0604030504040204" pitchFamily="50" charset="-128"/>
                        <a:ea typeface="Meiryo UI" panose="020B0604030504040204" pitchFamily="50" charset="-128"/>
                      </a:endParaRPr>
                    </a:p>
                    <a:p>
                      <a:r>
                        <a:rPr kumimoji="1" lang="en-US" altLang="ja-JP" sz="1400" u="none" dirty="0" smtClean="0">
                          <a:latin typeface="Meiryo UI" panose="020B0604030504040204" pitchFamily="50" charset="-128"/>
                          <a:ea typeface="Meiryo UI" panose="020B0604030504040204" pitchFamily="50" charset="-128"/>
                        </a:rPr>
                        <a:t>   </a:t>
                      </a:r>
                      <a:r>
                        <a:rPr kumimoji="1" lang="ja-JP" altLang="en-US" sz="1400" u="sng" dirty="0" smtClean="0">
                          <a:latin typeface="Meiryo UI" panose="020B0604030504040204" pitchFamily="50" charset="-128"/>
                          <a:ea typeface="Meiryo UI" panose="020B0604030504040204" pitchFamily="50" charset="-128"/>
                        </a:rPr>
                        <a:t>室入院管理料」の区分にある病床で療養している患者のことをいう。</a:t>
                      </a:r>
                    </a:p>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下線部は、</a:t>
                      </a:r>
                      <a:r>
                        <a:rPr kumimoji="1" lang="en-US" altLang="ja-JP" sz="1400" dirty="0" smtClean="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24</a:t>
                      </a:r>
                      <a:r>
                        <a:rPr kumimoji="1" lang="ja-JP" altLang="en-US" sz="1400" dirty="0" smtClean="0">
                          <a:latin typeface="Meiryo UI" panose="020B0604030504040204" pitchFamily="50" charset="-128"/>
                          <a:ea typeface="Meiryo UI" panose="020B0604030504040204" pitchFamily="50" charset="-128"/>
                        </a:rPr>
                        <a:t>日事務連絡による変更</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rPr>
                        <a:t>【</a:t>
                      </a:r>
                      <a:r>
                        <a:rPr kumimoji="1" lang="en-US" altLang="zh-CN" sz="1400" dirty="0" smtClean="0">
                          <a:latin typeface="Meiryo UI" panose="020B0604030504040204" pitchFamily="50" charset="-128"/>
                          <a:ea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rPr>
                        <a:t>時点</a:t>
                      </a:r>
                      <a:r>
                        <a:rPr kumimoji="1" lang="en-US" altLang="ja-JP" sz="1400" dirty="0" smtClean="0">
                          <a:latin typeface="Meiryo UI" panose="020B0604030504040204" pitchFamily="50" charset="-128"/>
                          <a:ea typeface="Meiryo UI" panose="020B0604030504040204" pitchFamily="50" charset="-128"/>
                        </a:rPr>
                        <a:t>】</a:t>
                      </a:r>
                      <a:r>
                        <a:rPr kumimoji="1" lang="zh-CN" altLang="en-US" sz="1400" dirty="0" smtClean="0">
                          <a:latin typeface="Meiryo UI" panose="020B0604030504040204" pitchFamily="50" charset="-128"/>
                          <a:ea typeface="Meiryo UI" panose="020B0604030504040204" pitchFamily="50" charset="-128"/>
                        </a:rPr>
                        <a:t>重症者数　</a:t>
                      </a:r>
                      <a:r>
                        <a:rPr kumimoji="1" lang="en-US" altLang="zh-CN" sz="1400" dirty="0" smtClean="0">
                          <a:latin typeface="Meiryo UI" panose="020B0604030504040204" pitchFamily="50" charset="-128"/>
                          <a:ea typeface="Meiryo UI" panose="020B0604030504040204" pitchFamily="50" charset="-128"/>
                        </a:rPr>
                        <a:t>239</a:t>
                      </a:r>
                      <a:r>
                        <a:rPr kumimoji="1" lang="zh-CN" altLang="en-US" sz="1400" dirty="0" smtClean="0">
                          <a:latin typeface="Meiryo UI" panose="020B0604030504040204" pitchFamily="50" charset="-128"/>
                          <a:ea typeface="Meiryo UI" panose="020B0604030504040204" pitchFamily="50" charset="-128"/>
                        </a:rPr>
                        <a:t>人</a:t>
                      </a:r>
                      <a:r>
                        <a:rPr kumimoji="1" lang="en-US" altLang="zh-CN" sz="1400" dirty="0" smtClean="0">
                          <a:latin typeface="Meiryo UI" panose="020B0604030504040204" pitchFamily="50" charset="-128"/>
                          <a:ea typeface="Meiryo UI" panose="020B0604030504040204" pitchFamily="50" charset="-128"/>
                        </a:rPr>
                        <a:t>/</a:t>
                      </a:r>
                      <a:r>
                        <a:rPr kumimoji="1" lang="zh-CN" altLang="en-US" sz="1400" dirty="0" smtClean="0">
                          <a:latin typeface="Meiryo UI" panose="020B0604030504040204" pitchFamily="50" charset="-128"/>
                          <a:ea typeface="Meiryo UI" panose="020B0604030504040204" pitchFamily="50" charset="-128"/>
                        </a:rPr>
                        <a:t>病床数　</a:t>
                      </a:r>
                      <a:r>
                        <a:rPr kumimoji="1" lang="en-US" altLang="zh-CN" sz="1400" dirty="0" smtClean="0">
                          <a:latin typeface="Meiryo UI" panose="020B0604030504040204" pitchFamily="50" charset="-128"/>
                          <a:ea typeface="Meiryo UI" panose="020B0604030504040204" pitchFamily="50" charset="-128"/>
                        </a:rPr>
                        <a:t>422</a:t>
                      </a:r>
                      <a:r>
                        <a:rPr kumimoji="1" lang="zh-CN" altLang="en-US" sz="1400" dirty="0" smtClean="0">
                          <a:latin typeface="Meiryo UI" panose="020B0604030504040204" pitchFamily="50" charset="-128"/>
                          <a:ea typeface="Meiryo UI" panose="020B0604030504040204" pitchFamily="50" charset="-128"/>
                        </a:rPr>
                        <a:t>床⇒使用率</a:t>
                      </a:r>
                      <a:r>
                        <a:rPr kumimoji="1" lang="en-US" altLang="zh-CN" sz="1400" dirty="0" smtClean="0">
                          <a:latin typeface="Meiryo UI" panose="020B0604030504040204" pitchFamily="50" charset="-128"/>
                          <a:ea typeface="Meiryo UI" panose="020B0604030504040204" pitchFamily="50" charset="-128"/>
                        </a:rPr>
                        <a:t>56.6</a:t>
                      </a:r>
                      <a:r>
                        <a:rPr kumimoji="1" lang="zh-CN" altLang="en-US" sz="1400" dirty="0" smtClean="0">
                          <a:latin typeface="Meiryo UI" panose="020B0604030504040204" pitchFamily="50" charset="-128"/>
                          <a:ea typeface="Meiryo UI" panose="020B0604030504040204" pitchFamily="50" charset="-128"/>
                        </a:rPr>
                        <a:t>％</a:t>
                      </a:r>
                    </a:p>
                    <a:p>
                      <a:endParaRPr kumimoji="1" lang="ja-JP" altLang="en-US" sz="1400" dirty="0" smtClean="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以下のいずれかに該当する患者</a:t>
                      </a:r>
                    </a:p>
                    <a:p>
                      <a:r>
                        <a:rPr kumimoji="1" lang="ja-JP" altLang="en-US" sz="1400" dirty="0" smtClean="0">
                          <a:latin typeface="Meiryo UI" panose="020B0604030504040204" pitchFamily="50" charset="-128"/>
                          <a:ea typeface="Meiryo UI" panose="020B0604030504040204" pitchFamily="50" charset="-128"/>
                        </a:rPr>
                        <a:t>・人工呼吸管理をしている患者</a:t>
                      </a:r>
                    </a:p>
                    <a:p>
                      <a:r>
                        <a:rPr kumimoji="1" lang="ja-JP" altLang="en-US" sz="1400" dirty="0" smtClean="0">
                          <a:latin typeface="Meiryo UI" panose="020B0604030504040204" pitchFamily="50" charset="-128"/>
                          <a:ea typeface="Meiryo UI" panose="020B0604030504040204" pitchFamily="50" charset="-128"/>
                        </a:rPr>
                        <a:t>・ＥＣＭＯを使用している患者</a:t>
                      </a:r>
                    </a:p>
                    <a:p>
                      <a:r>
                        <a:rPr kumimoji="1" lang="ja-JP" altLang="en-US" sz="1400" dirty="0" smtClean="0">
                          <a:latin typeface="Meiryo UI" panose="020B0604030504040204" pitchFamily="50" charset="-128"/>
                          <a:ea typeface="Meiryo UI" panose="020B0604030504040204" pitchFamily="50" charset="-128"/>
                        </a:rPr>
                        <a:t>・重症病床における集中治療室</a:t>
                      </a:r>
                    </a:p>
                    <a:p>
                      <a:r>
                        <a:rPr kumimoji="1" lang="ja-JP" altLang="en-US" sz="1400" dirty="0" smtClean="0">
                          <a:latin typeface="Meiryo UI" panose="020B0604030504040204" pitchFamily="50" charset="-128"/>
                          <a:ea typeface="Meiryo UI" panose="020B0604030504040204" pitchFamily="50" charset="-128"/>
                        </a:rPr>
                        <a:t>（ＩＣＵ）に入室している患者</a:t>
                      </a:r>
                    </a:p>
                    <a:p>
                      <a:r>
                        <a:rPr kumimoji="1" lang="ja-JP" altLang="en-US" sz="1400" dirty="0" smtClean="0">
                          <a:latin typeface="Meiryo UI" panose="020B0604030504040204" pitchFamily="50" charset="-128"/>
                          <a:ea typeface="Meiryo UI" panose="020B0604030504040204" pitchFamily="50" charset="-128"/>
                        </a:rPr>
                        <a:t>（令和</a:t>
                      </a:r>
                      <a:r>
                        <a:rPr kumimoji="1" lang="en-US" altLang="ja-JP" sz="1400" dirty="0" smtClean="0">
                          <a:latin typeface="Meiryo UI" panose="020B0604030504040204" pitchFamily="50" charset="-128"/>
                          <a:ea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19</a:t>
                      </a:r>
                      <a:r>
                        <a:rPr kumimoji="1" lang="ja-JP" altLang="en-US" sz="1400" dirty="0" smtClean="0">
                          <a:latin typeface="Meiryo UI" panose="020B0604030504040204" pitchFamily="50" charset="-128"/>
                          <a:ea typeface="Meiryo UI" panose="020B0604030504040204" pitchFamily="50" charset="-128"/>
                        </a:rPr>
                        <a:t>日付事務連絡に基づく）</a:t>
                      </a:r>
                    </a:p>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国には、国基準に基づき報告</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２</a:t>
                      </a:r>
                      <a:r>
                        <a:rPr kumimoji="1" lang="en-US" altLang="ja-JP" sz="1400" dirty="0" smtClean="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時点</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重症者数　</a:t>
                      </a:r>
                      <a:r>
                        <a:rPr kumimoji="1" lang="en-US" altLang="ja-JP" sz="1400" dirty="0" smtClean="0">
                          <a:latin typeface="Meiryo UI" panose="020B0604030504040204" pitchFamily="50" charset="-128"/>
                          <a:ea typeface="Meiryo UI" panose="020B0604030504040204" pitchFamily="50" charset="-128"/>
                        </a:rPr>
                        <a:t>153</a:t>
                      </a:r>
                      <a:r>
                        <a:rPr kumimoji="1" lang="ja-JP" altLang="en-US" sz="1400" dirty="0" smtClean="0">
                          <a:latin typeface="Meiryo UI" panose="020B0604030504040204" pitchFamily="50" charset="-128"/>
                          <a:ea typeface="Meiryo UI" panose="020B0604030504040204" pitchFamily="50" charset="-128"/>
                        </a:rPr>
                        <a:t>人</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病床数　</a:t>
                      </a:r>
                      <a:r>
                        <a:rPr kumimoji="1" lang="en-US" altLang="ja-JP" sz="1400" dirty="0" smtClean="0">
                          <a:latin typeface="Meiryo UI" panose="020B0604030504040204" pitchFamily="50" charset="-128"/>
                          <a:ea typeface="Meiryo UI" panose="020B0604030504040204" pitchFamily="50" charset="-128"/>
                        </a:rPr>
                        <a:t>236</a:t>
                      </a:r>
                      <a:r>
                        <a:rPr kumimoji="1" lang="ja-JP" altLang="en-US" sz="1400" dirty="0" smtClean="0">
                          <a:latin typeface="Meiryo UI" panose="020B0604030504040204" pitchFamily="50" charset="-128"/>
                          <a:ea typeface="Meiryo UI" panose="020B0604030504040204" pitchFamily="50" charset="-128"/>
                        </a:rPr>
                        <a:t>床⇒使用率</a:t>
                      </a:r>
                      <a:r>
                        <a:rPr kumimoji="1" lang="en-US" altLang="ja-JP" sz="1400" dirty="0" smtClean="0">
                          <a:latin typeface="Meiryo UI" panose="020B0604030504040204" pitchFamily="50" charset="-128"/>
                          <a:ea typeface="Meiryo UI" panose="020B0604030504040204" pitchFamily="50" charset="-128"/>
                        </a:rPr>
                        <a:t>64.8</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endParaRPr kumimoji="1" lang="ja-JP" altLang="en-US" sz="14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71958621"/>
                  </a:ext>
                </a:extLst>
              </a:tr>
            </a:tbl>
          </a:graphicData>
        </a:graphic>
      </p:graphicFrame>
    </p:spTree>
    <p:extLst>
      <p:ext uri="{BB962C8B-B14F-4D97-AF65-F5344CB8AC3E}">
        <p14:creationId xmlns:p14="http://schemas.microsoft.com/office/powerpoint/2010/main" val="1740597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0209" y="441846"/>
            <a:ext cx="12144285" cy="6444031"/>
          </a:xfrm>
          <a:prstGeom prst="rect">
            <a:avLst/>
          </a:prstGeom>
        </p:spPr>
      </p:pic>
      <p:sp>
        <p:nvSpPr>
          <p:cNvPr id="32" name="正方形/長方形 31"/>
          <p:cNvSpPr/>
          <p:nvPr/>
        </p:nvSpPr>
        <p:spPr>
          <a:xfrm>
            <a:off x="0" y="-24468"/>
            <a:ext cx="12192000" cy="4368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800" b="1" dirty="0" smtClean="0">
                <a:latin typeface="UD デジタル 教科書体 NP-B" panose="02020700000000000000" pitchFamily="18" charset="-128"/>
                <a:ea typeface="UD デジタル 教科書体 NP-B" panose="02020700000000000000" pitchFamily="18" charset="-128"/>
              </a:rPr>
              <a:t>【</a:t>
            </a:r>
            <a:r>
              <a:rPr lang="ja-JP" altLang="en-US" sz="2800" b="1" dirty="0" smtClean="0">
                <a:latin typeface="UD デジタル 教科書体 NP-B" panose="02020700000000000000" pitchFamily="18" charset="-128"/>
                <a:ea typeface="UD デジタル 教科書体 NP-B" panose="02020700000000000000" pitchFamily="18" charset="-128"/>
              </a:rPr>
              <a:t>第一波から第三波まで</a:t>
            </a:r>
            <a:r>
              <a:rPr lang="en-US" altLang="ja-JP" sz="2800" b="1" dirty="0" smtClean="0">
                <a:latin typeface="UD デジタル 教科書体 NP-B" panose="02020700000000000000" pitchFamily="18" charset="-128"/>
                <a:ea typeface="UD デジタル 教科書体 NP-B" panose="02020700000000000000" pitchFamily="18" charset="-128"/>
              </a:rPr>
              <a:t>】</a:t>
            </a:r>
            <a:r>
              <a:rPr lang="ja-JP" altLang="en-US" sz="2800" b="1" dirty="0" smtClean="0">
                <a:latin typeface="UD デジタル 教科書体 NP-B" panose="02020700000000000000" pitchFamily="18" charset="-128"/>
                <a:ea typeface="UD デジタル 教科書体 NP-B" panose="02020700000000000000" pitchFamily="18" charset="-128"/>
              </a:rPr>
              <a:t>推定感染日別陽性者数</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71" name="スライド番号プレースホルダー 5"/>
          <p:cNvSpPr txBox="1">
            <a:spLocks/>
          </p:cNvSpPr>
          <p:nvPr/>
        </p:nvSpPr>
        <p:spPr>
          <a:xfrm>
            <a:off x="9527916" y="6496996"/>
            <a:ext cx="2579923" cy="36100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B62D5CB-8769-475A-9BC8-A2F17E2F558B}" type="slidenum">
              <a:rPr lang="ja-JP" altLang="en-US" smtClean="0">
                <a:solidFill>
                  <a:prstClr val="black">
                    <a:tint val="75000"/>
                  </a:prstClr>
                </a:solidFill>
                <a:latin typeface="游ゴシック" panose="020F0502020204030204"/>
              </a:rPr>
              <a:pPr/>
              <a:t>12</a:t>
            </a:fld>
            <a:endParaRPr lang="ja-JP" altLang="en-US" dirty="0">
              <a:solidFill>
                <a:prstClr val="black">
                  <a:tint val="75000"/>
                </a:prstClr>
              </a:solidFill>
              <a:latin typeface="游ゴシック" panose="020F0502020204030204"/>
            </a:endParaRPr>
          </a:p>
        </p:txBody>
      </p:sp>
      <p:sp>
        <p:nvSpPr>
          <p:cNvPr id="83" name="下矢印 82"/>
          <p:cNvSpPr/>
          <p:nvPr/>
        </p:nvSpPr>
        <p:spPr>
          <a:xfrm>
            <a:off x="5254106" y="4850083"/>
            <a:ext cx="103977" cy="4330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下矢印 84"/>
          <p:cNvSpPr/>
          <p:nvPr/>
        </p:nvSpPr>
        <p:spPr>
          <a:xfrm>
            <a:off x="6088711" y="3657444"/>
            <a:ext cx="85898" cy="154993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3477409" y="3195779"/>
            <a:ext cx="2713459" cy="461665"/>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8/6</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20</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ミナミ地区の一部への時短要請等</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89" name="テキスト ボックス 88"/>
          <p:cNvSpPr txBox="1"/>
          <p:nvPr/>
        </p:nvSpPr>
        <p:spPr>
          <a:xfrm>
            <a:off x="4020450" y="4091689"/>
            <a:ext cx="1805233" cy="646331"/>
          </a:xfrm>
          <a:prstGeom prst="rect">
            <a:avLst/>
          </a:prstGeom>
          <a:solidFill>
            <a:schemeClr val="accent2">
              <a:lumMod val="20000"/>
              <a:lumOff val="80000"/>
            </a:schemeClr>
          </a:solidFill>
        </p:spPr>
        <p:txBody>
          <a:bodyPr wrap="square" rtlCol="0">
            <a:spAutoFit/>
          </a:bodyPr>
          <a:lstStyle/>
          <a:p>
            <a:pPr algn="ct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7/12</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　黄色信号点灯</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a:r>
              <a:rPr lang="ja-JP" altLang="en-US" sz="1200" dirty="0" smtClean="0">
                <a:solidFill>
                  <a:srgbClr val="FF0000"/>
                </a:solidFill>
                <a:latin typeface="HGPｺﾞｼｯｸE" panose="020B0900000000000000" pitchFamily="50" charset="-128"/>
                <a:ea typeface="HGPｺﾞｼｯｸE" panose="020B0900000000000000" pitchFamily="50" charset="-128"/>
              </a:rPr>
              <a:t>若者への注意喚起</a:t>
            </a:r>
            <a:r>
              <a:rPr lang="ja-JP" altLang="en-US" sz="1200" dirty="0">
                <a:solidFill>
                  <a:srgbClr val="FF0000"/>
                </a:solidFill>
                <a:latin typeface="HGPｺﾞｼｯｸE" panose="020B0900000000000000" pitchFamily="50" charset="-128"/>
                <a:ea typeface="HGPｺﾞｼｯｸE" panose="020B0900000000000000" pitchFamily="50" charset="-128"/>
              </a:rPr>
              <a:t>等</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pPr algn="ctr"/>
            <a:r>
              <a:rPr lang="en-US" altLang="ja-JP" sz="1200" dirty="0" smtClean="0">
                <a:solidFill>
                  <a:srgbClr val="FF0000"/>
                </a:solidFill>
                <a:latin typeface="HGPｺﾞｼｯｸE" panose="020B0900000000000000" pitchFamily="50" charset="-128"/>
                <a:ea typeface="HGPｺﾞｼｯｸE" panose="020B0900000000000000" pitchFamily="50" charset="-128"/>
              </a:rPr>
              <a:t>7/16 </a:t>
            </a:r>
            <a:r>
              <a:rPr lang="ja-JP" altLang="en-US" sz="1200" dirty="0" smtClean="0">
                <a:solidFill>
                  <a:srgbClr val="FF0000"/>
                </a:solidFill>
                <a:latin typeface="HGPｺﾞｼｯｸE" panose="020B0900000000000000" pitchFamily="50" charset="-128"/>
                <a:ea typeface="HGPｺﾞｼｯｸE" panose="020B0900000000000000" pitchFamily="50" charset="-128"/>
              </a:rPr>
              <a:t>ミナミ検査場設置</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90" name="テキスト ボックス 89"/>
          <p:cNvSpPr txBox="1"/>
          <p:nvPr/>
        </p:nvSpPr>
        <p:spPr>
          <a:xfrm>
            <a:off x="3602301" y="3715251"/>
            <a:ext cx="2462232" cy="276999"/>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8/1</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 </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５人以上の宴会等自粛</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91" name="下矢印 90"/>
          <p:cNvSpPr/>
          <p:nvPr/>
        </p:nvSpPr>
        <p:spPr>
          <a:xfrm>
            <a:off x="5908011" y="4028859"/>
            <a:ext cx="80317" cy="99712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下矢印 91"/>
          <p:cNvSpPr/>
          <p:nvPr/>
        </p:nvSpPr>
        <p:spPr>
          <a:xfrm>
            <a:off x="2136276" y="5420424"/>
            <a:ext cx="101970" cy="33686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1244304" y="4976543"/>
            <a:ext cx="1037230" cy="461665"/>
          </a:xfrm>
          <a:prstGeom prst="rect">
            <a:avLst/>
          </a:prstGeom>
          <a:solidFill>
            <a:schemeClr val="accent2">
              <a:lumMod val="20000"/>
              <a:lumOff val="80000"/>
            </a:schemeClr>
          </a:solidFill>
        </p:spPr>
        <p:txBody>
          <a:bodyPr wrap="square" rtlCol="0">
            <a:spAutoFit/>
          </a:bodyPr>
          <a:lstStyle/>
          <a:p>
            <a:r>
              <a:rPr lang="en-US" altLang="ja-JP" sz="1200" dirty="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/7</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～緊急事態宣言</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94" name="下矢印 93"/>
          <p:cNvSpPr/>
          <p:nvPr/>
        </p:nvSpPr>
        <p:spPr>
          <a:xfrm>
            <a:off x="3357604" y="5838222"/>
            <a:ext cx="119805" cy="3242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2427809" y="4822558"/>
            <a:ext cx="1500968" cy="1015663"/>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5/14 </a:t>
            </a:r>
            <a:r>
              <a:rPr lang="ja-JP" altLang="en-US" sz="1200" dirty="0" smtClean="0">
                <a:solidFill>
                  <a:srgbClr val="FF0000"/>
                </a:solidFill>
                <a:latin typeface="HGPｺﾞｼｯｸE" panose="020B0900000000000000" pitchFamily="50" charset="-128"/>
                <a:ea typeface="HGPｺﾞｼｯｸE" panose="020B0900000000000000" pitchFamily="50" charset="-128"/>
              </a:rPr>
              <a:t>緑信号点灯</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en-US" altLang="ja-JP" sz="1200" dirty="0" smtClean="0">
                <a:solidFill>
                  <a:srgbClr val="FF0000"/>
                </a:solidFill>
                <a:latin typeface="HGPｺﾞｼｯｸE" panose="020B0900000000000000" pitchFamily="50" charset="-128"/>
                <a:ea typeface="HGPｺﾞｼｯｸE" panose="020B0900000000000000" pitchFamily="50" charset="-128"/>
              </a:rPr>
              <a:t>5/16</a:t>
            </a:r>
            <a:r>
              <a:rPr lang="ja-JP" altLang="en-US" sz="1200" dirty="0">
                <a:solidFill>
                  <a:srgbClr val="FF0000"/>
                </a:solidFill>
                <a:latin typeface="HGPｺﾞｼｯｸE" panose="020B0900000000000000" pitchFamily="50" charset="-128"/>
                <a:ea typeface="HGPｺﾞｼｯｸE" panose="020B0900000000000000" pitchFamily="50" charset="-128"/>
              </a:rPr>
              <a:t>　</a:t>
            </a:r>
            <a:r>
              <a:rPr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緊急事態措置の緩和</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5/21</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　緊急事態措置解除</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99" name="下矢印 98"/>
          <p:cNvSpPr/>
          <p:nvPr/>
        </p:nvSpPr>
        <p:spPr>
          <a:xfrm>
            <a:off x="10411316" y="1179557"/>
            <a:ext cx="115796" cy="300606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9410782" y="533226"/>
            <a:ext cx="2427388" cy="646331"/>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12/16</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～府民への不要不急外出自粛要請</a:t>
            </a:r>
            <a:r>
              <a:rPr kumimoji="1" lang="ja-JP" altLang="en-US" sz="1200" dirty="0">
                <a:solidFill>
                  <a:srgbClr val="FF0000"/>
                </a:solidFill>
                <a:latin typeface="HGPｺﾞｼｯｸE" panose="020B0900000000000000" pitchFamily="50" charset="-128"/>
                <a:ea typeface="HGPｺﾞｼｯｸE" panose="020B0900000000000000" pitchFamily="50" charset="-128"/>
              </a:rPr>
              <a:t>・</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大阪市全域への時短要請等</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101" name="下矢印 100"/>
          <p:cNvSpPr/>
          <p:nvPr/>
        </p:nvSpPr>
        <p:spPr>
          <a:xfrm>
            <a:off x="11398567" y="2678128"/>
            <a:ext cx="106914" cy="81736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11005778" y="1648662"/>
            <a:ext cx="1130871" cy="1015663"/>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1/14</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府域の飲食店等への時短要請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6" name="下矢印 25"/>
          <p:cNvSpPr/>
          <p:nvPr/>
        </p:nvSpPr>
        <p:spPr>
          <a:xfrm>
            <a:off x="6904764" y="5126797"/>
            <a:ext cx="169499" cy="28272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a:off x="8202072" y="4572883"/>
            <a:ext cx="108861" cy="116401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7659570" y="3921091"/>
            <a:ext cx="1498310" cy="646331"/>
          </a:xfrm>
          <a:prstGeom prst="rect">
            <a:avLst/>
          </a:prstGeom>
          <a:solidFill>
            <a:srgbClr val="99FF99"/>
          </a:solidFill>
          <a:ln>
            <a:solidFill>
              <a:schemeClr val="tx1"/>
            </a:solidFill>
            <a:prstDash val="dash"/>
          </a:ln>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10</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/10</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～３密で唾液が飛び交う環境自粛要請</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29" name="下矢印 28"/>
          <p:cNvSpPr/>
          <p:nvPr/>
        </p:nvSpPr>
        <p:spPr>
          <a:xfrm>
            <a:off x="7519971" y="3896937"/>
            <a:ext cx="115421" cy="1807903"/>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882298" y="3392086"/>
            <a:ext cx="1498310" cy="461665"/>
          </a:xfrm>
          <a:prstGeom prst="rect">
            <a:avLst/>
          </a:prstGeom>
          <a:solidFill>
            <a:srgbClr val="99FF99"/>
          </a:solidFill>
          <a:ln>
            <a:solidFill>
              <a:schemeClr val="tx1"/>
            </a:solidFill>
            <a:prstDash val="dash"/>
          </a:ln>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9</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/19</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～イベント制限緩和</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1" name="テキスト ボックス 30"/>
          <p:cNvSpPr txBox="1"/>
          <p:nvPr/>
        </p:nvSpPr>
        <p:spPr>
          <a:xfrm>
            <a:off x="6758193" y="4646494"/>
            <a:ext cx="1498310" cy="461665"/>
          </a:xfrm>
          <a:prstGeom prst="rect">
            <a:avLst/>
          </a:prstGeom>
          <a:solidFill>
            <a:srgbClr val="99FF99"/>
          </a:solidFill>
          <a:ln>
            <a:solidFill>
              <a:schemeClr val="tx1"/>
            </a:solidFill>
            <a:prstDash val="dash"/>
          </a:ln>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9/1</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～多人数での宴会等自粛</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3" name="下矢印 32"/>
          <p:cNvSpPr/>
          <p:nvPr/>
        </p:nvSpPr>
        <p:spPr>
          <a:xfrm flipH="1">
            <a:off x="9541756" y="2658412"/>
            <a:ext cx="66848" cy="137044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827007" y="1655618"/>
            <a:ext cx="466761" cy="288337"/>
          </a:xfrm>
          <a:prstGeom prst="rect">
            <a:avLst/>
          </a:prstGeom>
          <a:solidFill>
            <a:srgbClr val="99FF99"/>
          </a:solidFill>
          <a:ln>
            <a:solidFill>
              <a:schemeClr val="tx1"/>
            </a:solidFill>
            <a:prstDash val="dash"/>
          </a:ln>
        </p:spPr>
        <p:txBody>
          <a:bodyPr wrap="square" rtlCol="0">
            <a:spAutoFit/>
          </a:bodyPr>
          <a:lstStyle/>
          <a:p>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5" name="テキスト ボックス 34"/>
          <p:cNvSpPr txBox="1"/>
          <p:nvPr/>
        </p:nvSpPr>
        <p:spPr>
          <a:xfrm>
            <a:off x="1484837" y="1641820"/>
            <a:ext cx="1992572" cy="261610"/>
          </a:xfrm>
          <a:prstGeom prst="rect">
            <a:avLst/>
          </a:prstGeom>
          <a:noFill/>
        </p:spPr>
        <p:txBody>
          <a:bodyPr wrap="square" rtlCol="0">
            <a:spAutoFit/>
          </a:bodyPr>
          <a:lstStyle/>
          <a:p>
            <a:r>
              <a:rPr kumimoji="1" lang="ja-JP" altLang="en-US" sz="1100" dirty="0" smtClean="0"/>
              <a:t>収束に伴う取組みの緩和</a:t>
            </a:r>
            <a:endParaRPr kumimoji="1" lang="ja-JP" altLang="en-US" sz="1100" dirty="0"/>
          </a:p>
        </p:txBody>
      </p:sp>
      <p:sp>
        <p:nvSpPr>
          <p:cNvPr id="36" name="テキスト ボックス 35"/>
          <p:cNvSpPr txBox="1"/>
          <p:nvPr/>
        </p:nvSpPr>
        <p:spPr>
          <a:xfrm>
            <a:off x="827007" y="1234732"/>
            <a:ext cx="466761" cy="288337"/>
          </a:xfrm>
          <a:prstGeom prst="rect">
            <a:avLst/>
          </a:prstGeom>
          <a:solidFill>
            <a:srgbClr val="FFCCCC"/>
          </a:solidFill>
        </p:spPr>
        <p:txBody>
          <a:bodyPr wrap="square" rtlCol="0">
            <a:spAutoFit/>
          </a:bodyPr>
          <a:lstStyle/>
          <a:p>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37" name="テキスト ボックス 36"/>
          <p:cNvSpPr txBox="1"/>
          <p:nvPr/>
        </p:nvSpPr>
        <p:spPr>
          <a:xfrm>
            <a:off x="1484836" y="1220934"/>
            <a:ext cx="1992573" cy="261610"/>
          </a:xfrm>
          <a:prstGeom prst="rect">
            <a:avLst/>
          </a:prstGeom>
          <a:noFill/>
        </p:spPr>
        <p:txBody>
          <a:bodyPr wrap="square" rtlCol="0">
            <a:spAutoFit/>
          </a:bodyPr>
          <a:lstStyle/>
          <a:p>
            <a:r>
              <a:rPr lang="ja-JP" altLang="en-US" sz="1100" dirty="0" smtClean="0"/>
              <a:t>拡大抑制に向けた取組み</a:t>
            </a:r>
            <a:endParaRPr kumimoji="1" lang="ja-JP" altLang="en-US" sz="1100" dirty="0"/>
          </a:p>
        </p:txBody>
      </p:sp>
      <p:sp>
        <p:nvSpPr>
          <p:cNvPr id="38" name="下矢印 37"/>
          <p:cNvSpPr/>
          <p:nvPr/>
        </p:nvSpPr>
        <p:spPr>
          <a:xfrm>
            <a:off x="9295585" y="3195778"/>
            <a:ext cx="94068" cy="47266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7406667" y="2743776"/>
            <a:ext cx="2004115"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11</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/12</a:t>
            </a:r>
            <a:r>
              <a:rPr lang="ja-JP" altLang="en-US" sz="1200" dirty="0" smtClean="0">
                <a:solidFill>
                  <a:srgbClr val="FF0000"/>
                </a:solidFill>
                <a:latin typeface="HGPｺﾞｼｯｸE" panose="020B0900000000000000" pitchFamily="50" charset="-128"/>
                <a:ea typeface="HGPｺﾞｼｯｸE" panose="020B0900000000000000" pitchFamily="50" charset="-128"/>
              </a:rPr>
              <a:t>～静かに飲食・常にマスクを要請</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43" name="下矢印 42"/>
          <p:cNvSpPr/>
          <p:nvPr/>
        </p:nvSpPr>
        <p:spPr>
          <a:xfrm>
            <a:off x="5417734" y="4738020"/>
            <a:ext cx="81464" cy="19908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flipH="1">
            <a:off x="9770852" y="2658412"/>
            <a:ext cx="85637" cy="137044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2214624" y="486302"/>
            <a:ext cx="9191379"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rPr>
              <a:t>日以降</a:t>
            </a:r>
            <a:r>
              <a:rPr lang="en-US" altLang="ja-JP" sz="1400" dirty="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までの判明日分）</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N</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37,212</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（調査中、不明、</a:t>
            </a:r>
            <a:r>
              <a:rPr lang="ja-JP" altLang="en-US" sz="1200" dirty="0" smtClean="0">
                <a:latin typeface="Meiryo UI" panose="020B0604030504040204" pitchFamily="50" charset="-128"/>
                <a:ea typeface="Meiryo UI" panose="020B0604030504040204" pitchFamily="50" charset="-128"/>
              </a:rPr>
              <a:t>無症状</a:t>
            </a:r>
            <a:r>
              <a:rPr lang="en-US" altLang="ja-JP" sz="1200" dirty="0" smtClean="0">
                <a:latin typeface="Meiryo UI" panose="020B0604030504040204" pitchFamily="50" charset="-128"/>
                <a:ea typeface="Meiryo UI" panose="020B0604030504040204" pitchFamily="50" charset="-128"/>
              </a:rPr>
              <a:t>7,747</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を除く））</a:t>
            </a:r>
            <a:endParaRPr lang="en-US" altLang="ja-JP" sz="1200" dirty="0">
              <a:latin typeface="Meiryo UI" panose="020B0604030504040204" pitchFamily="50" charset="-128"/>
              <a:ea typeface="Meiryo UI" panose="020B0604030504040204" pitchFamily="50" charset="-128"/>
            </a:endParaRPr>
          </a:p>
        </p:txBody>
      </p:sp>
      <p:sp>
        <p:nvSpPr>
          <p:cNvPr id="2" name="下矢印 1"/>
          <p:cNvSpPr/>
          <p:nvPr/>
        </p:nvSpPr>
        <p:spPr>
          <a:xfrm rot="18249588">
            <a:off x="9971851" y="3364610"/>
            <a:ext cx="130846" cy="1062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rot="20473566" flipH="1">
            <a:off x="11670459" y="2808041"/>
            <a:ext cx="140254" cy="2158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8949278" y="4822559"/>
            <a:ext cx="2708205" cy="1155998"/>
          </a:xfrm>
          <a:prstGeom prst="wedgeRoundRectCallout">
            <a:avLst>
              <a:gd name="adj1" fmla="val 18715"/>
              <a:gd name="adj2" fmla="val -601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050" dirty="0" smtClean="0"/>
              <a:t>12/24</a:t>
            </a:r>
            <a:r>
              <a:rPr lang="ja-JP" altLang="en-US" sz="1050" dirty="0"/>
              <a:t> </a:t>
            </a:r>
            <a:r>
              <a:rPr lang="ja-JP" altLang="en-US" sz="1050" dirty="0" smtClean="0"/>
              <a:t>東京都</a:t>
            </a:r>
            <a:r>
              <a:rPr lang="en-US" altLang="ja-JP" sz="1050" dirty="0" smtClean="0"/>
              <a:t>800</a:t>
            </a:r>
            <a:r>
              <a:rPr lang="ja-JP" altLang="en-US" sz="1050" dirty="0" smtClean="0"/>
              <a:t>人超過（</a:t>
            </a:r>
            <a:r>
              <a:rPr lang="en-US" altLang="ja-JP" sz="1050" dirty="0" smtClean="0"/>
              <a:t>12/17</a:t>
            </a:r>
            <a:r>
              <a:rPr lang="ja-JP" altLang="en-US" sz="1050" dirty="0" smtClean="0"/>
              <a:t>以来）</a:t>
            </a:r>
            <a:endParaRPr lang="en-US" altLang="zh-TW" sz="1050" dirty="0" smtClean="0"/>
          </a:p>
          <a:p>
            <a:r>
              <a:rPr lang="en-US" altLang="zh-TW" sz="1050" dirty="0" smtClean="0"/>
              <a:t>12/26 </a:t>
            </a:r>
            <a:r>
              <a:rPr lang="zh-TW" altLang="en-US" sz="1050" dirty="0"/>
              <a:t>東京都</a:t>
            </a:r>
            <a:r>
              <a:rPr lang="en-US" altLang="zh-TW" sz="1050" dirty="0"/>
              <a:t>900</a:t>
            </a:r>
            <a:r>
              <a:rPr lang="zh-TW" altLang="en-US" sz="1050" dirty="0"/>
              <a:t>人超過</a:t>
            </a:r>
          </a:p>
          <a:p>
            <a:r>
              <a:rPr lang="en-US" altLang="zh-TW" sz="1050" dirty="0"/>
              <a:t>12/31</a:t>
            </a:r>
            <a:r>
              <a:rPr lang="zh-TW" altLang="en-US" sz="1050" dirty="0"/>
              <a:t>　東京都</a:t>
            </a:r>
            <a:r>
              <a:rPr lang="en-US" altLang="zh-TW" sz="1050" dirty="0"/>
              <a:t>1,000</a:t>
            </a:r>
            <a:r>
              <a:rPr lang="zh-TW" altLang="en-US" sz="1050" dirty="0"/>
              <a:t>人超過</a:t>
            </a:r>
          </a:p>
          <a:p>
            <a:r>
              <a:rPr lang="en-US" altLang="zh-TW" sz="1050" dirty="0"/>
              <a:t>1/2</a:t>
            </a:r>
            <a:r>
              <a:rPr lang="zh-TW" altLang="en-US" sz="1050" dirty="0"/>
              <a:t>　１都３県緊急事態宣言要請</a:t>
            </a:r>
          </a:p>
          <a:p>
            <a:r>
              <a:rPr lang="en-US" altLang="zh-TW" sz="1050" dirty="0"/>
              <a:t>1/6  </a:t>
            </a:r>
            <a:r>
              <a:rPr lang="zh-TW" altLang="en-US" sz="1050" dirty="0"/>
              <a:t>府</a:t>
            </a:r>
            <a:r>
              <a:rPr lang="en-US" altLang="zh-TW" sz="1050" dirty="0"/>
              <a:t>500</a:t>
            </a:r>
            <a:r>
              <a:rPr lang="zh-TW" altLang="en-US" sz="1050" dirty="0"/>
              <a:t>人超過</a:t>
            </a:r>
          </a:p>
          <a:p>
            <a:r>
              <a:rPr lang="en-US" altLang="zh-TW" sz="1050" dirty="0" smtClean="0"/>
              <a:t>1/7  </a:t>
            </a:r>
            <a:r>
              <a:rPr lang="zh-TW" altLang="en-US" sz="1050" dirty="0" smtClean="0"/>
              <a:t>府</a:t>
            </a:r>
            <a:r>
              <a:rPr lang="en-US" altLang="zh-TW" sz="1050" dirty="0" smtClean="0"/>
              <a:t>600</a:t>
            </a:r>
            <a:r>
              <a:rPr lang="zh-TW" altLang="en-US" sz="1050" dirty="0" smtClean="0"/>
              <a:t>人超過</a:t>
            </a:r>
            <a:endParaRPr lang="zh-TW" altLang="en-US" sz="1050" dirty="0"/>
          </a:p>
        </p:txBody>
      </p:sp>
      <p:sp>
        <p:nvSpPr>
          <p:cNvPr id="97" name="テキスト ボックス 96"/>
          <p:cNvSpPr txBox="1"/>
          <p:nvPr/>
        </p:nvSpPr>
        <p:spPr>
          <a:xfrm>
            <a:off x="8623248" y="1273417"/>
            <a:ext cx="1233241" cy="1384995"/>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11/21</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～５人以上・２時間以上の宴会・飲み会自粛要請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en-US" altLang="ja-JP" sz="1200" dirty="0">
                <a:solidFill>
                  <a:srgbClr val="FF0000"/>
                </a:solidFill>
                <a:latin typeface="HGPｺﾞｼｯｸE" panose="020B0900000000000000" pitchFamily="50" charset="-128"/>
                <a:ea typeface="HGPｺﾞｼｯｸE" panose="020B0900000000000000" pitchFamily="50" charset="-128"/>
              </a:rPr>
              <a:t>11/27</a:t>
            </a:r>
            <a:r>
              <a:rPr lang="ja-JP" altLang="en-US" sz="1200" dirty="0">
                <a:solidFill>
                  <a:srgbClr val="FF0000"/>
                </a:solidFill>
                <a:latin typeface="HGPｺﾞｼｯｸE" panose="020B0900000000000000" pitchFamily="50" charset="-128"/>
                <a:ea typeface="HGPｺﾞｼｯｸE" panose="020B0900000000000000" pitchFamily="50" charset="-128"/>
              </a:rPr>
              <a:t>～北区・中央区へ</a:t>
            </a:r>
            <a:r>
              <a:rPr lang="ja-JP" altLang="en-US" sz="1200" dirty="0" smtClean="0">
                <a:solidFill>
                  <a:srgbClr val="FF0000"/>
                </a:solidFill>
                <a:latin typeface="HGPｺﾞｼｯｸE" panose="020B0900000000000000" pitchFamily="50" charset="-128"/>
                <a:ea typeface="HGPｺﾞｼｯｸE" panose="020B0900000000000000" pitchFamily="50" charset="-128"/>
              </a:rPr>
              <a:t>の時短要請等</a:t>
            </a:r>
            <a:endParaRPr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45" name="テキスト ボックス 44"/>
          <p:cNvSpPr txBox="1"/>
          <p:nvPr/>
        </p:nvSpPr>
        <p:spPr>
          <a:xfrm>
            <a:off x="766196" y="2231153"/>
            <a:ext cx="2513438" cy="144655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a:t>
            </a:r>
            <a:r>
              <a:rPr lang="ja-JP" altLang="en-US" sz="1100" b="1" dirty="0" smtClean="0">
                <a:latin typeface="Meiryo UI" panose="020B0604030504040204" pitchFamily="50" charset="-128"/>
                <a:ea typeface="Meiryo UI" panose="020B0604030504040204" pitchFamily="50" charset="-128"/>
              </a:rPr>
              <a:t>６日</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前</a:t>
            </a:r>
            <a:r>
              <a:rPr lang="ja-JP" altLang="en-US" sz="1100" b="1" dirty="0">
                <a:latin typeface="Meiryo UI" panose="020B0604030504040204" pitchFamily="50" charset="-128"/>
                <a:ea typeface="Meiryo UI" panose="020B0604030504040204" pitchFamily="50" charset="-128"/>
              </a:rPr>
              <a:t>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err="1" smtClean="0">
                <a:latin typeface="Meiryo UI" panose="020B0604030504040204" pitchFamily="50" charset="-128"/>
                <a:ea typeface="Meiryo UI" panose="020B0604030504040204" pitchFamily="50" charset="-128"/>
              </a:rPr>
              <a:t>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対処方針</a:t>
            </a:r>
            <a:r>
              <a:rPr lang="en-US" altLang="ja-JP" sz="1100" dirty="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R2.5.25</a:t>
            </a: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6794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4823" y="1663758"/>
            <a:ext cx="12022354" cy="5194242"/>
          </a:xfrm>
          <a:prstGeom prst="rect">
            <a:avLst/>
          </a:prstGeom>
        </p:spPr>
      </p:pic>
      <p:sp>
        <p:nvSpPr>
          <p:cNvPr id="23" name="正方形/長方形 22">
            <a:extLst>
              <a:ext uri="{FF2B5EF4-FFF2-40B4-BE49-F238E27FC236}">
                <a16:creationId xmlns:a16="http://schemas.microsoft.com/office/drawing/2014/main" id="{FC024533-669C-48B1-82E7-C27042384F7F}"/>
              </a:ext>
            </a:extLst>
          </p:cNvPr>
          <p:cNvSpPr/>
          <p:nvPr/>
        </p:nvSpPr>
        <p:spPr>
          <a:xfrm>
            <a:off x="0" y="424084"/>
            <a:ext cx="12192000" cy="11370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第三波は、第二波収束に</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伴う取組</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緩和とともに拡大</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。飲食</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を介しての感染が感染拡大</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の大きな原因であることから、飲食店</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などの営業</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時</a:t>
            </a:r>
            <a:endPar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間</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短縮要請等「急所」を押さえた対策を講じ</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27</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日以降、新規陽性者数が減少。しかし、クリスマス前後・年末年始のイベントや季節性</a:t>
            </a:r>
            <a:endPar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の感染症であることを背景に感染が急拡大。</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日をピークに減少に転じたが</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その</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背景として</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、年末</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年始の外出自粛要請や首都圏</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の</a:t>
            </a:r>
            <a:endPar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感染</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急拡大を受けて府民の</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行動</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変容がすすんだ可能性がある。また、１月</a:t>
            </a:r>
            <a:r>
              <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rPr>
              <a:t>14</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日以降の緊急事態措置に</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より急減。</a:t>
            </a:r>
            <a:endPar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2301287" y="1695857"/>
            <a:ext cx="9191379"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a:t>
            </a:r>
            <a:r>
              <a:rPr lang="ja-JP" altLang="en-US" sz="1400" dirty="0" smtClean="0">
                <a:latin typeface="Meiryo UI" panose="020B0604030504040204" pitchFamily="50" charset="-128"/>
                <a:ea typeface="Meiryo UI" panose="020B0604030504040204" pitchFamily="50" charset="-128"/>
              </a:rPr>
              <a:t>以降</a:t>
            </a:r>
            <a:r>
              <a:rPr lang="en-US" altLang="ja-JP" sz="1400" dirty="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日</a:t>
            </a:r>
            <a:r>
              <a:rPr lang="ja-JP" altLang="en-US" sz="1400" dirty="0">
                <a:latin typeface="Meiryo UI" panose="020B0604030504040204" pitchFamily="50" charset="-128"/>
                <a:ea typeface="Meiryo UI" panose="020B0604030504040204" pitchFamily="50" charset="-128"/>
              </a:rPr>
              <a:t>までの判明日分）</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N</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27,966</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（調査中、不明、</a:t>
            </a:r>
            <a:r>
              <a:rPr lang="ja-JP" altLang="en-US" sz="1200" dirty="0" smtClean="0">
                <a:latin typeface="Meiryo UI" panose="020B0604030504040204" pitchFamily="50" charset="-128"/>
                <a:ea typeface="Meiryo UI" panose="020B0604030504040204" pitchFamily="50" charset="-128"/>
              </a:rPr>
              <a:t>無症状</a:t>
            </a:r>
            <a:r>
              <a:rPr lang="en-US" altLang="ja-JP" sz="1200" dirty="0" smtClean="0">
                <a:latin typeface="Meiryo UI" panose="020B0604030504040204" pitchFamily="50" charset="-128"/>
                <a:ea typeface="Meiryo UI" panose="020B0604030504040204" pitchFamily="50" charset="-128"/>
              </a:rPr>
              <a:t>5,936</a:t>
            </a:r>
            <a:r>
              <a:rPr lang="ja-JP" altLang="en-US" sz="1200" dirty="0" smtClean="0">
                <a:latin typeface="Meiryo UI" panose="020B0604030504040204" pitchFamily="50" charset="-128"/>
                <a:ea typeface="Meiryo UI" panose="020B0604030504040204" pitchFamily="50" charset="-128"/>
              </a:rPr>
              <a:t>名</a:t>
            </a:r>
            <a:r>
              <a:rPr lang="ja-JP" altLang="en-US" sz="1200" dirty="0">
                <a:latin typeface="Meiryo UI" panose="020B0604030504040204" pitchFamily="50" charset="-128"/>
                <a:ea typeface="Meiryo UI" panose="020B0604030504040204" pitchFamily="50" charset="-128"/>
              </a:rPr>
              <a:t>を除く））</a:t>
            </a:r>
            <a:endParaRPr lang="en-US" altLang="ja-JP"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46761" y="3043052"/>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578002" y="2239874"/>
            <a:ext cx="2513438" cy="144655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a:t>
            </a:r>
            <a:r>
              <a:rPr lang="ja-JP" altLang="en-US" sz="1100" b="1" dirty="0" smtClean="0">
                <a:latin typeface="Meiryo UI" panose="020B0604030504040204" pitchFamily="50" charset="-128"/>
                <a:ea typeface="Meiryo UI" panose="020B0604030504040204" pitchFamily="50" charset="-128"/>
              </a:rPr>
              <a:t>６日</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前</a:t>
            </a:r>
            <a:r>
              <a:rPr lang="ja-JP" altLang="en-US" sz="1100" b="1" dirty="0">
                <a:latin typeface="Meiryo UI" panose="020B0604030504040204" pitchFamily="50" charset="-128"/>
                <a:ea typeface="Meiryo UI" panose="020B0604030504040204" pitchFamily="50" charset="-128"/>
              </a:rPr>
              <a:t>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err="1" smtClean="0">
                <a:latin typeface="Meiryo UI" panose="020B0604030504040204" pitchFamily="50" charset="-128"/>
                <a:ea typeface="Meiryo UI" panose="020B0604030504040204" pitchFamily="50" charset="-128"/>
              </a:rPr>
              <a:t>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対処方針</a:t>
            </a:r>
            <a:r>
              <a:rPr lang="en-US" altLang="ja-JP" sz="1100" dirty="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R2.5.25</a:t>
            </a: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0" y="-24468"/>
            <a:ext cx="12192000" cy="4368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800" b="1" dirty="0" smtClean="0">
                <a:latin typeface="UD デジタル 教科書体 NP-B" panose="02020700000000000000" pitchFamily="18" charset="-128"/>
                <a:ea typeface="UD デジタル 教科書体 NP-B" panose="02020700000000000000" pitchFamily="18" charset="-128"/>
              </a:rPr>
              <a:t>【</a:t>
            </a:r>
            <a:r>
              <a:rPr lang="ja-JP" altLang="en-US" sz="2800" b="1" dirty="0" smtClean="0">
                <a:latin typeface="UD デジタル 教科書体 NP-B" panose="02020700000000000000" pitchFamily="18" charset="-128"/>
                <a:ea typeface="UD デジタル 教科書体 NP-B" panose="02020700000000000000" pitchFamily="18" charset="-128"/>
              </a:rPr>
              <a:t>第三波</a:t>
            </a:r>
            <a:r>
              <a:rPr lang="en-US" altLang="ja-JP" sz="2800" b="1" dirty="0">
                <a:latin typeface="UD デジタル 教科書体 NP-B" panose="02020700000000000000" pitchFamily="18" charset="-128"/>
                <a:ea typeface="UD デジタル 教科書体 NP-B" panose="02020700000000000000" pitchFamily="18" charset="-128"/>
              </a:rPr>
              <a:t>】</a:t>
            </a:r>
            <a:r>
              <a:rPr lang="ja-JP" altLang="en-US" sz="2800" b="1" dirty="0" smtClean="0">
                <a:latin typeface="UD デジタル 教科書体 NP-B" panose="02020700000000000000" pitchFamily="18" charset="-128"/>
                <a:ea typeface="UD デジタル 教科書体 NP-B" panose="02020700000000000000" pitchFamily="18" charset="-128"/>
              </a:rPr>
              <a:t>推定感染日別陽性者数</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71" name="スライド番号プレースホルダー 5"/>
          <p:cNvSpPr txBox="1">
            <a:spLocks/>
          </p:cNvSpPr>
          <p:nvPr/>
        </p:nvSpPr>
        <p:spPr>
          <a:xfrm>
            <a:off x="9517246" y="6564638"/>
            <a:ext cx="2579923" cy="36100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B62D5CB-8769-475A-9BC8-A2F17E2F558B}" type="slidenum">
              <a:rPr lang="ja-JP" altLang="en-US" smtClean="0">
                <a:solidFill>
                  <a:prstClr val="black">
                    <a:tint val="75000"/>
                  </a:prstClr>
                </a:solidFill>
                <a:latin typeface="游ゴシック" panose="020F0502020204030204"/>
              </a:rPr>
              <a:pPr/>
              <a:t>13</a:t>
            </a:fld>
            <a:endParaRPr lang="ja-JP" altLang="en-US" dirty="0">
              <a:solidFill>
                <a:prstClr val="black">
                  <a:tint val="75000"/>
                </a:prstClr>
              </a:solidFill>
              <a:latin typeface="游ゴシック" panose="020F0502020204030204"/>
            </a:endParaRPr>
          </a:p>
        </p:txBody>
      </p:sp>
      <p:sp>
        <p:nvSpPr>
          <p:cNvPr id="35" name="下矢印 34"/>
          <p:cNvSpPr/>
          <p:nvPr/>
        </p:nvSpPr>
        <p:spPr>
          <a:xfrm>
            <a:off x="6800572" y="2633554"/>
            <a:ext cx="96405" cy="171849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007298" y="2161054"/>
            <a:ext cx="2007906" cy="461665"/>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11/27</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～北区・中央区への時短要請等</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7" name="下矢印 36"/>
          <p:cNvSpPr/>
          <p:nvPr/>
        </p:nvSpPr>
        <p:spPr>
          <a:xfrm>
            <a:off x="7315323" y="4080680"/>
            <a:ext cx="96188" cy="22313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948531" y="3423514"/>
            <a:ext cx="1223244" cy="646331"/>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12/3 </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赤信号点灯（医療非常事態宣言）</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9" name="下矢印 38"/>
          <p:cNvSpPr/>
          <p:nvPr/>
        </p:nvSpPr>
        <p:spPr>
          <a:xfrm>
            <a:off x="8331912" y="3008283"/>
            <a:ext cx="104818" cy="154404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7411511" y="2648497"/>
            <a:ext cx="1892486" cy="646331"/>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12/16</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～府民への不要不急外出自粛</a:t>
            </a:r>
            <a:r>
              <a:rPr lang="ja-JP" altLang="en-US" sz="1200" dirty="0" smtClean="0">
                <a:solidFill>
                  <a:srgbClr val="FF0000"/>
                </a:solidFill>
                <a:latin typeface="HGPｺﾞｼｯｸE" panose="020B0900000000000000" pitchFamily="50" charset="-128"/>
                <a:ea typeface="HGPｺﾞｼｯｸE" panose="020B0900000000000000" pitchFamily="50" charset="-128"/>
              </a:rPr>
              <a:t>要請</a:t>
            </a:r>
            <a:r>
              <a:rPr lang="ja-JP" altLang="en-US" sz="1200" dirty="0">
                <a:solidFill>
                  <a:srgbClr val="FF0000"/>
                </a:solidFill>
                <a:latin typeface="HGPｺﾞｼｯｸE" panose="020B0900000000000000" pitchFamily="50" charset="-128"/>
                <a:ea typeface="HGPｺﾞｼｯｸE" panose="020B0900000000000000" pitchFamily="50" charset="-128"/>
              </a:rPr>
              <a:t>・</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大阪市全域への時短要請等</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43" name="下矢印 42"/>
          <p:cNvSpPr/>
          <p:nvPr/>
        </p:nvSpPr>
        <p:spPr>
          <a:xfrm>
            <a:off x="10653235" y="3189135"/>
            <a:ext cx="98582" cy="53615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10068384" y="2553063"/>
            <a:ext cx="1592929" cy="646331"/>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1/14</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府域の飲食店等への時短要請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52" name="テキスト ボックス 51"/>
          <p:cNvSpPr txBox="1"/>
          <p:nvPr/>
        </p:nvSpPr>
        <p:spPr>
          <a:xfrm>
            <a:off x="3751559" y="3127019"/>
            <a:ext cx="1917118"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11</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/12</a:t>
            </a:r>
            <a:r>
              <a:rPr lang="ja-JP" altLang="en-US" sz="1200" dirty="0" smtClean="0">
                <a:solidFill>
                  <a:srgbClr val="FF0000"/>
                </a:solidFill>
                <a:latin typeface="HGPｺﾞｼｯｸE" panose="020B0900000000000000" pitchFamily="50" charset="-128"/>
                <a:ea typeface="HGPｺﾞｼｯｸE" panose="020B0900000000000000" pitchFamily="50" charset="-128"/>
              </a:rPr>
              <a:t>～静かに飲食・常にマスクを要請</a:t>
            </a:r>
            <a:endParaRPr kumimoji="1"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51" name="下矢印 50"/>
          <p:cNvSpPr/>
          <p:nvPr/>
        </p:nvSpPr>
        <p:spPr>
          <a:xfrm>
            <a:off x="5514540" y="3578248"/>
            <a:ext cx="142598" cy="18837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6327485" y="3117812"/>
            <a:ext cx="150535" cy="118599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486318" y="2631747"/>
            <a:ext cx="2007906" cy="461665"/>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11/21</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～５人以上・２時間以上の宴会・飲み会自粛要請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4" name="角丸四角形吹き出し 23"/>
          <p:cNvSpPr/>
          <p:nvPr/>
        </p:nvSpPr>
        <p:spPr>
          <a:xfrm>
            <a:off x="7015204" y="4910294"/>
            <a:ext cx="3570828" cy="1193961"/>
          </a:xfrm>
          <a:prstGeom prst="wedgeRoundRectCallout">
            <a:avLst>
              <a:gd name="adj1" fmla="val 16623"/>
              <a:gd name="adj2" fmla="val -628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100" dirty="0" smtClean="0"/>
              <a:t>12/24</a:t>
            </a:r>
            <a:r>
              <a:rPr lang="ja-JP" altLang="en-US" sz="1100" dirty="0"/>
              <a:t> </a:t>
            </a:r>
            <a:r>
              <a:rPr lang="ja-JP" altLang="en-US" sz="1100" dirty="0" smtClean="0"/>
              <a:t>東京都</a:t>
            </a:r>
            <a:r>
              <a:rPr lang="en-US" altLang="ja-JP" sz="1100" dirty="0" smtClean="0"/>
              <a:t>800</a:t>
            </a:r>
            <a:r>
              <a:rPr lang="ja-JP" altLang="en-US" sz="1100" dirty="0" smtClean="0"/>
              <a:t>人超過（</a:t>
            </a:r>
            <a:r>
              <a:rPr lang="en-US" altLang="ja-JP" sz="1100" dirty="0" smtClean="0"/>
              <a:t>12/17</a:t>
            </a:r>
            <a:r>
              <a:rPr lang="ja-JP" altLang="en-US" sz="1100" dirty="0" smtClean="0"/>
              <a:t>以来）</a:t>
            </a:r>
            <a:endParaRPr lang="en-US" altLang="zh-TW" sz="1100" dirty="0" smtClean="0"/>
          </a:p>
          <a:p>
            <a:r>
              <a:rPr lang="en-US" altLang="zh-TW" sz="1100" dirty="0" smtClean="0"/>
              <a:t>12/26 </a:t>
            </a:r>
            <a:r>
              <a:rPr lang="zh-TW" altLang="en-US" sz="1100" dirty="0"/>
              <a:t>東京都</a:t>
            </a:r>
            <a:r>
              <a:rPr lang="en-US" altLang="zh-TW" sz="1100" dirty="0"/>
              <a:t>900</a:t>
            </a:r>
            <a:r>
              <a:rPr lang="zh-TW" altLang="en-US" sz="1100" dirty="0"/>
              <a:t>人超過</a:t>
            </a:r>
          </a:p>
          <a:p>
            <a:r>
              <a:rPr lang="en-US" altLang="zh-TW" sz="1100" dirty="0"/>
              <a:t>12/31</a:t>
            </a:r>
            <a:r>
              <a:rPr lang="zh-TW" altLang="en-US" sz="1100" dirty="0"/>
              <a:t>　東京都</a:t>
            </a:r>
            <a:r>
              <a:rPr lang="en-US" altLang="zh-TW" sz="1100" dirty="0"/>
              <a:t>1,000</a:t>
            </a:r>
            <a:r>
              <a:rPr lang="zh-TW" altLang="en-US" sz="1100" dirty="0"/>
              <a:t>人超過</a:t>
            </a:r>
          </a:p>
          <a:p>
            <a:r>
              <a:rPr lang="en-US" altLang="zh-TW" sz="1100" dirty="0"/>
              <a:t>1/2</a:t>
            </a:r>
            <a:r>
              <a:rPr lang="zh-TW" altLang="en-US" sz="1100" dirty="0"/>
              <a:t>　１都３県緊急事態宣言要請</a:t>
            </a:r>
          </a:p>
          <a:p>
            <a:r>
              <a:rPr lang="en-US" altLang="zh-TW" sz="1100" dirty="0"/>
              <a:t>1/6  </a:t>
            </a:r>
            <a:r>
              <a:rPr lang="zh-TW" altLang="en-US" sz="1100" dirty="0"/>
              <a:t>府</a:t>
            </a:r>
            <a:r>
              <a:rPr lang="en-US" altLang="zh-TW" sz="1100" dirty="0"/>
              <a:t>500</a:t>
            </a:r>
            <a:r>
              <a:rPr lang="zh-TW" altLang="en-US" sz="1100" dirty="0"/>
              <a:t>人超過</a:t>
            </a:r>
          </a:p>
          <a:p>
            <a:r>
              <a:rPr lang="en-US" altLang="zh-TW" sz="1100" dirty="0"/>
              <a:t>1/7  </a:t>
            </a:r>
            <a:r>
              <a:rPr lang="zh-TW" altLang="en-US" sz="1100" dirty="0"/>
              <a:t>府</a:t>
            </a:r>
            <a:r>
              <a:rPr lang="en-US" altLang="zh-TW" sz="1100" dirty="0"/>
              <a:t>600</a:t>
            </a:r>
            <a:r>
              <a:rPr lang="zh-TW" altLang="en-US" sz="1100" dirty="0"/>
              <a:t>人超過</a:t>
            </a:r>
          </a:p>
        </p:txBody>
      </p:sp>
      <p:sp>
        <p:nvSpPr>
          <p:cNvPr id="27" name="正方形/長方形 26"/>
          <p:cNvSpPr/>
          <p:nvPr/>
        </p:nvSpPr>
        <p:spPr>
          <a:xfrm>
            <a:off x="11506433" y="2456655"/>
            <a:ext cx="590736" cy="387779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999850" y="1546165"/>
            <a:ext cx="2192150" cy="90024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感染から発症まで６日、発症から</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陽性判明まで７日と仮定すると、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概ねこの期間は今後、</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新規陽性者の発生に伴い、増加。</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1958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第二波～第三波</a:t>
            </a:r>
            <a:r>
              <a:rPr kumimoji="1" lang="en-US" altLang="ja-JP" sz="2800" b="1" dirty="0" smtClean="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14" name="正方形/長方形 13">
            <a:extLst>
              <a:ext uri="{FF2B5EF4-FFF2-40B4-BE49-F238E27FC236}">
                <a16:creationId xmlns:a16="http://schemas.microsoft.com/office/drawing/2014/main" id="{FC024533-669C-48B1-82E7-C27042384F7F}"/>
              </a:ext>
            </a:extLst>
          </p:cNvPr>
          <p:cNvSpPr/>
          <p:nvPr/>
        </p:nvSpPr>
        <p:spPr>
          <a:xfrm>
            <a:off x="0" y="565389"/>
            <a:ext cx="12192000" cy="6061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u"/>
            </a:pP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直近２週間で</a:t>
            </a:r>
            <a:r>
              <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代未満の割合が４割弱まで減少。一方、</a:t>
            </a:r>
            <a:r>
              <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代以上の割合が４割弱まで増加。</a:t>
            </a:r>
          </a:p>
        </p:txBody>
      </p:sp>
      <p:sp>
        <p:nvSpPr>
          <p:cNvPr id="2" name="スライド番号プレースホルダー 1"/>
          <p:cNvSpPr>
            <a:spLocks noGrp="1"/>
          </p:cNvSpPr>
          <p:nvPr>
            <p:ph type="sldNum" sz="quarter" idx="12"/>
          </p:nvPr>
        </p:nvSpPr>
        <p:spPr>
          <a:xfrm>
            <a:off x="9406590" y="6437178"/>
            <a:ext cx="2743200" cy="365125"/>
          </a:xfrm>
        </p:spPr>
        <p:txBody>
          <a:bodyPr/>
          <a:lstStyle/>
          <a:p>
            <a:fld id="{0B62D5CB-8769-475A-9BC8-A2F17E2F558B}" type="slidenum">
              <a:rPr kumimoji="1" lang="ja-JP" altLang="en-US" smtClean="0"/>
              <a:t>14</a:t>
            </a:fld>
            <a:endParaRPr kumimoji="1" lang="ja-JP" altLang="en-US"/>
          </a:p>
        </p:txBody>
      </p:sp>
      <p:sp>
        <p:nvSpPr>
          <p:cNvPr id="12" name="正方形/長方形 11"/>
          <p:cNvSpPr/>
          <p:nvPr/>
        </p:nvSpPr>
        <p:spPr>
          <a:xfrm>
            <a:off x="6653304" y="1236381"/>
            <a:ext cx="5538696"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a:t>6</a:t>
            </a:r>
            <a:r>
              <a:rPr lang="ja-JP" altLang="en-US" sz="1600" dirty="0" smtClean="0"/>
              <a:t>日</a:t>
            </a:r>
            <a:r>
              <a:rPr lang="ja-JP" altLang="en-US" sz="1600" dirty="0"/>
              <a:t>までに判明</a:t>
            </a:r>
            <a:r>
              <a:rPr lang="ja-JP" altLang="en-US" sz="1600" dirty="0" smtClean="0"/>
              <a:t>した</a:t>
            </a:r>
            <a:r>
              <a:rPr lang="en-US" altLang="ja-JP" sz="1600" dirty="0" smtClean="0"/>
              <a:t>43,173</a:t>
            </a:r>
            <a:r>
              <a:rPr lang="ja-JP" altLang="en-US" sz="1600" dirty="0" smtClean="0"/>
              <a:t>事例</a:t>
            </a:r>
            <a:r>
              <a:rPr lang="ja-JP" altLang="en-US" sz="1600" dirty="0"/>
              <a:t>の状況）</a:t>
            </a:r>
          </a:p>
        </p:txBody>
      </p:sp>
      <p:sp>
        <p:nvSpPr>
          <p:cNvPr id="19" name="テキスト ボックス 18"/>
          <p:cNvSpPr txBox="1"/>
          <p:nvPr/>
        </p:nvSpPr>
        <p:spPr>
          <a:xfrm>
            <a:off x="5497880" y="2316854"/>
            <a:ext cx="807386"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20" name="テキスト ボックス 19"/>
          <p:cNvSpPr txBox="1"/>
          <p:nvPr/>
        </p:nvSpPr>
        <p:spPr>
          <a:xfrm>
            <a:off x="5529350" y="2801481"/>
            <a:ext cx="807386"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21" name="テキスト ボックス 20"/>
          <p:cNvSpPr txBox="1"/>
          <p:nvPr/>
        </p:nvSpPr>
        <p:spPr>
          <a:xfrm>
            <a:off x="5529350" y="3590550"/>
            <a:ext cx="807386"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22" name="テキスト ボックス 21"/>
          <p:cNvSpPr txBox="1"/>
          <p:nvPr/>
        </p:nvSpPr>
        <p:spPr>
          <a:xfrm>
            <a:off x="5536434" y="4714028"/>
            <a:ext cx="890653"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pic>
        <p:nvPicPr>
          <p:cNvPr id="3" name="図 2"/>
          <p:cNvPicPr>
            <a:picLocks noChangeAspect="1"/>
          </p:cNvPicPr>
          <p:nvPr/>
        </p:nvPicPr>
        <p:blipFill>
          <a:blip r:embed="rId3"/>
          <a:stretch>
            <a:fillRect/>
          </a:stretch>
        </p:blipFill>
        <p:spPr>
          <a:xfrm>
            <a:off x="226358" y="1483652"/>
            <a:ext cx="5310076" cy="5255207"/>
          </a:xfrm>
          <a:prstGeom prst="rect">
            <a:avLst/>
          </a:prstGeom>
        </p:spPr>
      </p:pic>
      <p:pic>
        <p:nvPicPr>
          <p:cNvPr id="4" name="図 3"/>
          <p:cNvPicPr>
            <a:picLocks noChangeAspect="1"/>
          </p:cNvPicPr>
          <p:nvPr/>
        </p:nvPicPr>
        <p:blipFill>
          <a:blip r:embed="rId4"/>
          <a:stretch>
            <a:fillRect/>
          </a:stretch>
        </p:blipFill>
        <p:spPr>
          <a:xfrm>
            <a:off x="6096000" y="1484392"/>
            <a:ext cx="5931922" cy="5255207"/>
          </a:xfrm>
          <a:prstGeom prst="rect">
            <a:avLst/>
          </a:prstGeom>
        </p:spPr>
      </p:pic>
    </p:spTree>
    <p:extLst>
      <p:ext uri="{BB962C8B-B14F-4D97-AF65-F5344CB8AC3E}">
        <p14:creationId xmlns:p14="http://schemas.microsoft.com/office/powerpoint/2010/main" val="3083718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第二波～第三波</a:t>
            </a:r>
            <a:r>
              <a:rPr kumimoji="1" lang="en-US" altLang="ja-JP" sz="2800" b="1" dirty="0" smtClean="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FC024533-669C-48B1-82E7-C27042384F7F}"/>
              </a:ext>
            </a:extLst>
          </p:cNvPr>
          <p:cNvSpPr/>
          <p:nvPr/>
        </p:nvSpPr>
        <p:spPr>
          <a:xfrm>
            <a:off x="0" y="565388"/>
            <a:ext cx="12192000" cy="6576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u"/>
            </a:pPr>
            <a:r>
              <a:rPr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直</a:t>
            </a:r>
            <a:r>
              <a:rPr lang="ja-JP" altLang="en-US" sz="2000" dirty="0" smtClean="0">
                <a:solidFill>
                  <a:schemeClr val="tx1"/>
                </a:solidFill>
                <a:latin typeface="UD デジタル 教科書体 NK-B" panose="02020700000000000000" pitchFamily="18" charset="-128"/>
                <a:ea typeface="UD デジタル 教科書体 NK-B" panose="02020700000000000000" pitchFamily="18" charset="-128"/>
              </a:rPr>
              <a:t>近２週間で大阪市居住者の割合が増加。</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356350"/>
            <a:ext cx="2743200" cy="365125"/>
          </a:xfrm>
        </p:spPr>
        <p:txBody>
          <a:bodyPr/>
          <a:lstStyle/>
          <a:p>
            <a:fld id="{0B62D5CB-8769-475A-9BC8-A2F17E2F558B}" type="slidenum">
              <a:rPr kumimoji="1" lang="ja-JP" altLang="en-US" smtClean="0"/>
              <a:t>15</a:t>
            </a:fld>
            <a:endParaRPr kumimoji="1" lang="ja-JP" altLang="en-US"/>
          </a:p>
        </p:txBody>
      </p:sp>
      <p:sp>
        <p:nvSpPr>
          <p:cNvPr id="16" name="テキスト ボックス 15"/>
          <p:cNvSpPr txBox="1"/>
          <p:nvPr/>
        </p:nvSpPr>
        <p:spPr>
          <a:xfrm>
            <a:off x="5855693" y="4188054"/>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827276" y="2313242"/>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18" name="正方形/長方形 17"/>
          <p:cNvSpPr/>
          <p:nvPr/>
        </p:nvSpPr>
        <p:spPr>
          <a:xfrm>
            <a:off x="6827071" y="1260289"/>
            <a:ext cx="5538696"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smtClean="0"/>
              <a:t>2</a:t>
            </a:r>
            <a:r>
              <a:rPr lang="ja-JP" altLang="en-US" sz="1600" smtClean="0"/>
              <a:t>月</a:t>
            </a:r>
            <a:r>
              <a:rPr lang="en-US" altLang="ja-JP" sz="1600" dirty="0"/>
              <a:t>6</a:t>
            </a:r>
            <a:r>
              <a:rPr lang="ja-JP" altLang="en-US" sz="1600" dirty="0" smtClean="0"/>
              <a:t>日</a:t>
            </a:r>
            <a:r>
              <a:rPr lang="ja-JP" altLang="en-US" sz="1600" dirty="0"/>
              <a:t>までに判明</a:t>
            </a:r>
            <a:r>
              <a:rPr lang="ja-JP" altLang="en-US" sz="1600" dirty="0" smtClean="0"/>
              <a:t>した</a:t>
            </a:r>
            <a:r>
              <a:rPr lang="en-US" altLang="ja-JP" sz="1600" dirty="0" smtClean="0"/>
              <a:t>43,173</a:t>
            </a:r>
            <a:r>
              <a:rPr lang="ja-JP" altLang="en-US" sz="1600" dirty="0" smtClean="0"/>
              <a:t>事例</a:t>
            </a:r>
            <a:r>
              <a:rPr lang="ja-JP" altLang="en-US" sz="1600" dirty="0"/>
              <a:t>の状況）</a:t>
            </a:r>
          </a:p>
        </p:txBody>
      </p:sp>
      <p:pic>
        <p:nvPicPr>
          <p:cNvPr id="4" name="図 3"/>
          <p:cNvPicPr>
            <a:picLocks noChangeAspect="1"/>
          </p:cNvPicPr>
          <p:nvPr/>
        </p:nvPicPr>
        <p:blipFill>
          <a:blip r:embed="rId3"/>
          <a:stretch>
            <a:fillRect/>
          </a:stretch>
        </p:blipFill>
        <p:spPr>
          <a:xfrm>
            <a:off x="123228" y="1499485"/>
            <a:ext cx="5913633" cy="5377138"/>
          </a:xfrm>
          <a:prstGeom prst="rect">
            <a:avLst/>
          </a:prstGeom>
        </p:spPr>
      </p:pic>
      <p:pic>
        <p:nvPicPr>
          <p:cNvPr id="5" name="図 4"/>
          <p:cNvPicPr>
            <a:picLocks noChangeAspect="1"/>
          </p:cNvPicPr>
          <p:nvPr/>
        </p:nvPicPr>
        <p:blipFill>
          <a:blip r:embed="rId4"/>
          <a:stretch>
            <a:fillRect/>
          </a:stretch>
        </p:blipFill>
        <p:spPr>
          <a:xfrm>
            <a:off x="6263185" y="1499485"/>
            <a:ext cx="5846571" cy="5127180"/>
          </a:xfrm>
          <a:prstGeom prst="rect">
            <a:avLst/>
          </a:prstGeom>
        </p:spPr>
      </p:pic>
    </p:spTree>
    <p:extLst>
      <p:ext uri="{BB962C8B-B14F-4D97-AF65-F5344CB8AC3E}">
        <p14:creationId xmlns:p14="http://schemas.microsoft.com/office/powerpoint/2010/main" val="1212966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81839" y="1916971"/>
            <a:ext cx="12010161" cy="4956478"/>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smtClean="0">
                <a:latin typeface="UD デジタル 教科書体 NP-B" panose="02020700000000000000" pitchFamily="18" charset="-128"/>
                <a:ea typeface="UD デジタル 教科書体 NP-B" panose="02020700000000000000" pitchFamily="18" charset="-128"/>
              </a:rPr>
              <a:t>　　　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16</a:t>
            </a:fld>
            <a:endParaRPr kumimoji="1" lang="ja-JP" altLang="en-US" dirty="0"/>
          </a:p>
        </p:txBody>
      </p:sp>
      <p:sp>
        <p:nvSpPr>
          <p:cNvPr id="9" name="正方形/長方形 8">
            <a:extLst>
              <a:ext uri="{FF2B5EF4-FFF2-40B4-BE49-F238E27FC236}">
                <a16:creationId xmlns:a16="http://schemas.microsoft.com/office/drawing/2014/main" id="{0F38579B-D6DD-42B4-AAE6-C141B1CCA24D}"/>
              </a:ext>
            </a:extLst>
          </p:cNvPr>
          <p:cNvSpPr/>
          <p:nvPr/>
        </p:nvSpPr>
        <p:spPr>
          <a:xfrm>
            <a:off x="0" y="605509"/>
            <a:ext cx="12192000" cy="13000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u"/>
            </a:pP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飲食店</a:t>
            </a:r>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などの営業時間</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短縮等の要請後、新規陽性者数が減少していることから、要請は感染抑制に効果があったと考えられる。特に、北区・中央区への休業等要請後、大阪市居住者の新規陽性者数は大きく減少している。また、１月</a:t>
            </a:r>
            <a:r>
              <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14</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日以降の府域への時短要請</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以降</a:t>
            </a:r>
            <a:r>
              <a:rPr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新規陽性者数の減少幅が大きいことから、緊急事態措置における取組みの効果がうかがえる。</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下矢印 12"/>
          <p:cNvSpPr/>
          <p:nvPr/>
        </p:nvSpPr>
        <p:spPr>
          <a:xfrm>
            <a:off x="1100068" y="2560500"/>
            <a:ext cx="141878" cy="164506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19741" y="2098835"/>
            <a:ext cx="2007906" cy="461665"/>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11/21</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～５人以上・２時間以上の宴会・飲み会自粛要請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16" name="下矢印 15"/>
          <p:cNvSpPr/>
          <p:nvPr/>
        </p:nvSpPr>
        <p:spPr>
          <a:xfrm>
            <a:off x="2007784" y="3062500"/>
            <a:ext cx="153863" cy="31710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869462" y="2576700"/>
            <a:ext cx="2007906" cy="461665"/>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11/27</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～北区・中央区への時短等要請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0" name="下矢印 19"/>
          <p:cNvSpPr/>
          <p:nvPr/>
        </p:nvSpPr>
        <p:spPr>
          <a:xfrm>
            <a:off x="4731910" y="3062500"/>
            <a:ext cx="175916" cy="122664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367938" y="2416169"/>
            <a:ext cx="2427388" cy="646331"/>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12/16</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～府民への不要不急外出自粛要請</a:t>
            </a:r>
            <a:r>
              <a:rPr kumimoji="1" lang="ja-JP" altLang="en-US" sz="1200" dirty="0">
                <a:solidFill>
                  <a:srgbClr val="FF0000"/>
                </a:solidFill>
                <a:latin typeface="HGPｺﾞｼｯｸE" panose="020B0900000000000000" pitchFamily="50" charset="-128"/>
                <a:ea typeface="HGPｺﾞｼｯｸE" panose="020B0900000000000000" pitchFamily="50" charset="-128"/>
              </a:rPr>
              <a:t>・</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大阪市全域への時短等要請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2" name="下矢印 21"/>
          <p:cNvSpPr/>
          <p:nvPr/>
        </p:nvSpPr>
        <p:spPr>
          <a:xfrm>
            <a:off x="8536066" y="2054714"/>
            <a:ext cx="106914" cy="81736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8436848" y="2010296"/>
            <a:ext cx="2427388" cy="461665"/>
          </a:xfrm>
          <a:prstGeom prst="rect">
            <a:avLst/>
          </a:prstGeom>
          <a:solidFill>
            <a:schemeClr val="accent2">
              <a:lumMod val="20000"/>
              <a:lumOff val="80000"/>
            </a:schemeClr>
          </a:solidFill>
        </p:spPr>
        <p:txBody>
          <a:bodyPr wrap="square" rtlCol="0">
            <a:spAutoFit/>
          </a:bodyPr>
          <a:lstStyle/>
          <a:p>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1/14</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府域の飲食店等への時短要請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5" name="テキスト ボックス 24"/>
          <p:cNvSpPr txBox="1"/>
          <p:nvPr/>
        </p:nvSpPr>
        <p:spPr>
          <a:xfrm>
            <a:off x="5512469" y="1916971"/>
            <a:ext cx="2924379" cy="461665"/>
          </a:xfrm>
          <a:prstGeom prst="rect">
            <a:avLst/>
          </a:prstGeom>
          <a:solidFill>
            <a:schemeClr val="bg1"/>
          </a:solidFill>
        </p:spPr>
        <p:txBody>
          <a:bodyPr wrap="square" rtlCol="0">
            <a:spAutoFit/>
          </a:bodyPr>
          <a:lstStyle/>
          <a:p>
            <a:r>
              <a:rPr kumimoji="1" lang="en-US" altLang="ja-JP" sz="1200" dirty="0" smtClean="0">
                <a:latin typeface="HGPｺﾞｼｯｸE" panose="020B0900000000000000" pitchFamily="50" charset="-128"/>
                <a:ea typeface="HGPｺﾞｼｯｸE" panose="020B0900000000000000" pitchFamily="50" charset="-128"/>
              </a:rPr>
              <a:t>1/6 </a:t>
            </a:r>
            <a:r>
              <a:rPr kumimoji="1" lang="ja-JP" altLang="en-US" sz="1200" dirty="0" smtClean="0">
                <a:latin typeface="HGPｺﾞｼｯｸE" panose="020B0900000000000000" pitchFamily="50" charset="-128"/>
                <a:ea typeface="HGPｺﾞｼｯｸE" panose="020B0900000000000000" pitchFamily="50" charset="-128"/>
              </a:rPr>
              <a:t>新規陽性者数</a:t>
            </a:r>
            <a:r>
              <a:rPr kumimoji="1" lang="en-US" altLang="ja-JP" sz="1200" dirty="0" smtClean="0">
                <a:latin typeface="HGPｺﾞｼｯｸE" panose="020B0900000000000000" pitchFamily="50" charset="-128"/>
                <a:ea typeface="HGPｺﾞｼｯｸE" panose="020B0900000000000000" pitchFamily="50" charset="-128"/>
              </a:rPr>
              <a:t>500</a:t>
            </a:r>
            <a:r>
              <a:rPr kumimoji="1" lang="ja-JP" altLang="en-US" sz="1200" dirty="0" smtClean="0">
                <a:latin typeface="HGPｺﾞｼｯｸE" panose="020B0900000000000000" pitchFamily="50" charset="-128"/>
                <a:ea typeface="HGPｺﾞｼｯｸE" panose="020B0900000000000000" pitchFamily="50" charset="-128"/>
              </a:rPr>
              <a:t>人超過</a:t>
            </a:r>
            <a:endParaRPr kumimoji="1" lang="en-US" altLang="ja-JP" sz="1200" dirty="0" smtClean="0">
              <a:latin typeface="HGPｺﾞｼｯｸE" panose="020B0900000000000000" pitchFamily="50" charset="-128"/>
              <a:ea typeface="HGPｺﾞｼｯｸE" panose="020B0900000000000000" pitchFamily="50" charset="-128"/>
            </a:endParaRPr>
          </a:p>
          <a:p>
            <a:r>
              <a:rPr kumimoji="1" lang="en-US" altLang="ja-JP" sz="1200" dirty="0" smtClean="0">
                <a:latin typeface="HGPｺﾞｼｯｸE" panose="020B0900000000000000" pitchFamily="50" charset="-128"/>
                <a:ea typeface="HGPｺﾞｼｯｸE" panose="020B0900000000000000" pitchFamily="50" charset="-128"/>
              </a:rPr>
              <a:t>1/8 </a:t>
            </a:r>
            <a:r>
              <a:rPr kumimoji="1" lang="ja-JP" altLang="en-US" sz="1200" dirty="0" smtClean="0">
                <a:latin typeface="HGPｺﾞｼｯｸE" panose="020B0900000000000000" pitchFamily="50" charset="-128"/>
                <a:ea typeface="HGPｺﾞｼｯｸE" panose="020B0900000000000000" pitchFamily="50" charset="-128"/>
              </a:rPr>
              <a:t>新規陽性者数</a:t>
            </a:r>
            <a:r>
              <a:rPr kumimoji="1" lang="en-US" altLang="ja-JP" sz="1200" dirty="0" smtClean="0">
                <a:latin typeface="HGPｺﾞｼｯｸE" panose="020B0900000000000000" pitchFamily="50" charset="-128"/>
                <a:ea typeface="HGPｺﾞｼｯｸE" panose="020B0900000000000000" pitchFamily="50" charset="-128"/>
              </a:rPr>
              <a:t>654</a:t>
            </a:r>
            <a:r>
              <a:rPr kumimoji="1" lang="ja-JP" altLang="en-US" sz="1200" dirty="0" smtClean="0">
                <a:latin typeface="HGPｺﾞｼｯｸE" panose="020B0900000000000000" pitchFamily="50" charset="-128"/>
                <a:ea typeface="HGPｺﾞｼｯｸE" panose="020B0900000000000000" pitchFamily="50" charset="-128"/>
              </a:rPr>
              <a:t>人（過去最多）</a:t>
            </a:r>
            <a:endParaRPr kumimoji="1" lang="en-US" altLang="ja-JP" sz="1200" dirty="0" smtClean="0">
              <a:latin typeface="HGPｺﾞｼｯｸE" panose="020B0900000000000000" pitchFamily="50" charset="-128"/>
              <a:ea typeface="HGPｺﾞｼｯｸE" panose="020B0900000000000000" pitchFamily="50" charset="-128"/>
            </a:endParaRPr>
          </a:p>
        </p:txBody>
      </p:sp>
      <p:cxnSp>
        <p:nvCxnSpPr>
          <p:cNvPr id="3" name="直線矢印コネクタ 2"/>
          <p:cNvCxnSpPr/>
          <p:nvPr/>
        </p:nvCxnSpPr>
        <p:spPr>
          <a:xfrm>
            <a:off x="7506269" y="2378636"/>
            <a:ext cx="13647" cy="683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693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95960" y="6492874"/>
            <a:ext cx="2743200" cy="365125"/>
          </a:xfrm>
        </p:spPr>
        <p:txBody>
          <a:bodyPr/>
          <a:lstStyle/>
          <a:p>
            <a:fld id="{0B62D5CB-8769-475A-9BC8-A2F17E2F558B}" type="slidenum">
              <a:rPr kumimoji="1" lang="ja-JP" altLang="en-US" smtClean="0"/>
              <a:t>17</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0" y="578423"/>
            <a:ext cx="12192000" cy="4587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市内・市外にかかわらず、全年代で直近２週間の人口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万人あたりの新規陽性者は減少。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66086" y="1114244"/>
            <a:ext cx="6456224" cy="2969009"/>
          </a:xfrm>
          <a:prstGeom prst="rect">
            <a:avLst/>
          </a:prstGeom>
        </p:spPr>
      </p:pic>
      <p:pic>
        <p:nvPicPr>
          <p:cNvPr id="3" name="図 2"/>
          <p:cNvPicPr>
            <a:picLocks noChangeAspect="1"/>
          </p:cNvPicPr>
          <p:nvPr/>
        </p:nvPicPr>
        <p:blipFill>
          <a:blip r:embed="rId3"/>
          <a:stretch>
            <a:fillRect/>
          </a:stretch>
        </p:blipFill>
        <p:spPr>
          <a:xfrm>
            <a:off x="6484010" y="1047898"/>
            <a:ext cx="5541744" cy="3048264"/>
          </a:xfrm>
          <a:prstGeom prst="rect">
            <a:avLst/>
          </a:prstGeom>
        </p:spPr>
      </p:pic>
      <p:pic>
        <p:nvPicPr>
          <p:cNvPr id="4" name="図 3"/>
          <p:cNvPicPr>
            <a:picLocks noChangeAspect="1"/>
          </p:cNvPicPr>
          <p:nvPr/>
        </p:nvPicPr>
        <p:blipFill>
          <a:blip r:embed="rId4"/>
          <a:stretch>
            <a:fillRect/>
          </a:stretch>
        </p:blipFill>
        <p:spPr>
          <a:xfrm>
            <a:off x="66086" y="4179616"/>
            <a:ext cx="6456224" cy="2670279"/>
          </a:xfrm>
          <a:prstGeom prst="rect">
            <a:avLst/>
          </a:prstGeom>
        </p:spPr>
      </p:pic>
      <p:pic>
        <p:nvPicPr>
          <p:cNvPr id="6" name="図 5"/>
          <p:cNvPicPr>
            <a:picLocks noChangeAspect="1"/>
          </p:cNvPicPr>
          <p:nvPr/>
        </p:nvPicPr>
        <p:blipFill>
          <a:blip r:embed="rId5"/>
          <a:stretch>
            <a:fillRect/>
          </a:stretch>
        </p:blipFill>
        <p:spPr>
          <a:xfrm>
            <a:off x="6363719" y="4083253"/>
            <a:ext cx="5828281" cy="2749534"/>
          </a:xfrm>
          <a:prstGeom prst="rect">
            <a:avLst/>
          </a:prstGeom>
        </p:spPr>
      </p:pic>
    </p:spTree>
    <p:extLst>
      <p:ext uri="{BB962C8B-B14F-4D97-AF65-F5344CB8AC3E}">
        <p14:creationId xmlns:p14="http://schemas.microsoft.com/office/powerpoint/2010/main" val="1708760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18</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0" y="578423"/>
            <a:ext cx="12192000" cy="4587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市内・市外にかかわらず、直近１週間の人口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万人あたりの新規陽性者は減少。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54592" y="1078110"/>
            <a:ext cx="6133108" cy="2755631"/>
          </a:xfrm>
          <a:prstGeom prst="rect">
            <a:avLst/>
          </a:prstGeom>
        </p:spPr>
      </p:pic>
    </p:spTree>
    <p:extLst>
      <p:ext uri="{BB962C8B-B14F-4D97-AF65-F5344CB8AC3E}">
        <p14:creationId xmlns:p14="http://schemas.microsoft.com/office/powerpoint/2010/main" val="4122571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latin typeface="UD デジタル 教科書体 NK-B" panose="02020700000000000000" pitchFamily="18" charset="-128"/>
                <a:ea typeface="UD デジタル 教科書体 NK-B" panose="02020700000000000000" pitchFamily="18" charset="-128"/>
              </a:rPr>
              <a:t>【</a:t>
            </a:r>
            <a:r>
              <a:rPr kumimoji="1" lang="ja-JP" altLang="en-US" sz="2800" b="1" dirty="0">
                <a:latin typeface="UD デジタル 教科書体 NK-B" panose="02020700000000000000" pitchFamily="18" charset="-128"/>
                <a:ea typeface="UD デジタル 教科書体 NK-B" panose="02020700000000000000" pitchFamily="18" charset="-128"/>
              </a:rPr>
              <a:t>第二波～第三波</a:t>
            </a:r>
            <a:r>
              <a:rPr kumimoji="1" lang="en-US" altLang="ja-JP" sz="2800" b="1" dirty="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19</a:t>
            </a:fld>
            <a:endParaRPr kumimoji="1" lang="ja-JP" altLang="en-US" dirty="0"/>
          </a:p>
        </p:txBody>
      </p:sp>
      <p:sp>
        <p:nvSpPr>
          <p:cNvPr id="16" name="テキスト ボックス 15"/>
          <p:cNvSpPr txBox="1"/>
          <p:nvPr/>
        </p:nvSpPr>
        <p:spPr>
          <a:xfrm>
            <a:off x="5662815" y="4277054"/>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662815" y="2749704"/>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23" name="正方形/長方形 22"/>
          <p:cNvSpPr/>
          <p:nvPr/>
        </p:nvSpPr>
        <p:spPr>
          <a:xfrm>
            <a:off x="6982852" y="669010"/>
            <a:ext cx="5468164"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ja-JP" altLang="en-US" sz="1600" dirty="0"/>
              <a:t>●</a:t>
            </a:r>
            <a:r>
              <a:rPr lang="ja-JP" altLang="en-US" sz="1600" dirty="0" smtClean="0"/>
              <a:t>月</a:t>
            </a:r>
            <a:r>
              <a:rPr lang="ja-JP" altLang="en-US" sz="1600" dirty="0"/>
              <a:t>●</a:t>
            </a:r>
            <a:r>
              <a:rPr lang="ja-JP" altLang="en-US" sz="1600" dirty="0" smtClean="0"/>
              <a:t>日</a:t>
            </a:r>
            <a:r>
              <a:rPr lang="ja-JP" altLang="en-US" sz="1600" dirty="0"/>
              <a:t>までに判明</a:t>
            </a:r>
            <a:r>
              <a:rPr lang="ja-JP" altLang="en-US" sz="1600" dirty="0" smtClean="0"/>
              <a:t>した</a:t>
            </a:r>
            <a:r>
              <a:rPr lang="ja-JP" altLang="en-US" sz="1600" dirty="0"/>
              <a:t>●</a:t>
            </a:r>
            <a:r>
              <a:rPr lang="ja-JP" altLang="en-US" sz="1600" dirty="0" smtClean="0"/>
              <a:t>事例</a:t>
            </a:r>
            <a:r>
              <a:rPr lang="ja-JP" altLang="en-US" sz="1600" dirty="0"/>
              <a:t>の状況）</a:t>
            </a:r>
          </a:p>
        </p:txBody>
      </p:sp>
      <p:sp>
        <p:nvSpPr>
          <p:cNvPr id="24" name="正方形/長方形 23">
            <a:extLst>
              <a:ext uri="{FF2B5EF4-FFF2-40B4-BE49-F238E27FC236}">
                <a16:creationId xmlns:a16="http://schemas.microsoft.com/office/drawing/2014/main" id="{FC024533-669C-48B1-82E7-C27042384F7F}"/>
              </a:ext>
            </a:extLst>
          </p:cNvPr>
          <p:cNvSpPr/>
          <p:nvPr/>
        </p:nvSpPr>
        <p:spPr>
          <a:xfrm>
            <a:off x="0" y="565389"/>
            <a:ext cx="12192000" cy="4421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u"/>
            </a:pP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直近２週間で感染経路不明の割合が５割を下回り、</a:t>
            </a:r>
            <a:r>
              <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月下旬とほぼ同様の割合となっている。</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正方形/長方形 11"/>
          <p:cNvSpPr/>
          <p:nvPr/>
        </p:nvSpPr>
        <p:spPr>
          <a:xfrm>
            <a:off x="6443205" y="1074722"/>
            <a:ext cx="5538696"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a:t>6</a:t>
            </a:r>
            <a:r>
              <a:rPr lang="ja-JP" altLang="en-US" sz="1600" dirty="0" smtClean="0"/>
              <a:t>日</a:t>
            </a:r>
            <a:r>
              <a:rPr lang="ja-JP" altLang="en-US" sz="1600" dirty="0"/>
              <a:t>までに判明</a:t>
            </a:r>
            <a:r>
              <a:rPr lang="ja-JP" altLang="en-US" sz="1600" dirty="0" smtClean="0"/>
              <a:t>した</a:t>
            </a:r>
            <a:r>
              <a:rPr lang="en-US" altLang="ja-JP" sz="1600" dirty="0" smtClean="0"/>
              <a:t>43,173</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179768" y="1311442"/>
            <a:ext cx="5663675" cy="5444200"/>
          </a:xfrm>
          <a:prstGeom prst="rect">
            <a:avLst/>
          </a:prstGeom>
        </p:spPr>
      </p:pic>
      <p:pic>
        <p:nvPicPr>
          <p:cNvPr id="4" name="図 3"/>
          <p:cNvPicPr>
            <a:picLocks noChangeAspect="1"/>
          </p:cNvPicPr>
          <p:nvPr/>
        </p:nvPicPr>
        <p:blipFill>
          <a:blip r:embed="rId3"/>
          <a:stretch>
            <a:fillRect/>
          </a:stretch>
        </p:blipFill>
        <p:spPr>
          <a:xfrm>
            <a:off x="6263655" y="1354574"/>
            <a:ext cx="5620999" cy="5273497"/>
          </a:xfrm>
          <a:prstGeom prst="rect">
            <a:avLst/>
          </a:prstGeom>
        </p:spPr>
      </p:pic>
    </p:spTree>
    <p:extLst>
      <p:ext uri="{BB962C8B-B14F-4D97-AF65-F5344CB8AC3E}">
        <p14:creationId xmlns:p14="http://schemas.microsoft.com/office/powerpoint/2010/main" val="1025639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57981" y="697873"/>
            <a:ext cx="11876037" cy="6078239"/>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（参考：東京都）</a:t>
            </a:r>
            <a:r>
              <a:rPr kumimoji="1" lang="en-US" altLang="ja-JP" sz="2800" b="1" dirty="0" smtClean="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第一波から第三波まで</a:t>
            </a:r>
            <a:r>
              <a:rPr kumimoji="1" lang="en-US" altLang="ja-JP" sz="2800" b="1" dirty="0" smtClean="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800" b="1" dirty="0">
                <a:latin typeface="UD デジタル 教科書体 NK-B" panose="02020700000000000000" pitchFamily="18" charset="-128"/>
                <a:ea typeface="UD デジタル 教科書体 NK-B" panose="02020700000000000000" pitchFamily="18" charset="-128"/>
              </a:rPr>
              <a:t>の</a:t>
            </a:r>
            <a:r>
              <a:rPr kumimoji="1" lang="ja-JP" altLang="en-US" sz="2800" b="1" dirty="0" smtClean="0">
                <a:latin typeface="UD デジタル 教科書体 NK-B" panose="02020700000000000000" pitchFamily="18" charset="-128"/>
                <a:ea typeface="UD デジタル 教科書体 NK-B" panose="02020700000000000000" pitchFamily="18" charset="-128"/>
              </a:rPr>
              <a:t>推移（判明日ベース）</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0B62D5CB-8769-475A-9BC8-A2F17E2F558B}" type="slidenum">
              <a:rPr kumimoji="1" lang="ja-JP" altLang="en-US" smtClean="0"/>
              <a:t>2</a:t>
            </a:fld>
            <a:endParaRPr kumimoji="1" lang="ja-JP" altLang="en-US" dirty="0"/>
          </a:p>
        </p:txBody>
      </p:sp>
      <p:sp>
        <p:nvSpPr>
          <p:cNvPr id="5" name="下矢印 4"/>
          <p:cNvSpPr/>
          <p:nvPr/>
        </p:nvSpPr>
        <p:spPr>
          <a:xfrm rot="12571854">
            <a:off x="9740288" y="2649711"/>
            <a:ext cx="224927" cy="2524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rot="20620146">
            <a:off x="11481644" y="1424243"/>
            <a:ext cx="156517" cy="2516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3280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20</a:t>
            </a:fld>
            <a:endParaRPr kumimoji="1" lang="ja-JP" altLang="en-US" dirty="0"/>
          </a:p>
        </p:txBody>
      </p:sp>
      <p:sp>
        <p:nvSpPr>
          <p:cNvPr id="16" name="テキスト ボックス 15"/>
          <p:cNvSpPr txBox="1"/>
          <p:nvPr/>
        </p:nvSpPr>
        <p:spPr>
          <a:xfrm>
            <a:off x="5552955" y="4346867"/>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26259" y="2694294"/>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12" name="テキスト ボックス 11"/>
          <p:cNvSpPr txBox="1"/>
          <p:nvPr/>
        </p:nvSpPr>
        <p:spPr>
          <a:xfrm>
            <a:off x="11392547" y="4397358"/>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439836"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0" y="565388"/>
            <a:ext cx="12192000" cy="6329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　直近２週間で、感染経路不明の割合は</a:t>
            </a:r>
            <a:r>
              <a:rPr lang="ja-JP" altLang="en-US" sz="2000" b="1" dirty="0" smtClean="0">
                <a:solidFill>
                  <a:schemeClr val="tx1"/>
                </a:solidFill>
                <a:latin typeface="UD デジタル 教科書体 NK-B" panose="02020700000000000000" pitchFamily="18" charset="-128"/>
                <a:ea typeface="UD デジタル 教科書体 NK-B" panose="02020700000000000000" pitchFamily="18" charset="-128"/>
              </a:rPr>
              <a:t>市内・市外居住者ともに減少し、５割前後となっている。</a:t>
            </a:r>
            <a:endParaRPr kumimoji="1" lang="en-US" altLang="ja-JP" sz="20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2"/>
          <a:stretch>
            <a:fillRect/>
          </a:stretch>
        </p:blipFill>
        <p:spPr>
          <a:xfrm>
            <a:off x="246511" y="1413800"/>
            <a:ext cx="5438103" cy="5444200"/>
          </a:xfrm>
          <a:prstGeom prst="rect">
            <a:avLst/>
          </a:prstGeom>
        </p:spPr>
      </p:pic>
      <p:pic>
        <p:nvPicPr>
          <p:cNvPr id="5" name="図 4"/>
          <p:cNvPicPr>
            <a:picLocks noChangeAspect="1"/>
          </p:cNvPicPr>
          <p:nvPr/>
        </p:nvPicPr>
        <p:blipFill>
          <a:blip r:embed="rId3"/>
          <a:stretch>
            <a:fillRect/>
          </a:stretch>
        </p:blipFill>
        <p:spPr>
          <a:xfrm>
            <a:off x="6160088" y="1413800"/>
            <a:ext cx="5438103" cy="5444200"/>
          </a:xfrm>
          <a:prstGeom prst="rect">
            <a:avLst/>
          </a:prstGeom>
        </p:spPr>
      </p:pic>
    </p:spTree>
    <p:extLst>
      <p:ext uri="{BB962C8B-B14F-4D97-AF65-F5344CB8AC3E}">
        <p14:creationId xmlns:p14="http://schemas.microsoft.com/office/powerpoint/2010/main" val="2875963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年代</a:t>
            </a:r>
            <a:r>
              <a:rPr lang="ja-JP" altLang="en-US" sz="2800" b="1" dirty="0">
                <a:latin typeface="UD デジタル 教科書体 NP-B" panose="02020700000000000000" pitchFamily="18" charset="-128"/>
                <a:ea typeface="UD デジタル 教科書体 NP-B" panose="02020700000000000000" pitchFamily="18" charset="-128"/>
              </a:rPr>
              <a:t>別</a:t>
            </a:r>
            <a:r>
              <a:rPr lang="ja-JP" altLang="en-US" sz="2800" b="1" dirty="0" smtClean="0">
                <a:latin typeface="UD デジタル 教科書体 NP-B" panose="02020700000000000000" pitchFamily="18" charset="-128"/>
                <a:ea typeface="UD デジタル 教科書体 NP-B" panose="02020700000000000000" pitchFamily="18" charset="-128"/>
              </a:rPr>
              <a:t>感染経路（第三波）</a:t>
            </a:r>
            <a:endParaRPr lang="en-US" altLang="ja-JP" sz="28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21</a:t>
            </a:fld>
            <a:endParaRPr kumimoji="1" lang="ja-JP" altLang="en-US" dirty="0"/>
          </a:p>
        </p:txBody>
      </p:sp>
      <p:sp>
        <p:nvSpPr>
          <p:cNvPr id="6" name="正方形/長方形 5"/>
          <p:cNvSpPr/>
          <p:nvPr/>
        </p:nvSpPr>
        <p:spPr>
          <a:xfrm>
            <a:off x="6539491" y="578423"/>
            <a:ext cx="5652509"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a:t>2</a:t>
            </a:r>
            <a:r>
              <a:rPr lang="ja-JP" altLang="en-US" sz="1600" dirty="0" smtClean="0"/>
              <a:t>月</a:t>
            </a:r>
            <a:r>
              <a:rPr lang="en-US" altLang="ja-JP" sz="1600" dirty="0"/>
              <a:t>6</a:t>
            </a:r>
            <a:r>
              <a:rPr lang="ja-JP" altLang="en-US" sz="1600" dirty="0" smtClean="0"/>
              <a:t>日</a:t>
            </a:r>
            <a:r>
              <a:rPr lang="ja-JP" altLang="en-US" sz="1600" dirty="0"/>
              <a:t>までに判明</a:t>
            </a:r>
            <a:r>
              <a:rPr lang="ja-JP" altLang="en-US" sz="1600" dirty="0" smtClean="0"/>
              <a:t>した</a:t>
            </a:r>
            <a:r>
              <a:rPr lang="en-US" altLang="ja-JP" sz="1600" dirty="0" smtClean="0"/>
              <a:t>33,902</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106319" y="914778"/>
            <a:ext cx="11869941" cy="5901439"/>
          </a:xfrm>
          <a:prstGeom prst="rect">
            <a:avLst/>
          </a:prstGeom>
        </p:spPr>
      </p:pic>
    </p:spTree>
    <p:extLst>
      <p:ext uri="{BB962C8B-B14F-4D97-AF65-F5344CB8AC3E}">
        <p14:creationId xmlns:p14="http://schemas.microsoft.com/office/powerpoint/2010/main" val="2533484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22</a:t>
            </a:fld>
            <a:endParaRPr kumimoji="1" lang="ja-JP" altLang="en-US" dirty="0"/>
          </a:p>
        </p:txBody>
      </p:sp>
      <p:sp>
        <p:nvSpPr>
          <p:cNvPr id="15" name="正方形/長方形 14"/>
          <p:cNvSpPr/>
          <p:nvPr/>
        </p:nvSpPr>
        <p:spPr>
          <a:xfrm>
            <a:off x="6706785" y="687492"/>
            <a:ext cx="5538696"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a:t>6</a:t>
            </a:r>
            <a:r>
              <a:rPr lang="ja-JP" altLang="en-US" sz="1600" dirty="0" smtClean="0"/>
              <a:t>日</a:t>
            </a:r>
            <a:r>
              <a:rPr lang="ja-JP" altLang="en-US" sz="1600" dirty="0"/>
              <a:t>までに判明</a:t>
            </a:r>
            <a:r>
              <a:rPr lang="ja-JP" altLang="en-US" sz="1600" dirty="0" smtClean="0"/>
              <a:t>した</a:t>
            </a:r>
            <a:r>
              <a:rPr lang="en-US" altLang="ja-JP" sz="1600" dirty="0" smtClean="0"/>
              <a:t>43,173</a:t>
            </a:r>
            <a:r>
              <a:rPr lang="ja-JP" altLang="en-US" sz="1600" dirty="0" smtClean="0"/>
              <a:t>事例</a:t>
            </a:r>
            <a:r>
              <a:rPr lang="ja-JP" altLang="en-US" sz="1600" dirty="0"/>
              <a:t>の状況）</a:t>
            </a:r>
          </a:p>
        </p:txBody>
      </p:sp>
      <p:sp>
        <p:nvSpPr>
          <p:cNvPr id="12" name="正方形/長方形 11">
            <a:extLst>
              <a:ext uri="{FF2B5EF4-FFF2-40B4-BE49-F238E27FC236}">
                <a16:creationId xmlns:a16="http://schemas.microsoft.com/office/drawing/2014/main" id="{FC024533-669C-48B1-82E7-C27042384F7F}"/>
              </a:ext>
            </a:extLst>
          </p:cNvPr>
          <p:cNvSpPr/>
          <p:nvPr/>
        </p:nvSpPr>
        <p:spPr>
          <a:xfrm>
            <a:off x="1" y="6352947"/>
            <a:ext cx="115733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夜の街の関係者及び滞在者の割合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・人数は、緊急事態宣言発出後、減少し</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て</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いる</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2"/>
          <a:stretch>
            <a:fillRect/>
          </a:stretch>
        </p:blipFill>
        <p:spPr>
          <a:xfrm>
            <a:off x="218947" y="990671"/>
            <a:ext cx="5877053" cy="5389331"/>
          </a:xfrm>
          <a:prstGeom prst="rect">
            <a:avLst/>
          </a:prstGeom>
        </p:spPr>
      </p:pic>
      <p:pic>
        <p:nvPicPr>
          <p:cNvPr id="4" name="図 3"/>
          <p:cNvPicPr>
            <a:picLocks noChangeAspect="1"/>
          </p:cNvPicPr>
          <p:nvPr/>
        </p:nvPicPr>
        <p:blipFill>
          <a:blip r:embed="rId3"/>
          <a:stretch>
            <a:fillRect/>
          </a:stretch>
        </p:blipFill>
        <p:spPr>
          <a:xfrm>
            <a:off x="6185078" y="986798"/>
            <a:ext cx="5877053" cy="5401524"/>
          </a:xfrm>
          <a:prstGeom prst="rect">
            <a:avLst/>
          </a:prstGeom>
        </p:spPr>
      </p:pic>
    </p:spTree>
    <p:extLst>
      <p:ext uri="{BB962C8B-B14F-4D97-AF65-F5344CB8AC3E}">
        <p14:creationId xmlns:p14="http://schemas.microsoft.com/office/powerpoint/2010/main" val="3775201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a:t>6</a:t>
            </a:r>
            <a:r>
              <a:rPr lang="ja-JP" altLang="en-US" sz="1600" dirty="0" smtClean="0"/>
              <a:t>日</a:t>
            </a:r>
            <a:r>
              <a:rPr lang="ja-JP" altLang="en-US" sz="1600" dirty="0"/>
              <a:t>までに判明</a:t>
            </a:r>
            <a:r>
              <a:rPr lang="ja-JP" altLang="en-US" sz="1600" dirty="0" smtClean="0"/>
              <a:t>した感染経路不明者</a:t>
            </a:r>
            <a:r>
              <a:rPr lang="en-US" altLang="ja-JP" sz="1600" dirty="0"/>
              <a:t>23,585</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23</a:t>
            </a:fld>
            <a:endParaRPr kumimoji="1" lang="ja-JP" altLang="en-US" dirty="0"/>
          </a:p>
        </p:txBody>
      </p:sp>
      <p:pic>
        <p:nvPicPr>
          <p:cNvPr id="3" name="図 2"/>
          <p:cNvPicPr>
            <a:picLocks noChangeAspect="1"/>
          </p:cNvPicPr>
          <p:nvPr/>
        </p:nvPicPr>
        <p:blipFill>
          <a:blip r:embed="rId2"/>
          <a:stretch>
            <a:fillRect/>
          </a:stretch>
        </p:blipFill>
        <p:spPr>
          <a:xfrm>
            <a:off x="180320" y="1054756"/>
            <a:ext cx="6047756" cy="5486876"/>
          </a:xfrm>
          <a:prstGeom prst="rect">
            <a:avLst/>
          </a:prstGeom>
        </p:spPr>
      </p:pic>
      <p:pic>
        <p:nvPicPr>
          <p:cNvPr id="5" name="図 4"/>
          <p:cNvPicPr>
            <a:picLocks noChangeAspect="1"/>
          </p:cNvPicPr>
          <p:nvPr/>
        </p:nvPicPr>
        <p:blipFill>
          <a:blip r:embed="rId3"/>
          <a:stretch>
            <a:fillRect/>
          </a:stretch>
        </p:blipFill>
        <p:spPr>
          <a:xfrm>
            <a:off x="6096000" y="1054756"/>
            <a:ext cx="5834378" cy="5486876"/>
          </a:xfrm>
          <a:prstGeom prst="rect">
            <a:avLst/>
          </a:prstGeom>
        </p:spPr>
      </p:pic>
    </p:spTree>
    <p:extLst>
      <p:ext uri="{BB962C8B-B14F-4D97-AF65-F5344CB8AC3E}">
        <p14:creationId xmlns:p14="http://schemas.microsoft.com/office/powerpoint/2010/main" val="1276236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24</a:t>
            </a:fld>
            <a:endParaRPr kumimoji="1" lang="ja-JP" altLang="en-US" dirty="0"/>
          </a:p>
        </p:txBody>
      </p:sp>
      <p:sp>
        <p:nvSpPr>
          <p:cNvPr id="19" name="正方形/長方形 18"/>
          <p:cNvSpPr/>
          <p:nvPr/>
        </p:nvSpPr>
        <p:spPr>
          <a:xfrm>
            <a:off x="6717650" y="738128"/>
            <a:ext cx="5607625"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smtClean="0"/>
              <a:t>6</a:t>
            </a:r>
            <a:r>
              <a:rPr lang="ja-JP" altLang="en-US" sz="1600" dirty="0" smtClean="0"/>
              <a:t>日</a:t>
            </a:r>
            <a:r>
              <a:rPr lang="ja-JP" altLang="en-US" sz="1600" dirty="0"/>
              <a:t>までに判明</a:t>
            </a:r>
            <a:r>
              <a:rPr lang="ja-JP" altLang="en-US" sz="1600" dirty="0" smtClean="0"/>
              <a:t>した</a:t>
            </a:r>
            <a:r>
              <a:rPr lang="en-US" altLang="ja-JP" sz="1600" dirty="0" smtClean="0"/>
              <a:t>4,796</a:t>
            </a:r>
            <a:r>
              <a:rPr lang="ja-JP" altLang="en-US" sz="1600" dirty="0" smtClean="0"/>
              <a:t>事例の</a:t>
            </a:r>
            <a:r>
              <a:rPr lang="ja-JP" altLang="en-US" sz="1600" dirty="0"/>
              <a:t>状況）</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476134" y="6352947"/>
            <a:ext cx="8026422"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居酒屋・飲食店及びバー</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、緊急事態宣言発出後</a:t>
            </a:r>
            <a:r>
              <a:rPr lang="ja-JP" altLang="en-US" b="1">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smtClean="0">
                <a:solidFill>
                  <a:schemeClr val="tx1"/>
                </a:solidFill>
                <a:latin typeface="UD デジタル 教科書体 NK-B" panose="02020700000000000000" pitchFamily="18" charset="-128"/>
                <a:ea typeface="UD デジタル 教科書体 NK-B" panose="02020700000000000000" pitchFamily="18" charset="-128"/>
              </a:rPr>
              <a:t>減少して</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いる</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12257" y="1030678"/>
            <a:ext cx="11967485" cy="5322269"/>
          </a:xfrm>
          <a:prstGeom prst="rect">
            <a:avLst/>
          </a:prstGeom>
        </p:spPr>
      </p:pic>
    </p:spTree>
    <p:extLst>
      <p:ext uri="{BB962C8B-B14F-4D97-AF65-F5344CB8AC3E}">
        <p14:creationId xmlns:p14="http://schemas.microsoft.com/office/powerpoint/2010/main" val="3823662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25</a:t>
            </a:fld>
            <a:endParaRPr kumimoji="1" lang="ja-JP" altLang="en-US" dirty="0"/>
          </a:p>
        </p:txBody>
      </p:sp>
      <p:sp>
        <p:nvSpPr>
          <p:cNvPr id="15" name="正方形/長方形 14"/>
          <p:cNvSpPr/>
          <p:nvPr/>
        </p:nvSpPr>
        <p:spPr>
          <a:xfrm>
            <a:off x="6717650" y="738128"/>
            <a:ext cx="5607625"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smtClean="0"/>
              <a:t>6</a:t>
            </a:r>
            <a:r>
              <a:rPr lang="ja-JP" altLang="en-US" sz="1600" dirty="0" smtClean="0"/>
              <a:t>日</a:t>
            </a:r>
            <a:r>
              <a:rPr lang="ja-JP" altLang="en-US" sz="1600" dirty="0"/>
              <a:t>までに判明</a:t>
            </a:r>
            <a:r>
              <a:rPr lang="ja-JP" altLang="en-US" sz="1600" dirty="0" smtClean="0"/>
              <a:t>した</a:t>
            </a:r>
            <a:r>
              <a:rPr lang="en-US" altLang="ja-JP" sz="1600" dirty="0" smtClean="0"/>
              <a:t>4,796</a:t>
            </a:r>
            <a:r>
              <a:rPr lang="ja-JP" altLang="en-US" sz="1600" dirty="0" smtClean="0"/>
              <a:t>事例の</a:t>
            </a:r>
            <a:r>
              <a:rPr lang="ja-JP" altLang="en-US" sz="1600" dirty="0"/>
              <a:t>状況）</a:t>
            </a:r>
          </a:p>
        </p:txBody>
      </p:sp>
      <p:pic>
        <p:nvPicPr>
          <p:cNvPr id="3" name="図 2"/>
          <p:cNvPicPr>
            <a:picLocks noChangeAspect="1"/>
          </p:cNvPicPr>
          <p:nvPr/>
        </p:nvPicPr>
        <p:blipFill>
          <a:blip r:embed="rId2"/>
          <a:stretch>
            <a:fillRect/>
          </a:stretch>
        </p:blipFill>
        <p:spPr>
          <a:xfrm>
            <a:off x="115305" y="1076682"/>
            <a:ext cx="11961389" cy="5438103"/>
          </a:xfrm>
          <a:prstGeom prst="rect">
            <a:avLst/>
          </a:prstGeom>
        </p:spPr>
      </p:pic>
    </p:spTree>
    <p:extLst>
      <p:ext uri="{BB962C8B-B14F-4D97-AF65-F5344CB8AC3E}">
        <p14:creationId xmlns:p14="http://schemas.microsoft.com/office/powerpoint/2010/main" val="1338661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26</a:t>
            </a:fld>
            <a:endParaRPr kumimoji="1" lang="ja-JP" altLang="en-US" dirty="0"/>
          </a:p>
        </p:txBody>
      </p:sp>
      <p:sp>
        <p:nvSpPr>
          <p:cNvPr id="11" name="正方形/長方形 10"/>
          <p:cNvSpPr/>
          <p:nvPr/>
        </p:nvSpPr>
        <p:spPr>
          <a:xfrm>
            <a:off x="6717650" y="738128"/>
            <a:ext cx="5607625"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a:t>2</a:t>
            </a:r>
            <a:r>
              <a:rPr lang="ja-JP" altLang="en-US" sz="1600" dirty="0" smtClean="0"/>
              <a:t>月</a:t>
            </a:r>
            <a:r>
              <a:rPr lang="en-US" altLang="ja-JP" sz="1600" dirty="0" smtClean="0"/>
              <a:t>6</a:t>
            </a:r>
            <a:r>
              <a:rPr lang="ja-JP" altLang="en-US" sz="1600" dirty="0" smtClean="0"/>
              <a:t>日</a:t>
            </a:r>
            <a:r>
              <a:rPr lang="ja-JP" altLang="en-US" sz="1600" dirty="0"/>
              <a:t>までに判明</a:t>
            </a:r>
            <a:r>
              <a:rPr lang="ja-JP" altLang="en-US" sz="1600" dirty="0" smtClean="0"/>
              <a:t>した</a:t>
            </a:r>
            <a:r>
              <a:rPr lang="en-US" altLang="ja-JP" sz="1600" dirty="0" smtClean="0"/>
              <a:t>4,796</a:t>
            </a:r>
            <a:r>
              <a:rPr lang="ja-JP" altLang="en-US" sz="1600" dirty="0" smtClean="0"/>
              <a:t>事例の</a:t>
            </a:r>
            <a:r>
              <a:rPr lang="ja-JP" altLang="en-US" sz="1600" dirty="0"/>
              <a:t>状況）</a:t>
            </a:r>
          </a:p>
        </p:txBody>
      </p:sp>
      <p:pic>
        <p:nvPicPr>
          <p:cNvPr id="3" name="図 2"/>
          <p:cNvPicPr>
            <a:picLocks noChangeAspect="1"/>
          </p:cNvPicPr>
          <p:nvPr/>
        </p:nvPicPr>
        <p:blipFill>
          <a:blip r:embed="rId2"/>
          <a:stretch>
            <a:fillRect/>
          </a:stretch>
        </p:blipFill>
        <p:spPr>
          <a:xfrm>
            <a:off x="392697" y="1076682"/>
            <a:ext cx="11406605" cy="5407621"/>
          </a:xfrm>
          <a:prstGeom prst="rect">
            <a:avLst/>
          </a:prstGeom>
        </p:spPr>
      </p:pic>
    </p:spTree>
    <p:extLst>
      <p:ext uri="{BB962C8B-B14F-4D97-AF65-F5344CB8AC3E}">
        <p14:creationId xmlns:p14="http://schemas.microsoft.com/office/powerpoint/2010/main" val="3424767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6890367" y="1305483"/>
            <a:ext cx="2989405" cy="3239525"/>
            <a:chOff x="6979292" y="1623241"/>
            <a:chExt cx="3939912" cy="4369977"/>
          </a:xfrm>
        </p:grpSpPr>
        <p:sp>
          <p:nvSpPr>
            <p:cNvPr id="8" name="フリーフォーム 7"/>
            <p:cNvSpPr/>
            <p:nvPr/>
          </p:nvSpPr>
          <p:spPr>
            <a:xfrm>
              <a:off x="7748037" y="1623241"/>
              <a:ext cx="2294254" cy="2294255"/>
            </a:xfrm>
            <a:custGeom>
              <a:avLst/>
              <a:gdLst>
                <a:gd name="connsiteX0" fmla="*/ 0 w 2294254"/>
                <a:gd name="connsiteY0" fmla="*/ 1147127 h 2294254"/>
                <a:gd name="connsiteX1" fmla="*/ 1147127 w 2294254"/>
                <a:gd name="connsiteY1" fmla="*/ 0 h 2294254"/>
                <a:gd name="connsiteX2" fmla="*/ 2294254 w 2294254"/>
                <a:gd name="connsiteY2" fmla="*/ 1147127 h 2294254"/>
                <a:gd name="connsiteX3" fmla="*/ 1147127 w 2294254"/>
                <a:gd name="connsiteY3" fmla="*/ 2294254 h 2294254"/>
                <a:gd name="connsiteX4" fmla="*/ 0 w 2294254"/>
                <a:gd name="connsiteY4" fmla="*/ 1147127 h 2294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254" h="2294254">
                  <a:moveTo>
                    <a:pt x="0" y="1147127"/>
                  </a:moveTo>
                  <a:cubicBezTo>
                    <a:pt x="0" y="513586"/>
                    <a:pt x="513586" y="0"/>
                    <a:pt x="1147127" y="0"/>
                  </a:cubicBezTo>
                  <a:cubicBezTo>
                    <a:pt x="1780668" y="0"/>
                    <a:pt x="2294254" y="513586"/>
                    <a:pt x="2294254" y="1147127"/>
                  </a:cubicBezTo>
                  <a:cubicBezTo>
                    <a:pt x="2294254" y="1780668"/>
                    <a:pt x="1780668" y="2294254"/>
                    <a:pt x="1147127" y="2294254"/>
                  </a:cubicBezTo>
                  <a:cubicBezTo>
                    <a:pt x="513586" y="2294254"/>
                    <a:pt x="0" y="1780668"/>
                    <a:pt x="0" y="1147127"/>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05901" tIns="401495" rIns="305900" bIns="860345" numCol="1" spcCol="1270" anchor="ctr" anchorCtr="0">
              <a:noAutofit/>
            </a:bodyPr>
            <a:lstStyle/>
            <a:p>
              <a:pPr lvl="0" algn="ctr" defTabSz="1200150">
                <a:lnSpc>
                  <a:spcPct val="90000"/>
                </a:lnSpc>
                <a:spcBef>
                  <a:spcPct val="0"/>
                </a:spcBef>
                <a:spcAft>
                  <a:spcPct val="35000"/>
                </a:spcAft>
              </a:pPr>
              <a:endParaRPr kumimoji="1" lang="ja-JP" altLang="en-US" sz="2700" kern="1200"/>
            </a:p>
          </p:txBody>
        </p:sp>
        <p:sp>
          <p:nvSpPr>
            <p:cNvPr id="9" name="フリーフォーム 8"/>
            <p:cNvSpPr/>
            <p:nvPr/>
          </p:nvSpPr>
          <p:spPr>
            <a:xfrm>
              <a:off x="8399204" y="3473218"/>
              <a:ext cx="2520000" cy="2520000"/>
            </a:xfrm>
            <a:custGeom>
              <a:avLst/>
              <a:gdLst>
                <a:gd name="connsiteX0" fmla="*/ 0 w 2294254"/>
                <a:gd name="connsiteY0" fmla="*/ 1147127 h 2294254"/>
                <a:gd name="connsiteX1" fmla="*/ 1147127 w 2294254"/>
                <a:gd name="connsiteY1" fmla="*/ 0 h 2294254"/>
                <a:gd name="connsiteX2" fmla="*/ 2294254 w 2294254"/>
                <a:gd name="connsiteY2" fmla="*/ 1147127 h 2294254"/>
                <a:gd name="connsiteX3" fmla="*/ 1147127 w 2294254"/>
                <a:gd name="connsiteY3" fmla="*/ 2294254 h 2294254"/>
                <a:gd name="connsiteX4" fmla="*/ 0 w 2294254"/>
                <a:gd name="connsiteY4" fmla="*/ 1147127 h 2294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254" h="2294254">
                  <a:moveTo>
                    <a:pt x="0" y="1147127"/>
                  </a:moveTo>
                  <a:cubicBezTo>
                    <a:pt x="0" y="513586"/>
                    <a:pt x="513586" y="0"/>
                    <a:pt x="1147127" y="0"/>
                  </a:cubicBezTo>
                  <a:cubicBezTo>
                    <a:pt x="1780668" y="0"/>
                    <a:pt x="2294254" y="513586"/>
                    <a:pt x="2294254" y="1147127"/>
                  </a:cubicBezTo>
                  <a:cubicBezTo>
                    <a:pt x="2294254" y="1780668"/>
                    <a:pt x="1780668" y="2294254"/>
                    <a:pt x="1147127" y="2294254"/>
                  </a:cubicBezTo>
                  <a:cubicBezTo>
                    <a:pt x="513586" y="2294254"/>
                    <a:pt x="0" y="1780668"/>
                    <a:pt x="0" y="1147127"/>
                  </a:cubicBezTo>
                  <a:close/>
                </a:path>
              </a:pathLst>
            </a:custGeom>
          </p:spPr>
          <p:style>
            <a:lnRef idx="2">
              <a:schemeClr val="lt1">
                <a:hueOff val="0"/>
                <a:satOff val="0"/>
                <a:lumOff val="0"/>
                <a:alphaOff val="0"/>
              </a:schemeClr>
            </a:lnRef>
            <a:fillRef idx="1">
              <a:schemeClr val="accent4">
                <a:alpha val="50000"/>
                <a:hueOff val="5197846"/>
                <a:satOff val="-23984"/>
                <a:lumOff val="883"/>
                <a:alphaOff val="0"/>
              </a:schemeClr>
            </a:fillRef>
            <a:effectRef idx="0">
              <a:schemeClr val="accent4">
                <a:alpha val="50000"/>
                <a:hueOff val="5197846"/>
                <a:satOff val="-23984"/>
                <a:lumOff val="883"/>
                <a:alphaOff val="0"/>
              </a:schemeClr>
            </a:effectRef>
            <a:fontRef idx="minor">
              <a:schemeClr val="tx1"/>
            </a:fontRef>
          </p:style>
          <p:txBody>
            <a:bodyPr spcFirstLastPara="0" vert="horz" wrap="square" lIns="701659" tIns="592682" rIns="216043" bIns="439732" numCol="1" spcCol="1270" anchor="ctr" anchorCtr="0">
              <a:noAutofit/>
            </a:bodyPr>
            <a:lstStyle/>
            <a:p>
              <a:pPr lvl="0" algn="ctr" defTabSz="977900">
                <a:lnSpc>
                  <a:spcPct val="90000"/>
                </a:lnSpc>
                <a:spcBef>
                  <a:spcPct val="0"/>
                </a:spcBef>
                <a:spcAft>
                  <a:spcPct val="35000"/>
                </a:spcAft>
              </a:pPr>
              <a:endParaRPr kumimoji="1" lang="ja-JP" altLang="en-US" sz="2200" kern="1200"/>
            </a:p>
          </p:txBody>
        </p:sp>
        <p:sp>
          <p:nvSpPr>
            <p:cNvPr id="10" name="フリーフォーム 9"/>
            <p:cNvSpPr/>
            <p:nvPr/>
          </p:nvSpPr>
          <p:spPr>
            <a:xfrm>
              <a:off x="6979292" y="3069023"/>
              <a:ext cx="1800000" cy="1800000"/>
            </a:xfrm>
            <a:custGeom>
              <a:avLst/>
              <a:gdLst>
                <a:gd name="connsiteX0" fmla="*/ 0 w 2294254"/>
                <a:gd name="connsiteY0" fmla="*/ 1147127 h 2294254"/>
                <a:gd name="connsiteX1" fmla="*/ 1147127 w 2294254"/>
                <a:gd name="connsiteY1" fmla="*/ 0 h 2294254"/>
                <a:gd name="connsiteX2" fmla="*/ 2294254 w 2294254"/>
                <a:gd name="connsiteY2" fmla="*/ 1147127 h 2294254"/>
                <a:gd name="connsiteX3" fmla="*/ 1147127 w 2294254"/>
                <a:gd name="connsiteY3" fmla="*/ 2294254 h 2294254"/>
                <a:gd name="connsiteX4" fmla="*/ 0 w 2294254"/>
                <a:gd name="connsiteY4" fmla="*/ 1147127 h 2294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254" h="2294254">
                  <a:moveTo>
                    <a:pt x="0" y="1147127"/>
                  </a:moveTo>
                  <a:cubicBezTo>
                    <a:pt x="0" y="513586"/>
                    <a:pt x="513586" y="0"/>
                    <a:pt x="1147127" y="0"/>
                  </a:cubicBezTo>
                  <a:cubicBezTo>
                    <a:pt x="1780668" y="0"/>
                    <a:pt x="2294254" y="513586"/>
                    <a:pt x="2294254" y="1147127"/>
                  </a:cubicBezTo>
                  <a:cubicBezTo>
                    <a:pt x="2294254" y="1780668"/>
                    <a:pt x="1780668" y="2294254"/>
                    <a:pt x="1147127" y="2294254"/>
                  </a:cubicBezTo>
                  <a:cubicBezTo>
                    <a:pt x="513586" y="2294254"/>
                    <a:pt x="0" y="1780668"/>
                    <a:pt x="0" y="1147127"/>
                  </a:cubicBezTo>
                  <a:close/>
                </a:path>
              </a:pathLst>
            </a:custGeom>
          </p:spPr>
          <p:style>
            <a:lnRef idx="2">
              <a:schemeClr val="lt1">
                <a:hueOff val="0"/>
                <a:satOff val="0"/>
                <a:lumOff val="0"/>
                <a:alphaOff val="0"/>
              </a:schemeClr>
            </a:lnRef>
            <a:fillRef idx="1">
              <a:schemeClr val="accent4">
                <a:alpha val="50000"/>
                <a:hueOff val="10395692"/>
                <a:satOff val="-47968"/>
                <a:lumOff val="1765"/>
                <a:alphaOff val="0"/>
              </a:schemeClr>
            </a:fillRef>
            <a:effectRef idx="0">
              <a:schemeClr val="accent4">
                <a:alpha val="50000"/>
                <a:hueOff val="10395692"/>
                <a:satOff val="-47968"/>
                <a:lumOff val="1765"/>
                <a:alphaOff val="0"/>
              </a:schemeClr>
            </a:effectRef>
            <a:fontRef idx="minor">
              <a:schemeClr val="tx1"/>
            </a:fontRef>
          </p:style>
          <p:txBody>
            <a:bodyPr spcFirstLastPara="0" vert="horz" wrap="square" lIns="216043" tIns="592682" rIns="701659" bIns="439732" numCol="1" spcCol="1270" anchor="ctr" anchorCtr="0">
              <a:noAutofit/>
            </a:bodyPr>
            <a:lstStyle/>
            <a:p>
              <a:pPr lvl="0" algn="ctr" defTabSz="977900">
                <a:lnSpc>
                  <a:spcPct val="90000"/>
                </a:lnSpc>
                <a:spcBef>
                  <a:spcPct val="0"/>
                </a:spcBef>
                <a:spcAft>
                  <a:spcPct val="35000"/>
                </a:spcAft>
              </a:pPr>
              <a:endParaRPr kumimoji="1" lang="ja-JP" altLang="en-US" sz="2200" kern="1200"/>
            </a:p>
          </p:txBody>
        </p:sp>
      </p:grpSp>
      <p:sp>
        <p:nvSpPr>
          <p:cNvPr id="41" name="四角形吹き出し 40"/>
          <p:cNvSpPr/>
          <p:nvPr/>
        </p:nvSpPr>
        <p:spPr>
          <a:xfrm>
            <a:off x="9625536" y="2805840"/>
            <a:ext cx="2382143" cy="1039468"/>
          </a:xfrm>
          <a:prstGeom prst="wedgeRectCallout">
            <a:avLst>
              <a:gd name="adj1" fmla="val -57983"/>
              <a:gd name="adj2" fmla="val 63474"/>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9068418" y="1264194"/>
            <a:ext cx="2939261" cy="1179430"/>
          </a:xfrm>
          <a:prstGeom prst="wedgeRectCallout">
            <a:avLst>
              <a:gd name="adj1" fmla="val -55898"/>
              <a:gd name="adj2" fmla="val 56268"/>
            </a:avLst>
          </a:prstGeom>
          <a:solidFill>
            <a:schemeClr val="bg1"/>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6084697" y="810633"/>
            <a:ext cx="5793538" cy="338554"/>
          </a:xfrm>
          <a:prstGeom prst="rect">
            <a:avLst/>
          </a:prstGeom>
        </p:spPr>
        <p:txBody>
          <a:bodyPr wrap="square">
            <a:spAutoFit/>
          </a:bodyPr>
          <a:lstStyle/>
          <a:p>
            <a:r>
              <a:rPr lang="ja-JP" altLang="en-US" sz="1600" b="1" dirty="0" smtClean="0">
                <a:latin typeface="UD デジタル 教科書体 NK-B" panose="02020700000000000000" pitchFamily="18" charset="-128"/>
                <a:ea typeface="UD デジタル 教科書体 NK-B" panose="02020700000000000000" pitchFamily="18" charset="-128"/>
              </a:rPr>
              <a:t>●年末以降に、確認された感染</a:t>
            </a:r>
            <a:r>
              <a:rPr lang="ja-JP" altLang="en-US" sz="1600" b="1" dirty="0">
                <a:latin typeface="UD デジタル 教科書体 NK-B" panose="02020700000000000000" pitchFamily="18" charset="-128"/>
                <a:ea typeface="UD デジタル 教科書体 NK-B" panose="02020700000000000000" pitchFamily="18" charset="-128"/>
              </a:rPr>
              <a:t>の可能性がある</a:t>
            </a:r>
            <a:r>
              <a:rPr lang="ja-JP" altLang="en-US" sz="1600" b="1" dirty="0" smtClean="0">
                <a:latin typeface="UD デジタル 教科書体 NK-B" panose="02020700000000000000" pitchFamily="18" charset="-128"/>
                <a:ea typeface="UD デジタル 教科書体 NK-B" panose="02020700000000000000" pitchFamily="18" charset="-128"/>
              </a:rPr>
              <a:t>エピソード</a:t>
            </a:r>
            <a:endParaRPr lang="en-US" altLang="ja-JP" sz="1600" b="1" dirty="0">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266434" y="803585"/>
            <a:ext cx="2385781" cy="338554"/>
          </a:xfrm>
          <a:prstGeom prst="rect">
            <a:avLst/>
          </a:prstGeom>
        </p:spPr>
        <p:txBody>
          <a:bodyPr wrap="square">
            <a:spAutoFit/>
          </a:bodyPr>
          <a:lstStyle/>
          <a:p>
            <a:r>
              <a:rPr lang="ja-JP" altLang="en-US" sz="1600" b="1" dirty="0">
                <a:latin typeface="UD デジタル 教科書体 NK-B" panose="02020700000000000000" pitchFamily="18" charset="-128"/>
                <a:ea typeface="UD デジタル 教科書体 NK-B" panose="02020700000000000000" pitchFamily="18" charset="-128"/>
              </a:rPr>
              <a:t>● 状況別の陽性者</a:t>
            </a:r>
          </a:p>
        </p:txBody>
      </p:sp>
      <p:sp>
        <p:nvSpPr>
          <p:cNvPr id="37" name="テキスト ボックス 36"/>
          <p:cNvSpPr txBox="1"/>
          <p:nvPr/>
        </p:nvSpPr>
        <p:spPr>
          <a:xfrm>
            <a:off x="337213" y="1216423"/>
            <a:ext cx="583814" cy="251159"/>
          </a:xfrm>
          <a:prstGeom prst="rect">
            <a:avLst/>
          </a:prstGeom>
          <a:noFill/>
        </p:spPr>
        <p:txBody>
          <a:bodyPr wrap="none" rtlCol="0">
            <a:spAutoFit/>
          </a:bodyPr>
          <a:lstStyle/>
          <a:p>
            <a:r>
              <a:rPr lang="ja-JP" altLang="en-US" sz="1032" dirty="0"/>
              <a:t>［人］</a:t>
            </a:r>
          </a:p>
        </p:txBody>
      </p:sp>
      <p:sp>
        <p:nvSpPr>
          <p:cNvPr id="49" name="正方形/長方形 48"/>
          <p:cNvSpPr/>
          <p:nvPr/>
        </p:nvSpPr>
        <p:spPr>
          <a:xfrm>
            <a:off x="649355" y="4598416"/>
            <a:ext cx="2545225"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813" dirty="0">
                <a:solidFill>
                  <a:schemeClr val="tx1"/>
                </a:solidFill>
                <a:latin typeface="+mn-ea"/>
              </a:rPr>
              <a:t>※</a:t>
            </a:r>
            <a:r>
              <a:rPr lang="ja-JP" altLang="en-US" sz="813" dirty="0">
                <a:solidFill>
                  <a:schemeClr val="tx1"/>
                </a:solidFill>
                <a:latin typeface="+mn-ea"/>
              </a:rPr>
              <a:t>店の種別は、本人からの聞き取り情報による</a:t>
            </a:r>
            <a:endParaRPr lang="en-US" altLang="ja-JP" sz="813" dirty="0">
              <a:solidFill>
                <a:schemeClr val="tx1"/>
              </a:solidFill>
              <a:latin typeface="+mn-ea"/>
            </a:endParaRPr>
          </a:p>
        </p:txBody>
      </p:sp>
      <p:sp>
        <p:nvSpPr>
          <p:cNvPr id="4" name="テキスト ボックス 3"/>
          <p:cNvSpPr txBox="1"/>
          <p:nvPr/>
        </p:nvSpPr>
        <p:spPr>
          <a:xfrm>
            <a:off x="337213" y="4873817"/>
            <a:ext cx="2096741" cy="246221"/>
          </a:xfrm>
          <a:prstGeom prst="rect">
            <a:avLst/>
          </a:prstGeom>
          <a:noFill/>
        </p:spPr>
        <p:txBody>
          <a:bodyPr wrap="square" rtlCol="0">
            <a:spAutoFit/>
          </a:bodyPr>
          <a:lstStyle/>
          <a:p>
            <a:r>
              <a:rPr lang="en-US" altLang="ja-JP" sz="1000" dirty="0"/>
              <a:t>【</a:t>
            </a:r>
            <a:r>
              <a:rPr lang="ja-JP" altLang="en-US" sz="1000" dirty="0"/>
              <a:t>全陽性者に占める割合</a:t>
            </a:r>
            <a:r>
              <a:rPr lang="en-US" altLang="ja-JP" sz="1000" dirty="0"/>
              <a:t>】</a:t>
            </a:r>
          </a:p>
        </p:txBody>
      </p:sp>
      <p:graphicFrame>
        <p:nvGraphicFramePr>
          <p:cNvPr id="2" name="表 1"/>
          <p:cNvGraphicFramePr>
            <a:graphicFrameLocks noGrp="1"/>
          </p:cNvGraphicFramePr>
          <p:nvPr>
            <p:extLst/>
          </p:nvPr>
        </p:nvGraphicFramePr>
        <p:xfrm>
          <a:off x="248864" y="5087935"/>
          <a:ext cx="5925281" cy="932028"/>
        </p:xfrm>
        <a:graphic>
          <a:graphicData uri="http://schemas.openxmlformats.org/drawingml/2006/table">
            <a:tbl>
              <a:tblPr firstRow="1" bandRow="1">
                <a:tableStyleId>{F5AB1C69-6EDB-4FF4-983F-18BD219EF322}</a:tableStyleId>
              </a:tblPr>
              <a:tblGrid>
                <a:gridCol w="1004552">
                  <a:extLst>
                    <a:ext uri="{9D8B030D-6E8A-4147-A177-3AD203B41FA5}">
                      <a16:colId xmlns:a16="http://schemas.microsoft.com/office/drawing/2014/main" val="2210063772"/>
                    </a:ext>
                  </a:extLst>
                </a:gridCol>
                <a:gridCol w="1014771">
                  <a:extLst>
                    <a:ext uri="{9D8B030D-6E8A-4147-A177-3AD203B41FA5}">
                      <a16:colId xmlns:a16="http://schemas.microsoft.com/office/drawing/2014/main" val="749325653"/>
                    </a:ext>
                  </a:extLst>
                </a:gridCol>
                <a:gridCol w="1300685">
                  <a:extLst>
                    <a:ext uri="{9D8B030D-6E8A-4147-A177-3AD203B41FA5}">
                      <a16:colId xmlns:a16="http://schemas.microsoft.com/office/drawing/2014/main" val="2508332398"/>
                    </a:ext>
                  </a:extLst>
                </a:gridCol>
                <a:gridCol w="1387969">
                  <a:extLst>
                    <a:ext uri="{9D8B030D-6E8A-4147-A177-3AD203B41FA5}">
                      <a16:colId xmlns:a16="http://schemas.microsoft.com/office/drawing/2014/main" val="3497716960"/>
                    </a:ext>
                  </a:extLst>
                </a:gridCol>
                <a:gridCol w="1217304">
                  <a:extLst>
                    <a:ext uri="{9D8B030D-6E8A-4147-A177-3AD203B41FA5}">
                      <a16:colId xmlns:a16="http://schemas.microsoft.com/office/drawing/2014/main" val="4276844383"/>
                    </a:ext>
                  </a:extLst>
                </a:gridCol>
              </a:tblGrid>
              <a:tr h="310676">
                <a:tc>
                  <a:txBody>
                    <a:bodyPr/>
                    <a:lstStyle/>
                    <a:p>
                      <a:r>
                        <a:rPr kumimoji="1" lang="en-US" altLang="ja-JP" sz="1000" b="0" dirty="0" smtClean="0">
                          <a:solidFill>
                            <a:schemeClr val="tx1"/>
                          </a:solidFill>
                          <a:latin typeface="Meiryo UI" panose="020B0604030504040204" pitchFamily="50" charset="-128"/>
                          <a:ea typeface="Meiryo UI" panose="020B0604030504040204" pitchFamily="50" charset="-128"/>
                        </a:rPr>
                        <a:t>12/27-1/9</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7.4%</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15.4%</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1.3%</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1.5%</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31067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1/10-1/23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4.9%</a:t>
                      </a: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19.5%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0.8%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31067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1/24-2/6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21.5%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0.3%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4" name="テキスト ボックス 33"/>
          <p:cNvSpPr txBox="1"/>
          <p:nvPr/>
        </p:nvSpPr>
        <p:spPr>
          <a:xfrm>
            <a:off x="248864" y="6063599"/>
            <a:ext cx="5334615" cy="242374"/>
          </a:xfrm>
          <a:prstGeom prst="rect">
            <a:avLst/>
          </a:prstGeom>
          <a:noFill/>
        </p:spPr>
        <p:txBody>
          <a:bodyPr wrap="square" rtlCol="0">
            <a:spAutoFit/>
          </a:bodyPr>
          <a:lstStyle/>
          <a:p>
            <a:r>
              <a:rPr lang="en-US" altLang="ja-JP" sz="975" dirty="0"/>
              <a:t>※</a:t>
            </a:r>
            <a:r>
              <a:rPr lang="ja-JP" altLang="en-US" sz="975" dirty="0"/>
              <a:t>全陽性者数：</a:t>
            </a:r>
            <a:r>
              <a:rPr lang="en-US" altLang="ja-JP" sz="975" dirty="0" smtClean="0"/>
              <a:t>12/27-1/9</a:t>
            </a:r>
            <a:r>
              <a:rPr lang="ja-JP" altLang="en-US" sz="975" dirty="0"/>
              <a:t>　</a:t>
            </a:r>
            <a:r>
              <a:rPr lang="en-US" altLang="ja-JP" sz="975" dirty="0" smtClean="0"/>
              <a:t>5,226</a:t>
            </a:r>
            <a:r>
              <a:rPr lang="ja-JP" altLang="en-US" sz="975" dirty="0" smtClean="0"/>
              <a:t>名</a:t>
            </a:r>
            <a:r>
              <a:rPr lang="ja-JP" altLang="en-US" sz="975" dirty="0"/>
              <a:t>　</a:t>
            </a:r>
            <a:r>
              <a:rPr lang="en-US" altLang="ja-JP" sz="975" dirty="0" smtClean="0"/>
              <a:t>1/10-1/23</a:t>
            </a:r>
            <a:r>
              <a:rPr lang="ja-JP" altLang="en-US" sz="975" dirty="0"/>
              <a:t>　</a:t>
            </a:r>
            <a:r>
              <a:rPr lang="en-US" altLang="ja-JP" sz="975" dirty="0"/>
              <a:t>7,113</a:t>
            </a:r>
            <a:r>
              <a:rPr lang="ja-JP" altLang="en-US" sz="975" dirty="0" smtClean="0"/>
              <a:t>名    </a:t>
            </a:r>
            <a:r>
              <a:rPr lang="en-US" altLang="ja-JP" sz="975" dirty="0" smtClean="0"/>
              <a:t>1/24-2/6  3,926</a:t>
            </a:r>
            <a:r>
              <a:rPr lang="ja-JP" altLang="en-US" sz="975" dirty="0" smtClean="0"/>
              <a:t>名</a:t>
            </a:r>
            <a:endParaRPr lang="en-US" altLang="ja-JP" sz="975" dirty="0"/>
          </a:p>
        </p:txBody>
      </p:sp>
      <p:sp>
        <p:nvSpPr>
          <p:cNvPr id="3" name="スライド番号プレースホルダー 2"/>
          <p:cNvSpPr>
            <a:spLocks noGrp="1"/>
          </p:cNvSpPr>
          <p:nvPr>
            <p:ph type="sldNum" sz="quarter" idx="12"/>
          </p:nvPr>
        </p:nvSpPr>
        <p:spPr>
          <a:xfrm>
            <a:off x="9932870" y="6470583"/>
            <a:ext cx="2228850" cy="296664"/>
          </a:xfrm>
        </p:spPr>
        <p:txBody>
          <a:bodyPr/>
          <a:lstStyle/>
          <a:p>
            <a:fld id="{F216AE56-EAD3-4706-B860-3EC2C2952B40}" type="slidenum">
              <a:rPr lang="ja-JP" altLang="en-US"/>
              <a:t>27</a:t>
            </a:fld>
            <a:endParaRPr lang="ja-JP" altLang="en-US" dirty="0"/>
          </a:p>
        </p:txBody>
      </p:sp>
      <p:sp>
        <p:nvSpPr>
          <p:cNvPr id="59" name="正方形/長方形 58"/>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状況別の陽性者</a:t>
            </a:r>
            <a:r>
              <a:rPr lang="ja-JP" altLang="en-US" sz="2800" b="1" dirty="0" smtClean="0">
                <a:latin typeface="UD デジタル 教科書体 NK-B" panose="02020700000000000000" pitchFamily="18" charset="-128"/>
                <a:ea typeface="UD デジタル 教科書体 NK-B" panose="02020700000000000000" pitchFamily="18" charset="-128"/>
              </a:rPr>
              <a:t>、感染の可能性があるエピソード</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78" name="正方形/長方形 77"/>
          <p:cNvSpPr/>
          <p:nvPr/>
        </p:nvSpPr>
        <p:spPr>
          <a:xfrm>
            <a:off x="6212565" y="4603231"/>
            <a:ext cx="4403880"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mn-ea"/>
              </a:rPr>
              <a:t>※12/26</a:t>
            </a:r>
            <a:r>
              <a:rPr lang="ja-JP" altLang="en-US" sz="1050" dirty="0" smtClean="0">
                <a:solidFill>
                  <a:schemeClr val="tx1"/>
                </a:solidFill>
                <a:latin typeface="+mn-ea"/>
              </a:rPr>
              <a:t>～</a:t>
            </a:r>
            <a:r>
              <a:rPr lang="en-US" altLang="ja-JP" sz="1050" dirty="0" smtClean="0">
                <a:solidFill>
                  <a:schemeClr val="tx1"/>
                </a:solidFill>
                <a:latin typeface="+mn-ea"/>
              </a:rPr>
              <a:t>1/30</a:t>
            </a:r>
            <a:r>
              <a:rPr lang="ja-JP" altLang="en-US" sz="1050" dirty="0" smtClean="0">
                <a:solidFill>
                  <a:schemeClr val="tx1"/>
                </a:solidFill>
                <a:latin typeface="+mn-ea"/>
              </a:rPr>
              <a:t>に発表された新規陽性者</a:t>
            </a:r>
            <a:r>
              <a:rPr lang="en-US" altLang="ja-JP" sz="1050" dirty="0" smtClean="0">
                <a:solidFill>
                  <a:schemeClr val="tx1"/>
                </a:solidFill>
                <a:latin typeface="+mn-ea"/>
              </a:rPr>
              <a:t>15,113</a:t>
            </a:r>
            <a:r>
              <a:rPr lang="ja-JP" altLang="en-US" sz="1050" dirty="0" smtClean="0">
                <a:solidFill>
                  <a:schemeClr val="tx1"/>
                </a:solidFill>
                <a:latin typeface="+mn-ea"/>
              </a:rPr>
              <a:t>人の行動歴より集計</a:t>
            </a:r>
            <a:endParaRPr lang="en-US" altLang="ja-JP" sz="1050" dirty="0">
              <a:solidFill>
                <a:schemeClr val="tx1"/>
              </a:solidFill>
              <a:latin typeface="+mn-ea"/>
            </a:endParaRPr>
          </a:p>
        </p:txBody>
      </p:sp>
      <p:sp>
        <p:nvSpPr>
          <p:cNvPr id="14" name="正方形/長方形 13"/>
          <p:cNvSpPr/>
          <p:nvPr/>
        </p:nvSpPr>
        <p:spPr>
          <a:xfrm>
            <a:off x="6303619" y="6382849"/>
            <a:ext cx="5591711" cy="369332"/>
          </a:xfrm>
          <a:prstGeom prst="rect">
            <a:avLst/>
          </a:prstGeom>
        </p:spPr>
        <p:txBody>
          <a:bodyPr wrap="square">
            <a:spAutoFit/>
          </a:bodyPr>
          <a:lstStyle/>
          <a:p>
            <a:r>
              <a:rPr lang="ja-JP" altLang="en-US" b="1" u="heavy" dirty="0" smtClean="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年末年始イベントに</a:t>
            </a:r>
            <a:r>
              <a:rPr lang="ja-JP" altLang="en-US" b="1" u="heavy" dirty="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関連</a:t>
            </a:r>
            <a:r>
              <a:rPr lang="ja-JP" altLang="en-US" b="1" u="heavy" dirty="0" smtClean="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する感染が、数多く確認された。</a:t>
            </a:r>
            <a:endParaRPr lang="en-US" altLang="ja-JP" b="1" u="heavy" dirty="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endParaRPr>
          </a:p>
        </p:txBody>
      </p:sp>
      <p:sp>
        <p:nvSpPr>
          <p:cNvPr id="15" name="正方形/長方形 14">
            <a:extLst>
              <a:ext uri="{FF2B5EF4-FFF2-40B4-BE49-F238E27FC236}">
                <a16:creationId xmlns:a16="http://schemas.microsoft.com/office/drawing/2014/main" id="{FC024533-669C-48B1-82E7-C27042384F7F}"/>
              </a:ext>
            </a:extLst>
          </p:cNvPr>
          <p:cNvSpPr/>
          <p:nvPr/>
        </p:nvSpPr>
        <p:spPr>
          <a:xfrm>
            <a:off x="248864" y="6349609"/>
            <a:ext cx="5835833"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新規陽性者に占める同居</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家族</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の割合が増加。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10091951" y="4138560"/>
            <a:ext cx="1371447" cy="338554"/>
          </a:xfrm>
          <a:prstGeom prst="rect">
            <a:avLst/>
          </a:prstGeom>
          <a:noFill/>
        </p:spPr>
        <p:txBody>
          <a:bodyPr wrap="square" rtlCol="0">
            <a:spAutoFit/>
          </a:bodyPr>
          <a:lstStyle/>
          <a:p>
            <a:r>
              <a:rPr lang="ja-JP" altLang="en-US" sz="1600" b="1" dirty="0" smtClean="0"/>
              <a:t>延べ</a:t>
            </a:r>
            <a:r>
              <a:rPr lang="en-US" altLang="ja-JP" sz="1600" b="1" dirty="0"/>
              <a:t>835</a:t>
            </a:r>
            <a:r>
              <a:rPr lang="ja-JP" altLang="en-US" sz="1600" b="1" dirty="0" smtClean="0"/>
              <a:t>人</a:t>
            </a:r>
            <a:endParaRPr kumimoji="1" lang="ja-JP" altLang="en-US" sz="1600" b="1" dirty="0"/>
          </a:p>
        </p:txBody>
      </p:sp>
      <p:sp>
        <p:nvSpPr>
          <p:cNvPr id="22" name="正方形/長方形 21"/>
          <p:cNvSpPr/>
          <p:nvPr/>
        </p:nvSpPr>
        <p:spPr>
          <a:xfrm>
            <a:off x="7428744" y="1774989"/>
            <a:ext cx="1830578" cy="461665"/>
          </a:xfrm>
          <a:prstGeom prst="rect">
            <a:avLst/>
          </a:prstGeom>
        </p:spPr>
        <p:txBody>
          <a:bodyPr wrap="square">
            <a:spAutoFit/>
          </a:bodyPr>
          <a:lstStyle/>
          <a:p>
            <a:pPr algn="ctr"/>
            <a:r>
              <a:rPr lang="ja-JP" altLang="en-US" sz="1200" dirty="0" smtClean="0">
                <a:latin typeface="UD デジタル 教科書体 NK-B" panose="02020700000000000000" pitchFamily="18" charset="-128"/>
                <a:ea typeface="UD デジタル 教科書体 NK-B" panose="02020700000000000000" pitchFamily="18" charset="-128"/>
              </a:rPr>
              <a:t>普段</a:t>
            </a:r>
            <a:r>
              <a:rPr lang="ja-JP" altLang="en-US" sz="1200" dirty="0">
                <a:latin typeface="UD デジタル 教科書体 NK-B" panose="02020700000000000000" pitchFamily="18" charset="-128"/>
                <a:ea typeface="UD デジタル 教科書体 NK-B" panose="02020700000000000000" pitchFamily="18" charset="-128"/>
              </a:rPr>
              <a:t>接</a:t>
            </a:r>
            <a:r>
              <a:rPr lang="ja-JP" altLang="en-US" sz="1200" dirty="0" smtClean="0">
                <a:latin typeface="UD デジタル 教科書体 NK-B" panose="02020700000000000000" pitchFamily="18" charset="-128"/>
                <a:ea typeface="UD デジタル 教科書体 NK-B" panose="02020700000000000000" pitchFamily="18" charset="-128"/>
              </a:rPr>
              <a:t>していない者</a:t>
            </a:r>
            <a:endParaRPr lang="en-US" altLang="ja-JP" sz="1200" dirty="0" smtClean="0">
              <a:latin typeface="UD デジタル 教科書体 NK-B" panose="02020700000000000000" pitchFamily="18" charset="-128"/>
              <a:ea typeface="UD デジタル 教科書体 NK-B" panose="02020700000000000000" pitchFamily="18" charset="-128"/>
            </a:endParaRPr>
          </a:p>
          <a:p>
            <a:pPr algn="ctr"/>
            <a:r>
              <a:rPr lang="ja-JP" altLang="en-US" sz="1200" dirty="0" smtClean="0">
                <a:latin typeface="UD デジタル 教科書体 NK-B" panose="02020700000000000000" pitchFamily="18" charset="-128"/>
                <a:ea typeface="UD デジタル 教科書体 NK-B" panose="02020700000000000000" pitchFamily="18" charset="-128"/>
              </a:rPr>
              <a:t>同士の集まり</a:t>
            </a:r>
          </a:p>
        </p:txBody>
      </p:sp>
      <p:sp>
        <p:nvSpPr>
          <p:cNvPr id="11" name="テキスト ボックス 10"/>
          <p:cNvSpPr txBox="1"/>
          <p:nvPr/>
        </p:nvSpPr>
        <p:spPr>
          <a:xfrm>
            <a:off x="8083764" y="2202258"/>
            <a:ext cx="814647" cy="369332"/>
          </a:xfrm>
          <a:prstGeom prst="rect">
            <a:avLst/>
          </a:prstGeom>
          <a:noFill/>
        </p:spPr>
        <p:txBody>
          <a:bodyPr wrap="none" rtlCol="0">
            <a:spAutoFit/>
          </a:bodyPr>
          <a:lstStyle/>
          <a:p>
            <a:r>
              <a:rPr kumimoji="1" lang="en-US" altLang="ja-JP" b="1" dirty="0" smtClean="0"/>
              <a:t>288</a:t>
            </a:r>
            <a:r>
              <a:rPr kumimoji="1" lang="ja-JP" altLang="en-US" b="1" dirty="0" smtClean="0"/>
              <a:t>人</a:t>
            </a:r>
            <a:endParaRPr kumimoji="1" lang="en-US" altLang="ja-JP" b="1" dirty="0" smtClean="0"/>
          </a:p>
        </p:txBody>
      </p:sp>
      <p:sp>
        <p:nvSpPr>
          <p:cNvPr id="24" name="正方形/長方形 23"/>
          <p:cNvSpPr/>
          <p:nvPr/>
        </p:nvSpPr>
        <p:spPr>
          <a:xfrm>
            <a:off x="6712580" y="2847425"/>
            <a:ext cx="1249521" cy="276999"/>
          </a:xfrm>
          <a:prstGeom prst="rect">
            <a:avLst/>
          </a:prstGeom>
        </p:spPr>
        <p:txBody>
          <a:bodyPr wrap="square">
            <a:spAutoFit/>
          </a:bodyPr>
          <a:lstStyle/>
          <a:p>
            <a:pPr algn="ctr"/>
            <a:r>
              <a:rPr lang="ja-JP" altLang="en-US" sz="1200" dirty="0" smtClean="0">
                <a:latin typeface="UD デジタル 教科書体 NK-B" panose="02020700000000000000" pitchFamily="18" charset="-128"/>
                <a:ea typeface="UD デジタル 教科書体 NK-B" panose="02020700000000000000" pitchFamily="18" charset="-128"/>
              </a:rPr>
              <a:t>年中行事</a:t>
            </a:r>
          </a:p>
        </p:txBody>
      </p:sp>
      <p:sp>
        <p:nvSpPr>
          <p:cNvPr id="25" name="正方形/長方形 24"/>
          <p:cNvSpPr/>
          <p:nvPr/>
        </p:nvSpPr>
        <p:spPr>
          <a:xfrm>
            <a:off x="8211302" y="3399119"/>
            <a:ext cx="1414234" cy="461665"/>
          </a:xfrm>
          <a:prstGeom prst="rect">
            <a:avLst/>
          </a:prstGeom>
        </p:spPr>
        <p:txBody>
          <a:bodyPr wrap="square">
            <a:spAutoFit/>
          </a:bodyPr>
          <a:lstStyle/>
          <a:p>
            <a:pPr algn="ctr"/>
            <a:r>
              <a:rPr lang="ja-JP" altLang="en-US" sz="1200" dirty="0" smtClean="0">
                <a:latin typeface="UD デジタル 教科書体 NK-B" panose="02020700000000000000" pitchFamily="18" charset="-128"/>
                <a:ea typeface="UD デジタル 教科書体 NK-B" panose="02020700000000000000" pitchFamily="18" charset="-128"/>
              </a:rPr>
              <a:t>年末年始に開催が増えるイベント</a:t>
            </a:r>
          </a:p>
        </p:txBody>
      </p:sp>
      <p:sp>
        <p:nvSpPr>
          <p:cNvPr id="26" name="テキスト ボックス 25"/>
          <p:cNvSpPr txBox="1"/>
          <p:nvPr/>
        </p:nvSpPr>
        <p:spPr>
          <a:xfrm>
            <a:off x="7274881" y="3126888"/>
            <a:ext cx="681597" cy="369332"/>
          </a:xfrm>
          <a:prstGeom prst="rect">
            <a:avLst/>
          </a:prstGeom>
          <a:noFill/>
        </p:spPr>
        <p:txBody>
          <a:bodyPr wrap="none" rtlCol="0">
            <a:spAutoFit/>
          </a:bodyPr>
          <a:lstStyle/>
          <a:p>
            <a:r>
              <a:rPr lang="en-US" altLang="ja-JP" b="1" dirty="0"/>
              <a:t>71</a:t>
            </a:r>
            <a:r>
              <a:rPr kumimoji="1" lang="ja-JP" altLang="en-US" b="1" dirty="0" smtClean="0"/>
              <a:t>人</a:t>
            </a:r>
            <a:endParaRPr kumimoji="1" lang="en-US" altLang="ja-JP" b="1" dirty="0" smtClean="0"/>
          </a:p>
        </p:txBody>
      </p:sp>
      <p:sp>
        <p:nvSpPr>
          <p:cNvPr id="27" name="テキスト ボックス 26"/>
          <p:cNvSpPr txBox="1"/>
          <p:nvPr/>
        </p:nvSpPr>
        <p:spPr>
          <a:xfrm>
            <a:off x="8518255" y="3869933"/>
            <a:ext cx="814647" cy="369332"/>
          </a:xfrm>
          <a:prstGeom prst="rect">
            <a:avLst/>
          </a:prstGeom>
          <a:noFill/>
        </p:spPr>
        <p:txBody>
          <a:bodyPr wrap="none" rtlCol="0">
            <a:spAutoFit/>
          </a:bodyPr>
          <a:lstStyle/>
          <a:p>
            <a:r>
              <a:rPr lang="en-US" altLang="ja-JP" b="1" dirty="0" smtClean="0"/>
              <a:t>476</a:t>
            </a:r>
            <a:r>
              <a:rPr kumimoji="1" lang="ja-JP" altLang="en-US" b="1" dirty="0" smtClean="0"/>
              <a:t>人</a:t>
            </a:r>
            <a:endParaRPr kumimoji="1" lang="en-US" altLang="ja-JP" b="1" dirty="0" smtClean="0"/>
          </a:p>
        </p:txBody>
      </p:sp>
      <p:sp>
        <p:nvSpPr>
          <p:cNvPr id="28" name="正方形/長方形 27"/>
          <p:cNvSpPr/>
          <p:nvPr/>
        </p:nvSpPr>
        <p:spPr>
          <a:xfrm>
            <a:off x="9016902" y="1368022"/>
            <a:ext cx="2990526" cy="461665"/>
          </a:xfrm>
          <a:prstGeom prst="rect">
            <a:avLst/>
          </a:prstGeom>
        </p:spPr>
        <p:txBody>
          <a:bodyPr wrap="square">
            <a:spAutoFit/>
          </a:bodyPr>
          <a:lstStyle/>
          <a:p>
            <a:r>
              <a:rPr lang="ja-JP" altLang="en-US" sz="1200" dirty="0" smtClean="0"/>
              <a:t>①同窓会等、友人同士の集まり    </a:t>
            </a:r>
            <a:r>
              <a:rPr lang="ja-JP" altLang="en-US" sz="1200" b="1" dirty="0" smtClean="0">
                <a:latin typeface="UD デジタル 教科書体 NK-B" panose="02020700000000000000" pitchFamily="18" charset="-128"/>
                <a:ea typeface="UD デジタル 教科書体 NK-B" panose="02020700000000000000" pitchFamily="18" charset="-128"/>
              </a:rPr>
              <a:t>：　</a:t>
            </a:r>
            <a:r>
              <a:rPr lang="en-US" altLang="ja-JP" sz="1200" dirty="0" smtClean="0">
                <a:latin typeface="+mn-ea"/>
              </a:rPr>
              <a:t>65</a:t>
            </a:r>
            <a:r>
              <a:rPr lang="ja-JP" altLang="en-US" sz="1200" dirty="0" smtClean="0">
                <a:latin typeface="+mn-ea"/>
              </a:rPr>
              <a:t>人</a:t>
            </a:r>
            <a:endParaRPr lang="en-US" altLang="ja-JP" sz="1200" dirty="0" smtClean="0">
              <a:latin typeface="+mn-ea"/>
            </a:endParaRPr>
          </a:p>
          <a:p>
            <a:r>
              <a:rPr lang="ja-JP" altLang="en-US" sz="1200" dirty="0" smtClean="0">
                <a:latin typeface="UD デジタル 教科書体 NK-B" panose="02020700000000000000" pitchFamily="18" charset="-128"/>
                <a:ea typeface="UD デジタル 教科書体 NK-B" panose="02020700000000000000" pitchFamily="18" charset="-128"/>
              </a:rPr>
              <a:t>　（</a:t>
            </a:r>
            <a:r>
              <a:rPr lang="ja-JP" altLang="en-US" sz="1200" dirty="0"/>
              <a:t>会食・カラオケ</a:t>
            </a:r>
            <a:r>
              <a:rPr lang="ja-JP" altLang="en-US" sz="1200" dirty="0" smtClean="0"/>
              <a:t>等）</a:t>
            </a:r>
            <a:endParaRPr lang="ja-JP" altLang="en-US" sz="1200" dirty="0"/>
          </a:p>
        </p:txBody>
      </p:sp>
      <p:sp>
        <p:nvSpPr>
          <p:cNvPr id="29" name="正方形/長方形 28"/>
          <p:cNvSpPr/>
          <p:nvPr/>
        </p:nvSpPr>
        <p:spPr>
          <a:xfrm>
            <a:off x="9044424" y="1901924"/>
            <a:ext cx="2990526" cy="461665"/>
          </a:xfrm>
          <a:prstGeom prst="rect">
            <a:avLst/>
          </a:prstGeom>
        </p:spPr>
        <p:txBody>
          <a:bodyPr wrap="square">
            <a:spAutoFit/>
          </a:bodyPr>
          <a:lstStyle/>
          <a:p>
            <a:r>
              <a:rPr lang="ja-JP" altLang="en-US" sz="1200" dirty="0" smtClean="0"/>
              <a:t>②複数</a:t>
            </a:r>
            <a:r>
              <a:rPr lang="ja-JP" altLang="en-US" sz="1200" dirty="0"/>
              <a:t>の家族が集う親族の</a:t>
            </a:r>
            <a:r>
              <a:rPr lang="ja-JP" altLang="en-US" sz="1200" dirty="0" smtClean="0"/>
              <a:t>集まり</a:t>
            </a:r>
            <a:r>
              <a:rPr lang="ja-JP" altLang="en-US" sz="1200" dirty="0" smtClean="0">
                <a:latin typeface="UD デジタル 教科書体 NK-B" panose="02020700000000000000" pitchFamily="18" charset="-128"/>
                <a:ea typeface="UD デジタル 教科書体 NK-B" panose="02020700000000000000" pitchFamily="18" charset="-128"/>
              </a:rPr>
              <a:t>：</a:t>
            </a:r>
            <a:r>
              <a:rPr lang="en-US" altLang="ja-JP" sz="1200" dirty="0">
                <a:latin typeface="+mn-ea"/>
              </a:rPr>
              <a:t>223</a:t>
            </a:r>
            <a:r>
              <a:rPr lang="ja-JP" altLang="en-US" sz="1200" dirty="0" smtClean="0">
                <a:latin typeface="+mn-ea"/>
              </a:rPr>
              <a:t>人</a:t>
            </a:r>
            <a:endParaRPr lang="en-US" altLang="ja-JP" sz="1200" dirty="0" smtClean="0">
              <a:latin typeface="+mn-ea"/>
            </a:endParaRPr>
          </a:p>
          <a:p>
            <a:r>
              <a:rPr lang="ja-JP" altLang="en-US" sz="1200" dirty="0" smtClean="0"/>
              <a:t>（</a:t>
            </a:r>
            <a:r>
              <a:rPr lang="ja-JP" altLang="en-US" sz="1200" dirty="0"/>
              <a:t>同居家族を除く</a:t>
            </a:r>
            <a:r>
              <a:rPr lang="ja-JP" altLang="en-US" sz="1200" dirty="0" smtClean="0"/>
              <a:t>）</a:t>
            </a:r>
            <a:endParaRPr lang="ja-JP" altLang="en-US" sz="1200" dirty="0"/>
          </a:p>
        </p:txBody>
      </p:sp>
      <p:sp>
        <p:nvSpPr>
          <p:cNvPr id="31" name="四角形吹き出し 30"/>
          <p:cNvSpPr/>
          <p:nvPr/>
        </p:nvSpPr>
        <p:spPr>
          <a:xfrm>
            <a:off x="6383408" y="3651139"/>
            <a:ext cx="1907864" cy="822102"/>
          </a:xfrm>
          <a:prstGeom prst="wedgeRectCallout">
            <a:avLst>
              <a:gd name="adj1" fmla="val 13053"/>
              <a:gd name="adj2" fmla="val -71505"/>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416217" y="3689895"/>
            <a:ext cx="1987596" cy="770467"/>
          </a:xfrm>
          <a:prstGeom prst="rect">
            <a:avLst/>
          </a:prstGeom>
        </p:spPr>
        <p:txBody>
          <a:bodyPr wrap="square">
            <a:spAutoFit/>
          </a:bodyPr>
          <a:lstStyle/>
          <a:p>
            <a:pPr lvl="0">
              <a:lnSpc>
                <a:spcPts val="1800"/>
              </a:lnSpc>
              <a:defRPr/>
            </a:pPr>
            <a:r>
              <a:rPr lang="ja-JP" altLang="en-US" sz="1200" dirty="0"/>
              <a:t>クリスマス会・</a:t>
            </a:r>
            <a:r>
              <a:rPr lang="ja-JP" altLang="en-US" sz="1200" dirty="0" smtClean="0"/>
              <a:t>忘年会</a:t>
            </a:r>
            <a:endParaRPr lang="en-US" altLang="ja-JP" sz="1200" dirty="0" smtClean="0"/>
          </a:p>
          <a:p>
            <a:pPr lvl="0">
              <a:lnSpc>
                <a:spcPts val="1800"/>
              </a:lnSpc>
              <a:defRPr/>
            </a:pPr>
            <a:r>
              <a:rPr lang="ja-JP" altLang="en-US" sz="1200" dirty="0" smtClean="0"/>
              <a:t>餅つき・カウントダウン</a:t>
            </a:r>
            <a:endParaRPr lang="en-US" altLang="ja-JP" sz="1200" dirty="0" smtClean="0"/>
          </a:p>
          <a:p>
            <a:pPr lvl="0">
              <a:lnSpc>
                <a:spcPts val="1800"/>
              </a:lnSpc>
              <a:defRPr/>
            </a:pPr>
            <a:r>
              <a:rPr lang="ja-JP" altLang="en-US" sz="1200" dirty="0" smtClean="0"/>
              <a:t>新年会・初詣</a:t>
            </a:r>
            <a:r>
              <a:rPr lang="ja-JP" altLang="en-US" sz="1200" dirty="0"/>
              <a:t>・</a:t>
            </a:r>
            <a:r>
              <a:rPr lang="ja-JP" altLang="en-US" sz="1200" dirty="0" smtClean="0"/>
              <a:t>成人式</a:t>
            </a:r>
            <a:endParaRPr lang="ja-JP" altLang="en-US" sz="1200" dirty="0"/>
          </a:p>
        </p:txBody>
      </p:sp>
      <p:sp>
        <p:nvSpPr>
          <p:cNvPr id="38" name="正方形/長方形 37"/>
          <p:cNvSpPr/>
          <p:nvPr/>
        </p:nvSpPr>
        <p:spPr>
          <a:xfrm>
            <a:off x="9606351" y="2888847"/>
            <a:ext cx="2288979" cy="276999"/>
          </a:xfrm>
          <a:prstGeom prst="rect">
            <a:avLst/>
          </a:prstGeom>
        </p:spPr>
        <p:txBody>
          <a:bodyPr wrap="square">
            <a:spAutoFit/>
          </a:bodyPr>
          <a:lstStyle/>
          <a:p>
            <a:r>
              <a:rPr lang="ja-JP" altLang="en-US" sz="1200" dirty="0" smtClean="0"/>
              <a:t>③パーティ　　　　 　</a:t>
            </a:r>
            <a:r>
              <a:rPr lang="ja-JP" altLang="en-US" sz="1200" dirty="0" smtClean="0">
                <a:latin typeface="+mn-ea"/>
              </a:rPr>
              <a:t> ：</a:t>
            </a:r>
            <a:r>
              <a:rPr lang="en-US" altLang="ja-JP" sz="1200" dirty="0">
                <a:latin typeface="+mn-ea"/>
              </a:rPr>
              <a:t>20</a:t>
            </a:r>
            <a:r>
              <a:rPr lang="ja-JP" altLang="en-US" sz="1200" dirty="0">
                <a:latin typeface="+mn-ea"/>
              </a:rPr>
              <a:t>人</a:t>
            </a:r>
            <a:endParaRPr lang="en-US" altLang="ja-JP" sz="1200" dirty="0" smtClean="0">
              <a:latin typeface="+mn-ea"/>
            </a:endParaRPr>
          </a:p>
        </p:txBody>
      </p:sp>
      <p:sp>
        <p:nvSpPr>
          <p:cNvPr id="39" name="正方形/長方形 38"/>
          <p:cNvSpPr/>
          <p:nvPr/>
        </p:nvSpPr>
        <p:spPr>
          <a:xfrm>
            <a:off x="9606351" y="3172932"/>
            <a:ext cx="2467238" cy="276999"/>
          </a:xfrm>
          <a:prstGeom prst="rect">
            <a:avLst/>
          </a:prstGeom>
        </p:spPr>
        <p:txBody>
          <a:bodyPr wrap="square">
            <a:spAutoFit/>
          </a:bodyPr>
          <a:lstStyle/>
          <a:p>
            <a:r>
              <a:rPr lang="ja-JP" altLang="en-US" sz="1200" dirty="0" smtClean="0">
                <a:latin typeface="+mn-ea"/>
              </a:rPr>
              <a:t>④カラオケ　 　　　  　：</a:t>
            </a:r>
            <a:r>
              <a:rPr lang="en-US" altLang="ja-JP" sz="1200" dirty="0" smtClean="0">
                <a:latin typeface="+mn-ea"/>
              </a:rPr>
              <a:t>118</a:t>
            </a:r>
            <a:r>
              <a:rPr lang="ja-JP" altLang="en-US" sz="1200" dirty="0" smtClean="0">
                <a:latin typeface="+mn-ea"/>
              </a:rPr>
              <a:t>人</a:t>
            </a:r>
            <a:endParaRPr lang="en-US" altLang="ja-JP" sz="1200" dirty="0" smtClean="0">
              <a:latin typeface="+mn-ea"/>
            </a:endParaRPr>
          </a:p>
        </p:txBody>
      </p:sp>
      <p:sp>
        <p:nvSpPr>
          <p:cNvPr id="40" name="正方形/長方形 39"/>
          <p:cNvSpPr/>
          <p:nvPr/>
        </p:nvSpPr>
        <p:spPr>
          <a:xfrm>
            <a:off x="9606351" y="3457016"/>
            <a:ext cx="2537405" cy="276999"/>
          </a:xfrm>
          <a:prstGeom prst="rect">
            <a:avLst/>
          </a:prstGeom>
        </p:spPr>
        <p:txBody>
          <a:bodyPr wrap="square">
            <a:spAutoFit/>
          </a:bodyPr>
          <a:lstStyle/>
          <a:p>
            <a:r>
              <a:rPr lang="ja-JP" altLang="en-US" sz="1200" dirty="0" smtClean="0">
                <a:latin typeface="+mn-ea"/>
              </a:rPr>
              <a:t>⑤飲み会・会食・宅飲み：</a:t>
            </a:r>
            <a:r>
              <a:rPr lang="en-US" altLang="ja-JP" sz="1200" dirty="0" smtClean="0">
                <a:latin typeface="+mn-ea"/>
              </a:rPr>
              <a:t>338</a:t>
            </a:r>
            <a:r>
              <a:rPr lang="ja-JP" altLang="en-US" sz="1200" dirty="0" smtClean="0">
                <a:latin typeface="+mn-ea"/>
              </a:rPr>
              <a:t>人</a:t>
            </a:r>
            <a:endParaRPr lang="en-US" altLang="ja-JP" sz="1200" dirty="0" smtClean="0">
              <a:latin typeface="+mn-ea"/>
            </a:endParaRPr>
          </a:p>
        </p:txBody>
      </p:sp>
      <p:sp>
        <p:nvSpPr>
          <p:cNvPr id="42" name="テキスト ボックス 41"/>
          <p:cNvSpPr txBox="1"/>
          <p:nvPr/>
        </p:nvSpPr>
        <p:spPr>
          <a:xfrm rot="1948079">
            <a:off x="7623988" y="2559280"/>
            <a:ext cx="514885" cy="276999"/>
          </a:xfrm>
          <a:prstGeom prst="rect">
            <a:avLst/>
          </a:prstGeom>
          <a:noFill/>
        </p:spPr>
        <p:txBody>
          <a:bodyPr wrap="none" rtlCol="0">
            <a:spAutoFit/>
          </a:bodyPr>
          <a:lstStyle/>
          <a:p>
            <a:r>
              <a:rPr lang="en-US" altLang="ja-JP" sz="1200" b="1" dirty="0" smtClean="0"/>
              <a:t>12</a:t>
            </a:r>
            <a:r>
              <a:rPr lang="ja-JP" altLang="en-US" sz="1200" b="1" dirty="0" smtClean="0"/>
              <a:t>人</a:t>
            </a:r>
            <a:endParaRPr lang="en-US" altLang="ja-JP" sz="1200" b="1" dirty="0"/>
          </a:p>
        </p:txBody>
      </p:sp>
      <p:sp>
        <p:nvSpPr>
          <p:cNvPr id="43" name="テキスト ボックス 42"/>
          <p:cNvSpPr txBox="1"/>
          <p:nvPr/>
        </p:nvSpPr>
        <p:spPr>
          <a:xfrm rot="17973588">
            <a:off x="7937386" y="3172955"/>
            <a:ext cx="426720" cy="276999"/>
          </a:xfrm>
          <a:prstGeom prst="rect">
            <a:avLst/>
          </a:prstGeom>
          <a:noFill/>
        </p:spPr>
        <p:txBody>
          <a:bodyPr wrap="none" rtlCol="0">
            <a:spAutoFit/>
          </a:bodyPr>
          <a:lstStyle/>
          <a:p>
            <a:r>
              <a:rPr lang="en-US" altLang="ja-JP" sz="1200" b="1" dirty="0"/>
              <a:t>5</a:t>
            </a:r>
            <a:r>
              <a:rPr lang="ja-JP" altLang="en-US" sz="1200" b="1" dirty="0" smtClean="0"/>
              <a:t>人</a:t>
            </a:r>
            <a:endParaRPr lang="en-US" altLang="ja-JP" sz="1200" b="1" dirty="0"/>
          </a:p>
        </p:txBody>
      </p:sp>
      <p:sp>
        <p:nvSpPr>
          <p:cNvPr id="44" name="テキスト ボックス 43"/>
          <p:cNvSpPr txBox="1"/>
          <p:nvPr/>
        </p:nvSpPr>
        <p:spPr>
          <a:xfrm rot="20459599">
            <a:off x="8465426" y="2739813"/>
            <a:ext cx="426720" cy="276999"/>
          </a:xfrm>
          <a:prstGeom prst="rect">
            <a:avLst/>
          </a:prstGeom>
          <a:noFill/>
        </p:spPr>
        <p:txBody>
          <a:bodyPr wrap="none" rtlCol="0">
            <a:spAutoFit/>
          </a:bodyPr>
          <a:lstStyle/>
          <a:p>
            <a:r>
              <a:rPr lang="en-US" altLang="ja-JP" sz="1200" b="1" dirty="0" smtClean="0"/>
              <a:t>8</a:t>
            </a:r>
            <a:r>
              <a:rPr lang="ja-JP" altLang="en-US" sz="1200" b="1" dirty="0" smtClean="0"/>
              <a:t>人</a:t>
            </a:r>
            <a:endParaRPr lang="en-US" altLang="ja-JP" sz="1200" b="1" dirty="0"/>
          </a:p>
        </p:txBody>
      </p:sp>
      <p:cxnSp>
        <p:nvCxnSpPr>
          <p:cNvPr id="17" name="直線コネクタ 16"/>
          <p:cNvCxnSpPr/>
          <p:nvPr/>
        </p:nvCxnSpPr>
        <p:spPr>
          <a:xfrm>
            <a:off x="10065694" y="4441630"/>
            <a:ext cx="1230181" cy="0"/>
          </a:xfrm>
          <a:prstGeom prst="line">
            <a:avLst/>
          </a:prstGeom>
          <a:ln w="285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0065694" y="4497606"/>
            <a:ext cx="1230181" cy="0"/>
          </a:xfrm>
          <a:prstGeom prst="line">
            <a:avLst/>
          </a:prstGeom>
          <a:ln w="28575">
            <a:solidFill>
              <a:srgbClr val="FF6699"/>
            </a:solidFill>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6212565" y="4789325"/>
            <a:ext cx="4403880"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mn-ea"/>
              </a:rPr>
              <a:t>※</a:t>
            </a:r>
            <a:r>
              <a:rPr lang="ja-JP" altLang="en-US" sz="1050" dirty="0">
                <a:solidFill>
                  <a:schemeClr val="tx1"/>
                </a:solidFill>
                <a:latin typeface="+mn-ea"/>
              </a:rPr>
              <a:t>夜間</a:t>
            </a:r>
            <a:r>
              <a:rPr lang="ja-JP" altLang="en-US" sz="1050" dirty="0" smtClean="0">
                <a:solidFill>
                  <a:schemeClr val="tx1"/>
                </a:solidFill>
                <a:latin typeface="+mn-ea"/>
              </a:rPr>
              <a:t>に住居以外に滞在している場合は「夜街」と重複</a:t>
            </a:r>
            <a:endParaRPr lang="en-US" altLang="ja-JP" sz="1050" dirty="0">
              <a:solidFill>
                <a:schemeClr val="tx1"/>
              </a:solidFill>
              <a:latin typeface="+mn-ea"/>
            </a:endParaRPr>
          </a:p>
        </p:txBody>
      </p:sp>
      <p:sp>
        <p:nvSpPr>
          <p:cNvPr id="47" name="正方形/長方形 46"/>
          <p:cNvSpPr/>
          <p:nvPr/>
        </p:nvSpPr>
        <p:spPr>
          <a:xfrm>
            <a:off x="6230011" y="5244014"/>
            <a:ext cx="5931709" cy="1169551"/>
          </a:xfrm>
          <a:prstGeom prst="rect">
            <a:avLst/>
          </a:prstGeom>
        </p:spPr>
        <p:txBody>
          <a:bodyPr wrap="square">
            <a:spAutoFit/>
          </a:bodyPr>
          <a:lstStyle/>
          <a:p>
            <a:pPr>
              <a:lnSpc>
                <a:spcPts val="1400"/>
              </a:lnSpc>
            </a:pPr>
            <a:r>
              <a:rPr lang="ja-JP" altLang="en-US" sz="1000" dirty="0" smtClean="0"/>
              <a:t>①「同窓会</a:t>
            </a:r>
            <a:r>
              <a:rPr lang="ja-JP" altLang="en-US" sz="1000" dirty="0"/>
              <a:t>」「</a:t>
            </a:r>
            <a:r>
              <a:rPr lang="ja-JP" altLang="en-US" sz="1000" dirty="0" smtClean="0"/>
              <a:t>同窓生</a:t>
            </a:r>
            <a:r>
              <a:rPr lang="ja-JP" altLang="en-US" sz="1000" dirty="0"/>
              <a:t>同士</a:t>
            </a:r>
            <a:r>
              <a:rPr lang="ja-JP" altLang="en-US" sz="1000" dirty="0" smtClean="0"/>
              <a:t>の会食</a:t>
            </a:r>
            <a:r>
              <a:rPr lang="ja-JP" altLang="en-US" sz="1000" dirty="0"/>
              <a:t>・カラオケ</a:t>
            </a:r>
            <a:r>
              <a:rPr lang="ja-JP" altLang="en-US" sz="1000" dirty="0" smtClean="0"/>
              <a:t>」等へ参加したも</a:t>
            </a:r>
            <a:r>
              <a:rPr lang="ja-JP" altLang="en-US" sz="1000" dirty="0"/>
              <a:t>の</a:t>
            </a:r>
            <a:endParaRPr lang="en-US" altLang="ja-JP" sz="1000" dirty="0" smtClean="0"/>
          </a:p>
          <a:p>
            <a:pPr>
              <a:lnSpc>
                <a:spcPts val="1400"/>
              </a:lnSpc>
            </a:pPr>
            <a:r>
              <a:rPr lang="ja-JP" altLang="en-US" sz="1000" dirty="0" smtClean="0"/>
              <a:t>②　別居</a:t>
            </a:r>
            <a:r>
              <a:rPr lang="ja-JP" altLang="en-US" sz="1000" dirty="0"/>
              <a:t>家族・親族との接触が</a:t>
            </a:r>
            <a:r>
              <a:rPr lang="ja-JP" altLang="en-US" sz="1000" dirty="0" smtClean="0"/>
              <a:t>あったもの</a:t>
            </a:r>
            <a:endParaRPr lang="ja-JP" altLang="en-US" sz="1000" dirty="0"/>
          </a:p>
          <a:p>
            <a:pPr>
              <a:lnSpc>
                <a:spcPts val="1400"/>
              </a:lnSpc>
            </a:pPr>
            <a:r>
              <a:rPr lang="ja-JP" altLang="en-US" sz="1000" dirty="0" smtClean="0"/>
              <a:t>③　</a:t>
            </a:r>
            <a:r>
              <a:rPr lang="en-US" altLang="ja-JP" sz="1000" dirty="0" smtClean="0"/>
              <a:t>10</a:t>
            </a:r>
            <a:r>
              <a:rPr lang="ja-JP" altLang="en-US" sz="1000" dirty="0"/>
              <a:t>人以上が集まった「パーティ」「宴会」等に参加したもの</a:t>
            </a:r>
          </a:p>
          <a:p>
            <a:pPr>
              <a:lnSpc>
                <a:spcPts val="1400"/>
              </a:lnSpc>
            </a:pPr>
            <a:r>
              <a:rPr lang="ja-JP" altLang="en-US" sz="1000" dirty="0" smtClean="0"/>
              <a:t>④　客</a:t>
            </a:r>
            <a:r>
              <a:rPr lang="ja-JP" altLang="en-US" sz="1000" dirty="0"/>
              <a:t>として、カラオケができる店（バー・スナック等、飲食店を含む）に</a:t>
            </a:r>
            <a:r>
              <a:rPr lang="ja-JP" altLang="en-US" sz="1000" dirty="0" smtClean="0"/>
              <a:t>滞在したもの</a:t>
            </a:r>
            <a:endParaRPr lang="ja-JP" altLang="en-US" sz="1000" dirty="0"/>
          </a:p>
          <a:p>
            <a:pPr>
              <a:lnSpc>
                <a:spcPts val="1400"/>
              </a:lnSpc>
            </a:pPr>
            <a:r>
              <a:rPr lang="ja-JP" altLang="en-US" sz="1000" dirty="0" smtClean="0"/>
              <a:t>⑤</a:t>
            </a:r>
            <a:r>
              <a:rPr lang="ja-JP" altLang="en-US" sz="1000" dirty="0"/>
              <a:t>「会食」「食事」「宅飲み」「ホームパーティ</a:t>
            </a:r>
            <a:r>
              <a:rPr lang="ja-JP" altLang="en-US" sz="1000" dirty="0" smtClean="0"/>
              <a:t>」で「</a:t>
            </a:r>
            <a:r>
              <a:rPr lang="ja-JP" altLang="en-US" sz="1000" dirty="0"/>
              <a:t>普段接していない者同士の集まり</a:t>
            </a:r>
            <a:r>
              <a:rPr lang="ja-JP" altLang="en-US" sz="1000" dirty="0" smtClean="0"/>
              <a:t>」</a:t>
            </a:r>
            <a:endParaRPr lang="en-US" altLang="ja-JP" sz="1000" dirty="0" smtClean="0"/>
          </a:p>
          <a:p>
            <a:pPr>
              <a:lnSpc>
                <a:spcPts val="1400"/>
              </a:lnSpc>
            </a:pPr>
            <a:r>
              <a:rPr lang="ja-JP" altLang="en-US" sz="1000" dirty="0"/>
              <a:t>　 </a:t>
            </a:r>
            <a:r>
              <a:rPr lang="ja-JP" altLang="en-US" sz="1000" dirty="0" smtClean="0"/>
              <a:t>と</a:t>
            </a:r>
            <a:r>
              <a:rPr lang="ja-JP" altLang="en-US" sz="1000" dirty="0"/>
              <a:t>確認</a:t>
            </a:r>
            <a:r>
              <a:rPr lang="ja-JP" altLang="en-US" sz="1000" dirty="0" smtClean="0"/>
              <a:t>できないもの</a:t>
            </a:r>
            <a:endParaRPr lang="en-US" altLang="ja-JP" dirty="0"/>
          </a:p>
        </p:txBody>
      </p:sp>
      <p:sp>
        <p:nvSpPr>
          <p:cNvPr id="50" name="正方形/長方形 49"/>
          <p:cNvSpPr/>
          <p:nvPr/>
        </p:nvSpPr>
        <p:spPr>
          <a:xfrm>
            <a:off x="6212565" y="4980445"/>
            <a:ext cx="4403880"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mn-ea"/>
              </a:rPr>
              <a:t>※</a:t>
            </a:r>
            <a:r>
              <a:rPr lang="ja-JP" altLang="en-US" sz="1050" dirty="0" smtClean="0">
                <a:solidFill>
                  <a:schemeClr val="tx1"/>
                </a:solidFill>
                <a:latin typeface="+mn-ea"/>
              </a:rPr>
              <a:t>濃厚</a:t>
            </a:r>
            <a:r>
              <a:rPr lang="ja-JP" altLang="en-US" sz="1050" dirty="0">
                <a:solidFill>
                  <a:schemeClr val="tx1"/>
                </a:solidFill>
                <a:latin typeface="+mn-ea"/>
              </a:rPr>
              <a:t>接触</a:t>
            </a:r>
            <a:r>
              <a:rPr lang="ja-JP" altLang="en-US" sz="1050" dirty="0" smtClean="0">
                <a:solidFill>
                  <a:schemeClr val="tx1"/>
                </a:solidFill>
                <a:latin typeface="+mn-ea"/>
              </a:rPr>
              <a:t>が確認できないものも含む</a:t>
            </a:r>
            <a:endParaRPr lang="en-US" altLang="ja-JP" sz="1050" dirty="0">
              <a:solidFill>
                <a:schemeClr val="tx1"/>
              </a:solidFill>
              <a:latin typeface="+mn-ea"/>
            </a:endParaRPr>
          </a:p>
        </p:txBody>
      </p:sp>
      <p:pic>
        <p:nvPicPr>
          <p:cNvPr id="6" name="図 5"/>
          <p:cNvPicPr>
            <a:picLocks noChangeAspect="1"/>
          </p:cNvPicPr>
          <p:nvPr/>
        </p:nvPicPr>
        <p:blipFill>
          <a:blip r:embed="rId3"/>
          <a:stretch>
            <a:fillRect/>
          </a:stretch>
        </p:blipFill>
        <p:spPr>
          <a:xfrm>
            <a:off x="375517" y="1089419"/>
            <a:ext cx="6005080" cy="3889585"/>
          </a:xfrm>
          <a:prstGeom prst="rect">
            <a:avLst/>
          </a:prstGeom>
        </p:spPr>
      </p:pic>
    </p:spTree>
    <p:extLst>
      <p:ext uri="{BB962C8B-B14F-4D97-AF65-F5344CB8AC3E}">
        <p14:creationId xmlns:p14="http://schemas.microsoft.com/office/powerpoint/2010/main" val="3883126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52024" y="1130490"/>
          <a:ext cx="5746499" cy="1767840"/>
        </p:xfrm>
        <a:graphic>
          <a:graphicData uri="http://schemas.openxmlformats.org/drawingml/2006/table">
            <a:tbl>
              <a:tblPr firstRow="1" bandRow="1">
                <a:tableStyleId>{5C22544A-7EE6-4342-B048-85BDC9FD1C3A}</a:tableStyleId>
              </a:tblPr>
              <a:tblGrid>
                <a:gridCol w="295039">
                  <a:extLst>
                    <a:ext uri="{9D8B030D-6E8A-4147-A177-3AD203B41FA5}">
                      <a16:colId xmlns:a16="http://schemas.microsoft.com/office/drawing/2014/main" val="293234343"/>
                    </a:ext>
                  </a:extLst>
                </a:gridCol>
                <a:gridCol w="2296138">
                  <a:extLst>
                    <a:ext uri="{9D8B030D-6E8A-4147-A177-3AD203B41FA5}">
                      <a16:colId xmlns:a16="http://schemas.microsoft.com/office/drawing/2014/main" val="1060905580"/>
                    </a:ext>
                  </a:extLst>
                </a:gridCol>
                <a:gridCol w="1181320">
                  <a:extLst>
                    <a:ext uri="{9D8B030D-6E8A-4147-A177-3AD203B41FA5}">
                      <a16:colId xmlns:a16="http://schemas.microsoft.com/office/drawing/2014/main" val="159056513"/>
                    </a:ext>
                  </a:extLst>
                </a:gridCol>
                <a:gridCol w="1086224">
                  <a:extLst>
                    <a:ext uri="{9D8B030D-6E8A-4147-A177-3AD203B41FA5}">
                      <a16:colId xmlns:a16="http://schemas.microsoft.com/office/drawing/2014/main" val="1694481235"/>
                    </a:ext>
                  </a:extLst>
                </a:gridCol>
                <a:gridCol w="887778">
                  <a:extLst>
                    <a:ext uri="{9D8B030D-6E8A-4147-A177-3AD203B41FA5}">
                      <a16:colId xmlns:a16="http://schemas.microsoft.com/office/drawing/2014/main" val="1323237292"/>
                    </a:ext>
                  </a:extLst>
                </a:gridCol>
              </a:tblGrid>
              <a:tr h="404182">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tc>
                  <a:txBody>
                    <a:bodyPr/>
                    <a:lstStyle/>
                    <a:p>
                      <a:pPr algn="ctr"/>
                      <a:r>
                        <a:rPr kumimoji="1" lang="ja-JP" altLang="en-US" sz="1100" dirty="0"/>
                        <a:t>陽性者数</a:t>
                      </a:r>
                      <a:endParaRPr kumimoji="1" lang="en-US" altLang="ja-JP" sz="1100" dirty="0"/>
                    </a:p>
                    <a:p>
                      <a:pPr algn="ctr"/>
                      <a:r>
                        <a:rPr kumimoji="1" lang="ja-JP" altLang="en-US" sz="1100" dirty="0"/>
                        <a:t>／件数</a:t>
                      </a:r>
                    </a:p>
                  </a:txBody>
                  <a:tcPr anchor="ctr"/>
                </a:tc>
                <a:extLst>
                  <a:ext uri="{0D108BD9-81ED-4DB2-BD59-A6C34878D82A}">
                    <a16:rowId xmlns:a16="http://schemas.microsoft.com/office/drawing/2014/main" val="3281253019"/>
                  </a:ext>
                </a:extLst>
              </a:tr>
              <a:tr h="328549">
                <a:tc>
                  <a:txBody>
                    <a:bodyPr/>
                    <a:lstStyle/>
                    <a:p>
                      <a:pPr algn="ctr"/>
                      <a:r>
                        <a:rPr kumimoji="1" lang="ja-JP" altLang="en-US" sz="1600" dirty="0"/>
                        <a:t>１</a:t>
                      </a:r>
                      <a:endParaRPr kumimoji="1" lang="en-US" altLang="ja-JP" sz="1600" dirty="0"/>
                    </a:p>
                  </a:txBody>
                  <a:tcPr/>
                </a:tc>
                <a:tc>
                  <a:txBody>
                    <a:bodyPr/>
                    <a:lstStyle/>
                    <a:p>
                      <a:pPr algn="l"/>
                      <a:r>
                        <a:rPr kumimoji="1" lang="ja-JP" altLang="en-US" sz="1600" dirty="0"/>
                        <a:t>ライブ参加者</a:t>
                      </a:r>
                    </a:p>
                  </a:txBody>
                  <a:tcPr/>
                </a:tc>
                <a:tc>
                  <a:txBody>
                    <a:bodyPr/>
                    <a:lstStyle/>
                    <a:p>
                      <a:pPr algn="ctr"/>
                      <a:r>
                        <a:rPr kumimoji="1" lang="ja-JP" altLang="en-US" sz="1600" dirty="0"/>
                        <a:t>４施設</a:t>
                      </a:r>
                    </a:p>
                  </a:txBody>
                  <a:tcPr/>
                </a:tc>
                <a:tc>
                  <a:txBody>
                    <a:bodyPr/>
                    <a:lstStyle/>
                    <a:p>
                      <a:pPr algn="ctr"/>
                      <a:r>
                        <a:rPr kumimoji="1" lang="en-US" altLang="ja-JP" sz="1600" dirty="0"/>
                        <a:t>48</a:t>
                      </a:r>
                      <a:endParaRPr kumimoji="1" lang="ja-JP" altLang="en-US" sz="1600" dirty="0"/>
                    </a:p>
                  </a:txBody>
                  <a:tcPr/>
                </a:tc>
                <a:tc>
                  <a:txBody>
                    <a:bodyPr/>
                    <a:lstStyle/>
                    <a:p>
                      <a:pPr algn="ctr"/>
                      <a:r>
                        <a:rPr kumimoji="1" lang="en-US" altLang="ja-JP" sz="1600" dirty="0"/>
                        <a:t>12.0</a:t>
                      </a:r>
                      <a:endParaRPr kumimoji="1" lang="ja-JP" altLang="en-US" sz="1600" dirty="0"/>
                    </a:p>
                  </a:txBody>
                  <a:tcPr/>
                </a:tc>
                <a:extLst>
                  <a:ext uri="{0D108BD9-81ED-4DB2-BD59-A6C34878D82A}">
                    <a16:rowId xmlns:a16="http://schemas.microsoft.com/office/drawing/2014/main" val="1701459504"/>
                  </a:ext>
                </a:extLst>
              </a:tr>
              <a:tr h="328549">
                <a:tc>
                  <a:txBody>
                    <a:bodyPr/>
                    <a:lstStyle/>
                    <a:p>
                      <a:pPr algn="ctr"/>
                      <a:r>
                        <a:rPr kumimoji="1" lang="ja-JP" altLang="en-US" sz="1600" dirty="0"/>
                        <a:t>２</a:t>
                      </a:r>
                      <a:endParaRPr kumimoji="1" lang="en-US" altLang="ja-JP" sz="1600" dirty="0"/>
                    </a:p>
                  </a:txBody>
                  <a:tcPr/>
                </a:tc>
                <a:tc>
                  <a:txBody>
                    <a:bodyPr/>
                    <a:lstStyle/>
                    <a:p>
                      <a:pPr algn="l"/>
                      <a:r>
                        <a:rPr kumimoji="1" lang="ja-JP" altLang="en-US" sz="1600" dirty="0"/>
                        <a:t>大学の関係者</a:t>
                      </a:r>
                    </a:p>
                  </a:txBody>
                  <a:tcPr/>
                </a:tc>
                <a:tc>
                  <a:txBody>
                    <a:bodyPr/>
                    <a:lstStyle/>
                    <a:p>
                      <a:pPr algn="ctr"/>
                      <a:r>
                        <a:rPr kumimoji="1" lang="ja-JP" altLang="en-US" sz="1600" dirty="0"/>
                        <a:t>１大学</a:t>
                      </a:r>
                    </a:p>
                  </a:txBody>
                  <a:tcPr/>
                </a:tc>
                <a:tc>
                  <a:txBody>
                    <a:bodyPr/>
                    <a:lstStyle/>
                    <a:p>
                      <a:pPr algn="ctr"/>
                      <a:r>
                        <a:rPr kumimoji="1" lang="ja-JP" altLang="en-US" sz="1600" dirty="0"/>
                        <a:t>８</a:t>
                      </a:r>
                    </a:p>
                  </a:txBody>
                  <a:tcPr/>
                </a:tc>
                <a:tc>
                  <a:txBody>
                    <a:bodyPr/>
                    <a:lstStyle/>
                    <a:p>
                      <a:pPr algn="ctr"/>
                      <a:r>
                        <a:rPr kumimoji="1" lang="en-US" altLang="ja-JP" sz="1600" dirty="0"/>
                        <a:t>8.0</a:t>
                      </a:r>
                      <a:endParaRPr kumimoji="1" lang="ja-JP" altLang="en-US" sz="1600" dirty="0"/>
                    </a:p>
                  </a:txBody>
                  <a:tcPr/>
                </a:tc>
                <a:extLst>
                  <a:ext uri="{0D108BD9-81ED-4DB2-BD59-A6C34878D82A}">
                    <a16:rowId xmlns:a16="http://schemas.microsoft.com/office/drawing/2014/main" val="2287436891"/>
                  </a:ext>
                </a:extLst>
              </a:tr>
              <a:tr h="328549">
                <a:tc>
                  <a:txBody>
                    <a:bodyPr/>
                    <a:lstStyle/>
                    <a:p>
                      <a:pPr algn="ctr"/>
                      <a:r>
                        <a:rPr kumimoji="1" lang="ja-JP" altLang="en-US" sz="1600" dirty="0"/>
                        <a:t>３</a:t>
                      </a:r>
                    </a:p>
                  </a:txBody>
                  <a:tcPr/>
                </a:tc>
                <a:tc>
                  <a:txBody>
                    <a:bodyPr/>
                    <a:lstStyle/>
                    <a:p>
                      <a:pPr algn="l"/>
                      <a:r>
                        <a:rPr kumimoji="1" lang="ja-JP" altLang="en-US" sz="1600" dirty="0"/>
                        <a:t>医療機関関連</a:t>
                      </a:r>
                    </a:p>
                  </a:txBody>
                  <a:tcPr/>
                </a:tc>
                <a:tc>
                  <a:txBody>
                    <a:bodyPr/>
                    <a:lstStyle/>
                    <a:p>
                      <a:pPr algn="ctr"/>
                      <a:r>
                        <a:rPr kumimoji="1" lang="ja-JP" altLang="en-US" sz="1600" dirty="0"/>
                        <a:t>６</a:t>
                      </a:r>
                      <a:r>
                        <a:rPr kumimoji="1" lang="ja-JP" altLang="en-US" sz="1200" dirty="0"/>
                        <a:t>機関</a:t>
                      </a:r>
                    </a:p>
                  </a:txBody>
                  <a:tcPr/>
                </a:tc>
                <a:tc>
                  <a:txBody>
                    <a:bodyPr/>
                    <a:lstStyle/>
                    <a:p>
                      <a:pPr algn="ctr"/>
                      <a:r>
                        <a:rPr kumimoji="1" lang="en-US" altLang="ja-JP" sz="1600" dirty="0"/>
                        <a:t>284</a:t>
                      </a:r>
                      <a:endParaRPr kumimoji="1" lang="ja-JP" altLang="en-US" sz="1600" dirty="0"/>
                    </a:p>
                  </a:txBody>
                  <a:tcPr/>
                </a:tc>
                <a:tc>
                  <a:txBody>
                    <a:bodyPr/>
                    <a:lstStyle/>
                    <a:p>
                      <a:pPr algn="ctr"/>
                      <a:r>
                        <a:rPr kumimoji="1" lang="en-US" altLang="ja-JP" sz="1600" dirty="0"/>
                        <a:t>47.3</a:t>
                      </a:r>
                      <a:endParaRPr kumimoji="1" lang="ja-JP" altLang="en-US" sz="1600" dirty="0"/>
                    </a:p>
                  </a:txBody>
                  <a:tcPr/>
                </a:tc>
                <a:extLst>
                  <a:ext uri="{0D108BD9-81ED-4DB2-BD59-A6C34878D82A}">
                    <a16:rowId xmlns:a16="http://schemas.microsoft.com/office/drawing/2014/main" val="3127832718"/>
                  </a:ext>
                </a:extLst>
              </a:tr>
              <a:tr h="328549">
                <a:tc>
                  <a:txBody>
                    <a:bodyPr/>
                    <a:lstStyle/>
                    <a:p>
                      <a:pPr algn="ctr"/>
                      <a:r>
                        <a:rPr kumimoji="1" lang="ja-JP" altLang="en-US" sz="1600" dirty="0"/>
                        <a:t>計</a:t>
                      </a:r>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a:t>340</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4576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latin typeface="UD デジタル 教科書体 NP-B" panose="02020700000000000000" pitchFamily="18" charset="-128"/>
                <a:ea typeface="UD デジタル 教科書体 NP-B" panose="02020700000000000000" pitchFamily="18" charset="-128"/>
              </a:rPr>
              <a:t>クラスターの発生状況</a:t>
            </a:r>
          </a:p>
        </p:txBody>
      </p:sp>
      <p:sp>
        <p:nvSpPr>
          <p:cNvPr id="8" name="テキスト ボックス 7"/>
          <p:cNvSpPr txBox="1"/>
          <p:nvPr/>
        </p:nvSpPr>
        <p:spPr>
          <a:xfrm>
            <a:off x="1679630" y="545715"/>
            <a:ext cx="3155176" cy="584775"/>
          </a:xfrm>
          <a:prstGeom prst="rect">
            <a:avLst/>
          </a:prstGeom>
          <a:noFill/>
        </p:spPr>
        <p:txBody>
          <a:bodyPr wrap="square" rtlCol="0">
            <a:spAutoFit/>
          </a:bodyPr>
          <a:lstStyle/>
          <a:p>
            <a:r>
              <a:rPr lang="ja-JP" altLang="en-US" sz="1600" dirty="0"/>
              <a:t>第一波のクラスターの発生状況</a:t>
            </a:r>
            <a:endParaRPr lang="en-US" altLang="ja-JP" sz="1600" dirty="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日まで）</a:t>
            </a:r>
          </a:p>
        </p:txBody>
      </p:sp>
      <p:sp>
        <p:nvSpPr>
          <p:cNvPr id="20" name="テキスト ボックス 19"/>
          <p:cNvSpPr txBox="1"/>
          <p:nvPr/>
        </p:nvSpPr>
        <p:spPr>
          <a:xfrm>
            <a:off x="7578154" y="528543"/>
            <a:ext cx="3314965" cy="584775"/>
          </a:xfrm>
          <a:prstGeom prst="rect">
            <a:avLst/>
          </a:prstGeom>
          <a:noFill/>
        </p:spPr>
        <p:txBody>
          <a:bodyPr wrap="square" rtlCol="0">
            <a:spAutoFit/>
          </a:bodyPr>
          <a:lstStyle/>
          <a:p>
            <a:r>
              <a:rPr lang="ja-JP" altLang="en-US" sz="1600" dirty="0"/>
              <a:t>第二波のクラスターの発生状況</a:t>
            </a:r>
            <a:endParaRPr lang="en-US" altLang="ja-JP" sz="1600" dirty="0"/>
          </a:p>
          <a:p>
            <a:r>
              <a:rPr lang="ja-JP" altLang="en-US" sz="1600" dirty="0"/>
              <a:t>（ </a:t>
            </a:r>
            <a:r>
              <a:rPr lang="en-US" altLang="ja-JP" sz="1600" dirty="0"/>
              <a:t>6</a:t>
            </a:r>
            <a:r>
              <a:rPr lang="ja-JP" altLang="en-US" sz="1600" dirty="0"/>
              <a:t>月</a:t>
            </a:r>
            <a:r>
              <a:rPr lang="en-US" altLang="ja-JP" sz="1600" dirty="0"/>
              <a:t>14</a:t>
            </a:r>
            <a:r>
              <a:rPr lang="ja-JP" altLang="en-US" sz="1600" dirty="0"/>
              <a:t>日以降</a:t>
            </a:r>
            <a:r>
              <a:rPr lang="en-US" altLang="ja-JP" sz="1600" dirty="0"/>
              <a:t>10</a:t>
            </a:r>
            <a:r>
              <a:rPr lang="ja-JP" altLang="en-US" sz="1600" dirty="0"/>
              <a:t>月</a:t>
            </a:r>
            <a:r>
              <a:rPr lang="en-US" altLang="ja-JP" sz="1600" dirty="0"/>
              <a:t>9</a:t>
            </a:r>
            <a:r>
              <a:rPr lang="ja-JP" altLang="en-US" sz="1600" dirty="0"/>
              <a:t>日まで）</a:t>
            </a:r>
            <a:endParaRPr kumimoji="1" lang="ja-JP" altLang="en-US" sz="1600" dirty="0"/>
          </a:p>
        </p:txBody>
      </p:sp>
      <p:sp>
        <p:nvSpPr>
          <p:cNvPr id="39" name="テキスト ボックス 38"/>
          <p:cNvSpPr txBox="1"/>
          <p:nvPr/>
        </p:nvSpPr>
        <p:spPr>
          <a:xfrm>
            <a:off x="7967415" y="4346756"/>
            <a:ext cx="3630195" cy="338554"/>
          </a:xfrm>
          <a:prstGeom prst="rect">
            <a:avLst/>
          </a:prstGeom>
          <a:noFill/>
        </p:spPr>
        <p:txBody>
          <a:bodyPr wrap="square" rtlCol="0">
            <a:spAutoFit/>
          </a:bodyPr>
          <a:lstStyle/>
          <a:p>
            <a:r>
              <a:rPr lang="ja-JP" altLang="en-US" sz="1600" dirty="0"/>
              <a:t>クラスターにおける陽性者数の割合</a:t>
            </a:r>
            <a:endParaRPr kumimoji="1" lang="ja-JP" altLang="en-US" sz="1600" dirty="0"/>
          </a:p>
        </p:txBody>
      </p:sp>
      <p:graphicFrame>
        <p:nvGraphicFramePr>
          <p:cNvPr id="12" name="表 11"/>
          <p:cNvGraphicFramePr>
            <a:graphicFrameLocks noGrp="1"/>
          </p:cNvGraphicFramePr>
          <p:nvPr>
            <p:extLst/>
          </p:nvPr>
        </p:nvGraphicFramePr>
        <p:xfrm>
          <a:off x="6095999" y="1130490"/>
          <a:ext cx="5994975" cy="2438400"/>
        </p:xfrm>
        <a:graphic>
          <a:graphicData uri="http://schemas.openxmlformats.org/drawingml/2006/table">
            <a:tbl>
              <a:tblPr firstRow="1" bandRow="1">
                <a:tableStyleId>{5C22544A-7EE6-4342-B048-85BDC9FD1C3A}</a:tableStyleId>
              </a:tblPr>
              <a:tblGrid>
                <a:gridCol w="318126">
                  <a:extLst>
                    <a:ext uri="{9D8B030D-6E8A-4147-A177-3AD203B41FA5}">
                      <a16:colId xmlns:a16="http://schemas.microsoft.com/office/drawing/2014/main" val="293234343"/>
                    </a:ext>
                  </a:extLst>
                </a:gridCol>
                <a:gridCol w="2691683">
                  <a:extLst>
                    <a:ext uri="{9D8B030D-6E8A-4147-A177-3AD203B41FA5}">
                      <a16:colId xmlns:a16="http://schemas.microsoft.com/office/drawing/2014/main" val="1060905580"/>
                    </a:ext>
                  </a:extLst>
                </a:gridCol>
                <a:gridCol w="1064526">
                  <a:extLst>
                    <a:ext uri="{9D8B030D-6E8A-4147-A177-3AD203B41FA5}">
                      <a16:colId xmlns:a16="http://schemas.microsoft.com/office/drawing/2014/main" val="3017506703"/>
                    </a:ext>
                  </a:extLst>
                </a:gridCol>
                <a:gridCol w="996286">
                  <a:extLst>
                    <a:ext uri="{9D8B030D-6E8A-4147-A177-3AD203B41FA5}">
                      <a16:colId xmlns:a16="http://schemas.microsoft.com/office/drawing/2014/main" val="1694481235"/>
                    </a:ext>
                  </a:extLst>
                </a:gridCol>
                <a:gridCol w="924354">
                  <a:extLst>
                    <a:ext uri="{9D8B030D-6E8A-4147-A177-3AD203B41FA5}">
                      <a16:colId xmlns:a16="http://schemas.microsoft.com/office/drawing/2014/main" val="878916134"/>
                    </a:ext>
                  </a:extLst>
                </a:gridCol>
              </a:tblGrid>
              <a:tr h="408892">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tc>
                  <a:txBody>
                    <a:bodyPr/>
                    <a:lstStyle/>
                    <a:p>
                      <a:pPr algn="ctr"/>
                      <a:r>
                        <a:rPr kumimoji="1" lang="ja-JP" altLang="en-US" sz="1100" dirty="0"/>
                        <a:t>陽性者数</a:t>
                      </a:r>
                      <a:endParaRPr kumimoji="1" lang="en-US" altLang="ja-JP" sz="1100" dirty="0"/>
                    </a:p>
                    <a:p>
                      <a:pPr algn="ctr"/>
                      <a:r>
                        <a:rPr kumimoji="1" lang="ja-JP" altLang="en-US" sz="1100" dirty="0"/>
                        <a:t>／件数</a:t>
                      </a:r>
                    </a:p>
                  </a:txBody>
                  <a:tcPr anchor="ctr"/>
                </a:tc>
                <a:extLst>
                  <a:ext uri="{0D108BD9-81ED-4DB2-BD59-A6C34878D82A}">
                    <a16:rowId xmlns:a16="http://schemas.microsoft.com/office/drawing/2014/main" val="3281253019"/>
                  </a:ext>
                </a:extLst>
              </a:tr>
              <a:tr h="321273">
                <a:tc>
                  <a:txBody>
                    <a:bodyPr/>
                    <a:lstStyle/>
                    <a:p>
                      <a:pPr algn="ctr"/>
                      <a:r>
                        <a:rPr kumimoji="1" lang="ja-JP" altLang="en-US" sz="1600" dirty="0"/>
                        <a:t>１</a:t>
                      </a:r>
                      <a:endParaRPr kumimoji="1" lang="en-US" altLang="ja-JP" sz="1600" dirty="0"/>
                    </a:p>
                  </a:txBody>
                  <a:tcPr/>
                </a:tc>
                <a:tc>
                  <a:txBody>
                    <a:bodyPr/>
                    <a:lstStyle/>
                    <a:p>
                      <a:pPr algn="l"/>
                      <a:r>
                        <a:rPr kumimoji="1" lang="ja-JP" altLang="en-US" sz="1600" dirty="0"/>
                        <a:t>飲食店関連</a:t>
                      </a:r>
                    </a:p>
                  </a:txBody>
                  <a:tcPr/>
                </a:tc>
                <a:tc>
                  <a:txBody>
                    <a:bodyPr/>
                    <a:lstStyle/>
                    <a:p>
                      <a:pPr algn="ctr"/>
                      <a:r>
                        <a:rPr kumimoji="1" lang="ja-JP" altLang="en-US" sz="1600" dirty="0"/>
                        <a:t>５店</a:t>
                      </a:r>
                    </a:p>
                  </a:txBody>
                  <a:tcPr/>
                </a:tc>
                <a:tc>
                  <a:txBody>
                    <a:bodyPr/>
                    <a:lstStyle/>
                    <a:p>
                      <a:pPr algn="ctr"/>
                      <a:r>
                        <a:rPr kumimoji="1" lang="en-US" altLang="ja-JP" sz="1600" dirty="0"/>
                        <a:t>45</a:t>
                      </a:r>
                      <a:endParaRPr kumimoji="1" lang="ja-JP" altLang="en-US" sz="1600" dirty="0"/>
                    </a:p>
                  </a:txBody>
                  <a:tcPr/>
                </a:tc>
                <a:tc>
                  <a:txBody>
                    <a:bodyPr/>
                    <a:lstStyle/>
                    <a:p>
                      <a:pPr algn="ctr"/>
                      <a:r>
                        <a:rPr kumimoji="1" lang="en-US" altLang="ja-JP" sz="1600" dirty="0"/>
                        <a:t>9.0</a:t>
                      </a:r>
                      <a:endParaRPr kumimoji="1" lang="ja-JP" altLang="en-US" sz="1600" dirty="0"/>
                    </a:p>
                  </a:txBody>
                  <a:tcPr/>
                </a:tc>
                <a:extLst>
                  <a:ext uri="{0D108BD9-81ED-4DB2-BD59-A6C34878D82A}">
                    <a16:rowId xmlns:a16="http://schemas.microsoft.com/office/drawing/2014/main" val="1701459504"/>
                  </a:ext>
                </a:extLst>
              </a:tr>
              <a:tr h="321273">
                <a:tc>
                  <a:txBody>
                    <a:bodyPr/>
                    <a:lstStyle/>
                    <a:p>
                      <a:pPr algn="ctr"/>
                      <a:r>
                        <a:rPr kumimoji="1" lang="ja-JP" altLang="en-US" sz="1600" dirty="0"/>
                        <a:t>２</a:t>
                      </a:r>
                      <a:endParaRPr kumimoji="1" lang="en-US" altLang="ja-JP" sz="1600" dirty="0"/>
                    </a:p>
                  </a:txBody>
                  <a:tcPr/>
                </a:tc>
                <a:tc>
                  <a:txBody>
                    <a:bodyPr/>
                    <a:lstStyle/>
                    <a:p>
                      <a:pPr algn="l"/>
                      <a:r>
                        <a:rPr kumimoji="1" lang="ja-JP" altLang="en-US" sz="1600" dirty="0"/>
                        <a:t>大学・学校関連</a:t>
                      </a:r>
                    </a:p>
                  </a:txBody>
                  <a:tcPr/>
                </a:tc>
                <a:tc>
                  <a:txBody>
                    <a:bodyPr/>
                    <a:lstStyle/>
                    <a:p>
                      <a:pPr algn="ctr"/>
                      <a:r>
                        <a:rPr kumimoji="1" lang="ja-JP" altLang="en-US" sz="1600" dirty="0"/>
                        <a:t>３校</a:t>
                      </a:r>
                    </a:p>
                  </a:txBody>
                  <a:tcPr/>
                </a:tc>
                <a:tc>
                  <a:txBody>
                    <a:bodyPr/>
                    <a:lstStyle/>
                    <a:p>
                      <a:pPr algn="ctr"/>
                      <a:r>
                        <a:rPr kumimoji="1" lang="en-US" altLang="ja-JP" sz="1600" dirty="0"/>
                        <a:t>48</a:t>
                      </a:r>
                      <a:endParaRPr kumimoji="1" lang="ja-JP" altLang="en-US" sz="1600" dirty="0"/>
                    </a:p>
                  </a:txBody>
                  <a:tcPr/>
                </a:tc>
                <a:tc>
                  <a:txBody>
                    <a:bodyPr/>
                    <a:lstStyle/>
                    <a:p>
                      <a:pPr algn="ctr"/>
                      <a:r>
                        <a:rPr kumimoji="1" lang="en-US" altLang="ja-JP" sz="1600" dirty="0"/>
                        <a:t>16.0</a:t>
                      </a:r>
                      <a:endParaRPr kumimoji="1" lang="ja-JP" altLang="en-US" sz="1600" dirty="0"/>
                    </a:p>
                  </a:txBody>
                  <a:tcPr/>
                </a:tc>
                <a:extLst>
                  <a:ext uri="{0D108BD9-81ED-4DB2-BD59-A6C34878D82A}">
                    <a16:rowId xmlns:a16="http://schemas.microsoft.com/office/drawing/2014/main" val="2287436891"/>
                  </a:ext>
                </a:extLst>
              </a:tr>
              <a:tr h="321273">
                <a:tc>
                  <a:txBody>
                    <a:bodyPr/>
                    <a:lstStyle/>
                    <a:p>
                      <a:pPr algn="ctr"/>
                      <a:r>
                        <a:rPr kumimoji="1" lang="ja-JP" altLang="en-US" sz="1600" dirty="0"/>
                        <a:t>３</a:t>
                      </a:r>
                    </a:p>
                  </a:txBody>
                  <a:tcPr/>
                </a:tc>
                <a:tc>
                  <a:txBody>
                    <a:bodyPr/>
                    <a:lstStyle/>
                    <a:p>
                      <a:pPr algn="l"/>
                      <a:r>
                        <a:rPr kumimoji="1" lang="ja-JP" altLang="en-US" sz="1600" dirty="0"/>
                        <a:t>医療機関関連</a:t>
                      </a:r>
                    </a:p>
                  </a:txBody>
                  <a:tcPr/>
                </a:tc>
                <a:tc>
                  <a:txBody>
                    <a:bodyPr/>
                    <a:lstStyle/>
                    <a:p>
                      <a:pPr algn="ctr"/>
                      <a:r>
                        <a:rPr kumimoji="1" lang="en-US" altLang="ja-JP" sz="1600" dirty="0"/>
                        <a:t>10</a:t>
                      </a:r>
                      <a:r>
                        <a:rPr kumimoji="1" lang="ja-JP" altLang="en-US" sz="1200" dirty="0"/>
                        <a:t>機関</a:t>
                      </a:r>
                    </a:p>
                  </a:txBody>
                  <a:tcPr/>
                </a:tc>
                <a:tc>
                  <a:txBody>
                    <a:bodyPr/>
                    <a:lstStyle/>
                    <a:p>
                      <a:pPr algn="ctr"/>
                      <a:r>
                        <a:rPr kumimoji="1" lang="en-US" altLang="ja-JP" sz="1600" dirty="0"/>
                        <a:t>295</a:t>
                      </a:r>
                      <a:endParaRPr kumimoji="1" lang="ja-JP" altLang="en-US" sz="1600" dirty="0"/>
                    </a:p>
                  </a:txBody>
                  <a:tcPr/>
                </a:tc>
                <a:tc>
                  <a:txBody>
                    <a:bodyPr/>
                    <a:lstStyle/>
                    <a:p>
                      <a:pPr algn="ctr"/>
                      <a:r>
                        <a:rPr kumimoji="1" lang="en-US" altLang="ja-JP" sz="1600" dirty="0"/>
                        <a:t>29.5</a:t>
                      </a:r>
                      <a:endParaRPr kumimoji="1" lang="ja-JP" altLang="en-US" sz="1600" dirty="0"/>
                    </a:p>
                  </a:txBody>
                  <a:tcPr/>
                </a:tc>
                <a:extLst>
                  <a:ext uri="{0D108BD9-81ED-4DB2-BD59-A6C34878D82A}">
                    <a16:rowId xmlns:a16="http://schemas.microsoft.com/office/drawing/2014/main" val="3127832718"/>
                  </a:ext>
                </a:extLst>
              </a:tr>
              <a:tr h="321273">
                <a:tc>
                  <a:txBody>
                    <a:bodyPr/>
                    <a:lstStyle/>
                    <a:p>
                      <a:pPr algn="ctr"/>
                      <a:r>
                        <a:rPr kumimoji="1" lang="ja-JP" altLang="en-US" sz="1600" dirty="0"/>
                        <a:t>４</a:t>
                      </a:r>
                    </a:p>
                  </a:txBody>
                  <a:tcPr/>
                </a:tc>
                <a:tc>
                  <a:txBody>
                    <a:bodyPr/>
                    <a:lstStyle/>
                    <a:p>
                      <a:pPr algn="l"/>
                      <a:r>
                        <a:rPr kumimoji="1" lang="ja-JP" altLang="en-US" sz="1400" dirty="0"/>
                        <a:t>高齢者施設・障がい者施設関連</a:t>
                      </a:r>
                    </a:p>
                  </a:txBody>
                  <a:tcPr anchor="ctr"/>
                </a:tc>
                <a:tc>
                  <a:txBody>
                    <a:bodyPr/>
                    <a:lstStyle/>
                    <a:p>
                      <a:pPr algn="ctr"/>
                      <a:r>
                        <a:rPr kumimoji="1" lang="en-US" altLang="ja-JP" sz="1600" dirty="0"/>
                        <a:t>23</a:t>
                      </a:r>
                      <a:r>
                        <a:rPr kumimoji="1" lang="ja-JP" altLang="en-US" sz="1600" dirty="0"/>
                        <a:t>施設</a:t>
                      </a:r>
                    </a:p>
                  </a:txBody>
                  <a:tcPr anchor="ctr"/>
                </a:tc>
                <a:tc>
                  <a:txBody>
                    <a:bodyPr/>
                    <a:lstStyle/>
                    <a:p>
                      <a:pPr algn="ctr"/>
                      <a:r>
                        <a:rPr kumimoji="1" lang="en-US" altLang="ja-JP" sz="1600" dirty="0"/>
                        <a:t>389</a:t>
                      </a:r>
                      <a:endParaRPr kumimoji="1" lang="ja-JP" altLang="en-US" sz="1600" dirty="0"/>
                    </a:p>
                  </a:txBody>
                  <a:tcPr anchor="ctr"/>
                </a:tc>
                <a:tc>
                  <a:txBody>
                    <a:bodyPr/>
                    <a:lstStyle/>
                    <a:p>
                      <a:pPr algn="ctr"/>
                      <a:r>
                        <a:rPr kumimoji="1" lang="en-US" altLang="ja-JP" sz="1600" dirty="0"/>
                        <a:t>16.9</a:t>
                      </a:r>
                      <a:endParaRPr kumimoji="1" lang="ja-JP" altLang="en-US" sz="1600" dirty="0"/>
                    </a:p>
                  </a:txBody>
                  <a:tcPr anchor="ctr"/>
                </a:tc>
                <a:extLst>
                  <a:ext uri="{0D108BD9-81ED-4DB2-BD59-A6C34878D82A}">
                    <a16:rowId xmlns:a16="http://schemas.microsoft.com/office/drawing/2014/main" val="2344768415"/>
                  </a:ext>
                </a:extLst>
              </a:tr>
              <a:tr h="321273">
                <a:tc>
                  <a:txBody>
                    <a:bodyPr/>
                    <a:lstStyle/>
                    <a:p>
                      <a:pPr algn="ctr"/>
                      <a:r>
                        <a:rPr kumimoji="1" lang="ja-JP" altLang="en-US" sz="1600" dirty="0"/>
                        <a:t>５</a:t>
                      </a:r>
                    </a:p>
                  </a:txBody>
                  <a:tcPr/>
                </a:tc>
                <a:tc>
                  <a:txBody>
                    <a:bodyPr/>
                    <a:lstStyle/>
                    <a:p>
                      <a:pPr algn="l"/>
                      <a:r>
                        <a:rPr kumimoji="1" lang="ja-JP" altLang="en-US" sz="1600" dirty="0"/>
                        <a:t>その他</a:t>
                      </a:r>
                    </a:p>
                  </a:txBody>
                  <a:tcPr/>
                </a:tc>
                <a:tc>
                  <a:txBody>
                    <a:bodyPr/>
                    <a:lstStyle/>
                    <a:p>
                      <a:pPr algn="ctr"/>
                      <a:r>
                        <a:rPr kumimoji="1" lang="en-US" altLang="ja-JP" sz="1600" dirty="0"/>
                        <a:t>4</a:t>
                      </a:r>
                      <a:r>
                        <a:rPr kumimoji="1" lang="ja-JP" altLang="en-US" sz="1600" dirty="0"/>
                        <a:t>件</a:t>
                      </a:r>
                    </a:p>
                  </a:txBody>
                  <a:tcPr/>
                </a:tc>
                <a:tc>
                  <a:txBody>
                    <a:bodyPr/>
                    <a:lstStyle/>
                    <a:p>
                      <a:pPr algn="ctr"/>
                      <a:r>
                        <a:rPr kumimoji="1" lang="en-US" altLang="ja-JP" sz="1600" dirty="0"/>
                        <a:t>63</a:t>
                      </a:r>
                      <a:endParaRPr kumimoji="1" lang="ja-JP" altLang="en-US" sz="1600" dirty="0"/>
                    </a:p>
                  </a:txBody>
                  <a:tcPr/>
                </a:tc>
                <a:tc>
                  <a:txBody>
                    <a:bodyPr/>
                    <a:lstStyle/>
                    <a:p>
                      <a:pPr algn="ctr"/>
                      <a:r>
                        <a:rPr kumimoji="1" lang="en-US" altLang="ja-JP" sz="1600" dirty="0"/>
                        <a:t>15.8</a:t>
                      </a:r>
                      <a:endParaRPr kumimoji="1" lang="ja-JP" altLang="en-US" sz="1600" dirty="0"/>
                    </a:p>
                  </a:txBody>
                  <a:tcPr/>
                </a:tc>
                <a:extLst>
                  <a:ext uri="{0D108BD9-81ED-4DB2-BD59-A6C34878D82A}">
                    <a16:rowId xmlns:a16="http://schemas.microsoft.com/office/drawing/2014/main" val="1483617145"/>
                  </a:ext>
                </a:extLst>
              </a:tr>
              <a:tr h="321273">
                <a:tc>
                  <a:txBody>
                    <a:bodyPr/>
                    <a:lstStyle/>
                    <a:p>
                      <a:pPr algn="ctr"/>
                      <a:r>
                        <a:rPr kumimoji="1" lang="ja-JP" altLang="en-US" sz="1600" dirty="0"/>
                        <a:t>計</a:t>
                      </a:r>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a:t>840</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1679630" y="3249790"/>
            <a:ext cx="3314965" cy="584775"/>
          </a:xfrm>
          <a:prstGeom prst="rect">
            <a:avLst/>
          </a:prstGeom>
          <a:noFill/>
        </p:spPr>
        <p:txBody>
          <a:bodyPr wrap="square" rtlCol="0">
            <a:spAutoFit/>
          </a:bodyPr>
          <a:lstStyle/>
          <a:p>
            <a:r>
              <a:rPr lang="ja-JP" altLang="en-US" sz="1600" dirty="0"/>
              <a:t>第三波のクラスターの発生状況</a:t>
            </a:r>
            <a:endParaRPr lang="en-US" altLang="ja-JP" sz="1600" dirty="0"/>
          </a:p>
          <a:p>
            <a:r>
              <a:rPr lang="ja-JP" altLang="en-US" sz="1600" dirty="0"/>
              <a:t>（ </a:t>
            </a:r>
            <a:r>
              <a:rPr lang="en-US" altLang="ja-JP" sz="1600" dirty="0"/>
              <a:t>10</a:t>
            </a:r>
            <a:r>
              <a:rPr lang="ja-JP" altLang="en-US" sz="1600" dirty="0"/>
              <a:t>月</a:t>
            </a:r>
            <a:r>
              <a:rPr lang="en-US" altLang="ja-JP" sz="1600" dirty="0"/>
              <a:t>10</a:t>
            </a:r>
            <a:r>
              <a:rPr lang="ja-JP" altLang="en-US" sz="1600" dirty="0"/>
              <a:t>日</a:t>
            </a:r>
            <a:r>
              <a:rPr lang="ja-JP" altLang="en-US" sz="1600" dirty="0" smtClean="0"/>
              <a:t>以降２月８日</a:t>
            </a:r>
            <a:r>
              <a:rPr lang="ja-JP" altLang="en-US" sz="1600" dirty="0"/>
              <a:t>まで）</a:t>
            </a:r>
            <a:endParaRPr kumimoji="1" lang="ja-JP" altLang="en-US" sz="1600" dirty="0"/>
          </a:p>
        </p:txBody>
      </p:sp>
      <p:graphicFrame>
        <p:nvGraphicFramePr>
          <p:cNvPr id="14" name="表 13"/>
          <p:cNvGraphicFramePr>
            <a:graphicFrameLocks noGrp="1"/>
          </p:cNvGraphicFramePr>
          <p:nvPr>
            <p:extLst/>
          </p:nvPr>
        </p:nvGraphicFramePr>
        <p:xfrm>
          <a:off x="152022" y="3881318"/>
          <a:ext cx="6180538" cy="2535760"/>
        </p:xfrm>
        <a:graphic>
          <a:graphicData uri="http://schemas.openxmlformats.org/drawingml/2006/table">
            <a:tbl>
              <a:tblPr firstRow="1" bandRow="1">
                <a:tableStyleId>{5C22544A-7EE6-4342-B048-85BDC9FD1C3A}</a:tableStyleId>
              </a:tblPr>
              <a:tblGrid>
                <a:gridCol w="359642">
                  <a:extLst>
                    <a:ext uri="{9D8B030D-6E8A-4147-A177-3AD203B41FA5}">
                      <a16:colId xmlns:a16="http://schemas.microsoft.com/office/drawing/2014/main" val="293234343"/>
                    </a:ext>
                  </a:extLst>
                </a:gridCol>
                <a:gridCol w="2822869">
                  <a:extLst>
                    <a:ext uri="{9D8B030D-6E8A-4147-A177-3AD203B41FA5}">
                      <a16:colId xmlns:a16="http://schemas.microsoft.com/office/drawing/2014/main" val="1060905580"/>
                    </a:ext>
                  </a:extLst>
                </a:gridCol>
                <a:gridCol w="1075847">
                  <a:extLst>
                    <a:ext uri="{9D8B030D-6E8A-4147-A177-3AD203B41FA5}">
                      <a16:colId xmlns:a16="http://schemas.microsoft.com/office/drawing/2014/main" val="3780754470"/>
                    </a:ext>
                  </a:extLst>
                </a:gridCol>
                <a:gridCol w="1061503">
                  <a:extLst>
                    <a:ext uri="{9D8B030D-6E8A-4147-A177-3AD203B41FA5}">
                      <a16:colId xmlns:a16="http://schemas.microsoft.com/office/drawing/2014/main" val="1694481235"/>
                    </a:ext>
                  </a:extLst>
                </a:gridCol>
                <a:gridCol w="860677">
                  <a:extLst>
                    <a:ext uri="{9D8B030D-6E8A-4147-A177-3AD203B41FA5}">
                      <a16:colId xmlns:a16="http://schemas.microsoft.com/office/drawing/2014/main" val="1845653867"/>
                    </a:ext>
                  </a:extLst>
                </a:gridCol>
              </a:tblGrid>
              <a:tr h="410289">
                <a:tc>
                  <a:txBody>
                    <a:bodyPr/>
                    <a:lstStyle/>
                    <a:p>
                      <a:pPr algn="ctr"/>
                      <a:endParaRPr kumimoji="1" lang="ja-JP" altLang="en-US" sz="1600" dirty="0"/>
                    </a:p>
                  </a:txBody>
                  <a:tcPr/>
                </a:tc>
                <a:tc>
                  <a:txBody>
                    <a:bodyPr/>
                    <a:lstStyle/>
                    <a:p>
                      <a:pPr algn="ctr"/>
                      <a:r>
                        <a:rPr kumimoji="1" lang="ja-JP" altLang="en-US" sz="1600" dirty="0"/>
                        <a:t>発表名称</a:t>
                      </a:r>
                    </a:p>
                  </a:txBody>
                  <a:tcPr anchor="ctr"/>
                </a:tc>
                <a:tc>
                  <a:txBody>
                    <a:bodyPr/>
                    <a:lstStyle/>
                    <a:p>
                      <a:pPr algn="ctr"/>
                      <a:r>
                        <a:rPr kumimoji="1" lang="ja-JP" altLang="en-US" sz="1600" dirty="0"/>
                        <a:t>件数</a:t>
                      </a:r>
                    </a:p>
                  </a:txBody>
                  <a:tcPr anchor="ctr"/>
                </a:tc>
                <a:tc>
                  <a:txBody>
                    <a:bodyPr/>
                    <a:lstStyle/>
                    <a:p>
                      <a:pPr algn="ctr"/>
                      <a:r>
                        <a:rPr kumimoji="1" lang="ja-JP" altLang="en-US" sz="1600" dirty="0"/>
                        <a:t>陽性者数</a:t>
                      </a:r>
                    </a:p>
                  </a:txBody>
                  <a:tcPr anchor="ctr"/>
                </a:tc>
                <a:tc>
                  <a:txBody>
                    <a:bodyPr/>
                    <a:lstStyle/>
                    <a:p>
                      <a:pPr algn="ctr"/>
                      <a:r>
                        <a:rPr kumimoji="1" lang="ja-JP" altLang="en-US" sz="1100" dirty="0"/>
                        <a:t>陽性者数</a:t>
                      </a:r>
                      <a:endParaRPr kumimoji="1" lang="en-US" altLang="ja-JP" sz="1100" dirty="0"/>
                    </a:p>
                    <a:p>
                      <a:pPr algn="ctr"/>
                      <a:r>
                        <a:rPr kumimoji="1" lang="ja-JP" altLang="en-US" sz="1100" dirty="0"/>
                        <a:t>／件数</a:t>
                      </a:r>
                    </a:p>
                  </a:txBody>
                  <a:tcPr anchor="ctr"/>
                </a:tc>
                <a:extLst>
                  <a:ext uri="{0D108BD9-81ED-4DB2-BD59-A6C34878D82A}">
                    <a16:rowId xmlns:a16="http://schemas.microsoft.com/office/drawing/2014/main" val="3281253019"/>
                  </a:ext>
                </a:extLst>
              </a:tr>
              <a:tr h="355384">
                <a:tc>
                  <a:txBody>
                    <a:bodyPr/>
                    <a:lstStyle/>
                    <a:p>
                      <a:pPr algn="ctr"/>
                      <a:r>
                        <a:rPr kumimoji="1" lang="ja-JP" altLang="en-US" sz="1600" dirty="0"/>
                        <a:t>１</a:t>
                      </a:r>
                      <a:endParaRPr kumimoji="1" lang="en-US" altLang="ja-JP" sz="1600" dirty="0"/>
                    </a:p>
                  </a:txBody>
                  <a:tcPr anchor="ctr"/>
                </a:tc>
                <a:tc>
                  <a:txBody>
                    <a:bodyPr/>
                    <a:lstStyle/>
                    <a:p>
                      <a:pPr algn="l"/>
                      <a:r>
                        <a:rPr kumimoji="1" lang="ja-JP" altLang="en-US" sz="1600" dirty="0"/>
                        <a:t>飲食店関連</a:t>
                      </a:r>
                    </a:p>
                  </a:txBody>
                  <a:tcPr anchor="ctr"/>
                </a:tc>
                <a:tc>
                  <a:txBody>
                    <a:bodyPr/>
                    <a:lstStyle/>
                    <a:p>
                      <a:pPr algn="ctr"/>
                      <a:r>
                        <a:rPr kumimoji="1" lang="en-US" altLang="ja-JP" sz="1600" dirty="0"/>
                        <a:t>8</a:t>
                      </a:r>
                      <a:r>
                        <a:rPr kumimoji="1" lang="ja-JP" altLang="en-US" sz="1600" dirty="0"/>
                        <a:t>店</a:t>
                      </a:r>
                    </a:p>
                  </a:txBody>
                  <a:tcPr anchor="ctr"/>
                </a:tc>
                <a:tc>
                  <a:txBody>
                    <a:bodyPr/>
                    <a:lstStyle/>
                    <a:p>
                      <a:pPr algn="ctr"/>
                      <a:r>
                        <a:rPr kumimoji="1" lang="en-US" altLang="ja-JP" sz="1600" dirty="0"/>
                        <a:t>82</a:t>
                      </a:r>
                      <a:endParaRPr kumimoji="1" lang="ja-JP" altLang="en-US" sz="1600" dirty="0"/>
                    </a:p>
                  </a:txBody>
                  <a:tcPr anchor="ctr"/>
                </a:tc>
                <a:tc>
                  <a:txBody>
                    <a:bodyPr/>
                    <a:lstStyle/>
                    <a:p>
                      <a:pPr algn="ctr"/>
                      <a:r>
                        <a:rPr kumimoji="1" lang="en-US" altLang="ja-JP" sz="1600" dirty="0"/>
                        <a:t>10.3</a:t>
                      </a:r>
                      <a:endParaRPr kumimoji="1" lang="ja-JP" altLang="en-US" sz="16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600" dirty="0"/>
                        <a:t>２</a:t>
                      </a:r>
                      <a:endParaRPr kumimoji="1" lang="en-US" altLang="ja-JP" sz="1600" dirty="0"/>
                    </a:p>
                  </a:txBody>
                  <a:tcPr anchor="ctr"/>
                </a:tc>
                <a:tc>
                  <a:txBody>
                    <a:bodyPr/>
                    <a:lstStyle/>
                    <a:p>
                      <a:pPr algn="l"/>
                      <a:r>
                        <a:rPr kumimoji="1" lang="ja-JP" altLang="en-US" sz="1600" dirty="0"/>
                        <a:t>大学・学校関連</a:t>
                      </a:r>
                    </a:p>
                  </a:txBody>
                  <a:tcPr anchor="ctr"/>
                </a:tc>
                <a:tc>
                  <a:txBody>
                    <a:bodyPr/>
                    <a:lstStyle/>
                    <a:p>
                      <a:pPr algn="ctr"/>
                      <a:r>
                        <a:rPr kumimoji="1" lang="en-US" altLang="ja-JP" sz="1600" dirty="0" smtClean="0"/>
                        <a:t>30</a:t>
                      </a:r>
                      <a:r>
                        <a:rPr kumimoji="1" lang="ja-JP" altLang="en-US" sz="1600" dirty="0" smtClean="0"/>
                        <a:t>校</a:t>
                      </a:r>
                      <a:endParaRPr kumimoji="1" lang="ja-JP" altLang="en-US" sz="1600" dirty="0"/>
                    </a:p>
                  </a:txBody>
                  <a:tcPr anchor="ctr"/>
                </a:tc>
                <a:tc>
                  <a:txBody>
                    <a:bodyPr/>
                    <a:lstStyle/>
                    <a:p>
                      <a:pPr algn="ctr"/>
                      <a:r>
                        <a:rPr kumimoji="1" lang="en-US" altLang="ja-JP" sz="1600" dirty="0" smtClean="0"/>
                        <a:t>439</a:t>
                      </a:r>
                      <a:endParaRPr kumimoji="1" lang="ja-JP" altLang="en-US" sz="1600" dirty="0"/>
                    </a:p>
                  </a:txBody>
                  <a:tcPr anchor="ctr"/>
                </a:tc>
                <a:tc>
                  <a:txBody>
                    <a:bodyPr/>
                    <a:lstStyle/>
                    <a:p>
                      <a:pPr algn="ctr"/>
                      <a:r>
                        <a:rPr kumimoji="1" lang="en-US" altLang="ja-JP" sz="1600" dirty="0" smtClean="0"/>
                        <a:t>14.6</a:t>
                      </a:r>
                      <a:endParaRPr kumimoji="1" lang="ja-JP" altLang="en-US" sz="16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600" dirty="0"/>
                        <a:t>３</a:t>
                      </a:r>
                    </a:p>
                  </a:txBody>
                  <a:tcPr anchor="ctr"/>
                </a:tc>
                <a:tc>
                  <a:txBody>
                    <a:bodyPr/>
                    <a:lstStyle/>
                    <a:p>
                      <a:pPr algn="l"/>
                      <a:r>
                        <a:rPr kumimoji="1" lang="ja-JP" altLang="en-US" sz="1600" dirty="0"/>
                        <a:t>医療機関関連</a:t>
                      </a:r>
                    </a:p>
                  </a:txBody>
                  <a:tcPr anchor="ctr"/>
                </a:tc>
                <a:tc>
                  <a:txBody>
                    <a:bodyPr/>
                    <a:lstStyle/>
                    <a:p>
                      <a:pPr algn="ctr"/>
                      <a:r>
                        <a:rPr kumimoji="1" lang="en-US" altLang="ja-JP" sz="1600" dirty="0" smtClean="0"/>
                        <a:t>58</a:t>
                      </a:r>
                      <a:r>
                        <a:rPr kumimoji="1" lang="ja-JP" altLang="en-US" sz="1200" dirty="0" smtClean="0"/>
                        <a:t>機関</a:t>
                      </a:r>
                      <a:endParaRPr kumimoji="1" lang="ja-JP" altLang="en-US" sz="1200" dirty="0"/>
                    </a:p>
                  </a:txBody>
                  <a:tcPr anchor="ctr"/>
                </a:tc>
                <a:tc>
                  <a:txBody>
                    <a:bodyPr/>
                    <a:lstStyle/>
                    <a:p>
                      <a:pPr algn="ctr"/>
                      <a:r>
                        <a:rPr kumimoji="1" lang="en-US" altLang="ja-JP" sz="1600" dirty="0" smtClean="0"/>
                        <a:t>1,913</a:t>
                      </a:r>
                      <a:endParaRPr kumimoji="1" lang="ja-JP" altLang="en-US" sz="1600" dirty="0"/>
                    </a:p>
                  </a:txBody>
                  <a:tcPr anchor="ctr"/>
                </a:tc>
                <a:tc>
                  <a:txBody>
                    <a:bodyPr/>
                    <a:lstStyle/>
                    <a:p>
                      <a:pPr algn="ctr"/>
                      <a:r>
                        <a:rPr kumimoji="1" lang="en-US" altLang="ja-JP" sz="1600" dirty="0" smtClean="0"/>
                        <a:t>33.0</a:t>
                      </a:r>
                      <a:endParaRPr kumimoji="1" lang="ja-JP" altLang="en-US" sz="16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600" dirty="0"/>
                        <a:t>４</a:t>
                      </a:r>
                    </a:p>
                  </a:txBody>
                  <a:tcPr anchor="ctr"/>
                </a:tc>
                <a:tc>
                  <a:txBody>
                    <a:bodyPr/>
                    <a:lstStyle/>
                    <a:p>
                      <a:pPr algn="l"/>
                      <a:r>
                        <a:rPr kumimoji="1" lang="ja-JP" altLang="en-US" sz="1400" dirty="0"/>
                        <a:t>高齢者施設・障がい者施設関連</a:t>
                      </a:r>
                    </a:p>
                  </a:txBody>
                  <a:tcPr anchor="ctr"/>
                </a:tc>
                <a:tc>
                  <a:txBody>
                    <a:bodyPr/>
                    <a:lstStyle/>
                    <a:p>
                      <a:pPr algn="ctr"/>
                      <a:r>
                        <a:rPr kumimoji="1" lang="en-US" altLang="ja-JP" sz="1600" dirty="0" smtClean="0"/>
                        <a:t>126</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2,302</a:t>
                      </a:r>
                      <a:endParaRPr kumimoji="1" lang="ja-JP" altLang="en-US" sz="1600" dirty="0"/>
                    </a:p>
                  </a:txBody>
                  <a:tcPr anchor="ctr"/>
                </a:tc>
                <a:tc>
                  <a:txBody>
                    <a:bodyPr/>
                    <a:lstStyle/>
                    <a:p>
                      <a:pPr algn="ctr"/>
                      <a:r>
                        <a:rPr kumimoji="1" lang="en-US" altLang="ja-JP" sz="1600" dirty="0" smtClean="0"/>
                        <a:t>18.3</a:t>
                      </a:r>
                      <a:endParaRPr kumimoji="1" lang="ja-JP" altLang="en-US" sz="16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600" dirty="0"/>
                        <a:t>５</a:t>
                      </a:r>
                    </a:p>
                  </a:txBody>
                  <a:tcPr anchor="ctr"/>
                </a:tc>
                <a:tc>
                  <a:txBody>
                    <a:bodyPr/>
                    <a:lstStyle/>
                    <a:p>
                      <a:pPr algn="l"/>
                      <a:r>
                        <a:rPr kumimoji="1" lang="ja-JP" altLang="en-US" sz="1600" dirty="0"/>
                        <a:t>その他</a:t>
                      </a:r>
                    </a:p>
                  </a:txBody>
                  <a:tcPr anchor="ctr"/>
                </a:tc>
                <a:tc>
                  <a:txBody>
                    <a:bodyPr/>
                    <a:lstStyle/>
                    <a:p>
                      <a:pPr algn="ctr"/>
                      <a:r>
                        <a:rPr kumimoji="1" lang="en-US" altLang="ja-JP" sz="1600" dirty="0" smtClean="0"/>
                        <a:t>50</a:t>
                      </a:r>
                      <a:r>
                        <a:rPr kumimoji="1" lang="ja-JP" altLang="en-US" sz="1600" dirty="0" smtClean="0"/>
                        <a:t>件</a:t>
                      </a:r>
                      <a:endParaRPr kumimoji="1" lang="ja-JP" altLang="en-US" sz="1600" dirty="0"/>
                    </a:p>
                  </a:txBody>
                  <a:tcPr anchor="ctr"/>
                </a:tc>
                <a:tc>
                  <a:txBody>
                    <a:bodyPr/>
                    <a:lstStyle/>
                    <a:p>
                      <a:pPr algn="ctr"/>
                      <a:r>
                        <a:rPr kumimoji="1" lang="en-US" altLang="ja-JP" sz="1600" dirty="0" smtClean="0"/>
                        <a:t>513</a:t>
                      </a:r>
                      <a:endParaRPr kumimoji="1" lang="ja-JP" altLang="en-US" sz="1600" dirty="0"/>
                    </a:p>
                  </a:txBody>
                  <a:tcPr anchor="ctr"/>
                </a:tc>
                <a:tc>
                  <a:txBody>
                    <a:bodyPr/>
                    <a:lstStyle/>
                    <a:p>
                      <a:pPr algn="ctr"/>
                      <a:r>
                        <a:rPr kumimoji="1" lang="en-US" altLang="ja-JP" sz="1600" dirty="0" smtClean="0"/>
                        <a:t>10.3</a:t>
                      </a:r>
                      <a:endParaRPr kumimoji="1" lang="ja-JP" altLang="en-US" sz="16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600" dirty="0"/>
                        <a:t>計</a:t>
                      </a:r>
                    </a:p>
                  </a:txBody>
                  <a:tcPr anchor="ctr"/>
                </a:tc>
                <a:tc>
                  <a:txBody>
                    <a:bodyPr/>
                    <a:lstStyle/>
                    <a:p>
                      <a:pPr algn="l"/>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en-US" altLang="ja-JP" sz="1600" dirty="0" smtClean="0"/>
                        <a:t>5,249</a:t>
                      </a:r>
                      <a:endParaRPr kumimoji="1" lang="ja-JP" altLang="en-US" sz="1600" dirty="0"/>
                    </a:p>
                  </a:txBody>
                  <a:tcPr anchor="ctr"/>
                </a:tc>
                <a:tc>
                  <a:txBody>
                    <a:bodyPr/>
                    <a:lstStyle/>
                    <a:p>
                      <a:pPr algn="ctr"/>
                      <a:endParaRPr kumimoji="1" lang="ja-JP" altLang="en-US" sz="1600" dirty="0"/>
                    </a:p>
                  </a:txBody>
                  <a:tcPr anchor="ct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nvPr>
        </p:nvGraphicFramePr>
        <p:xfrm>
          <a:off x="7357877" y="4708219"/>
          <a:ext cx="4571170" cy="1656080"/>
        </p:xfrm>
        <a:graphic>
          <a:graphicData uri="http://schemas.openxmlformats.org/drawingml/2006/table">
            <a:tbl>
              <a:tblPr firstRow="1" bandRow="1">
                <a:tableStyleId>{C083E6E3-FA7D-4D7B-A595-EF9225AFEA82}</a:tableStyleId>
              </a:tblPr>
              <a:tblGrid>
                <a:gridCol w="1931432">
                  <a:extLst>
                    <a:ext uri="{9D8B030D-6E8A-4147-A177-3AD203B41FA5}">
                      <a16:colId xmlns:a16="http://schemas.microsoft.com/office/drawing/2014/main" val="293234343"/>
                    </a:ext>
                  </a:extLst>
                </a:gridCol>
                <a:gridCol w="856102">
                  <a:extLst>
                    <a:ext uri="{9D8B030D-6E8A-4147-A177-3AD203B41FA5}">
                      <a16:colId xmlns:a16="http://schemas.microsoft.com/office/drawing/2014/main" val="1060905580"/>
                    </a:ext>
                  </a:extLst>
                </a:gridCol>
                <a:gridCol w="891818">
                  <a:extLst>
                    <a:ext uri="{9D8B030D-6E8A-4147-A177-3AD203B41FA5}">
                      <a16:colId xmlns:a16="http://schemas.microsoft.com/office/drawing/2014/main" val="1694481235"/>
                    </a:ext>
                  </a:extLst>
                </a:gridCol>
                <a:gridCol w="891818">
                  <a:extLst>
                    <a:ext uri="{9D8B030D-6E8A-4147-A177-3AD203B41FA5}">
                      <a16:colId xmlns:a16="http://schemas.microsoft.com/office/drawing/2014/main" val="991869562"/>
                    </a:ext>
                  </a:extLst>
                </a:gridCol>
              </a:tblGrid>
              <a:tr h="0">
                <a:tc>
                  <a:txBody>
                    <a:bodyPr/>
                    <a:lstStyle/>
                    <a:p>
                      <a:pPr algn="ctr"/>
                      <a:endParaRPr kumimoji="1" lang="ja-JP" altLang="en-US" sz="1600" dirty="0"/>
                    </a:p>
                  </a:txBody>
                  <a:tcPr anchor="ctr"/>
                </a:tc>
                <a:tc>
                  <a:txBody>
                    <a:bodyPr/>
                    <a:lstStyle/>
                    <a:p>
                      <a:pPr algn="ctr"/>
                      <a:r>
                        <a:rPr kumimoji="1" lang="ja-JP" altLang="en-US" sz="1600" b="0" dirty="0"/>
                        <a:t>第一波</a:t>
                      </a:r>
                    </a:p>
                  </a:txBody>
                  <a:tcPr anchor="ctr"/>
                </a:tc>
                <a:tc>
                  <a:txBody>
                    <a:bodyPr/>
                    <a:lstStyle/>
                    <a:p>
                      <a:pPr algn="ctr"/>
                      <a:r>
                        <a:rPr kumimoji="1" lang="ja-JP" altLang="en-US" sz="1600" b="0" dirty="0"/>
                        <a:t>第二波</a:t>
                      </a:r>
                    </a:p>
                  </a:txBody>
                  <a:tcPr anchor="ctr"/>
                </a:tc>
                <a:tc>
                  <a:txBody>
                    <a:bodyPr/>
                    <a:lstStyle/>
                    <a:p>
                      <a:pPr algn="ctr"/>
                      <a:r>
                        <a:rPr kumimoji="1" lang="ja-JP" altLang="en-US" sz="1600" b="0" dirty="0"/>
                        <a:t>第三波</a:t>
                      </a:r>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a:t>クラスターにおける陽性者数</a:t>
                      </a:r>
                      <a:endParaRPr kumimoji="1" lang="en-US" altLang="ja-JP" sz="1600" dirty="0"/>
                    </a:p>
                  </a:txBody>
                  <a:tcPr anchor="ctr"/>
                </a:tc>
                <a:tc>
                  <a:txBody>
                    <a:bodyPr/>
                    <a:lstStyle/>
                    <a:p>
                      <a:pPr algn="ctr"/>
                      <a:r>
                        <a:rPr kumimoji="1" lang="en-US" altLang="ja-JP" sz="1600" dirty="0"/>
                        <a:t>340</a:t>
                      </a:r>
                      <a:endParaRPr kumimoji="1" lang="ja-JP" altLang="en-US" sz="1600" dirty="0"/>
                    </a:p>
                  </a:txBody>
                  <a:tcPr anchor="ctr"/>
                </a:tc>
                <a:tc>
                  <a:txBody>
                    <a:bodyPr/>
                    <a:lstStyle/>
                    <a:p>
                      <a:pPr algn="ctr"/>
                      <a:r>
                        <a:rPr kumimoji="1" lang="en-US" altLang="ja-JP" sz="1600" dirty="0"/>
                        <a:t>840</a:t>
                      </a:r>
                      <a:endParaRPr kumimoji="1" lang="ja-JP" altLang="en-US" sz="1600" dirty="0"/>
                    </a:p>
                  </a:txBody>
                  <a:tcPr anchor="ctr"/>
                </a:tc>
                <a:tc>
                  <a:txBody>
                    <a:bodyPr/>
                    <a:lstStyle/>
                    <a:p>
                      <a:pPr algn="ctr"/>
                      <a:r>
                        <a:rPr kumimoji="1" lang="en-US" altLang="ja-JP" sz="1600" dirty="0" smtClean="0"/>
                        <a:t>5,249</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a:t>全陽性者数</a:t>
                      </a:r>
                      <a:endParaRPr kumimoji="1" lang="en-US" altLang="ja-JP" sz="1600" dirty="0"/>
                    </a:p>
                  </a:txBody>
                  <a:tcPr anchor="ctr"/>
                </a:tc>
                <a:tc>
                  <a:txBody>
                    <a:bodyPr/>
                    <a:lstStyle/>
                    <a:p>
                      <a:pPr algn="ctr"/>
                      <a:r>
                        <a:rPr kumimoji="1" lang="en-US" altLang="ja-JP" sz="1600" dirty="0"/>
                        <a:t>1,786</a:t>
                      </a:r>
                      <a:endParaRPr kumimoji="1" lang="ja-JP" altLang="en-US" sz="1600" dirty="0"/>
                    </a:p>
                  </a:txBody>
                  <a:tcPr anchor="ctr"/>
                </a:tc>
                <a:tc>
                  <a:txBody>
                    <a:bodyPr/>
                    <a:lstStyle/>
                    <a:p>
                      <a:pPr algn="ctr"/>
                      <a:r>
                        <a:rPr kumimoji="1" lang="en-US" altLang="ja-JP" sz="1600" dirty="0"/>
                        <a:t>9,271</a:t>
                      </a:r>
                      <a:endParaRPr kumimoji="1" lang="ja-JP" altLang="en-US" sz="1600" dirty="0"/>
                    </a:p>
                  </a:txBody>
                  <a:tcPr anchor="ctr"/>
                </a:tc>
                <a:tc>
                  <a:txBody>
                    <a:bodyPr/>
                    <a:lstStyle/>
                    <a:p>
                      <a:pPr algn="ctr"/>
                      <a:r>
                        <a:rPr kumimoji="1" lang="en-US" altLang="ja-JP" sz="1600" dirty="0" smtClean="0"/>
                        <a:t>34,138</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a:t>割合</a:t>
                      </a:r>
                    </a:p>
                  </a:txBody>
                  <a:tcPr anchor="ctr"/>
                </a:tc>
                <a:tc>
                  <a:txBody>
                    <a:bodyPr/>
                    <a:lstStyle/>
                    <a:p>
                      <a:pPr algn="ctr"/>
                      <a:r>
                        <a:rPr kumimoji="1" lang="en-US" altLang="ja-JP" sz="1600" dirty="0"/>
                        <a:t>19.0</a:t>
                      </a:r>
                      <a:r>
                        <a:rPr kumimoji="1" lang="ja-JP" altLang="en-US" sz="1600" dirty="0"/>
                        <a:t>％</a:t>
                      </a:r>
                    </a:p>
                  </a:txBody>
                  <a:tcPr anchor="ctr"/>
                </a:tc>
                <a:tc>
                  <a:txBody>
                    <a:bodyPr/>
                    <a:lstStyle/>
                    <a:p>
                      <a:pPr algn="ctr"/>
                      <a:r>
                        <a:rPr kumimoji="1" lang="en-US" altLang="ja-JP" sz="1600" dirty="0"/>
                        <a:t>9.1</a:t>
                      </a:r>
                      <a:r>
                        <a:rPr kumimoji="1" lang="ja-JP" altLang="en-US" sz="1600" dirty="0"/>
                        <a:t>％</a:t>
                      </a:r>
                    </a:p>
                  </a:txBody>
                  <a:tcPr anchor="ctr"/>
                </a:tc>
                <a:tc>
                  <a:txBody>
                    <a:bodyPr/>
                    <a:lstStyle/>
                    <a:p>
                      <a:pPr algn="ctr"/>
                      <a:r>
                        <a:rPr kumimoji="1" lang="en-US" altLang="ja-JP" sz="1600" dirty="0" smtClean="0"/>
                        <a:t>15.4</a:t>
                      </a:r>
                      <a:r>
                        <a:rPr kumimoji="1" lang="ja-JP" altLang="en-US" sz="1600" dirty="0" smtClean="0"/>
                        <a:t>％</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20521" y="6417078"/>
            <a:ext cx="2743200" cy="365125"/>
          </a:xfrm>
        </p:spPr>
        <p:txBody>
          <a:bodyPr/>
          <a:lstStyle/>
          <a:p>
            <a:fld id="{F216AE56-EAD3-4706-B860-3EC2C2952B40}" type="slidenum">
              <a:rPr kumimoji="1" lang="ja-JP" altLang="en-US" smtClean="0"/>
              <a:t>28</a:t>
            </a:fld>
            <a:endParaRPr kumimoji="1" lang="ja-JP" altLang="en-US"/>
          </a:p>
        </p:txBody>
      </p:sp>
    </p:spTree>
    <p:extLst>
      <p:ext uri="{BB962C8B-B14F-4D97-AF65-F5344CB8AC3E}">
        <p14:creationId xmlns:p14="http://schemas.microsoft.com/office/powerpoint/2010/main" val="62952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77864" y="1833998"/>
            <a:ext cx="11808975" cy="4999153"/>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第一波から第三波まで</a:t>
            </a:r>
            <a:r>
              <a:rPr kumimoji="1" lang="en-US" altLang="ja-JP" sz="2800" b="1" dirty="0" smtClean="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７日間新規陽性者数</a:t>
            </a:r>
            <a:r>
              <a:rPr kumimoji="1" lang="ja-JP" altLang="en-US" sz="2800" b="1" dirty="0">
                <a:latin typeface="UD デジタル 教科書体 NK-B" panose="02020700000000000000" pitchFamily="18" charset="-128"/>
                <a:ea typeface="UD デジタル 教科書体 NK-B" panose="02020700000000000000" pitchFamily="18" charset="-128"/>
              </a:rPr>
              <a:t>の</a:t>
            </a:r>
            <a:r>
              <a:rPr kumimoji="1" lang="ja-JP" altLang="en-US" sz="2800" b="1" dirty="0" smtClean="0">
                <a:latin typeface="UD デジタル 教科書体 NK-B" panose="02020700000000000000" pitchFamily="18" charset="-128"/>
                <a:ea typeface="UD デジタル 教科書体 NK-B" panose="02020700000000000000" pitchFamily="18" charset="-128"/>
              </a:rPr>
              <a:t>推移（判明日ベース）</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9" name="正方形/長方形 8">
            <a:extLst>
              <a:ext uri="{FF2B5EF4-FFF2-40B4-BE49-F238E27FC236}">
                <a16:creationId xmlns:a16="http://schemas.microsoft.com/office/drawing/2014/main" id="{FC024533-669C-48B1-82E7-C27042384F7F}"/>
              </a:ext>
            </a:extLst>
          </p:cNvPr>
          <p:cNvSpPr/>
          <p:nvPr/>
        </p:nvSpPr>
        <p:spPr>
          <a:xfrm>
            <a:off x="0" y="565388"/>
            <a:ext cx="12192000" cy="12231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u"/>
            </a:pP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第三波（１月以降）は、新規陽性者数が１日平均</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283</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人から急拡大。</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342900" indent="-342900">
              <a:buFont typeface="Wingdings" panose="05000000000000000000" pitchFamily="2" charset="2"/>
              <a:buChar char="u"/>
            </a:pP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緊急事態措置として</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第一波と異なり、飲食店等への時短要請という「急所」を押さえた取組みを行っているが、新規陽性者数は急速度で減少し、大きな効果が見られる。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387174" y="6450524"/>
            <a:ext cx="2743200" cy="365125"/>
          </a:xfrm>
        </p:spPr>
        <p:txBody>
          <a:bodyPr/>
          <a:lstStyle/>
          <a:p>
            <a:fld id="{0B62D5CB-8769-475A-9BC8-A2F17E2F558B}" type="slidenum">
              <a:rPr kumimoji="1" lang="ja-JP" altLang="en-US" smtClean="0"/>
              <a:t>3</a:t>
            </a:fld>
            <a:endParaRPr kumimoji="1" lang="ja-JP" altLang="en-US" dirty="0"/>
          </a:p>
        </p:txBody>
      </p:sp>
      <p:sp>
        <p:nvSpPr>
          <p:cNvPr id="3" name="右矢印 2"/>
          <p:cNvSpPr/>
          <p:nvPr/>
        </p:nvSpPr>
        <p:spPr>
          <a:xfrm rot="19150789">
            <a:off x="1575149" y="5181249"/>
            <a:ext cx="175733" cy="150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37266" y="4816707"/>
            <a:ext cx="611747" cy="369332"/>
          </a:xfrm>
          <a:prstGeom prst="rect">
            <a:avLst/>
          </a:prstGeom>
          <a:noFill/>
        </p:spPr>
        <p:txBody>
          <a:bodyPr wrap="square" rtlCol="0">
            <a:spAutoFit/>
          </a:bodyPr>
          <a:lstStyle/>
          <a:p>
            <a:r>
              <a:rPr lang="en-US" altLang="ja-JP" dirty="0" smtClean="0"/>
              <a:t>1.9</a:t>
            </a:r>
            <a:endParaRPr kumimoji="1" lang="ja-JP" altLang="en-US" dirty="0"/>
          </a:p>
        </p:txBody>
      </p:sp>
      <p:sp>
        <p:nvSpPr>
          <p:cNvPr id="10" name="右矢印 9"/>
          <p:cNvSpPr/>
          <p:nvPr/>
        </p:nvSpPr>
        <p:spPr>
          <a:xfrm rot="19150789">
            <a:off x="1117040" y="5393796"/>
            <a:ext cx="167248" cy="22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65118" y="5210372"/>
            <a:ext cx="1223493" cy="369332"/>
          </a:xfrm>
          <a:prstGeom prst="rect">
            <a:avLst/>
          </a:prstGeom>
          <a:noFill/>
        </p:spPr>
        <p:txBody>
          <a:bodyPr wrap="square" rtlCol="0">
            <a:spAutoFit/>
          </a:bodyPr>
          <a:lstStyle/>
          <a:p>
            <a:r>
              <a:rPr kumimoji="1" lang="en-US" altLang="ja-JP" dirty="0" smtClean="0"/>
              <a:t>3.2</a:t>
            </a:r>
            <a:endParaRPr kumimoji="1" lang="ja-JP" altLang="en-US" dirty="0"/>
          </a:p>
        </p:txBody>
      </p:sp>
      <p:sp>
        <p:nvSpPr>
          <p:cNvPr id="13" name="右矢印 12"/>
          <p:cNvSpPr/>
          <p:nvPr/>
        </p:nvSpPr>
        <p:spPr>
          <a:xfrm rot="2228800">
            <a:off x="2237230" y="5205545"/>
            <a:ext cx="253179" cy="166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120908" y="4857518"/>
            <a:ext cx="1223493" cy="369332"/>
          </a:xfrm>
          <a:prstGeom prst="rect">
            <a:avLst/>
          </a:prstGeom>
          <a:noFill/>
        </p:spPr>
        <p:txBody>
          <a:bodyPr wrap="square" rtlCol="0">
            <a:spAutoFit/>
          </a:bodyPr>
          <a:lstStyle/>
          <a:p>
            <a:r>
              <a:rPr kumimoji="1" lang="en-US" altLang="ja-JP" dirty="0" smtClean="0"/>
              <a:t>0.5</a:t>
            </a:r>
            <a:endParaRPr kumimoji="1" lang="ja-JP" altLang="en-US" dirty="0"/>
          </a:p>
        </p:txBody>
      </p:sp>
      <p:sp>
        <p:nvSpPr>
          <p:cNvPr id="15" name="右矢印 14"/>
          <p:cNvSpPr/>
          <p:nvPr/>
        </p:nvSpPr>
        <p:spPr>
          <a:xfrm rot="2163732">
            <a:off x="5959649" y="4504540"/>
            <a:ext cx="212802" cy="150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958113" y="4221672"/>
            <a:ext cx="1223493" cy="369332"/>
          </a:xfrm>
          <a:prstGeom prst="rect">
            <a:avLst/>
          </a:prstGeom>
          <a:noFill/>
        </p:spPr>
        <p:txBody>
          <a:bodyPr wrap="square" rtlCol="0">
            <a:spAutoFit/>
          </a:bodyPr>
          <a:lstStyle/>
          <a:p>
            <a:r>
              <a:rPr kumimoji="1" lang="en-US" altLang="ja-JP" dirty="0" smtClean="0"/>
              <a:t>0.8</a:t>
            </a:r>
            <a:endParaRPr kumimoji="1" lang="ja-JP" altLang="en-US" dirty="0"/>
          </a:p>
        </p:txBody>
      </p:sp>
      <p:sp>
        <p:nvSpPr>
          <p:cNvPr id="19" name="右矢印 18"/>
          <p:cNvSpPr/>
          <p:nvPr/>
        </p:nvSpPr>
        <p:spPr>
          <a:xfrm rot="2163732">
            <a:off x="6471742" y="4787759"/>
            <a:ext cx="239588" cy="205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551840" y="4521418"/>
            <a:ext cx="1223493" cy="369332"/>
          </a:xfrm>
          <a:prstGeom prst="rect">
            <a:avLst/>
          </a:prstGeom>
          <a:noFill/>
        </p:spPr>
        <p:txBody>
          <a:bodyPr wrap="square" rtlCol="0">
            <a:spAutoFit/>
          </a:bodyPr>
          <a:lstStyle/>
          <a:p>
            <a:r>
              <a:rPr kumimoji="1" lang="en-US" altLang="ja-JP" dirty="0" smtClean="0"/>
              <a:t>0.6</a:t>
            </a:r>
            <a:endParaRPr kumimoji="1" lang="ja-JP" altLang="en-US" dirty="0"/>
          </a:p>
        </p:txBody>
      </p:sp>
      <p:sp>
        <p:nvSpPr>
          <p:cNvPr id="21" name="右矢印 20"/>
          <p:cNvSpPr/>
          <p:nvPr/>
        </p:nvSpPr>
        <p:spPr>
          <a:xfrm rot="19150789">
            <a:off x="8629275" y="4480838"/>
            <a:ext cx="238531" cy="233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035973" y="4330514"/>
            <a:ext cx="594920" cy="369332"/>
          </a:xfrm>
          <a:prstGeom prst="rect">
            <a:avLst/>
          </a:prstGeom>
          <a:noFill/>
        </p:spPr>
        <p:txBody>
          <a:bodyPr wrap="square" rtlCol="0">
            <a:spAutoFit/>
          </a:bodyPr>
          <a:lstStyle/>
          <a:p>
            <a:r>
              <a:rPr kumimoji="1" lang="en-US" altLang="ja-JP" dirty="0" smtClean="0"/>
              <a:t>1.7</a:t>
            </a:r>
            <a:endParaRPr kumimoji="1" lang="ja-JP" altLang="en-US" dirty="0"/>
          </a:p>
        </p:txBody>
      </p:sp>
      <p:sp>
        <p:nvSpPr>
          <p:cNvPr id="24" name="テキスト ボックス 23"/>
          <p:cNvSpPr txBox="1"/>
          <p:nvPr/>
        </p:nvSpPr>
        <p:spPr>
          <a:xfrm>
            <a:off x="8481500" y="3496640"/>
            <a:ext cx="1223493" cy="369332"/>
          </a:xfrm>
          <a:prstGeom prst="rect">
            <a:avLst/>
          </a:prstGeom>
          <a:noFill/>
        </p:spPr>
        <p:txBody>
          <a:bodyPr wrap="square" rtlCol="0">
            <a:spAutoFit/>
          </a:bodyPr>
          <a:lstStyle/>
          <a:p>
            <a:r>
              <a:rPr kumimoji="1" lang="en-US" altLang="ja-JP" dirty="0" smtClean="0"/>
              <a:t>1.5</a:t>
            </a:r>
            <a:endParaRPr kumimoji="1" lang="ja-JP" altLang="en-US" dirty="0"/>
          </a:p>
        </p:txBody>
      </p:sp>
      <p:sp>
        <p:nvSpPr>
          <p:cNvPr id="29" name="右矢印 28"/>
          <p:cNvSpPr/>
          <p:nvPr/>
        </p:nvSpPr>
        <p:spPr>
          <a:xfrm rot="2163732">
            <a:off x="10320794" y="3655400"/>
            <a:ext cx="168346" cy="190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9970203" y="3093416"/>
            <a:ext cx="1223493" cy="369332"/>
          </a:xfrm>
          <a:prstGeom prst="rect">
            <a:avLst/>
          </a:prstGeom>
          <a:noFill/>
        </p:spPr>
        <p:txBody>
          <a:bodyPr wrap="square" rtlCol="0">
            <a:spAutoFit/>
          </a:bodyPr>
          <a:lstStyle/>
          <a:p>
            <a:r>
              <a:rPr kumimoji="1" lang="en-US" altLang="ja-JP" dirty="0" smtClean="0"/>
              <a:t>0.9</a:t>
            </a:r>
            <a:endParaRPr kumimoji="1" lang="ja-JP" altLang="en-US" dirty="0"/>
          </a:p>
        </p:txBody>
      </p:sp>
      <p:sp>
        <p:nvSpPr>
          <p:cNvPr id="31" name="右矢印 30"/>
          <p:cNvSpPr/>
          <p:nvPr/>
        </p:nvSpPr>
        <p:spPr>
          <a:xfrm rot="2163732">
            <a:off x="10081742" y="3414188"/>
            <a:ext cx="252690" cy="149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0296446" y="3412186"/>
            <a:ext cx="1223493" cy="369332"/>
          </a:xfrm>
          <a:prstGeom prst="rect">
            <a:avLst/>
          </a:prstGeom>
          <a:noFill/>
        </p:spPr>
        <p:txBody>
          <a:bodyPr wrap="square" rtlCol="0">
            <a:spAutoFit/>
          </a:bodyPr>
          <a:lstStyle/>
          <a:p>
            <a:r>
              <a:rPr kumimoji="1" lang="en-US" altLang="ja-JP" dirty="0" smtClean="0"/>
              <a:t>0.9</a:t>
            </a:r>
            <a:endParaRPr kumimoji="1" lang="ja-JP" altLang="en-US" dirty="0"/>
          </a:p>
        </p:txBody>
      </p:sp>
      <p:sp>
        <p:nvSpPr>
          <p:cNvPr id="35" name="テキスト ボックス 34"/>
          <p:cNvSpPr txBox="1"/>
          <p:nvPr/>
        </p:nvSpPr>
        <p:spPr>
          <a:xfrm>
            <a:off x="2507345" y="4944770"/>
            <a:ext cx="1223493" cy="369332"/>
          </a:xfrm>
          <a:prstGeom prst="rect">
            <a:avLst/>
          </a:prstGeom>
          <a:noFill/>
        </p:spPr>
        <p:txBody>
          <a:bodyPr wrap="square" rtlCol="0">
            <a:spAutoFit/>
          </a:bodyPr>
          <a:lstStyle/>
          <a:p>
            <a:r>
              <a:rPr kumimoji="1" lang="en-US" altLang="ja-JP" dirty="0" smtClean="0"/>
              <a:t>0.7</a:t>
            </a:r>
            <a:endParaRPr kumimoji="1" lang="ja-JP" altLang="en-US" dirty="0"/>
          </a:p>
        </p:txBody>
      </p:sp>
      <p:sp>
        <p:nvSpPr>
          <p:cNvPr id="36" name="右矢印 35"/>
          <p:cNvSpPr/>
          <p:nvPr/>
        </p:nvSpPr>
        <p:spPr>
          <a:xfrm rot="19150789">
            <a:off x="4771206" y="5213526"/>
            <a:ext cx="167248" cy="22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4355974" y="4996287"/>
            <a:ext cx="650689" cy="369332"/>
          </a:xfrm>
          <a:prstGeom prst="rect">
            <a:avLst/>
          </a:prstGeom>
          <a:noFill/>
        </p:spPr>
        <p:txBody>
          <a:bodyPr wrap="square" rtlCol="0">
            <a:spAutoFit/>
          </a:bodyPr>
          <a:lstStyle/>
          <a:p>
            <a:r>
              <a:rPr kumimoji="1" lang="en-US" altLang="ja-JP" dirty="0" smtClean="0"/>
              <a:t>2.8</a:t>
            </a:r>
            <a:endParaRPr kumimoji="1" lang="ja-JP" altLang="en-US" dirty="0"/>
          </a:p>
        </p:txBody>
      </p:sp>
      <p:sp>
        <p:nvSpPr>
          <p:cNvPr id="38" name="右矢印 37"/>
          <p:cNvSpPr/>
          <p:nvPr/>
        </p:nvSpPr>
        <p:spPr>
          <a:xfrm rot="19150789">
            <a:off x="4976063" y="4949082"/>
            <a:ext cx="167248" cy="22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4573351" y="4684485"/>
            <a:ext cx="626310" cy="369332"/>
          </a:xfrm>
          <a:prstGeom prst="rect">
            <a:avLst/>
          </a:prstGeom>
          <a:noFill/>
        </p:spPr>
        <p:txBody>
          <a:bodyPr wrap="square" rtlCol="0">
            <a:spAutoFit/>
          </a:bodyPr>
          <a:lstStyle/>
          <a:p>
            <a:r>
              <a:rPr kumimoji="1" lang="en-US" altLang="ja-JP" dirty="0" smtClean="0"/>
              <a:t>1.9</a:t>
            </a:r>
            <a:endParaRPr kumimoji="1" lang="ja-JP" altLang="en-US" dirty="0"/>
          </a:p>
        </p:txBody>
      </p:sp>
      <p:sp>
        <p:nvSpPr>
          <p:cNvPr id="40" name="右矢印 39"/>
          <p:cNvSpPr/>
          <p:nvPr/>
        </p:nvSpPr>
        <p:spPr>
          <a:xfrm rot="19150789">
            <a:off x="5220575" y="4625243"/>
            <a:ext cx="167248" cy="22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782666" y="4418397"/>
            <a:ext cx="590209" cy="369332"/>
          </a:xfrm>
          <a:prstGeom prst="rect">
            <a:avLst/>
          </a:prstGeom>
          <a:noFill/>
        </p:spPr>
        <p:txBody>
          <a:bodyPr wrap="square" rtlCol="0">
            <a:spAutoFit/>
          </a:bodyPr>
          <a:lstStyle/>
          <a:p>
            <a:r>
              <a:rPr lang="en-US" altLang="ja-JP" dirty="0" smtClean="0"/>
              <a:t>1</a:t>
            </a:r>
            <a:r>
              <a:rPr kumimoji="1" lang="en-US" altLang="ja-JP" dirty="0" smtClean="0"/>
              <a:t>.6</a:t>
            </a:r>
            <a:endParaRPr kumimoji="1" lang="ja-JP" altLang="en-US" dirty="0"/>
          </a:p>
        </p:txBody>
      </p:sp>
      <p:sp>
        <p:nvSpPr>
          <p:cNvPr id="42" name="右矢印 41"/>
          <p:cNvSpPr/>
          <p:nvPr/>
        </p:nvSpPr>
        <p:spPr>
          <a:xfrm rot="19150789">
            <a:off x="5434318" y="4205415"/>
            <a:ext cx="167248" cy="22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015283" y="3954174"/>
            <a:ext cx="842872" cy="369332"/>
          </a:xfrm>
          <a:prstGeom prst="rect">
            <a:avLst/>
          </a:prstGeom>
          <a:noFill/>
        </p:spPr>
        <p:txBody>
          <a:bodyPr wrap="square" rtlCol="0">
            <a:spAutoFit/>
          </a:bodyPr>
          <a:lstStyle/>
          <a:p>
            <a:r>
              <a:rPr lang="en-US" altLang="ja-JP" dirty="0" smtClean="0"/>
              <a:t>1</a:t>
            </a:r>
            <a:r>
              <a:rPr kumimoji="1" lang="en-US" altLang="ja-JP" dirty="0" smtClean="0"/>
              <a:t>.1</a:t>
            </a:r>
            <a:endParaRPr kumimoji="1" lang="ja-JP" altLang="en-US" dirty="0"/>
          </a:p>
        </p:txBody>
      </p:sp>
      <p:sp>
        <p:nvSpPr>
          <p:cNvPr id="44" name="右矢印 43"/>
          <p:cNvSpPr/>
          <p:nvPr/>
        </p:nvSpPr>
        <p:spPr>
          <a:xfrm rot="19150789">
            <a:off x="8914167" y="3784317"/>
            <a:ext cx="167248" cy="22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0085921" y="2483060"/>
            <a:ext cx="1223493" cy="369332"/>
          </a:xfrm>
          <a:prstGeom prst="rect">
            <a:avLst/>
          </a:prstGeom>
          <a:noFill/>
        </p:spPr>
        <p:txBody>
          <a:bodyPr wrap="square" rtlCol="0">
            <a:spAutoFit/>
          </a:bodyPr>
          <a:lstStyle/>
          <a:p>
            <a:r>
              <a:rPr lang="en-US" altLang="ja-JP" dirty="0" smtClean="0"/>
              <a:t>2.0</a:t>
            </a:r>
            <a:endParaRPr kumimoji="1" lang="ja-JP" altLang="en-US" dirty="0"/>
          </a:p>
        </p:txBody>
      </p:sp>
      <p:sp>
        <p:nvSpPr>
          <p:cNvPr id="46" name="右矢印 45"/>
          <p:cNvSpPr/>
          <p:nvPr/>
        </p:nvSpPr>
        <p:spPr>
          <a:xfrm rot="16987239">
            <a:off x="10295976" y="2522832"/>
            <a:ext cx="639887" cy="277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11252744" y="2059650"/>
            <a:ext cx="1223493" cy="369332"/>
          </a:xfrm>
          <a:prstGeom prst="rect">
            <a:avLst/>
          </a:prstGeom>
          <a:noFill/>
        </p:spPr>
        <p:txBody>
          <a:bodyPr wrap="square" rtlCol="0">
            <a:spAutoFit/>
          </a:bodyPr>
          <a:lstStyle/>
          <a:p>
            <a:r>
              <a:rPr kumimoji="1" lang="en-US" altLang="ja-JP" dirty="0" smtClean="0"/>
              <a:t>0.9</a:t>
            </a:r>
            <a:endParaRPr kumimoji="1" lang="ja-JP" altLang="en-US" dirty="0"/>
          </a:p>
        </p:txBody>
      </p:sp>
      <p:sp>
        <p:nvSpPr>
          <p:cNvPr id="49" name="右矢印 48"/>
          <p:cNvSpPr/>
          <p:nvPr/>
        </p:nvSpPr>
        <p:spPr>
          <a:xfrm rot="2163732">
            <a:off x="11255460" y="2383263"/>
            <a:ext cx="249099" cy="168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11680744" y="3650763"/>
            <a:ext cx="1223493" cy="369332"/>
          </a:xfrm>
          <a:prstGeom prst="rect">
            <a:avLst/>
          </a:prstGeom>
          <a:noFill/>
        </p:spPr>
        <p:txBody>
          <a:bodyPr wrap="square" rtlCol="0">
            <a:spAutoFit/>
          </a:bodyPr>
          <a:lstStyle/>
          <a:p>
            <a:r>
              <a:rPr kumimoji="1" lang="en-US" altLang="ja-JP" dirty="0" smtClean="0"/>
              <a:t>0.6</a:t>
            </a:r>
            <a:endParaRPr kumimoji="1" lang="ja-JP" altLang="en-US" dirty="0"/>
          </a:p>
        </p:txBody>
      </p:sp>
      <p:sp>
        <p:nvSpPr>
          <p:cNvPr id="51" name="右矢印 50"/>
          <p:cNvSpPr/>
          <p:nvPr/>
        </p:nvSpPr>
        <p:spPr>
          <a:xfrm rot="3940665" flipV="1">
            <a:off x="11307834" y="3018661"/>
            <a:ext cx="610513" cy="210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11530354" y="2696893"/>
            <a:ext cx="1223493" cy="369332"/>
          </a:xfrm>
          <a:prstGeom prst="rect">
            <a:avLst/>
          </a:prstGeom>
          <a:noFill/>
        </p:spPr>
        <p:txBody>
          <a:bodyPr wrap="square" rtlCol="0">
            <a:spAutoFit/>
          </a:bodyPr>
          <a:lstStyle/>
          <a:p>
            <a:r>
              <a:rPr kumimoji="1" lang="en-US" altLang="ja-JP" dirty="0" smtClean="0"/>
              <a:t>0.7</a:t>
            </a:r>
            <a:endParaRPr kumimoji="1" lang="ja-JP" altLang="en-US" dirty="0"/>
          </a:p>
        </p:txBody>
      </p:sp>
      <p:sp>
        <p:nvSpPr>
          <p:cNvPr id="54" name="右矢印 53"/>
          <p:cNvSpPr/>
          <p:nvPr/>
        </p:nvSpPr>
        <p:spPr>
          <a:xfrm rot="19150789">
            <a:off x="1349546" y="5350470"/>
            <a:ext cx="178002" cy="179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1095844" y="5017641"/>
            <a:ext cx="508484" cy="369332"/>
          </a:xfrm>
          <a:prstGeom prst="rect">
            <a:avLst/>
          </a:prstGeom>
          <a:noFill/>
        </p:spPr>
        <p:txBody>
          <a:bodyPr wrap="square" rtlCol="0">
            <a:spAutoFit/>
          </a:bodyPr>
          <a:lstStyle/>
          <a:p>
            <a:r>
              <a:rPr kumimoji="1" lang="en-US" altLang="ja-JP" dirty="0" smtClean="0"/>
              <a:t>2.6</a:t>
            </a:r>
            <a:endParaRPr kumimoji="1" lang="ja-JP" altLang="en-US" dirty="0"/>
          </a:p>
        </p:txBody>
      </p:sp>
      <p:sp>
        <p:nvSpPr>
          <p:cNvPr id="56" name="右矢印 55"/>
          <p:cNvSpPr/>
          <p:nvPr/>
        </p:nvSpPr>
        <p:spPr>
          <a:xfrm rot="2228800">
            <a:off x="2763885" y="5459896"/>
            <a:ext cx="219231" cy="177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2873500" y="5177484"/>
            <a:ext cx="1223493" cy="369332"/>
          </a:xfrm>
          <a:prstGeom prst="rect">
            <a:avLst/>
          </a:prstGeom>
          <a:noFill/>
        </p:spPr>
        <p:txBody>
          <a:bodyPr wrap="square" rtlCol="0">
            <a:spAutoFit/>
          </a:bodyPr>
          <a:lstStyle/>
          <a:p>
            <a:r>
              <a:rPr kumimoji="1" lang="en-US" altLang="ja-JP" dirty="0" smtClean="0"/>
              <a:t>0.4</a:t>
            </a:r>
            <a:endParaRPr kumimoji="1" lang="ja-JP" altLang="en-US" dirty="0"/>
          </a:p>
        </p:txBody>
      </p:sp>
      <p:sp>
        <p:nvSpPr>
          <p:cNvPr id="58" name="右矢印 57"/>
          <p:cNvSpPr/>
          <p:nvPr/>
        </p:nvSpPr>
        <p:spPr>
          <a:xfrm rot="19150789">
            <a:off x="4541689" y="5407701"/>
            <a:ext cx="165514" cy="225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4095771" y="5316253"/>
            <a:ext cx="650689" cy="369332"/>
          </a:xfrm>
          <a:prstGeom prst="rect">
            <a:avLst/>
          </a:prstGeom>
          <a:noFill/>
        </p:spPr>
        <p:txBody>
          <a:bodyPr wrap="square" rtlCol="0">
            <a:spAutoFit/>
          </a:bodyPr>
          <a:lstStyle/>
          <a:p>
            <a:r>
              <a:rPr kumimoji="1" lang="en-US" altLang="ja-JP" dirty="0" smtClean="0"/>
              <a:t>2.3</a:t>
            </a:r>
            <a:endParaRPr kumimoji="1" lang="ja-JP" altLang="en-US" dirty="0"/>
          </a:p>
        </p:txBody>
      </p:sp>
      <p:sp>
        <p:nvSpPr>
          <p:cNvPr id="62" name="右矢印 61"/>
          <p:cNvSpPr/>
          <p:nvPr/>
        </p:nvSpPr>
        <p:spPr>
          <a:xfrm rot="3940665" flipV="1">
            <a:off x="11489345" y="3998140"/>
            <a:ext cx="610513" cy="210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右矢印 63"/>
          <p:cNvSpPr/>
          <p:nvPr/>
        </p:nvSpPr>
        <p:spPr>
          <a:xfrm rot="2228800">
            <a:off x="2506013" y="5311735"/>
            <a:ext cx="219231" cy="177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11017525" y="1722941"/>
            <a:ext cx="1223493" cy="369332"/>
          </a:xfrm>
          <a:prstGeom prst="rect">
            <a:avLst/>
          </a:prstGeom>
          <a:noFill/>
        </p:spPr>
        <p:txBody>
          <a:bodyPr wrap="square" rtlCol="0">
            <a:spAutoFit/>
          </a:bodyPr>
          <a:lstStyle/>
          <a:p>
            <a:r>
              <a:rPr kumimoji="1" lang="en-US" altLang="ja-JP" dirty="0" smtClean="0"/>
              <a:t>0.9</a:t>
            </a:r>
            <a:endParaRPr kumimoji="1" lang="ja-JP" altLang="en-US" dirty="0"/>
          </a:p>
        </p:txBody>
      </p:sp>
      <p:sp>
        <p:nvSpPr>
          <p:cNvPr id="65" name="右矢印 64"/>
          <p:cNvSpPr/>
          <p:nvPr/>
        </p:nvSpPr>
        <p:spPr>
          <a:xfrm rot="2163732">
            <a:off x="10995631" y="1988915"/>
            <a:ext cx="249099" cy="168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2271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32321" y="1069091"/>
            <a:ext cx="11979678" cy="5657578"/>
          </a:xfrm>
          <a:prstGeom prst="rect">
            <a:avLst/>
          </a:prstGeom>
        </p:spPr>
      </p:pic>
      <p:sp>
        <p:nvSpPr>
          <p:cNvPr id="6" name="正方形/長方形 5"/>
          <p:cNvSpPr/>
          <p:nvPr/>
        </p:nvSpPr>
        <p:spPr>
          <a:xfrm>
            <a:off x="0" y="-1844"/>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UD デジタル 教科書体 NK-B" panose="02020700000000000000" pitchFamily="18" charset="-128"/>
                <a:ea typeface="UD デジタル 教科書体 NK-B" panose="02020700000000000000" pitchFamily="18" charset="-128"/>
              </a:rPr>
              <a:t>緊急事態宣言対象区域　</a:t>
            </a:r>
            <a:r>
              <a:rPr kumimoji="1" lang="ja-JP" altLang="en-US" sz="2800" b="1" dirty="0" smtClean="0">
                <a:latin typeface="UD デジタル 教科書体 NK-B" panose="02020700000000000000" pitchFamily="18" charset="-128"/>
                <a:ea typeface="UD デジタル 教科書体 NK-B" panose="02020700000000000000" pitchFamily="18" charset="-128"/>
              </a:rPr>
              <a:t>週</a:t>
            </a:r>
            <a:r>
              <a:rPr kumimoji="1" lang="ja-JP" altLang="en-US" sz="2800" b="1" dirty="0">
                <a:latin typeface="UD デジタル 教科書体 NK-B" panose="02020700000000000000" pitchFamily="18" charset="-128"/>
                <a:ea typeface="UD デジタル 教科書体 NK-B" panose="02020700000000000000" pitchFamily="18" charset="-128"/>
              </a:rPr>
              <a:t>・人口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a:t>
            </a:r>
          </a:p>
        </p:txBody>
      </p:sp>
      <p:sp>
        <p:nvSpPr>
          <p:cNvPr id="4" name="スライド番号プレースホルダー 3"/>
          <p:cNvSpPr>
            <a:spLocks noGrp="1"/>
          </p:cNvSpPr>
          <p:nvPr>
            <p:ph type="sldNum" sz="quarter" idx="12"/>
          </p:nvPr>
        </p:nvSpPr>
        <p:spPr>
          <a:xfrm>
            <a:off x="9448801" y="6538912"/>
            <a:ext cx="2743200" cy="365125"/>
          </a:xfrm>
        </p:spPr>
        <p:txBody>
          <a:bodyPr/>
          <a:lstStyle/>
          <a:p>
            <a:fld id="{9AE8D62C-51FD-4D41-806D-1D2DE4710F3C}" type="slidenum">
              <a:rPr kumimoji="1" lang="ja-JP" altLang="en-US" smtClean="0"/>
              <a:t>4</a:t>
            </a:fld>
            <a:endParaRPr kumimoji="1" lang="ja-JP" altLang="en-US"/>
          </a:p>
        </p:txBody>
      </p:sp>
      <p:sp>
        <p:nvSpPr>
          <p:cNvPr id="10" name="テキスト ボックス 45">
            <a:extLst>
              <a:ext uri="{FF2B5EF4-FFF2-40B4-BE49-F238E27FC236}">
                <a16:creationId xmlns:a16="http://schemas.microsoft.com/office/drawing/2014/main" id="{66C4A2BD-4252-419D-8A1B-0D8FC4F54FCC}"/>
              </a:ext>
            </a:extLst>
          </p:cNvPr>
          <p:cNvSpPr txBox="1"/>
          <p:nvPr/>
        </p:nvSpPr>
        <p:spPr>
          <a:xfrm>
            <a:off x="7864380" y="6459864"/>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
        <p:nvSpPr>
          <p:cNvPr id="3" name="吹き出し: 上矢印 2">
            <a:extLst>
              <a:ext uri="{FF2B5EF4-FFF2-40B4-BE49-F238E27FC236}">
                <a16:creationId xmlns:a16="http://schemas.microsoft.com/office/drawing/2014/main" id="{E678D1C0-96B1-4BF3-A1E8-08C190A8AA8E}"/>
              </a:ext>
            </a:extLst>
          </p:cNvPr>
          <p:cNvSpPr/>
          <p:nvPr/>
        </p:nvSpPr>
        <p:spPr>
          <a:xfrm>
            <a:off x="6219903" y="5332462"/>
            <a:ext cx="2375554" cy="83907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1/14</a:t>
            </a:r>
            <a:r>
              <a:rPr kumimoji="1" lang="ja-JP" altLang="en-US" sz="1100" dirty="0"/>
              <a:t>～緊急事態措置実施</a:t>
            </a:r>
            <a:endParaRPr kumimoji="1" lang="en-US" altLang="ja-JP" sz="1100" dirty="0"/>
          </a:p>
          <a:p>
            <a:pPr algn="ctr"/>
            <a:r>
              <a:rPr lang="ja-JP" altLang="en-US" sz="1100" dirty="0" smtClean="0"/>
              <a:t>（岐阜</a:t>
            </a:r>
            <a:r>
              <a:rPr lang="ja-JP" altLang="en-US" sz="1100" dirty="0"/>
              <a:t>、愛知、京都</a:t>
            </a:r>
            <a:r>
              <a:rPr lang="ja-JP" altLang="en-US" sz="1100" dirty="0" smtClean="0"/>
              <a:t>、</a:t>
            </a:r>
            <a:endParaRPr lang="en-US" altLang="ja-JP" sz="1100" dirty="0" smtClean="0"/>
          </a:p>
          <a:p>
            <a:pPr algn="ctr"/>
            <a:r>
              <a:rPr lang="ja-JP" altLang="en-US" sz="1100" dirty="0" smtClean="0"/>
              <a:t>大阪</a:t>
            </a:r>
            <a:r>
              <a:rPr lang="ja-JP" altLang="en-US" sz="1100" dirty="0"/>
              <a:t>、兵庫、福岡</a:t>
            </a:r>
            <a:r>
              <a:rPr lang="ja-JP" altLang="en-US" sz="1100" dirty="0" smtClean="0"/>
              <a:t>）</a:t>
            </a:r>
            <a:r>
              <a:rPr lang="en-US" altLang="ja-JP" sz="1050" dirty="0" smtClean="0"/>
              <a:t>※</a:t>
            </a:r>
            <a:r>
              <a:rPr lang="ja-JP" altLang="en-US" sz="1050" dirty="0" smtClean="0"/>
              <a:t>栃木県は解除</a:t>
            </a:r>
            <a:endParaRPr kumimoji="1" lang="ja-JP" altLang="en-US" sz="1050" dirty="0"/>
          </a:p>
        </p:txBody>
      </p:sp>
      <p:sp>
        <p:nvSpPr>
          <p:cNvPr id="11" name="吹き出し: 下矢印 1">
            <a:extLst>
              <a:ext uri="{FF2B5EF4-FFF2-40B4-BE49-F238E27FC236}">
                <a16:creationId xmlns:a16="http://schemas.microsoft.com/office/drawing/2014/main" id="{6A91FA4F-33D1-4372-8869-1515DDC94201}"/>
              </a:ext>
            </a:extLst>
          </p:cNvPr>
          <p:cNvSpPr/>
          <p:nvPr/>
        </p:nvSpPr>
        <p:spPr>
          <a:xfrm>
            <a:off x="5348222" y="1476101"/>
            <a:ext cx="2253018" cy="669296"/>
          </a:xfrm>
          <a:prstGeom prst="downArrowCallo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dirty="0"/>
              <a:t>1/8</a:t>
            </a:r>
            <a:r>
              <a:rPr lang="ja-JP" altLang="en-US" dirty="0"/>
              <a:t>～緊急事態措置実施</a:t>
            </a:r>
            <a:endParaRPr lang="en-US" altLang="ja-JP" dirty="0"/>
          </a:p>
          <a:p>
            <a:r>
              <a:rPr lang="ja-JP" altLang="en-US" dirty="0"/>
              <a:t>（埼玉、千葉、東京、神奈川）</a:t>
            </a:r>
            <a:endParaRPr lang="ja-JP"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0" y="474759"/>
            <a:ext cx="12107840" cy="5860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緊急</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事態措置実施後、各都道府県で新規陽性者数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が大きく減少。大阪府も直近２週間で大きく減少し、兵庫県や京都府</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と同様、国分科会指標ステージ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Ⅲ</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の基準（１５人）を下回っている。</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6487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131793" y="1831896"/>
            <a:ext cx="11571211" cy="4993057"/>
          </a:xfrm>
          <a:prstGeom prst="rect">
            <a:avLst/>
          </a:prstGeom>
        </p:spPr>
      </p:pic>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緊急事態宣言対象区域　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a:t>
            </a: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5</a:t>
            </a:fld>
            <a:endParaRPr kumimoji="1" lang="ja-JP" altLang="en-US" dirty="0"/>
          </a:p>
        </p:txBody>
      </p:sp>
      <p:cxnSp>
        <p:nvCxnSpPr>
          <p:cNvPr id="3" name="直線コネクタ 2"/>
          <p:cNvCxnSpPr/>
          <p:nvPr/>
        </p:nvCxnSpPr>
        <p:spPr>
          <a:xfrm flipV="1">
            <a:off x="443436" y="5587738"/>
            <a:ext cx="11350746" cy="1939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楕円 1"/>
          <p:cNvSpPr/>
          <p:nvPr/>
        </p:nvSpPr>
        <p:spPr>
          <a:xfrm>
            <a:off x="129537" y="5463833"/>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443436" y="5179153"/>
            <a:ext cx="11360657" cy="1776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2" name="楕円 11"/>
          <p:cNvSpPr/>
          <p:nvPr/>
        </p:nvSpPr>
        <p:spPr>
          <a:xfrm>
            <a:off x="124618" y="5037627"/>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373461" y="4786096"/>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15" name="テキスト ボックス 14"/>
          <p:cNvSpPr txBox="1"/>
          <p:nvPr/>
        </p:nvSpPr>
        <p:spPr>
          <a:xfrm>
            <a:off x="11389626" y="5597691"/>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Ⅲ</a:t>
            </a:r>
            <a:endParaRPr kumimoji="1" lang="ja-JP" altLang="en-US" sz="1000" b="1" dirty="0">
              <a:solidFill>
                <a:srgbClr val="FF0000"/>
              </a:solidFill>
            </a:endParaRPr>
          </a:p>
        </p:txBody>
      </p:sp>
      <p:sp>
        <p:nvSpPr>
          <p:cNvPr id="5" name="テキスト ボックス 4">
            <a:extLst>
              <a:ext uri="{FF2B5EF4-FFF2-40B4-BE49-F238E27FC236}">
                <a16:creationId xmlns:a16="http://schemas.microsoft.com/office/drawing/2014/main" id="{EABB1624-E880-4051-BD40-8DA51F309916}"/>
              </a:ext>
            </a:extLst>
          </p:cNvPr>
          <p:cNvSpPr txBox="1"/>
          <p:nvPr/>
        </p:nvSpPr>
        <p:spPr>
          <a:xfrm>
            <a:off x="194793" y="628748"/>
            <a:ext cx="11499805" cy="276999"/>
          </a:xfrm>
          <a:prstGeom prst="rect">
            <a:avLst/>
          </a:prstGeom>
          <a:noFill/>
        </p:spPr>
        <p:txBody>
          <a:bodyPr wrap="square" rtlCol="0">
            <a:spAutoFit/>
          </a:bodyPr>
          <a:lstStyle/>
          <a:p>
            <a:r>
              <a:rPr lang="ja-JP" altLang="en-US" sz="1200" dirty="0"/>
              <a:t>　</a:t>
            </a:r>
            <a:endParaRPr kumimoji="1" lang="ja-JP" altLang="en-US" sz="1600" dirty="0"/>
          </a:p>
        </p:txBody>
      </p:sp>
      <p:sp>
        <p:nvSpPr>
          <p:cNvPr id="7" name="楕円 6">
            <a:extLst>
              <a:ext uri="{FF2B5EF4-FFF2-40B4-BE49-F238E27FC236}">
                <a16:creationId xmlns:a16="http://schemas.microsoft.com/office/drawing/2014/main" id="{8E70B1A8-E8D9-497F-AC80-1A2A7B95C415}"/>
              </a:ext>
            </a:extLst>
          </p:cNvPr>
          <p:cNvSpPr/>
          <p:nvPr/>
        </p:nvSpPr>
        <p:spPr>
          <a:xfrm>
            <a:off x="8193299" y="5023059"/>
            <a:ext cx="716437" cy="5482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DA6455A-86DC-42D5-821D-C1D712662FB1}"/>
              </a:ext>
            </a:extLst>
          </p:cNvPr>
          <p:cNvSpPr txBox="1"/>
          <p:nvPr/>
        </p:nvSpPr>
        <p:spPr>
          <a:xfrm>
            <a:off x="438517" y="1614312"/>
            <a:ext cx="8732779" cy="938719"/>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緊急事態</a:t>
            </a:r>
            <a:r>
              <a:rPr kumimoji="1" lang="ja-JP" altLang="en-US" sz="1100" dirty="0" smtClean="0">
                <a:latin typeface="Meiryo UI" panose="020B0604030504040204" pitchFamily="50" charset="-128"/>
                <a:ea typeface="Meiryo UI" panose="020B0604030504040204" pitchFamily="50" charset="-128"/>
              </a:rPr>
              <a:t>措置まで</a:t>
            </a:r>
            <a:r>
              <a:rPr kumimoji="1" lang="ja-JP" altLang="en-US" sz="1100" dirty="0">
                <a:latin typeface="Meiryo UI" panose="020B0604030504040204" pitchFamily="50" charset="-128"/>
                <a:ea typeface="Meiryo UI" panose="020B0604030504040204" pitchFamily="50" charset="-128"/>
              </a:rPr>
              <a:t>行って</a:t>
            </a:r>
            <a:r>
              <a:rPr kumimoji="1" lang="ja-JP" altLang="en-US" sz="1100" dirty="0" smtClean="0">
                <a:latin typeface="Meiryo UI" panose="020B0604030504040204" pitchFamily="50" charset="-128"/>
                <a:ea typeface="Meiryo UI" panose="020B0604030504040204" pitchFamily="50" charset="-128"/>
              </a:rPr>
              <a:t>いた各府県の時短要請（</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区域は各都府県・期間で異なる）</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対象：接待を伴う飲食店等及び酒類の提供を行う飲食店等</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実施期間及び時短営業時間</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①埼玉県</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12/4</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22</a:t>
            </a:r>
            <a:r>
              <a:rPr lang="ja-JP" altLang="en-US" sz="1100" dirty="0" smtClean="0">
                <a:latin typeface="Meiryo UI" panose="020B0604030504040204" pitchFamily="50" charset="-128"/>
                <a:ea typeface="Meiryo UI" panose="020B0604030504040204" pitchFamily="50" charset="-128"/>
              </a:rPr>
              <a:t>時まで）</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②千葉県</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12/23</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22</a:t>
            </a:r>
            <a:r>
              <a:rPr lang="ja-JP" altLang="en-US" sz="1100" dirty="0" smtClean="0">
                <a:latin typeface="Meiryo UI" panose="020B0604030504040204" pitchFamily="50" charset="-128"/>
                <a:ea typeface="Meiryo UI" panose="020B0604030504040204" pitchFamily="50" charset="-128"/>
              </a:rPr>
              <a:t>時まで）</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③東京都</a:t>
            </a:r>
            <a:r>
              <a:rPr lang="ja-JP" altLang="en-US" sz="1100" dirty="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11/28</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22</a:t>
            </a:r>
            <a:r>
              <a:rPr lang="ja-JP" altLang="en-US" sz="1100" dirty="0" smtClean="0">
                <a:latin typeface="Meiryo UI" panose="020B0604030504040204" pitchFamily="50" charset="-128"/>
                <a:ea typeface="Meiryo UI" panose="020B0604030504040204" pitchFamily="50" charset="-128"/>
              </a:rPr>
              <a:t>時まで）</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④神奈川県</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12/7</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22</a:t>
            </a:r>
            <a:r>
              <a:rPr lang="ja-JP" altLang="en-US" sz="1100" dirty="0" smtClean="0">
                <a:latin typeface="Meiryo UI" panose="020B0604030504040204" pitchFamily="50" charset="-128"/>
                <a:ea typeface="Meiryo UI" panose="020B0604030504040204" pitchFamily="50" charset="-128"/>
              </a:rPr>
              <a:t>時ま</a:t>
            </a:r>
            <a:r>
              <a:rPr lang="ja-JP" altLang="en-US" sz="1100" dirty="0">
                <a:latin typeface="Meiryo UI" panose="020B0604030504040204" pitchFamily="50" charset="-128"/>
                <a:ea typeface="Meiryo UI" panose="020B0604030504040204" pitchFamily="50" charset="-128"/>
              </a:rPr>
              <a:t>で</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⑤</a:t>
            </a:r>
            <a:r>
              <a:rPr lang="ja-JP" altLang="en-US" sz="1100" dirty="0" smtClean="0">
                <a:latin typeface="Meiryo UI" panose="020B0604030504040204" pitchFamily="50" charset="-128"/>
                <a:ea typeface="Meiryo UI" panose="020B0604030504040204" pitchFamily="50" charset="-128"/>
              </a:rPr>
              <a:t>岐阜県</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12/18</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21</a:t>
            </a:r>
            <a:r>
              <a:rPr lang="ja-JP" altLang="en-US" sz="1100" dirty="0" smtClean="0">
                <a:latin typeface="Meiryo UI" panose="020B0604030504040204" pitchFamily="50" charset="-128"/>
                <a:ea typeface="Meiryo UI" panose="020B0604030504040204" pitchFamily="50" charset="-128"/>
              </a:rPr>
              <a:t>時まで）</a:t>
            </a:r>
            <a:r>
              <a:rPr lang="ja-JP" altLang="en-US" sz="1100" dirty="0">
                <a:latin typeface="Meiryo UI" panose="020B0604030504040204" pitchFamily="50" charset="-128"/>
                <a:ea typeface="Meiryo UI" panose="020B0604030504040204" pitchFamily="50" charset="-128"/>
              </a:rPr>
              <a:t>⑥</a:t>
            </a:r>
            <a:r>
              <a:rPr lang="ja-JP" altLang="en-US" sz="1100" u="sng" dirty="0" smtClean="0">
                <a:latin typeface="Meiryo UI" panose="020B0604030504040204" pitchFamily="50" charset="-128"/>
                <a:ea typeface="Meiryo UI" panose="020B0604030504040204" pitchFamily="50" charset="-128"/>
              </a:rPr>
              <a:t>愛知県</a:t>
            </a:r>
            <a:r>
              <a:rPr lang="ja-JP" altLang="en-US" sz="1100" u="sng" dirty="0">
                <a:latin typeface="Meiryo UI" panose="020B0604030504040204" pitchFamily="50" charset="-128"/>
                <a:ea typeface="Meiryo UI" panose="020B0604030504040204" pitchFamily="50" charset="-128"/>
              </a:rPr>
              <a:t>：</a:t>
            </a:r>
            <a:r>
              <a:rPr lang="en-US" altLang="ja-JP" sz="1100" u="sng" dirty="0">
                <a:latin typeface="Meiryo UI" panose="020B0604030504040204" pitchFamily="50" charset="-128"/>
                <a:ea typeface="Meiryo UI" panose="020B0604030504040204" pitchFamily="50" charset="-128"/>
              </a:rPr>
              <a:t>11/29</a:t>
            </a:r>
            <a:r>
              <a:rPr lang="ja-JP" altLang="en-US" sz="1100" u="sng" dirty="0">
                <a:latin typeface="Meiryo UI" panose="020B0604030504040204" pitchFamily="50" charset="-128"/>
                <a:ea typeface="Meiryo UI" panose="020B0604030504040204" pitchFamily="50" charset="-128"/>
              </a:rPr>
              <a:t>～（</a:t>
            </a:r>
            <a:r>
              <a:rPr lang="en-US" altLang="ja-JP" sz="1100" u="sng" dirty="0">
                <a:latin typeface="Meiryo UI" panose="020B0604030504040204" pitchFamily="50" charset="-128"/>
                <a:ea typeface="Meiryo UI" panose="020B0604030504040204" pitchFamily="50" charset="-128"/>
              </a:rPr>
              <a:t>21</a:t>
            </a:r>
            <a:r>
              <a:rPr lang="ja-JP" altLang="en-US" sz="1100" u="sng" dirty="0">
                <a:latin typeface="Meiryo UI" panose="020B0604030504040204" pitchFamily="50" charset="-128"/>
                <a:ea typeface="Meiryo UI" panose="020B0604030504040204" pitchFamily="50" charset="-128"/>
              </a:rPr>
              <a:t>時まで</a:t>
            </a:r>
            <a:r>
              <a:rPr lang="ja-JP" altLang="en-US" sz="1100" u="sng"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⑦京都府</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12/21</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21</a:t>
            </a:r>
            <a:r>
              <a:rPr lang="ja-JP" altLang="en-US" sz="1100" dirty="0">
                <a:latin typeface="Meiryo UI" panose="020B0604030504040204" pitchFamily="50" charset="-128"/>
                <a:ea typeface="Meiryo UI" panose="020B0604030504040204" pitchFamily="50" charset="-128"/>
              </a:rPr>
              <a:t>時まで）　⑧</a:t>
            </a:r>
            <a:r>
              <a:rPr lang="ja-JP" altLang="en-US" sz="1100" u="sng" dirty="0" smtClean="0">
                <a:latin typeface="Meiryo UI" panose="020B0604030504040204" pitchFamily="50" charset="-128"/>
                <a:ea typeface="Meiryo UI" panose="020B0604030504040204" pitchFamily="50" charset="-128"/>
              </a:rPr>
              <a:t>大阪府</a:t>
            </a:r>
            <a:r>
              <a:rPr lang="ja-JP" altLang="en-US" sz="1100" u="sng" dirty="0">
                <a:latin typeface="Meiryo UI" panose="020B0604030504040204" pitchFamily="50" charset="-128"/>
                <a:ea typeface="Meiryo UI" panose="020B0604030504040204" pitchFamily="50" charset="-128"/>
              </a:rPr>
              <a:t>：</a:t>
            </a:r>
            <a:r>
              <a:rPr lang="en-US" altLang="ja-JP" sz="1100" u="sng" dirty="0">
                <a:latin typeface="Meiryo UI" panose="020B0604030504040204" pitchFamily="50" charset="-128"/>
                <a:ea typeface="Meiryo UI" panose="020B0604030504040204" pitchFamily="50" charset="-128"/>
              </a:rPr>
              <a:t>11/27</a:t>
            </a:r>
            <a:r>
              <a:rPr lang="ja-JP" altLang="en-US" sz="1100" u="sng" dirty="0">
                <a:latin typeface="Meiryo UI" panose="020B0604030504040204" pitchFamily="50" charset="-128"/>
                <a:ea typeface="Meiryo UI" panose="020B0604030504040204" pitchFamily="50" charset="-128"/>
              </a:rPr>
              <a:t>～（</a:t>
            </a:r>
            <a:r>
              <a:rPr lang="en-US" altLang="ja-JP" sz="1100" u="sng" dirty="0">
                <a:latin typeface="Meiryo UI" panose="020B0604030504040204" pitchFamily="50" charset="-128"/>
                <a:ea typeface="Meiryo UI" panose="020B0604030504040204" pitchFamily="50" charset="-128"/>
              </a:rPr>
              <a:t>21</a:t>
            </a:r>
            <a:r>
              <a:rPr lang="ja-JP" altLang="en-US" sz="1100" u="sng" dirty="0">
                <a:latin typeface="Meiryo UI" panose="020B0604030504040204" pitchFamily="50" charset="-128"/>
                <a:ea typeface="Meiryo UI" panose="020B0604030504040204" pitchFamily="50" charset="-128"/>
              </a:rPr>
              <a:t>時まで）</a:t>
            </a:r>
            <a:r>
              <a:rPr lang="ja-JP" altLang="en-US" sz="1100" dirty="0">
                <a:latin typeface="Meiryo UI" panose="020B0604030504040204" pitchFamily="50" charset="-128"/>
                <a:ea typeface="Meiryo UI" panose="020B0604030504040204" pitchFamily="50" charset="-128"/>
              </a:rPr>
              <a:t>　</a:t>
            </a:r>
            <a:endParaRPr kumimoji="1" lang="ja-JP" altLang="en-US" sz="11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FC024533-669C-48B1-82E7-C27042384F7F}"/>
              </a:ext>
            </a:extLst>
          </p:cNvPr>
          <p:cNvSpPr/>
          <p:nvPr/>
        </p:nvSpPr>
        <p:spPr>
          <a:xfrm>
            <a:off x="16410" y="473595"/>
            <a:ext cx="12107840" cy="11257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兵庫県、福岡県を除いた各都府県</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は、１１月</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は１２月以降、営業時短</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要請を</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実施。</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大阪府</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は</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11/27</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以降</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時短</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要請の効果</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が</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月中旬以降の新規陽性者数の減少として顕著に表れ、それ</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により</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、１月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５日</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以降</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の感染急拡大において</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、東京都と異なり、新規</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陽性者数が最大</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654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人でおさまった</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可能性がある</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zh-TW"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zh-TW" altLang="en-US" sz="1400" b="1" dirty="0">
                <a:solidFill>
                  <a:schemeClr val="tx1"/>
                </a:solidFill>
                <a:latin typeface="UD デジタル 教科書体 NK-B" panose="02020700000000000000" pitchFamily="18" charset="-128"/>
                <a:ea typeface="UD デジタル 教科書体 NK-B" panose="02020700000000000000" pitchFamily="18" charset="-128"/>
              </a:rPr>
              <a:t>参考　過去最多　東京 </a:t>
            </a:r>
            <a:r>
              <a:rPr lang="en-US" altLang="zh-TW" sz="1400" b="1" dirty="0">
                <a:solidFill>
                  <a:schemeClr val="tx1"/>
                </a:solidFill>
                <a:latin typeface="UD デジタル 教科書体 NK-B" panose="02020700000000000000" pitchFamily="18" charset="-128"/>
                <a:ea typeface="UD デジタル 教科書体 NK-B" panose="02020700000000000000" pitchFamily="18" charset="-128"/>
              </a:rPr>
              <a:t>1/7 </a:t>
            </a:r>
            <a:r>
              <a:rPr lang="zh-TW" altLang="en-US" sz="1400"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zh-TW" sz="1400" b="1" dirty="0">
                <a:solidFill>
                  <a:schemeClr val="tx1"/>
                </a:solidFill>
                <a:latin typeface="UD デジタル 教科書体 NK-B" panose="02020700000000000000" pitchFamily="18" charset="-128"/>
                <a:ea typeface="UD デジタル 教科書体 NK-B" panose="02020700000000000000" pitchFamily="18" charset="-128"/>
              </a:rPr>
              <a:t>2,447</a:t>
            </a:r>
            <a:r>
              <a:rPr lang="zh-TW" altLang="en-US" sz="1400" b="1" dirty="0">
                <a:solidFill>
                  <a:schemeClr val="tx1"/>
                </a:solidFill>
                <a:latin typeface="UD デジタル 教科書体 NK-B" panose="02020700000000000000" pitchFamily="18" charset="-128"/>
                <a:ea typeface="UD デジタル 教科書体 NK-B" panose="02020700000000000000" pitchFamily="18" charset="-128"/>
              </a:rPr>
              <a:t>人　神奈川</a:t>
            </a:r>
            <a:r>
              <a:rPr lang="en-US" altLang="zh-TW" sz="1400" b="1" dirty="0">
                <a:solidFill>
                  <a:schemeClr val="tx1"/>
                </a:solidFill>
                <a:latin typeface="UD デジタル 教科書体 NK-B" panose="02020700000000000000" pitchFamily="18" charset="-128"/>
                <a:ea typeface="UD デジタル 教科書体 NK-B" panose="02020700000000000000" pitchFamily="18" charset="-128"/>
              </a:rPr>
              <a:t>1/9</a:t>
            </a:r>
            <a:r>
              <a:rPr lang="zh-TW" altLang="en-US" sz="1400"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zh-TW" sz="1400" b="1" dirty="0">
                <a:solidFill>
                  <a:schemeClr val="tx1"/>
                </a:solidFill>
                <a:latin typeface="UD デジタル 教科書体 NK-B" panose="02020700000000000000" pitchFamily="18" charset="-128"/>
                <a:ea typeface="UD デジタル 教科書体 NK-B" panose="02020700000000000000" pitchFamily="18" charset="-128"/>
              </a:rPr>
              <a:t>995</a:t>
            </a:r>
            <a:r>
              <a:rPr lang="zh-TW" altLang="en-US" sz="1400" b="1" dirty="0">
                <a:solidFill>
                  <a:schemeClr val="tx1"/>
                </a:solidFill>
                <a:latin typeface="UD デジタル 教科書体 NK-B" panose="02020700000000000000" pitchFamily="18" charset="-128"/>
                <a:ea typeface="UD デジタル 教科書体 NK-B" panose="02020700000000000000" pitchFamily="18" charset="-128"/>
              </a:rPr>
              <a:t>人　埼玉</a:t>
            </a:r>
            <a:r>
              <a:rPr lang="en-US" altLang="zh-TW" sz="1400" b="1" dirty="0">
                <a:solidFill>
                  <a:schemeClr val="tx1"/>
                </a:solidFill>
                <a:latin typeface="UD デジタル 教科書体 NK-B" panose="02020700000000000000" pitchFamily="18" charset="-128"/>
                <a:ea typeface="UD デジタル 教科書体 NK-B" panose="02020700000000000000" pitchFamily="18" charset="-128"/>
              </a:rPr>
              <a:t>1/16</a:t>
            </a:r>
            <a:r>
              <a:rPr lang="zh-TW" altLang="en-US" sz="1400"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zh-TW" sz="1400" b="1" dirty="0">
                <a:solidFill>
                  <a:schemeClr val="tx1"/>
                </a:solidFill>
                <a:latin typeface="UD デジタル 教科書体 NK-B" panose="02020700000000000000" pitchFamily="18" charset="-128"/>
                <a:ea typeface="UD デジタル 教科書体 NK-B" panose="02020700000000000000" pitchFamily="18" charset="-128"/>
              </a:rPr>
              <a:t>582</a:t>
            </a:r>
            <a:r>
              <a:rPr lang="zh-TW" altLang="en-US" sz="1400" b="1" dirty="0">
                <a:solidFill>
                  <a:schemeClr val="tx1"/>
                </a:solidFill>
                <a:latin typeface="UD デジタル 教科書体 NK-B" panose="02020700000000000000" pitchFamily="18" charset="-128"/>
                <a:ea typeface="UD デジタル 教科書体 NK-B" panose="02020700000000000000" pitchFamily="18" charset="-128"/>
              </a:rPr>
              <a:t>人　千葉</a:t>
            </a:r>
            <a:r>
              <a:rPr lang="en-US" altLang="zh-TW" sz="1400" b="1" dirty="0">
                <a:solidFill>
                  <a:schemeClr val="tx1"/>
                </a:solidFill>
                <a:latin typeface="UD デジタル 教科書体 NK-B" panose="02020700000000000000" pitchFamily="18" charset="-128"/>
                <a:ea typeface="UD デジタル 教科書体 NK-B" panose="02020700000000000000" pitchFamily="18" charset="-128"/>
              </a:rPr>
              <a:t>1/15 </a:t>
            </a:r>
            <a:r>
              <a:rPr lang="zh-TW" altLang="en-US" sz="1400"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zh-TW" sz="1400" b="1" dirty="0">
                <a:solidFill>
                  <a:schemeClr val="tx1"/>
                </a:solidFill>
                <a:latin typeface="UD デジタル 教科書体 NK-B" panose="02020700000000000000" pitchFamily="18" charset="-128"/>
                <a:ea typeface="UD デジタル 教科書体 NK-B" panose="02020700000000000000" pitchFamily="18" charset="-128"/>
              </a:rPr>
              <a:t>504</a:t>
            </a:r>
            <a:r>
              <a:rPr lang="zh-TW" altLang="en-US" sz="1400" b="1" dirty="0">
                <a:solidFill>
                  <a:schemeClr val="tx1"/>
                </a:solidFill>
                <a:latin typeface="UD デジタル 教科書体 NK-B" panose="02020700000000000000" pitchFamily="18" charset="-128"/>
                <a:ea typeface="UD デジタル 教科書体 NK-B" panose="02020700000000000000" pitchFamily="18" charset="-128"/>
              </a:rPr>
              <a:t>人　愛知</a:t>
            </a:r>
            <a:r>
              <a:rPr lang="en-US" altLang="zh-TW" sz="1400" b="1" dirty="0">
                <a:solidFill>
                  <a:schemeClr val="tx1"/>
                </a:solidFill>
                <a:latin typeface="UD デジタル 教科書体 NK-B" panose="02020700000000000000" pitchFamily="18" charset="-128"/>
                <a:ea typeface="UD デジタル 教科書体 NK-B" panose="02020700000000000000" pitchFamily="18" charset="-128"/>
              </a:rPr>
              <a:t>1/7 </a:t>
            </a:r>
            <a:r>
              <a:rPr lang="zh-TW" altLang="en-US" sz="1400"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zh-TW" sz="1400" b="1" dirty="0">
                <a:solidFill>
                  <a:schemeClr val="tx1"/>
                </a:solidFill>
                <a:latin typeface="UD デジタル 教科書体 NK-B" panose="02020700000000000000" pitchFamily="18" charset="-128"/>
                <a:ea typeface="UD デジタル 教科書体 NK-B" panose="02020700000000000000" pitchFamily="18" charset="-128"/>
              </a:rPr>
              <a:t>431</a:t>
            </a:r>
            <a:r>
              <a:rPr lang="zh-TW" altLang="en-US" sz="1400" b="1" dirty="0">
                <a:solidFill>
                  <a:schemeClr val="tx1"/>
                </a:solidFill>
                <a:latin typeface="UD デジタル 教科書体 NK-B" panose="02020700000000000000" pitchFamily="18" charset="-128"/>
                <a:ea typeface="UD デジタル 教科書体 NK-B" panose="02020700000000000000" pitchFamily="18" charset="-128"/>
              </a:rPr>
              <a:t>人</a:t>
            </a:r>
            <a:r>
              <a:rPr lang="zh-TW" altLang="en-US" sz="1400"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zh-TW" sz="14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7" name="楕円 16">
            <a:extLst>
              <a:ext uri="{FF2B5EF4-FFF2-40B4-BE49-F238E27FC236}">
                <a16:creationId xmlns:a16="http://schemas.microsoft.com/office/drawing/2014/main" id="{8E70B1A8-E8D9-497F-AC80-1A2A7B95C415}"/>
              </a:ext>
            </a:extLst>
          </p:cNvPr>
          <p:cNvSpPr/>
          <p:nvPr/>
        </p:nvSpPr>
        <p:spPr>
          <a:xfrm>
            <a:off x="5944695" y="5233745"/>
            <a:ext cx="716437" cy="548213"/>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a:off x="586854" y="3889612"/>
            <a:ext cx="1788" cy="1148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BDA6455A-86DC-42D5-821D-C1D712662FB1}"/>
              </a:ext>
            </a:extLst>
          </p:cNvPr>
          <p:cNvSpPr txBox="1"/>
          <p:nvPr/>
        </p:nvSpPr>
        <p:spPr>
          <a:xfrm>
            <a:off x="281567" y="3622699"/>
            <a:ext cx="1440287" cy="245773"/>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12/4</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22</a:t>
            </a:r>
            <a:r>
              <a:rPr lang="ja-JP" altLang="en-US" sz="1000" dirty="0" smtClean="0">
                <a:latin typeface="Meiryo UI" panose="020B0604030504040204" pitchFamily="50" charset="-128"/>
                <a:ea typeface="Meiryo UI" panose="020B0604030504040204" pitchFamily="50" charset="-128"/>
              </a:rPr>
              <a:t>時まで）</a:t>
            </a:r>
            <a:endParaRPr kumimoji="1" lang="ja-JP" altLang="en-US" sz="1000" dirty="0">
              <a:latin typeface="Meiryo UI" panose="020B0604030504040204" pitchFamily="50" charset="-128"/>
              <a:ea typeface="Meiryo UI" panose="020B0604030504040204" pitchFamily="50" charset="-128"/>
            </a:endParaRPr>
          </a:p>
        </p:txBody>
      </p:sp>
      <p:cxnSp>
        <p:nvCxnSpPr>
          <p:cNvPr id="29" name="直線矢印コネクタ 28"/>
          <p:cNvCxnSpPr/>
          <p:nvPr/>
        </p:nvCxnSpPr>
        <p:spPr>
          <a:xfrm>
            <a:off x="1980179" y="3673816"/>
            <a:ext cx="893" cy="13638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DA6455A-86DC-42D5-821D-C1D712662FB1}"/>
              </a:ext>
            </a:extLst>
          </p:cNvPr>
          <p:cNvSpPr txBox="1"/>
          <p:nvPr/>
        </p:nvSpPr>
        <p:spPr>
          <a:xfrm>
            <a:off x="1341478" y="3376618"/>
            <a:ext cx="1511800" cy="2462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12/23</a:t>
            </a:r>
            <a:r>
              <a:rPr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22</a:t>
            </a:r>
            <a:r>
              <a:rPr lang="ja-JP" altLang="en-US" sz="1000" dirty="0" smtClean="0">
                <a:latin typeface="Meiryo UI" panose="020B0604030504040204" pitchFamily="50" charset="-128"/>
                <a:ea typeface="Meiryo UI" panose="020B0604030504040204" pitchFamily="50" charset="-128"/>
              </a:rPr>
              <a:t>時まで）</a:t>
            </a:r>
            <a:endParaRPr kumimoji="1" lang="ja-JP" altLang="en-US" sz="1000" dirty="0">
              <a:latin typeface="Meiryo UI" panose="020B0604030504040204" pitchFamily="50" charset="-128"/>
              <a:ea typeface="Meiryo UI" panose="020B0604030504040204" pitchFamily="50" charset="-128"/>
            </a:endParaRPr>
          </a:p>
        </p:txBody>
      </p:sp>
      <p:cxnSp>
        <p:nvCxnSpPr>
          <p:cNvPr id="31" name="直線矢印コネクタ 30"/>
          <p:cNvCxnSpPr/>
          <p:nvPr/>
        </p:nvCxnSpPr>
        <p:spPr>
          <a:xfrm>
            <a:off x="2781765" y="3201795"/>
            <a:ext cx="1788" cy="1840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BDA6455A-86DC-42D5-821D-C1D712662FB1}"/>
              </a:ext>
            </a:extLst>
          </p:cNvPr>
          <p:cNvSpPr txBox="1"/>
          <p:nvPr/>
        </p:nvSpPr>
        <p:spPr>
          <a:xfrm>
            <a:off x="1924070" y="2961856"/>
            <a:ext cx="1487053" cy="2462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11/28 </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22</a:t>
            </a:r>
            <a:r>
              <a:rPr lang="ja-JP" altLang="en-US" sz="1000" dirty="0" smtClean="0">
                <a:latin typeface="Meiryo UI" panose="020B0604030504040204" pitchFamily="50" charset="-128"/>
                <a:ea typeface="Meiryo UI" panose="020B0604030504040204" pitchFamily="50" charset="-128"/>
              </a:rPr>
              <a:t>時まで）</a:t>
            </a:r>
            <a:endParaRPr kumimoji="1" lang="ja-JP" altLang="en-US" sz="1000" dirty="0">
              <a:latin typeface="Meiryo UI" panose="020B0604030504040204" pitchFamily="50" charset="-128"/>
              <a:ea typeface="Meiryo UI" panose="020B0604030504040204" pitchFamily="50" charset="-128"/>
            </a:endParaRPr>
          </a:p>
        </p:txBody>
      </p:sp>
      <p:cxnSp>
        <p:nvCxnSpPr>
          <p:cNvPr id="34" name="直線矢印コネクタ 33"/>
          <p:cNvCxnSpPr/>
          <p:nvPr/>
        </p:nvCxnSpPr>
        <p:spPr>
          <a:xfrm>
            <a:off x="3914977" y="3376618"/>
            <a:ext cx="1788" cy="1668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BDA6455A-86DC-42D5-821D-C1D712662FB1}"/>
              </a:ext>
            </a:extLst>
          </p:cNvPr>
          <p:cNvSpPr txBox="1"/>
          <p:nvPr/>
        </p:nvSpPr>
        <p:spPr>
          <a:xfrm>
            <a:off x="3679042" y="3156122"/>
            <a:ext cx="1440287" cy="2462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12/7 </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22</a:t>
            </a:r>
            <a:r>
              <a:rPr lang="ja-JP" altLang="en-US" sz="1000" dirty="0" smtClean="0">
                <a:latin typeface="Meiryo UI" panose="020B0604030504040204" pitchFamily="50" charset="-128"/>
                <a:ea typeface="Meiryo UI" panose="020B0604030504040204" pitchFamily="50" charset="-128"/>
              </a:rPr>
              <a:t>時まで）</a:t>
            </a:r>
            <a:endParaRPr kumimoji="1" lang="ja-JP" altLang="en-US" sz="1000" dirty="0">
              <a:latin typeface="Meiryo UI" panose="020B0604030504040204" pitchFamily="50" charset="-128"/>
              <a:ea typeface="Meiryo UI" panose="020B0604030504040204" pitchFamily="50" charset="-128"/>
            </a:endParaRPr>
          </a:p>
        </p:txBody>
      </p:sp>
      <p:cxnSp>
        <p:nvCxnSpPr>
          <p:cNvPr id="37" name="直線矢印コネクタ 36"/>
          <p:cNvCxnSpPr/>
          <p:nvPr/>
        </p:nvCxnSpPr>
        <p:spPr>
          <a:xfrm>
            <a:off x="5170463" y="3878969"/>
            <a:ext cx="1788" cy="1148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BDA6455A-86DC-42D5-821D-C1D712662FB1}"/>
              </a:ext>
            </a:extLst>
          </p:cNvPr>
          <p:cNvSpPr txBox="1"/>
          <p:nvPr/>
        </p:nvSpPr>
        <p:spPr>
          <a:xfrm>
            <a:off x="4660277" y="3612056"/>
            <a:ext cx="1440287"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12/18</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21</a:t>
            </a:r>
            <a:r>
              <a:rPr lang="ja-JP" altLang="en-US" sz="1000" dirty="0" smtClean="0">
                <a:latin typeface="Meiryo UI" panose="020B0604030504040204" pitchFamily="50" charset="-128"/>
                <a:ea typeface="Meiryo UI" panose="020B0604030504040204" pitchFamily="50" charset="-128"/>
              </a:rPr>
              <a:t>時まで）</a:t>
            </a:r>
            <a:endParaRPr kumimoji="1" lang="ja-JP" altLang="en-US" sz="1000" dirty="0">
              <a:latin typeface="Meiryo UI" panose="020B0604030504040204" pitchFamily="50" charset="-128"/>
              <a:ea typeface="Meiryo UI" panose="020B0604030504040204" pitchFamily="50" charset="-128"/>
            </a:endParaRPr>
          </a:p>
        </p:txBody>
      </p:sp>
      <p:cxnSp>
        <p:nvCxnSpPr>
          <p:cNvPr id="39" name="直線矢印コネクタ 38"/>
          <p:cNvCxnSpPr/>
          <p:nvPr/>
        </p:nvCxnSpPr>
        <p:spPr>
          <a:xfrm>
            <a:off x="7500583" y="3747785"/>
            <a:ext cx="1788" cy="1148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27">
            <a:extLst>
              <a:ext uri="{FF2B5EF4-FFF2-40B4-BE49-F238E27FC236}">
                <a16:creationId xmlns:a16="http://schemas.microsoft.com/office/drawing/2014/main" id="{BDA6455A-86DC-42D5-821D-C1D712662FB1}"/>
              </a:ext>
            </a:extLst>
          </p:cNvPr>
          <p:cNvSpPr txBox="1"/>
          <p:nvPr/>
        </p:nvSpPr>
        <p:spPr>
          <a:xfrm>
            <a:off x="6857568" y="3485546"/>
            <a:ext cx="1440287" cy="24577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smtClean="0">
                <a:latin typeface="Meiryo UI" panose="020B0604030504040204" pitchFamily="50" charset="-128"/>
                <a:ea typeface="Meiryo UI" panose="020B0604030504040204" pitchFamily="50" charset="-128"/>
              </a:rPr>
              <a:t>12/21</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21</a:t>
            </a:r>
            <a:r>
              <a:rPr lang="ja-JP" altLang="en-US" sz="1000" dirty="0" smtClean="0">
                <a:latin typeface="Meiryo UI" panose="020B0604030504040204" pitchFamily="50" charset="-128"/>
                <a:ea typeface="Meiryo UI" panose="020B0604030504040204" pitchFamily="50" charset="-128"/>
              </a:rPr>
              <a:t>時まで）</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45">
            <a:extLst>
              <a:ext uri="{FF2B5EF4-FFF2-40B4-BE49-F238E27FC236}">
                <a16:creationId xmlns:a16="http://schemas.microsoft.com/office/drawing/2014/main" id="{66C4A2BD-4252-419D-8A1B-0D8FC4F54FCC}"/>
              </a:ext>
            </a:extLst>
          </p:cNvPr>
          <p:cNvSpPr txBox="1"/>
          <p:nvPr/>
        </p:nvSpPr>
        <p:spPr>
          <a:xfrm>
            <a:off x="7776735" y="1738567"/>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Tree>
    <p:extLst>
      <p:ext uri="{BB962C8B-B14F-4D97-AF65-F5344CB8AC3E}">
        <p14:creationId xmlns:p14="http://schemas.microsoft.com/office/powerpoint/2010/main" val="244830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210541" y="2083472"/>
            <a:ext cx="11479763" cy="4273666"/>
          </a:xfrm>
          <a:prstGeom prst="rect">
            <a:avLst/>
          </a:prstGeom>
        </p:spPr>
      </p:pic>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参考</a:t>
            </a:r>
            <a:r>
              <a:rPr kumimoji="1" lang="en-US" altLang="ja-JP" sz="2800" b="1" dirty="0" smtClean="0">
                <a:latin typeface="UD デジタル 教科書体 NK-B" panose="02020700000000000000" pitchFamily="18" charset="-128"/>
                <a:ea typeface="UD デジタル 教科書体 NK-B" panose="02020700000000000000" pitchFamily="18" charset="-128"/>
              </a:rPr>
              <a:t>】</a:t>
            </a:r>
            <a:r>
              <a:rPr kumimoji="1" lang="ja-JP" altLang="en-US" sz="2800" b="1" dirty="0" smtClean="0">
                <a:latin typeface="UD デジタル 教科書体 NK-B" panose="02020700000000000000" pitchFamily="18" charset="-128"/>
                <a:ea typeface="UD デジタル 教科書体 NK-B" panose="02020700000000000000" pitchFamily="18" charset="-128"/>
              </a:rPr>
              <a:t>緊急</a:t>
            </a:r>
            <a:r>
              <a:rPr kumimoji="1" lang="ja-JP" altLang="en-US" sz="2800" b="1" dirty="0">
                <a:latin typeface="UD デジタル 教科書体 NK-B" panose="02020700000000000000" pitchFamily="18" charset="-128"/>
                <a:ea typeface="UD デジタル 教科書体 NK-B" panose="02020700000000000000" pitchFamily="18" charset="-128"/>
              </a:rPr>
              <a:t>事態宣言対象外都道府県　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a:t>
            </a:r>
          </a:p>
        </p:txBody>
      </p:sp>
      <p:sp>
        <p:nvSpPr>
          <p:cNvPr id="4" name="スライド番号プレースホルダー 3"/>
          <p:cNvSpPr>
            <a:spLocks noGrp="1"/>
          </p:cNvSpPr>
          <p:nvPr>
            <p:ph type="sldNum" sz="quarter" idx="12"/>
          </p:nvPr>
        </p:nvSpPr>
        <p:spPr>
          <a:xfrm>
            <a:off x="9448800" y="6415858"/>
            <a:ext cx="2743200" cy="365125"/>
          </a:xfrm>
        </p:spPr>
        <p:txBody>
          <a:bodyPr/>
          <a:lstStyle/>
          <a:p>
            <a:fld id="{9AE8D62C-51FD-4D41-806D-1D2DE4710F3C}" type="slidenum">
              <a:rPr kumimoji="1" lang="ja-JP" altLang="en-US" smtClean="0"/>
              <a:t>6</a:t>
            </a:fld>
            <a:endParaRPr kumimoji="1" lang="ja-JP" altLang="en-US" dirty="0"/>
          </a:p>
        </p:txBody>
      </p:sp>
      <p:sp>
        <p:nvSpPr>
          <p:cNvPr id="9" name="テキスト ボックス 45">
            <a:extLst>
              <a:ext uri="{FF2B5EF4-FFF2-40B4-BE49-F238E27FC236}">
                <a16:creationId xmlns:a16="http://schemas.microsoft.com/office/drawing/2014/main" id="{66C4A2BD-4252-419D-8A1B-0D8FC4F54FCC}"/>
              </a:ext>
            </a:extLst>
          </p:cNvPr>
          <p:cNvSpPr txBox="1"/>
          <p:nvPr/>
        </p:nvSpPr>
        <p:spPr>
          <a:xfrm>
            <a:off x="7769445" y="2066985"/>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cxnSp>
        <p:nvCxnSpPr>
          <p:cNvPr id="3" name="直線コネクタ 2"/>
          <p:cNvCxnSpPr/>
          <p:nvPr/>
        </p:nvCxnSpPr>
        <p:spPr>
          <a:xfrm flipV="1">
            <a:off x="518235" y="5254927"/>
            <a:ext cx="11360656" cy="427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楕円 1"/>
          <p:cNvSpPr/>
          <p:nvPr/>
        </p:nvSpPr>
        <p:spPr>
          <a:xfrm>
            <a:off x="210541" y="5157840"/>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362788" y="4882217"/>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Ⅲ</a:t>
            </a:r>
            <a:endParaRPr kumimoji="1" lang="ja-JP" altLang="en-US" sz="1000" b="1" dirty="0">
              <a:solidFill>
                <a:srgbClr val="FF0000"/>
              </a:solidFill>
            </a:endParaRPr>
          </a:p>
        </p:txBody>
      </p:sp>
      <p:sp>
        <p:nvSpPr>
          <p:cNvPr id="5" name="テキスト ボックス 4">
            <a:extLst>
              <a:ext uri="{FF2B5EF4-FFF2-40B4-BE49-F238E27FC236}">
                <a16:creationId xmlns:a16="http://schemas.microsoft.com/office/drawing/2014/main" id="{2BA56635-9E5D-4A9D-80B0-27F2F0A16AAC}"/>
              </a:ext>
            </a:extLst>
          </p:cNvPr>
          <p:cNvSpPr txBox="1"/>
          <p:nvPr/>
        </p:nvSpPr>
        <p:spPr>
          <a:xfrm>
            <a:off x="1501816" y="6343802"/>
            <a:ext cx="3425025" cy="338554"/>
          </a:xfrm>
          <a:prstGeom prst="rect">
            <a:avLst/>
          </a:prstGeom>
          <a:noFill/>
          <a:ln>
            <a:solidFill>
              <a:schemeClr val="tx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時短要請を実施して</a:t>
            </a:r>
            <a:r>
              <a:rPr kumimoji="1" lang="ja-JP" altLang="en-US" sz="1600" dirty="0" smtClean="0">
                <a:latin typeface="Meiryo UI" panose="020B0604030504040204" pitchFamily="50" charset="-128"/>
                <a:ea typeface="Meiryo UI" panose="020B0604030504040204" pitchFamily="50" charset="-128"/>
              </a:rPr>
              <a:t>いる３道県</a:t>
            </a:r>
            <a:endParaRPr kumimoji="1" lang="ja-JP" altLang="en-US"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9CE5866-C168-469E-A849-5FA458FF8EF4}"/>
              </a:ext>
            </a:extLst>
          </p:cNvPr>
          <p:cNvSpPr txBox="1"/>
          <p:nvPr/>
        </p:nvSpPr>
        <p:spPr>
          <a:xfrm>
            <a:off x="7280609" y="6345299"/>
            <a:ext cx="3539791" cy="338554"/>
          </a:xfrm>
          <a:prstGeom prst="rect">
            <a:avLst/>
          </a:prstGeom>
          <a:noFill/>
          <a:ln>
            <a:solidFill>
              <a:schemeClr val="tx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時短要請を実施して</a:t>
            </a:r>
            <a:r>
              <a:rPr kumimoji="1" lang="ja-JP" altLang="en-US" sz="1600" dirty="0" smtClean="0">
                <a:latin typeface="Meiryo UI" panose="020B0604030504040204" pitchFamily="50" charset="-128"/>
                <a:ea typeface="Meiryo UI" panose="020B0604030504040204" pitchFamily="50" charset="-128"/>
              </a:rPr>
              <a:t>いない３県</a:t>
            </a:r>
            <a:endParaRPr kumimoji="1" lang="ja-JP" altLang="en-US" sz="16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FC024533-669C-48B1-82E7-C27042384F7F}"/>
              </a:ext>
            </a:extLst>
          </p:cNvPr>
          <p:cNvSpPr/>
          <p:nvPr/>
        </p:nvSpPr>
        <p:spPr>
          <a:xfrm>
            <a:off x="0" y="473912"/>
            <a:ext cx="12192000" cy="93509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時短要請を実施している以下３県は、していなかった以下３県と比較し、１２月中旬</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は</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新規陽性者数が減少。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いずれの県も年始に感染が急拡大しているが、時短要請の有無にかかわらず、新規陽性者数は直近１週間で減少に転じ</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ており、これは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全国的な感染拡大を受けて、国や各県の注意喚起等により、</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県民</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の行動変容が促されたものと考えられる。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BDA6455A-86DC-42D5-821D-C1D712662FB1}"/>
              </a:ext>
            </a:extLst>
          </p:cNvPr>
          <p:cNvSpPr txBox="1"/>
          <p:nvPr/>
        </p:nvSpPr>
        <p:spPr>
          <a:xfrm>
            <a:off x="668000" y="2054282"/>
            <a:ext cx="7247701" cy="938719"/>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時短要請を行っている県の</a:t>
            </a:r>
            <a:r>
              <a:rPr lang="ja-JP" altLang="en-US" sz="1100" dirty="0">
                <a:latin typeface="Meiryo UI" panose="020B0604030504040204" pitchFamily="50" charset="-128"/>
                <a:ea typeface="Meiryo UI" panose="020B0604030504040204" pitchFamily="50" charset="-128"/>
              </a:rPr>
              <a:t>実施内容（</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区域は各都府県・期間で異なる） </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①北海道（</a:t>
            </a:r>
            <a:r>
              <a:rPr lang="en-US" altLang="ja-JP" sz="1100" dirty="0" smtClean="0">
                <a:latin typeface="Meiryo UI" panose="020B0604030504040204" pitchFamily="50" charset="-128"/>
                <a:ea typeface="Meiryo UI" panose="020B0604030504040204" pitchFamily="50" charset="-128"/>
              </a:rPr>
              <a:t>11/7</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接待を伴う飲食店等及び酒類の提供を行う飲食店</a:t>
            </a:r>
            <a:r>
              <a:rPr lang="ja-JP" altLang="en-US" sz="1100" dirty="0" smtClean="0">
                <a:latin typeface="Meiryo UI" panose="020B0604030504040204" pitchFamily="50" charset="-128"/>
                <a:ea typeface="Meiryo UI" panose="020B0604030504040204" pitchFamily="50" charset="-128"/>
              </a:rPr>
              <a:t>等　</a:t>
            </a:r>
            <a:r>
              <a:rPr lang="en-US" altLang="ja-JP" sz="1100" dirty="0" smtClean="0">
                <a:latin typeface="Meiryo UI" panose="020B0604030504040204" pitchFamily="50" charset="-128"/>
                <a:ea typeface="Meiryo UI" panose="020B0604030504040204" pitchFamily="50" charset="-128"/>
              </a:rPr>
              <a:t>22</a:t>
            </a:r>
            <a:r>
              <a:rPr lang="ja-JP" altLang="en-US" sz="1100" dirty="0" smtClean="0">
                <a:latin typeface="Meiryo UI" panose="020B0604030504040204" pitchFamily="50" charset="-128"/>
                <a:ea typeface="Meiryo UI" panose="020B0604030504040204" pitchFamily="50" charset="-128"/>
              </a:rPr>
              <a:t>時まで）　</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②茨城県（</a:t>
            </a:r>
            <a:r>
              <a:rPr lang="en-US" altLang="ja-JP" sz="1100" dirty="0" smtClean="0">
                <a:latin typeface="Meiryo UI" panose="020B0604030504040204" pitchFamily="50" charset="-128"/>
                <a:ea typeface="Meiryo UI" panose="020B0604030504040204" pitchFamily="50" charset="-128"/>
              </a:rPr>
              <a:t>11/30</a:t>
            </a:r>
            <a:r>
              <a:rPr lang="ja-JP" altLang="en-US" sz="1100" dirty="0" smtClean="0">
                <a:latin typeface="Meiryo UI" panose="020B0604030504040204" pitchFamily="50" charset="-128"/>
                <a:ea typeface="Meiryo UI" panose="020B0604030504040204" pitchFamily="50" charset="-128"/>
              </a:rPr>
              <a:t>～接待</a:t>
            </a:r>
            <a:r>
              <a:rPr lang="ja-JP" altLang="en-US" sz="1100" dirty="0">
                <a:latin typeface="Meiryo UI" panose="020B0604030504040204" pitchFamily="50" charset="-128"/>
                <a:ea typeface="Meiryo UI" panose="020B0604030504040204" pitchFamily="50" charset="-128"/>
              </a:rPr>
              <a:t>を伴う飲食店等及び酒類の提供を行う飲食店</a:t>
            </a:r>
            <a:r>
              <a:rPr lang="ja-JP" altLang="en-US" sz="1100" dirty="0" smtClean="0">
                <a:latin typeface="Meiryo UI" panose="020B0604030504040204" pitchFamily="50" charset="-128"/>
                <a:ea typeface="Meiryo UI" panose="020B0604030504040204" pitchFamily="50" charset="-128"/>
              </a:rPr>
              <a:t>等</a:t>
            </a:r>
            <a:r>
              <a:rPr lang="en-US" altLang="ja-JP" sz="1100" dirty="0" smtClean="0">
                <a:latin typeface="Meiryo UI" panose="020B0604030504040204" pitchFamily="50" charset="-128"/>
                <a:ea typeface="Meiryo UI" panose="020B0604030504040204" pitchFamily="50" charset="-128"/>
              </a:rPr>
              <a:t>22</a:t>
            </a:r>
            <a:r>
              <a:rPr lang="ja-JP" altLang="en-US" sz="1100" dirty="0" smtClean="0">
                <a:latin typeface="Meiryo UI" panose="020B0604030504040204" pitchFamily="50" charset="-128"/>
                <a:ea typeface="Meiryo UI" panose="020B0604030504040204" pitchFamily="50" charset="-128"/>
              </a:rPr>
              <a:t>時まで、</a:t>
            </a:r>
            <a:r>
              <a:rPr lang="ja-JP" altLang="en-US" sz="1100" dirty="0">
                <a:latin typeface="Meiryo UI" panose="020B0604030504040204" pitchFamily="50" charset="-128"/>
                <a:ea typeface="Meiryo UI" panose="020B0604030504040204" pitchFamily="50" charset="-128"/>
              </a:rPr>
              <a:t>１</a:t>
            </a:r>
            <a:r>
              <a:rPr lang="en-US" altLang="ja-JP" sz="1100" dirty="0" smtClean="0">
                <a:latin typeface="Meiryo UI" panose="020B0604030504040204" pitchFamily="50" charset="-128"/>
                <a:ea typeface="Meiryo UI" panose="020B0604030504040204" pitchFamily="50" charset="-128"/>
              </a:rPr>
              <a:t>/8</a:t>
            </a:r>
            <a:r>
              <a:rPr lang="ja-JP" altLang="en-US" sz="1100" dirty="0" smtClean="0">
                <a:latin typeface="Meiryo UI" panose="020B0604030504040204" pitchFamily="50" charset="-128"/>
                <a:ea typeface="Meiryo UI" panose="020B0604030504040204" pitchFamily="50" charset="-128"/>
              </a:rPr>
              <a:t>～すべての飲食店　</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時まで）</a:t>
            </a:r>
            <a:endParaRPr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③沖縄県（</a:t>
            </a:r>
            <a:r>
              <a:rPr kumimoji="1" lang="en-US" altLang="ja-JP" sz="1100" dirty="0" smtClean="0">
                <a:latin typeface="Meiryo UI" panose="020B0604030504040204" pitchFamily="50" charset="-128"/>
                <a:ea typeface="Meiryo UI" panose="020B0604030504040204" pitchFamily="50" charset="-128"/>
              </a:rPr>
              <a:t>12/17</a:t>
            </a:r>
            <a:r>
              <a:rPr lang="ja-JP" altLang="en-US" sz="1100" dirty="0">
                <a:latin typeface="Meiryo UI" panose="020B0604030504040204" pitchFamily="50" charset="-128"/>
                <a:ea typeface="Meiryo UI" panose="020B0604030504040204" pitchFamily="50" charset="-128"/>
              </a:rPr>
              <a:t>～接待を伴う飲食店等及び酒類の提供を行う飲食店</a:t>
            </a:r>
            <a:r>
              <a:rPr lang="ja-JP" altLang="en-US" sz="1100" dirty="0" smtClean="0">
                <a:latin typeface="Meiryo UI" panose="020B0604030504040204" pitchFamily="50" charset="-128"/>
                <a:ea typeface="Meiryo UI" panose="020B0604030504040204" pitchFamily="50" charset="-128"/>
              </a:rPr>
              <a:t>等</a:t>
            </a: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22</a:t>
            </a:r>
            <a:r>
              <a:rPr lang="ja-JP" altLang="en-US" sz="1100" dirty="0" smtClean="0">
                <a:latin typeface="Meiryo UI" panose="020B0604030504040204" pitchFamily="50" charset="-128"/>
                <a:ea typeface="Meiryo UI" panose="020B0604030504040204" pitchFamily="50" charset="-128"/>
              </a:rPr>
              <a:t>時まで、</a:t>
            </a:r>
            <a:r>
              <a:rPr lang="en-US" altLang="ja-JP" sz="1100" dirty="0" smtClean="0">
                <a:latin typeface="Meiryo UI" panose="020B0604030504040204" pitchFamily="50" charset="-128"/>
                <a:ea typeface="Meiryo UI" panose="020B0604030504040204" pitchFamily="50" charset="-128"/>
              </a:rPr>
              <a:t>1/22</a:t>
            </a:r>
            <a:r>
              <a:rPr lang="ja-JP" altLang="en-US" sz="1100" dirty="0" smtClean="0">
                <a:latin typeface="Meiryo UI" panose="020B0604030504040204" pitchFamily="50" charset="-128"/>
                <a:ea typeface="Meiryo UI" panose="020B0604030504040204" pitchFamily="50" charset="-128"/>
              </a:rPr>
              <a:t>～同　</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時まで）</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三重県は、</a:t>
            </a:r>
            <a:r>
              <a:rPr lang="en-US" altLang="ja-JP" sz="1100" dirty="0" smtClean="0">
                <a:latin typeface="Meiryo UI" panose="020B0604030504040204" pitchFamily="50" charset="-128"/>
                <a:ea typeface="Meiryo UI" panose="020B0604030504040204" pitchFamily="50" charset="-128"/>
              </a:rPr>
              <a:t>1/18</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2/7</a:t>
            </a:r>
            <a:r>
              <a:rPr lang="ja-JP" altLang="en-US" sz="1100" dirty="0" smtClean="0">
                <a:latin typeface="Meiryo UI" panose="020B0604030504040204" pitchFamily="50" charset="-128"/>
                <a:ea typeface="Meiryo UI" panose="020B0604030504040204" pitchFamily="50" charset="-128"/>
              </a:rPr>
              <a:t>まで、接待</a:t>
            </a:r>
            <a:r>
              <a:rPr lang="ja-JP" altLang="en-US" sz="1100" dirty="0">
                <a:latin typeface="Meiryo UI" panose="020B0604030504040204" pitchFamily="50" charset="-128"/>
                <a:ea typeface="Meiryo UI" panose="020B0604030504040204" pitchFamily="50" charset="-128"/>
              </a:rPr>
              <a:t>を伴う飲食店等及び酒類の提供を行う飲食店</a:t>
            </a:r>
            <a:r>
              <a:rPr lang="ja-JP" altLang="en-US" sz="1100" dirty="0" smtClean="0">
                <a:latin typeface="Meiryo UI" panose="020B0604030504040204" pitchFamily="50" charset="-128"/>
                <a:ea typeface="Meiryo UI" panose="020B0604030504040204" pitchFamily="50" charset="-128"/>
              </a:rPr>
              <a:t>等に対し、</a:t>
            </a:r>
            <a:r>
              <a:rPr lang="en-US" altLang="ja-JP" sz="1100" dirty="0" smtClean="0">
                <a:latin typeface="Meiryo UI" panose="020B0604030504040204" pitchFamily="50" charset="-128"/>
                <a:ea typeface="Meiryo UI" panose="020B0604030504040204" pitchFamily="50" charset="-128"/>
              </a:rPr>
              <a:t>21</a:t>
            </a:r>
            <a:r>
              <a:rPr lang="ja-JP" altLang="en-US" sz="1100" dirty="0" smtClean="0">
                <a:latin typeface="Meiryo UI" panose="020B0604030504040204" pitchFamily="50" charset="-128"/>
                <a:ea typeface="Meiryo UI" panose="020B0604030504040204" pitchFamily="50" charset="-128"/>
              </a:rPr>
              <a:t>時までの時短要請</a:t>
            </a:r>
            <a:endParaRPr lang="ja-JP" altLang="en-US" sz="11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DA6455A-86DC-42D5-821D-C1D712662FB1}"/>
              </a:ext>
            </a:extLst>
          </p:cNvPr>
          <p:cNvSpPr txBox="1"/>
          <p:nvPr/>
        </p:nvSpPr>
        <p:spPr>
          <a:xfrm>
            <a:off x="192368" y="1428138"/>
            <a:ext cx="11999632" cy="58477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緊急事態宣言対象区域以外の県で、週・人口</a:t>
            </a:r>
            <a:r>
              <a:rPr lang="en-US" altLang="ja-JP" sz="1600" b="1" dirty="0" smtClean="0">
                <a:latin typeface="Meiryo UI" panose="020B0604030504040204" pitchFamily="50" charset="-128"/>
                <a:ea typeface="Meiryo UI" panose="020B0604030504040204" pitchFamily="50" charset="-128"/>
              </a:rPr>
              <a:t>10</a:t>
            </a:r>
            <a:r>
              <a:rPr lang="ja-JP" altLang="en-US" sz="1600" b="1" dirty="0" smtClean="0">
                <a:latin typeface="Meiryo UI" panose="020B0604030504040204" pitchFamily="50" charset="-128"/>
                <a:ea typeface="Meiryo UI" panose="020B0604030504040204" pitchFamily="50" charset="-128"/>
              </a:rPr>
              <a:t>万人あたり新規陽性者数が</a:t>
            </a:r>
            <a:r>
              <a:rPr lang="ja-JP" altLang="en-US" sz="1600" b="1" dirty="0">
                <a:latin typeface="Meiryo UI" panose="020B0604030504040204" pitchFamily="50" charset="-128"/>
                <a:ea typeface="Meiryo UI" panose="020B0604030504040204" pitchFamily="50" charset="-128"/>
              </a:rPr>
              <a:t>多</a:t>
            </a:r>
            <a:r>
              <a:rPr lang="ja-JP" altLang="en-US" sz="1600" b="1" dirty="0" smtClean="0">
                <a:latin typeface="Meiryo UI" panose="020B0604030504040204" pitchFamily="50" charset="-128"/>
                <a:ea typeface="Meiryo UI" panose="020B0604030504040204" pitchFamily="50" charset="-128"/>
              </a:rPr>
              <a:t>い県のうち、</a:t>
            </a:r>
            <a:r>
              <a:rPr lang="en-US" altLang="ja-JP" sz="1600" b="1" dirty="0" smtClean="0">
                <a:latin typeface="Meiryo UI" panose="020B0604030504040204" pitchFamily="50" charset="-128"/>
                <a:ea typeface="Meiryo UI" panose="020B0604030504040204" pitchFamily="50" charset="-128"/>
              </a:rPr>
              <a:t>11</a:t>
            </a:r>
            <a:r>
              <a:rPr lang="ja-JP" altLang="en-US" sz="1600" b="1" dirty="0" smtClean="0">
                <a:latin typeface="Meiryo UI" panose="020B0604030504040204" pitchFamily="50" charset="-128"/>
                <a:ea typeface="Meiryo UI" panose="020B0604030504040204" pitchFamily="50" charset="-128"/>
              </a:rPr>
              <a:t>月末又は</a:t>
            </a:r>
            <a:r>
              <a:rPr lang="en-US" altLang="ja-JP" sz="1600" b="1" dirty="0" smtClean="0">
                <a:latin typeface="Meiryo UI" panose="020B0604030504040204" pitchFamily="50" charset="-128"/>
                <a:ea typeface="Meiryo UI" panose="020B0604030504040204" pitchFamily="50" charset="-128"/>
              </a:rPr>
              <a:t>12</a:t>
            </a:r>
            <a:r>
              <a:rPr lang="ja-JP" altLang="en-US" sz="1600" b="1" dirty="0" smtClean="0">
                <a:latin typeface="Meiryo UI" panose="020B0604030504040204" pitchFamily="50" charset="-128"/>
                <a:ea typeface="Meiryo UI" panose="020B0604030504040204" pitchFamily="50" charset="-128"/>
              </a:rPr>
              <a:t>月上旬から時短要請を行っている３県と実施していない３県を抽出</a:t>
            </a:r>
            <a:endParaRPr lang="ja-JP" altLang="en-US" sz="1600" b="1"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flipV="1">
            <a:off x="518235" y="4903877"/>
            <a:ext cx="11360656" cy="4278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7" name="楕円 16"/>
          <p:cNvSpPr/>
          <p:nvPr/>
        </p:nvSpPr>
        <p:spPr>
          <a:xfrm>
            <a:off x="210541" y="4806790"/>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1362788" y="4541997"/>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cxnSp>
        <p:nvCxnSpPr>
          <p:cNvPr id="25" name="直線矢印コネクタ 24"/>
          <p:cNvCxnSpPr/>
          <p:nvPr/>
        </p:nvCxnSpPr>
        <p:spPr>
          <a:xfrm>
            <a:off x="584068" y="3685304"/>
            <a:ext cx="1788" cy="1148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BDA6455A-86DC-42D5-821D-C1D712662FB1}"/>
              </a:ext>
            </a:extLst>
          </p:cNvPr>
          <p:cNvSpPr txBox="1"/>
          <p:nvPr/>
        </p:nvSpPr>
        <p:spPr>
          <a:xfrm>
            <a:off x="367490" y="3439531"/>
            <a:ext cx="1440287" cy="245773"/>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11/7</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22</a:t>
            </a:r>
            <a:r>
              <a:rPr lang="ja-JP" altLang="en-US" sz="1000" dirty="0" smtClean="0">
                <a:latin typeface="Meiryo UI" panose="020B0604030504040204" pitchFamily="50" charset="-128"/>
                <a:ea typeface="Meiryo UI" panose="020B0604030504040204" pitchFamily="50" charset="-128"/>
              </a:rPr>
              <a:t>時まで）</a:t>
            </a:r>
            <a:endParaRPr kumimoji="1" lang="ja-JP" altLang="en-US" sz="1000" dirty="0">
              <a:latin typeface="Meiryo UI" panose="020B0604030504040204" pitchFamily="50" charset="-128"/>
              <a:ea typeface="Meiryo UI" panose="020B0604030504040204" pitchFamily="50" charset="-128"/>
            </a:endParaRPr>
          </a:p>
        </p:txBody>
      </p:sp>
      <p:cxnSp>
        <p:nvCxnSpPr>
          <p:cNvPr id="27" name="直線矢印コネクタ 26"/>
          <p:cNvCxnSpPr/>
          <p:nvPr/>
        </p:nvCxnSpPr>
        <p:spPr>
          <a:xfrm>
            <a:off x="2578916" y="3905743"/>
            <a:ext cx="1788" cy="1148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BDA6455A-86DC-42D5-821D-C1D712662FB1}"/>
              </a:ext>
            </a:extLst>
          </p:cNvPr>
          <p:cNvSpPr txBox="1"/>
          <p:nvPr/>
        </p:nvSpPr>
        <p:spPr>
          <a:xfrm>
            <a:off x="2362338" y="3659970"/>
            <a:ext cx="1440287" cy="245773"/>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11/30</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22</a:t>
            </a:r>
            <a:r>
              <a:rPr lang="ja-JP" altLang="en-US" sz="1000" dirty="0" smtClean="0">
                <a:latin typeface="Meiryo UI" panose="020B0604030504040204" pitchFamily="50" charset="-128"/>
                <a:ea typeface="Meiryo UI" panose="020B0604030504040204" pitchFamily="50" charset="-128"/>
              </a:rPr>
              <a:t>時まで）</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632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　前週比</a:t>
            </a:r>
          </a:p>
        </p:txBody>
      </p:sp>
      <p:sp>
        <p:nvSpPr>
          <p:cNvPr id="4" name="スライド番号プレースホルダー 3"/>
          <p:cNvSpPr>
            <a:spLocks noGrp="1"/>
          </p:cNvSpPr>
          <p:nvPr>
            <p:ph type="sldNum" sz="quarter" idx="12"/>
          </p:nvPr>
        </p:nvSpPr>
        <p:spPr>
          <a:xfrm>
            <a:off x="9361517" y="6522516"/>
            <a:ext cx="2743200" cy="365125"/>
          </a:xfrm>
        </p:spPr>
        <p:txBody>
          <a:bodyPr/>
          <a:lstStyle/>
          <a:p>
            <a:fld id="{9AE8D62C-51FD-4D41-806D-1D2DE4710F3C}" type="slidenum">
              <a:rPr kumimoji="1" lang="ja-JP" altLang="en-US" smtClean="0"/>
              <a:t>7</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0" y="473912"/>
            <a:ext cx="12192000" cy="8362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大阪府は１１</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/27</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以降の時短要請の効果</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が</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月中旬以降の新規陽性者数の減少として顕著に表れ、それ</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により</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、１月</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５日</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以降の</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感染</a:t>
            </a:r>
            <a:endPar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急拡大</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において、東京都</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と異なり、</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新規陽性者数が最大</a:t>
            </a:r>
            <a:r>
              <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rPr>
              <a:t>654</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人</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でおさまった</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可能性がある</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。（再掲）</a:t>
            </a:r>
            <a:endPar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◆緊急</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事態宣言区域では、それ以外の地域に比べ</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、新規陽性者数が大きく減少し、効果が見られる。</a:t>
            </a:r>
            <a:endPar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12" name="表 16">
            <a:extLst>
              <a:ext uri="{FF2B5EF4-FFF2-40B4-BE49-F238E27FC236}">
                <a16:creationId xmlns:a16="http://schemas.microsoft.com/office/drawing/2014/main" id="{7A3B7B7C-6BF4-4BD1-AA32-FD6C0E4E15F1}"/>
              </a:ext>
            </a:extLst>
          </p:cNvPr>
          <p:cNvGraphicFramePr>
            <a:graphicFrameLocks noGrp="1"/>
          </p:cNvGraphicFramePr>
          <p:nvPr>
            <p:extLst>
              <p:ext uri="{D42A27DB-BD31-4B8C-83A1-F6EECF244321}">
                <p14:modId xmlns:p14="http://schemas.microsoft.com/office/powerpoint/2010/main" val="2866434314"/>
              </p:ext>
            </p:extLst>
          </p:nvPr>
        </p:nvGraphicFramePr>
        <p:xfrm>
          <a:off x="217255" y="1517977"/>
          <a:ext cx="11757489" cy="4937415"/>
        </p:xfrm>
        <a:graphic>
          <a:graphicData uri="http://schemas.openxmlformats.org/drawingml/2006/table">
            <a:tbl>
              <a:tblPr firstRow="1" bandRow="1">
                <a:tableStyleId>{5C22544A-7EE6-4342-B048-85BDC9FD1C3A}</a:tableStyleId>
              </a:tblPr>
              <a:tblGrid>
                <a:gridCol w="770022">
                  <a:extLst>
                    <a:ext uri="{9D8B030D-6E8A-4147-A177-3AD203B41FA5}">
                      <a16:colId xmlns:a16="http://schemas.microsoft.com/office/drawing/2014/main" val="4085218997"/>
                    </a:ext>
                  </a:extLst>
                </a:gridCol>
                <a:gridCol w="613212">
                  <a:extLst>
                    <a:ext uri="{9D8B030D-6E8A-4147-A177-3AD203B41FA5}">
                      <a16:colId xmlns:a16="http://schemas.microsoft.com/office/drawing/2014/main" val="1850992950"/>
                    </a:ext>
                  </a:extLst>
                </a:gridCol>
                <a:gridCol w="691617">
                  <a:extLst>
                    <a:ext uri="{9D8B030D-6E8A-4147-A177-3AD203B41FA5}">
                      <a16:colId xmlns:a16="http://schemas.microsoft.com/office/drawing/2014/main" val="2557809754"/>
                    </a:ext>
                  </a:extLst>
                </a:gridCol>
                <a:gridCol w="691617">
                  <a:extLst>
                    <a:ext uri="{9D8B030D-6E8A-4147-A177-3AD203B41FA5}">
                      <a16:colId xmlns:a16="http://schemas.microsoft.com/office/drawing/2014/main" val="1815180618"/>
                    </a:ext>
                  </a:extLst>
                </a:gridCol>
                <a:gridCol w="691617">
                  <a:extLst>
                    <a:ext uri="{9D8B030D-6E8A-4147-A177-3AD203B41FA5}">
                      <a16:colId xmlns:a16="http://schemas.microsoft.com/office/drawing/2014/main" val="374527027"/>
                    </a:ext>
                  </a:extLst>
                </a:gridCol>
                <a:gridCol w="691617">
                  <a:extLst>
                    <a:ext uri="{9D8B030D-6E8A-4147-A177-3AD203B41FA5}">
                      <a16:colId xmlns:a16="http://schemas.microsoft.com/office/drawing/2014/main" val="2458809247"/>
                    </a:ext>
                  </a:extLst>
                </a:gridCol>
                <a:gridCol w="691617">
                  <a:extLst>
                    <a:ext uri="{9D8B030D-6E8A-4147-A177-3AD203B41FA5}">
                      <a16:colId xmlns:a16="http://schemas.microsoft.com/office/drawing/2014/main" val="2130978318"/>
                    </a:ext>
                  </a:extLst>
                </a:gridCol>
                <a:gridCol w="691617">
                  <a:extLst>
                    <a:ext uri="{9D8B030D-6E8A-4147-A177-3AD203B41FA5}">
                      <a16:colId xmlns:a16="http://schemas.microsoft.com/office/drawing/2014/main" val="2816180084"/>
                    </a:ext>
                  </a:extLst>
                </a:gridCol>
                <a:gridCol w="691617">
                  <a:extLst>
                    <a:ext uri="{9D8B030D-6E8A-4147-A177-3AD203B41FA5}">
                      <a16:colId xmlns:a16="http://schemas.microsoft.com/office/drawing/2014/main" val="3100807519"/>
                    </a:ext>
                  </a:extLst>
                </a:gridCol>
                <a:gridCol w="691617">
                  <a:extLst>
                    <a:ext uri="{9D8B030D-6E8A-4147-A177-3AD203B41FA5}">
                      <a16:colId xmlns:a16="http://schemas.microsoft.com/office/drawing/2014/main" val="2195222359"/>
                    </a:ext>
                  </a:extLst>
                </a:gridCol>
                <a:gridCol w="691617">
                  <a:extLst>
                    <a:ext uri="{9D8B030D-6E8A-4147-A177-3AD203B41FA5}">
                      <a16:colId xmlns:a16="http://schemas.microsoft.com/office/drawing/2014/main" val="2600168524"/>
                    </a:ext>
                  </a:extLst>
                </a:gridCol>
                <a:gridCol w="691617">
                  <a:extLst>
                    <a:ext uri="{9D8B030D-6E8A-4147-A177-3AD203B41FA5}">
                      <a16:colId xmlns:a16="http://schemas.microsoft.com/office/drawing/2014/main" val="3921457734"/>
                    </a:ext>
                  </a:extLst>
                </a:gridCol>
                <a:gridCol w="691617">
                  <a:extLst>
                    <a:ext uri="{9D8B030D-6E8A-4147-A177-3AD203B41FA5}">
                      <a16:colId xmlns:a16="http://schemas.microsoft.com/office/drawing/2014/main" val="706097766"/>
                    </a:ext>
                  </a:extLst>
                </a:gridCol>
                <a:gridCol w="691617">
                  <a:extLst>
                    <a:ext uri="{9D8B030D-6E8A-4147-A177-3AD203B41FA5}">
                      <a16:colId xmlns:a16="http://schemas.microsoft.com/office/drawing/2014/main" val="1421892172"/>
                    </a:ext>
                  </a:extLst>
                </a:gridCol>
                <a:gridCol w="691617">
                  <a:extLst>
                    <a:ext uri="{9D8B030D-6E8A-4147-A177-3AD203B41FA5}">
                      <a16:colId xmlns:a16="http://schemas.microsoft.com/office/drawing/2014/main" val="1982955651"/>
                    </a:ext>
                  </a:extLst>
                </a:gridCol>
                <a:gridCol w="691617">
                  <a:extLst>
                    <a:ext uri="{9D8B030D-6E8A-4147-A177-3AD203B41FA5}">
                      <a16:colId xmlns:a16="http://schemas.microsoft.com/office/drawing/2014/main" val="3921052954"/>
                    </a:ext>
                  </a:extLst>
                </a:gridCol>
                <a:gridCol w="691617">
                  <a:extLst>
                    <a:ext uri="{9D8B030D-6E8A-4147-A177-3AD203B41FA5}">
                      <a16:colId xmlns:a16="http://schemas.microsoft.com/office/drawing/2014/main" val="3113739530"/>
                    </a:ext>
                  </a:extLst>
                </a:gridCol>
              </a:tblGrid>
              <a:tr h="442629">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10">
                  <a:txBody>
                    <a:bodyPr/>
                    <a:lstStyle/>
                    <a:p>
                      <a:pPr algn="ctr"/>
                      <a:r>
                        <a:rPr kumimoji="1" lang="ja-JP" altLang="en-US" sz="1100" dirty="0">
                          <a:latin typeface="Meiryo UI" panose="020B0604030504040204" pitchFamily="50" charset="-128"/>
                          <a:ea typeface="Meiryo UI" panose="020B0604030504040204" pitchFamily="50" charset="-128"/>
                        </a:rPr>
                        <a:t>緊急事態宣言区域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gridSpan="3">
                  <a:txBody>
                    <a:bodyPr/>
                    <a:lstStyle/>
                    <a:p>
                      <a:pPr algn="ct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月末から</a:t>
                      </a: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月上旬にかけて時短要請を実施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gridSpan="3">
                  <a:txBody>
                    <a:bodyPr/>
                    <a:lstStyle/>
                    <a:p>
                      <a:pPr algn="ctr"/>
                      <a:r>
                        <a:rPr kumimoji="1" lang="ja-JP" altLang="en-US" sz="1100" dirty="0">
                          <a:latin typeface="Meiryo UI" panose="020B0604030504040204" pitchFamily="50" charset="-128"/>
                          <a:ea typeface="Meiryo UI" panose="020B0604030504040204" pitchFamily="50" charset="-128"/>
                        </a:rPr>
                        <a:t>時短要請を実施していない</a:t>
                      </a:r>
                      <a:endParaRPr kumimoji="1" lang="en-US" altLang="ja-JP" sz="11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三重は</a:t>
                      </a:r>
                      <a:r>
                        <a:rPr kumimoji="1" lang="en-US" altLang="ja-JP" sz="1100" dirty="0">
                          <a:latin typeface="Meiryo UI" panose="020B0604030504040204" pitchFamily="50" charset="-128"/>
                          <a:ea typeface="Meiryo UI" panose="020B0604030504040204" pitchFamily="50" charset="-128"/>
                        </a:rPr>
                        <a:t>1/18</a:t>
                      </a:r>
                      <a:r>
                        <a:rPr kumimoji="1" lang="ja-JP" altLang="en-US" sz="1100" dirty="0">
                          <a:latin typeface="Meiryo UI" panose="020B0604030504040204" pitchFamily="50" charset="-128"/>
                          <a:ea typeface="Meiryo UI" panose="020B0604030504040204" pitchFamily="50" charset="-128"/>
                        </a:rPr>
                        <a:t>～実施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84871071"/>
                  </a:ext>
                </a:extLst>
              </a:tr>
              <a:tr h="384666">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埼玉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千葉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東京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神奈川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岐阜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愛知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京都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大阪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兵庫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福岡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北海道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茨城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沖縄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三重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滋賀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1" dirty="0">
                          <a:latin typeface="Meiryo UI" panose="020B0604030504040204" pitchFamily="50" charset="-128"/>
                          <a:ea typeface="Meiryo UI" panose="020B0604030504040204" pitchFamily="50" charset="-128"/>
                        </a:rPr>
                        <a:t>奈良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71465"/>
                  </a:ext>
                </a:extLst>
              </a:tr>
              <a:tr h="411012">
                <a:tc>
                  <a:txBody>
                    <a:bodyPr/>
                    <a:lstStyle/>
                    <a:p>
                      <a:pPr algn="ctr"/>
                      <a:r>
                        <a:rPr kumimoji="1" lang="en-US" altLang="ja-JP" sz="1000" dirty="0">
                          <a:latin typeface="Meiryo UI" panose="020B0604030504040204" pitchFamily="50" charset="-128"/>
                          <a:ea typeface="Meiryo UI" panose="020B0604030504040204" pitchFamily="50" charset="-128"/>
                        </a:rPr>
                        <a:t>11/30-12/6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1.28</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0.96</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1.05</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1.03</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1.39</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1.12</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1.15</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1.06</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1.10</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1.01</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0.85</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0.83</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0.95</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0.86</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1.38</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20955030"/>
                  </a:ext>
                </a:extLst>
              </a:tr>
              <a:tr h="411012">
                <a:tc>
                  <a:txBody>
                    <a:bodyPr/>
                    <a:lstStyle/>
                    <a:p>
                      <a:pPr algn="ctr"/>
                      <a:r>
                        <a:rPr kumimoji="1" lang="en-US" altLang="ja-JP" sz="1000" dirty="0">
                          <a:latin typeface="Meiryo UI" panose="020B0604030504040204" pitchFamily="50" charset="-128"/>
                          <a:ea typeface="Meiryo UI" panose="020B0604030504040204" pitchFamily="50" charset="-128"/>
                        </a:rPr>
                        <a:t>12/7-12/13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1.17</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smtClean="0">
                          <a:solidFill>
                            <a:schemeClr val="bg1"/>
                          </a:solidFill>
                          <a:latin typeface="Meiryo UI" panose="020B0604030504040204" pitchFamily="50" charset="-128"/>
                          <a:ea typeface="Meiryo UI" panose="020B0604030504040204" pitchFamily="50" charset="-128"/>
                        </a:rPr>
                        <a:t>1.37</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1.14</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1.21</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1.33</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1.04</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2.10</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0.97</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1.04</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2.15</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0.98</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0.65</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0.99</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1.27</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1.02</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154041431"/>
                  </a:ext>
                </a:extLst>
              </a:tr>
              <a:tr h="411012">
                <a:tc>
                  <a:txBody>
                    <a:bodyPr/>
                    <a:lstStyle/>
                    <a:p>
                      <a:pPr algn="ctr"/>
                      <a:r>
                        <a:rPr kumimoji="1" lang="en-US" altLang="ja-JP" sz="1000" dirty="0">
                          <a:latin typeface="Meiryo UI" panose="020B0604030504040204" pitchFamily="50" charset="-128"/>
                          <a:ea typeface="Meiryo UI" panose="020B0604030504040204" pitchFamily="50" charset="-128"/>
                        </a:rPr>
                        <a:t>12/14-12/20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1.10</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1.20</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1.20</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1.27</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1.03</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1.26</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0.87</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0.96</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1.33</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0.67</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0.85</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0.72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0.85</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1.30</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0.86</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352913805"/>
                  </a:ext>
                </a:extLst>
              </a:tr>
              <a:tr h="411012">
                <a:tc>
                  <a:txBody>
                    <a:bodyPr/>
                    <a:lstStyle/>
                    <a:p>
                      <a:pPr algn="ctr"/>
                      <a:r>
                        <a:rPr kumimoji="1" lang="en-US" altLang="ja-JP" sz="1000" dirty="0">
                          <a:latin typeface="Meiryo UI" panose="020B0604030504040204" pitchFamily="50" charset="-128"/>
                          <a:ea typeface="Meiryo UI" panose="020B0604030504040204" pitchFamily="50" charset="-128"/>
                        </a:rPr>
                        <a:t>12/21-12/27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1.27</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1.34</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1.22</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1.48</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1.49</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1.08</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1.31</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0.90</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1.29</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1.24</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0.89</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1.25</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1.39</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0.91</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2.67</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1.42</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487355413"/>
                  </a:ext>
                </a:extLst>
              </a:tr>
              <a:tr h="411012">
                <a:tc>
                  <a:txBody>
                    <a:bodyPr/>
                    <a:lstStyle/>
                    <a:p>
                      <a:pPr algn="ctr"/>
                      <a:r>
                        <a:rPr kumimoji="1" lang="en-US" altLang="ja-JP" sz="1000" dirty="0">
                          <a:latin typeface="Meiryo UI" panose="020B0604030504040204" pitchFamily="50" charset="-128"/>
                          <a:ea typeface="Meiryo UI" panose="020B0604030504040204" pitchFamily="50" charset="-128"/>
                        </a:rPr>
                        <a:t>12/28-1/3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1.06</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1.26</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1.18</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1.11</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1.20</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0.93</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0.93</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0.98</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0.90</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1.14</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0.95</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1.53</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1.08</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1.22</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1.06</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0.99</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305682442"/>
                  </a:ext>
                </a:extLst>
              </a:tr>
              <a:tr h="411012">
                <a:tc>
                  <a:txBody>
                    <a:bodyPr/>
                    <a:lstStyle/>
                    <a:p>
                      <a:pPr algn="ctr"/>
                      <a:r>
                        <a:rPr kumimoji="1" lang="en-US" altLang="ja-JP" sz="1000" dirty="0" smtClean="0">
                          <a:latin typeface="Meiryo UI" panose="020B0604030504040204" pitchFamily="50" charset="-128"/>
                          <a:ea typeface="Meiryo UI" panose="020B0604030504040204" pitchFamily="50" charset="-128"/>
                        </a:rPr>
                        <a:t>1/4-</a:t>
                      </a:r>
                    </a:p>
                    <a:p>
                      <a:pPr algn="ctr"/>
                      <a:r>
                        <a:rPr kumimoji="1" lang="en-US" altLang="ja-JP" sz="1000" dirty="0" smtClean="0">
                          <a:latin typeface="Meiryo UI" panose="020B0604030504040204" pitchFamily="50" charset="-128"/>
                          <a:ea typeface="Meiryo UI" panose="020B0604030504040204" pitchFamily="50" charset="-128"/>
                        </a:rPr>
                        <a:t>1/10</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1.74</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1.73</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2.05</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1.64</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1.42</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1.63</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1.38</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1.99</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1.74</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1.89</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1.43</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2.29</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1.79</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2.41</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1.65</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1.10</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751331381"/>
                  </a:ext>
                </a:extLst>
              </a:tr>
              <a:tr h="411012">
                <a:tc>
                  <a:txBody>
                    <a:bodyPr/>
                    <a:lstStyle/>
                    <a:p>
                      <a:pPr algn="ctr"/>
                      <a:r>
                        <a:rPr kumimoji="1" lang="en-US" altLang="ja-JP" sz="1000" dirty="0">
                          <a:latin typeface="Meiryo UI" panose="020B0604030504040204" pitchFamily="50" charset="-128"/>
                          <a:ea typeface="Meiryo UI" panose="020B0604030504040204" pitchFamily="50" charset="-128"/>
                        </a:rPr>
                        <a:t>1/11-1/17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1.02</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1.22</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0.85</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1.20</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0.79</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0.80</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1.09</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0.99</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0.98</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1.04</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1.05</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1.02</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1.10</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0.70</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0.98</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451486518"/>
                  </a:ext>
                </a:extLst>
              </a:tr>
              <a:tr h="411012">
                <a:tc>
                  <a:txBody>
                    <a:bodyPr/>
                    <a:lstStyle/>
                    <a:p>
                      <a:pPr algn="ctr"/>
                      <a:r>
                        <a:rPr kumimoji="1" lang="en-US" altLang="ja-JP" sz="1000" dirty="0" smtClean="0">
                          <a:latin typeface="Meiryo UI" panose="020B0604030504040204" pitchFamily="50" charset="-128"/>
                          <a:ea typeface="Meiryo UI" panose="020B0604030504040204" pitchFamily="50" charset="-128"/>
                        </a:rPr>
                        <a:t>1/18-1/24</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a:latin typeface="Meiryo UI" panose="020B0604030504040204" pitchFamily="50" charset="-128"/>
                          <a:ea typeface="Meiryo UI" panose="020B0604030504040204" pitchFamily="50" charset="-128"/>
                        </a:rPr>
                        <a:t>0.87</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0.94</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0.79</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0.83</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0.72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0.85</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0.94</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0.91</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0.79</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0.74</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0.93</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1.24</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0.99</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1.09</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1.06</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07032121"/>
                  </a:ext>
                </a:extLst>
              </a:tr>
              <a:tr h="411012">
                <a:tc>
                  <a:txBody>
                    <a:bodyPr/>
                    <a:lstStyle/>
                    <a:p>
                      <a:pPr algn="ctr"/>
                      <a:r>
                        <a:rPr kumimoji="1" lang="en-US" altLang="ja-JP" sz="1000" dirty="0">
                          <a:latin typeface="Meiryo UI" panose="020B0604030504040204" pitchFamily="50" charset="-128"/>
                          <a:ea typeface="Meiryo UI" panose="020B0604030504040204" pitchFamily="50" charset="-128"/>
                        </a:rPr>
                        <a:t>1/25-1/31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a:latin typeface="Meiryo UI" panose="020B0604030504040204" pitchFamily="50" charset="-128"/>
                          <a:ea typeface="Meiryo UI" panose="020B0604030504040204" pitchFamily="50" charset="-128"/>
                        </a:rPr>
                        <a:t>0.72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0.71</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0.72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0.56</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0.76</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0.78</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0.68</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0.69</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0.68</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0.97</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0.80</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0.87</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0.87</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0.71</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0.67</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452814583"/>
                  </a:ext>
                </a:extLst>
              </a:tr>
              <a:tr h="411012">
                <a:tc>
                  <a:txBody>
                    <a:bodyPr/>
                    <a:lstStyle/>
                    <a:p>
                      <a:pPr algn="ctr"/>
                      <a:r>
                        <a:rPr kumimoji="1" lang="en-US" altLang="ja-JP" sz="1000" dirty="0" smtClean="0">
                          <a:latin typeface="Meiryo UI" panose="020B0604030504040204" pitchFamily="50" charset="-128"/>
                          <a:ea typeface="Meiryo UI" panose="020B0604030504040204" pitchFamily="50" charset="-128"/>
                        </a:rPr>
                        <a:t>2/1-</a:t>
                      </a:r>
                    </a:p>
                    <a:p>
                      <a:pPr algn="ctr"/>
                      <a:r>
                        <a:rPr kumimoji="1" lang="en-US" altLang="ja-JP" sz="1000" dirty="0" smtClean="0">
                          <a:latin typeface="Meiryo UI" panose="020B0604030504040204" pitchFamily="50" charset="-128"/>
                          <a:ea typeface="Meiryo UI" panose="020B0604030504040204" pitchFamily="50" charset="-128"/>
                        </a:rPr>
                        <a:t>2/7</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0.82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0.69</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0.67</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0.56</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0.76</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0.57</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0.44</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0.60</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0.62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0.59</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0.82</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0.74</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0.56</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0.76</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0.74</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0.94</a:t>
                      </a:r>
                      <a:endParaRPr kumimoji="1" lang="ja-JP" altLang="en-US" sz="1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50746934"/>
                  </a:ext>
                </a:extLst>
              </a:tr>
            </a:tbl>
          </a:graphicData>
        </a:graphic>
      </p:graphicFrame>
      <p:sp>
        <p:nvSpPr>
          <p:cNvPr id="2" name="テキスト ボックス 1"/>
          <p:cNvSpPr txBox="1"/>
          <p:nvPr/>
        </p:nvSpPr>
        <p:spPr>
          <a:xfrm>
            <a:off x="362909" y="6560236"/>
            <a:ext cx="491318" cy="261610"/>
          </a:xfrm>
          <a:prstGeom prst="rect">
            <a:avLst/>
          </a:prstGeom>
          <a:solidFill>
            <a:srgbClr val="FF0000"/>
          </a:solidFill>
        </p:spPr>
        <p:txBody>
          <a:bodyPr wrap="square" rtlCol="0">
            <a:spAutoFit/>
          </a:bodyPr>
          <a:lstStyle/>
          <a:p>
            <a:endParaRPr kumimoji="1" lang="ja-JP" altLang="en-US" dirty="0"/>
          </a:p>
        </p:txBody>
      </p:sp>
      <p:sp>
        <p:nvSpPr>
          <p:cNvPr id="3" name="テキスト ボックス 2"/>
          <p:cNvSpPr txBox="1"/>
          <p:nvPr/>
        </p:nvSpPr>
        <p:spPr>
          <a:xfrm>
            <a:off x="841083" y="6562385"/>
            <a:ext cx="1787857" cy="261610"/>
          </a:xfrm>
          <a:prstGeom prst="rect">
            <a:avLst/>
          </a:prstGeom>
          <a:noFill/>
        </p:spPr>
        <p:txBody>
          <a:bodyPr wrap="square" rtlCol="0">
            <a:spAutoFit/>
          </a:bodyPr>
          <a:lstStyle/>
          <a:p>
            <a:r>
              <a:rPr lang="en-US" altLang="ja-JP" sz="1100" dirty="0" smtClean="0"/>
              <a:t>…</a:t>
            </a:r>
            <a:r>
              <a:rPr lang="ja-JP" altLang="en-US" sz="1100" dirty="0" smtClean="0"/>
              <a:t>前週比１倍以上</a:t>
            </a:r>
            <a:endParaRPr kumimoji="1" lang="ja-JP" altLang="en-US" sz="1100" dirty="0"/>
          </a:p>
        </p:txBody>
      </p:sp>
      <p:sp>
        <p:nvSpPr>
          <p:cNvPr id="10" name="テキスト ボックス 9"/>
          <p:cNvSpPr txBox="1"/>
          <p:nvPr/>
        </p:nvSpPr>
        <p:spPr>
          <a:xfrm>
            <a:off x="2268007" y="6567095"/>
            <a:ext cx="491318" cy="261610"/>
          </a:xfrm>
          <a:prstGeom prst="rect">
            <a:avLst/>
          </a:prstGeom>
          <a:solidFill>
            <a:schemeClr val="accent4">
              <a:lumMod val="60000"/>
              <a:lumOff val="40000"/>
            </a:schemeClr>
          </a:solidFill>
        </p:spPr>
        <p:txBody>
          <a:bodyPr wrap="square" rtlCol="0">
            <a:spAutoFit/>
          </a:bodyPr>
          <a:lstStyle/>
          <a:p>
            <a:endParaRPr kumimoji="1" lang="ja-JP" altLang="en-US" dirty="0"/>
          </a:p>
        </p:txBody>
      </p:sp>
      <p:sp>
        <p:nvSpPr>
          <p:cNvPr id="13" name="テキスト ボックス 12"/>
          <p:cNvSpPr txBox="1"/>
          <p:nvPr/>
        </p:nvSpPr>
        <p:spPr>
          <a:xfrm>
            <a:off x="2728460" y="6564946"/>
            <a:ext cx="1787857" cy="261610"/>
          </a:xfrm>
          <a:prstGeom prst="rect">
            <a:avLst/>
          </a:prstGeom>
          <a:noFill/>
        </p:spPr>
        <p:txBody>
          <a:bodyPr wrap="square" rtlCol="0">
            <a:spAutoFit/>
          </a:bodyPr>
          <a:lstStyle/>
          <a:p>
            <a:r>
              <a:rPr lang="en-US" altLang="ja-JP" sz="1100" dirty="0" smtClean="0"/>
              <a:t>…</a:t>
            </a:r>
            <a:r>
              <a:rPr lang="ja-JP" altLang="en-US" sz="1100" dirty="0" smtClean="0"/>
              <a:t>前週比</a:t>
            </a:r>
            <a:r>
              <a:rPr lang="en-US" altLang="ja-JP" sz="1100" dirty="0" smtClean="0"/>
              <a:t>0.9</a:t>
            </a:r>
            <a:r>
              <a:rPr lang="ja-JP" altLang="en-US" sz="1100" dirty="0" smtClean="0"/>
              <a:t>倍～</a:t>
            </a:r>
            <a:r>
              <a:rPr lang="en-US" altLang="ja-JP" sz="1100" dirty="0" smtClean="0"/>
              <a:t>1</a:t>
            </a:r>
            <a:r>
              <a:rPr lang="ja-JP" altLang="en-US" sz="1100" dirty="0" smtClean="0"/>
              <a:t>倍未満</a:t>
            </a:r>
            <a:endParaRPr kumimoji="1" lang="ja-JP" altLang="en-US" sz="1100" dirty="0"/>
          </a:p>
        </p:txBody>
      </p:sp>
      <p:sp>
        <p:nvSpPr>
          <p:cNvPr id="14" name="テキスト ボックス 13"/>
          <p:cNvSpPr txBox="1"/>
          <p:nvPr/>
        </p:nvSpPr>
        <p:spPr>
          <a:xfrm>
            <a:off x="4501056" y="6560236"/>
            <a:ext cx="491318" cy="261610"/>
          </a:xfrm>
          <a:prstGeom prst="rect">
            <a:avLst/>
          </a:prstGeom>
          <a:solidFill>
            <a:schemeClr val="accent6">
              <a:lumMod val="60000"/>
              <a:lumOff val="40000"/>
            </a:schemeClr>
          </a:solidFill>
        </p:spPr>
        <p:txBody>
          <a:bodyPr wrap="square" rtlCol="0">
            <a:spAutoFit/>
          </a:bodyPr>
          <a:lstStyle/>
          <a:p>
            <a:endParaRPr kumimoji="1" lang="ja-JP" altLang="en-US" dirty="0"/>
          </a:p>
        </p:txBody>
      </p:sp>
      <p:sp>
        <p:nvSpPr>
          <p:cNvPr id="15" name="テキスト ボックス 14"/>
          <p:cNvSpPr txBox="1"/>
          <p:nvPr/>
        </p:nvSpPr>
        <p:spPr>
          <a:xfrm>
            <a:off x="7545718" y="6562385"/>
            <a:ext cx="1787857" cy="261610"/>
          </a:xfrm>
          <a:prstGeom prst="rect">
            <a:avLst/>
          </a:prstGeom>
          <a:noFill/>
        </p:spPr>
        <p:txBody>
          <a:bodyPr wrap="square" rtlCol="0">
            <a:spAutoFit/>
          </a:bodyPr>
          <a:lstStyle/>
          <a:p>
            <a:r>
              <a:rPr lang="en-US" altLang="ja-JP" sz="1100" dirty="0" smtClean="0"/>
              <a:t>…</a:t>
            </a:r>
            <a:r>
              <a:rPr lang="ja-JP" altLang="en-US" sz="1100" dirty="0" smtClean="0"/>
              <a:t>前週比</a:t>
            </a:r>
            <a:r>
              <a:rPr lang="en-US" altLang="ja-JP" sz="1100" dirty="0" smtClean="0"/>
              <a:t>0.7</a:t>
            </a:r>
            <a:r>
              <a:rPr lang="ja-JP" altLang="en-US" sz="1100" dirty="0" smtClean="0"/>
              <a:t>倍</a:t>
            </a:r>
            <a:r>
              <a:rPr lang="ja-JP" altLang="en-US" sz="1100" dirty="0"/>
              <a:t>未満</a:t>
            </a:r>
            <a:endParaRPr kumimoji="1" lang="ja-JP" altLang="en-US" sz="1100" dirty="0"/>
          </a:p>
        </p:txBody>
      </p:sp>
      <p:sp>
        <p:nvSpPr>
          <p:cNvPr id="16" name="テキスト ボックス 15"/>
          <p:cNvSpPr txBox="1"/>
          <p:nvPr/>
        </p:nvSpPr>
        <p:spPr>
          <a:xfrm>
            <a:off x="7078884" y="6558197"/>
            <a:ext cx="491318" cy="261610"/>
          </a:xfrm>
          <a:prstGeom prst="rect">
            <a:avLst/>
          </a:prstGeom>
          <a:solidFill>
            <a:schemeClr val="accent1">
              <a:lumMod val="75000"/>
            </a:schemeClr>
          </a:solidFill>
        </p:spPr>
        <p:txBody>
          <a:bodyPr wrap="square" rtlCol="0">
            <a:spAutoFit/>
          </a:bodyPr>
          <a:lstStyle/>
          <a:p>
            <a:endParaRPr kumimoji="1" lang="ja-JP" altLang="en-US" dirty="0"/>
          </a:p>
        </p:txBody>
      </p:sp>
      <p:sp>
        <p:nvSpPr>
          <p:cNvPr id="17" name="テキスト ボックス 16"/>
          <p:cNvSpPr txBox="1"/>
          <p:nvPr/>
        </p:nvSpPr>
        <p:spPr>
          <a:xfrm>
            <a:off x="4976998" y="6555526"/>
            <a:ext cx="2085426" cy="261610"/>
          </a:xfrm>
          <a:prstGeom prst="rect">
            <a:avLst/>
          </a:prstGeom>
          <a:noFill/>
        </p:spPr>
        <p:txBody>
          <a:bodyPr wrap="square" rtlCol="0">
            <a:spAutoFit/>
          </a:bodyPr>
          <a:lstStyle/>
          <a:p>
            <a:r>
              <a:rPr lang="en-US" altLang="ja-JP" sz="1100" dirty="0" smtClean="0"/>
              <a:t>…</a:t>
            </a:r>
            <a:r>
              <a:rPr lang="ja-JP" altLang="en-US" sz="1100" dirty="0" smtClean="0"/>
              <a:t>前週比</a:t>
            </a:r>
            <a:r>
              <a:rPr lang="en-US" altLang="ja-JP" sz="1100" dirty="0" smtClean="0"/>
              <a:t>0.7</a:t>
            </a:r>
            <a:r>
              <a:rPr lang="ja-JP" altLang="en-US" sz="1100" dirty="0" smtClean="0"/>
              <a:t>倍～</a:t>
            </a:r>
            <a:r>
              <a:rPr lang="en-US" altLang="ja-JP" sz="1100" dirty="0" smtClean="0"/>
              <a:t>0.9</a:t>
            </a:r>
            <a:r>
              <a:rPr lang="ja-JP" altLang="en-US" sz="1100" dirty="0" smtClean="0"/>
              <a:t>倍未満</a:t>
            </a:r>
            <a:endParaRPr kumimoji="1" lang="ja-JP" altLang="en-US" sz="1100" dirty="0"/>
          </a:p>
        </p:txBody>
      </p:sp>
      <p:sp>
        <p:nvSpPr>
          <p:cNvPr id="18" name="テキスト ボックス 45">
            <a:extLst>
              <a:ext uri="{FF2B5EF4-FFF2-40B4-BE49-F238E27FC236}">
                <a16:creationId xmlns:a16="http://schemas.microsoft.com/office/drawing/2014/main" id="{66C4A2BD-4252-419D-8A1B-0D8FC4F54FCC}"/>
              </a:ext>
            </a:extLst>
          </p:cNvPr>
          <p:cNvSpPr txBox="1"/>
          <p:nvPr/>
        </p:nvSpPr>
        <p:spPr>
          <a:xfrm>
            <a:off x="7750908" y="1295976"/>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Tree>
    <p:extLst>
      <p:ext uri="{BB962C8B-B14F-4D97-AF65-F5344CB8AC3E}">
        <p14:creationId xmlns:p14="http://schemas.microsoft.com/office/powerpoint/2010/main" val="366580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657305" y="1074591"/>
            <a:ext cx="4163929" cy="5316173"/>
          </a:xfrm>
          <a:prstGeom prst="rect">
            <a:avLst/>
          </a:prstGeom>
        </p:spPr>
      </p:pic>
      <p:pic>
        <p:nvPicPr>
          <p:cNvPr id="3" name="図 2"/>
          <p:cNvPicPr>
            <a:picLocks noChangeAspect="1"/>
          </p:cNvPicPr>
          <p:nvPr/>
        </p:nvPicPr>
        <p:blipFill>
          <a:blip r:embed="rId4"/>
          <a:stretch>
            <a:fillRect/>
          </a:stretch>
        </p:blipFill>
        <p:spPr>
          <a:xfrm>
            <a:off x="122829" y="1125134"/>
            <a:ext cx="7370703" cy="5450296"/>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122830" y="1344203"/>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9" name="正方形/長方形 8"/>
          <p:cNvSpPr/>
          <p:nvPr/>
        </p:nvSpPr>
        <p:spPr>
          <a:xfrm>
            <a:off x="8250874" y="6390764"/>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8</a:t>
            </a:fld>
            <a:endParaRPr kumimoji="1" lang="ja-JP" altLang="en-US" dirty="0"/>
          </a:p>
        </p:txBody>
      </p:sp>
      <p:sp>
        <p:nvSpPr>
          <p:cNvPr id="13" name="正方形/長方形 12">
            <a:extLst>
              <a:ext uri="{FF2B5EF4-FFF2-40B4-BE49-F238E27FC236}">
                <a16:creationId xmlns:a16="http://schemas.microsoft.com/office/drawing/2014/main" id="{FC024533-669C-48B1-82E7-C27042384F7F}"/>
              </a:ext>
            </a:extLst>
          </p:cNvPr>
          <p:cNvSpPr/>
          <p:nvPr/>
        </p:nvSpPr>
        <p:spPr>
          <a:xfrm>
            <a:off x="0" y="503622"/>
            <a:ext cx="1215625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陽性率は、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日以降低下し、２月８日時点で</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３</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７％。</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7440957" y="1325130"/>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Tree>
    <p:extLst>
      <p:ext uri="{BB962C8B-B14F-4D97-AF65-F5344CB8AC3E}">
        <p14:creationId xmlns:p14="http://schemas.microsoft.com/office/powerpoint/2010/main" val="1332270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9</a:t>
            </a:fld>
            <a:endParaRPr kumimoji="1" lang="ja-JP" altLang="en-US" dirty="0"/>
          </a:p>
        </p:txBody>
      </p:sp>
      <p:pic>
        <p:nvPicPr>
          <p:cNvPr id="6" name="図 5"/>
          <p:cNvPicPr>
            <a:picLocks noChangeAspect="1"/>
          </p:cNvPicPr>
          <p:nvPr/>
        </p:nvPicPr>
        <p:blipFill>
          <a:blip r:embed="rId2"/>
          <a:stretch>
            <a:fillRect/>
          </a:stretch>
        </p:blipFill>
        <p:spPr>
          <a:xfrm>
            <a:off x="5566163" y="5576213"/>
            <a:ext cx="6789144" cy="1182602"/>
          </a:xfrm>
          <a:prstGeom prst="rect">
            <a:avLst/>
          </a:prstGeom>
        </p:spPr>
      </p:pic>
      <p:sp>
        <p:nvSpPr>
          <p:cNvPr id="9" name="正方形/長方形 8">
            <a:extLst>
              <a:ext uri="{FF2B5EF4-FFF2-40B4-BE49-F238E27FC236}">
                <a16:creationId xmlns:a16="http://schemas.microsoft.com/office/drawing/2014/main" id="{FC024533-669C-48B1-82E7-C27042384F7F}"/>
              </a:ext>
            </a:extLst>
          </p:cNvPr>
          <p:cNvSpPr/>
          <p:nvPr/>
        </p:nvSpPr>
        <p:spPr>
          <a:xfrm>
            <a:off x="136478" y="5585895"/>
            <a:ext cx="5429685" cy="6462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２月５日以降、重症病床使用率は６０％台となり、減少傾向。</a:t>
            </a:r>
            <a:endPar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3"/>
          <a:stretch>
            <a:fillRect/>
          </a:stretch>
        </p:blipFill>
        <p:spPr>
          <a:xfrm>
            <a:off x="132161" y="450737"/>
            <a:ext cx="11927677" cy="5135158"/>
          </a:xfrm>
          <a:prstGeom prst="rect">
            <a:avLst/>
          </a:prstGeom>
        </p:spPr>
      </p:pic>
    </p:spTree>
    <p:extLst>
      <p:ext uri="{BB962C8B-B14F-4D97-AF65-F5344CB8AC3E}">
        <p14:creationId xmlns:p14="http://schemas.microsoft.com/office/powerpoint/2010/main" val="28280781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8388</TotalTime>
  <Words>4116</Words>
  <Application>Microsoft Office PowerPoint</Application>
  <PresentationFormat>ワイド画面</PresentationFormat>
  <Paragraphs>666</Paragraphs>
  <Slides>28</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HGPｺﾞｼｯｸE</vt:lpstr>
      <vt:lpstr>Meiryo UI</vt:lpstr>
      <vt:lpstr>新細明體</vt:lpstr>
      <vt:lpstr>UD デジタル 教科書体 NK-B</vt:lpstr>
      <vt:lpstr>UD デジタル 教科書体 NP-B</vt: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國本　由衣</dc:creator>
  <cp:lastModifiedBy>川幡　尚亮</cp:lastModifiedBy>
  <cp:revision>279</cp:revision>
  <cp:lastPrinted>2021-02-09T00:31:54Z</cp:lastPrinted>
  <dcterms:created xsi:type="dcterms:W3CDTF">2020-08-11T02:27:27Z</dcterms:created>
  <dcterms:modified xsi:type="dcterms:W3CDTF">2021-02-09T06:50:24Z</dcterms:modified>
</cp:coreProperties>
</file>