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0" r:id="rId2"/>
    <p:sldId id="311" r:id="rId3"/>
    <p:sldId id="299" r:id="rId4"/>
    <p:sldId id="312" r:id="rId5"/>
    <p:sldId id="313" r:id="rId6"/>
  </p:sldIdLst>
  <p:sldSz cx="12192000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30284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F1423-5716-49C5-BA0B-68D6AF06BD5A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30284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32B63-51E7-4026-98EE-C7D0E28CF2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1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8B7A0-C579-44EE-9337-C3D9974416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463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1788" cy="2679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2A64D-7BE5-4DD9-A4F0-F64F0B4BB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781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C2A64D-7BE5-4DD9-A4F0-F64F0B4BBB4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0056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C2A64D-7BE5-4DD9-A4F0-F64F0B4BBB4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8568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C2A64D-7BE5-4DD9-A4F0-F64F0B4BBB4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0516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C2A64D-7BE5-4DD9-A4F0-F64F0B4BBB4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968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C2A64D-7BE5-4DD9-A4F0-F64F0B4BBB4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1108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950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11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15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2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68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40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67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16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184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73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48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BB047-88D8-4DB2-90C2-79679C7788C9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13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08098" y="176709"/>
            <a:ext cx="812657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b="1" dirty="0">
                <a:latin typeface="游ゴシック" panose="020F0502020204030204"/>
                <a:ea typeface="游ゴシック" panose="020B0400000000000000" pitchFamily="50" charset="-128"/>
              </a:rPr>
              <a:t>レッド</a:t>
            </a: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ステージ（</a:t>
            </a:r>
            <a:r>
              <a:rPr lang="ja-JP" altLang="en-US" sz="2400" b="1" dirty="0" smtClean="0">
                <a:latin typeface="游ゴシック" panose="020F0502020204030204"/>
                <a:ea typeface="游ゴシック" panose="020B0400000000000000" pitchFamily="50" charset="-128"/>
              </a:rPr>
              <a:t>非常</a:t>
            </a:r>
            <a:r>
              <a:rPr lang="ja-JP" altLang="en-US" sz="2400" b="1" dirty="0">
                <a:latin typeface="游ゴシック" panose="020F0502020204030204"/>
                <a:ea typeface="游ゴシック" panose="020B0400000000000000" pitchFamily="50" charset="-128"/>
              </a:rPr>
              <a:t>事態</a:t>
            </a: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）の対応方針に基づく要請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337183" y="644086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329C25-BD09-4AEE-90D6-E5269A43C3B5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08098" y="747790"/>
            <a:ext cx="12541718" cy="25288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dirty="0">
                <a:latin typeface="游ゴシック" panose="020F0502020204030204"/>
                <a:ea typeface="游ゴシック" panose="020B0400000000000000" pitchFamily="50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①　区域　</a:t>
            </a:r>
            <a:r>
              <a:rPr lang="ja-JP" altLang="en-US" sz="2000" b="1" u="sng" dirty="0" smtClean="0">
                <a:latin typeface="游ゴシック" panose="020F0502020204030204"/>
                <a:ea typeface="游ゴシック" panose="020B0400000000000000" pitchFamily="50" charset="-128"/>
              </a:rPr>
              <a:t>大阪府全域</a:t>
            </a:r>
            <a:endParaRPr kumimoji="1" lang="en-US" altLang="ja-JP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   </a:t>
            </a:r>
            <a:endParaRPr kumimoji="1" lang="en-US" altLang="ja-JP" sz="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noProof="0" dirty="0" smtClean="0">
                <a:latin typeface="游ゴシック" panose="020F0502020204030204"/>
                <a:ea typeface="游ゴシック" panose="020B0400000000000000" pitchFamily="50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②　要請期間　</a:t>
            </a:r>
            <a:r>
              <a:rPr kumimoji="1" lang="ja-JP" altLang="en-US" sz="2000" b="1" i="0" u="sng" strike="noStrike" kern="1200" cap="none" spc="-12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</a:rPr>
              <a:t>レッドステージ２の期間</a:t>
            </a:r>
            <a:r>
              <a:rPr kumimoji="1" lang="ja-JP" altLang="en-US" sz="2000" b="1" i="0" u="sng" strike="noStrike" kern="1200" cap="none" spc="-10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</a:rPr>
              <a:t>（</a:t>
            </a:r>
            <a:r>
              <a:rPr lang="ja-JP" altLang="en-US" sz="2000" b="1" u="sng" spc="-100" dirty="0" smtClean="0">
                <a:solidFill>
                  <a:srgbClr val="FF0000"/>
                </a:solidFill>
                <a:latin typeface="游ゴシック" panose="020F0502020204030204"/>
                <a:ea typeface="游ゴシック" panose="020B0400000000000000" pitchFamily="50" charset="-128"/>
              </a:rPr>
              <a:t>２</a:t>
            </a:r>
            <a:r>
              <a:rPr kumimoji="1" lang="ja-JP" altLang="en-US" sz="2000" b="1" i="0" u="sng" strike="noStrike" kern="1200" cap="none" spc="-10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</a:rPr>
              <a:t>月</a:t>
            </a:r>
            <a:r>
              <a:rPr lang="ja-JP" altLang="en-US" sz="2000" b="1" u="sng" spc="-100" noProof="0" dirty="0" smtClean="0">
                <a:solidFill>
                  <a:srgbClr val="FF0000"/>
                </a:solidFill>
                <a:latin typeface="游ゴシック" panose="020F0502020204030204"/>
                <a:ea typeface="游ゴシック" panose="020B0400000000000000" pitchFamily="50" charset="-128"/>
              </a:rPr>
              <a:t>８</a:t>
            </a:r>
            <a:r>
              <a:rPr kumimoji="1" lang="ja-JP" altLang="en-US" sz="2000" b="1" i="0" u="sng" strike="noStrike" kern="1200" cap="none" spc="-10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</a:rPr>
              <a:t>日</a:t>
            </a:r>
            <a:r>
              <a:rPr lang="ja-JP" altLang="en-US" sz="2000" b="1" u="sng" spc="-100" dirty="0" smtClean="0">
                <a:solidFill>
                  <a:srgbClr val="FF0000"/>
                </a:solidFill>
                <a:latin typeface="游ゴシック" panose="020F0502020204030204"/>
                <a:ea typeface="游ゴシック" panose="020B0400000000000000" pitchFamily="50" charset="-128"/>
              </a:rPr>
              <a:t>から緊急事態措置を実施すべき期間中</a:t>
            </a:r>
            <a:r>
              <a:rPr kumimoji="1" lang="ja-JP" altLang="en-US" sz="2000" b="1" i="0" u="sng" strike="noStrike" kern="1200" cap="none" spc="-10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</a:rPr>
              <a:t>）</a:t>
            </a:r>
            <a:endParaRPr kumimoji="1" lang="en-US" altLang="ja-JP" sz="2000" b="1" i="0" u="sng" strike="noStrike" kern="1200" cap="none" spc="-10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1" spc="-100" dirty="0">
                <a:solidFill>
                  <a:srgbClr val="FF0000"/>
                </a:solidFill>
                <a:latin typeface="游ゴシック" panose="020F0502020204030204"/>
                <a:ea typeface="游ゴシック" panose="020B0400000000000000" pitchFamily="50" charset="-128"/>
              </a:rPr>
              <a:t>　</a:t>
            </a:r>
            <a:r>
              <a:rPr lang="ja-JP" altLang="en-US" sz="2000" b="1" spc="-100" dirty="0" smtClean="0">
                <a:solidFill>
                  <a:srgbClr val="FF0000"/>
                </a:solidFill>
                <a:latin typeface="游ゴシック" panose="020F0502020204030204"/>
                <a:ea typeface="游ゴシック" panose="020B0400000000000000" pitchFamily="50" charset="-128"/>
              </a:rPr>
              <a:t>　　　　　　　　</a:t>
            </a:r>
            <a:r>
              <a:rPr lang="en-US" altLang="ja-JP" b="1" u="sng" spc="-100" dirty="0" smtClean="0">
                <a:solidFill>
                  <a:srgbClr val="FF0000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b="1" u="sng" spc="-100" dirty="0" smtClean="0">
                <a:solidFill>
                  <a:srgbClr val="FF0000"/>
                </a:solidFill>
                <a:latin typeface="游ゴシック" panose="020F0502020204030204"/>
                <a:ea typeface="游ゴシック" panose="020B0400000000000000" pitchFamily="50" charset="-128"/>
              </a:rPr>
              <a:t>ただし、今後、感染状況などを踏まえ</a:t>
            </a:r>
            <a:r>
              <a:rPr lang="ja-JP" altLang="en-US" b="1" u="sng" spc="-100" dirty="0" smtClean="0">
                <a:solidFill>
                  <a:srgbClr val="FF0000"/>
                </a:solidFill>
                <a:latin typeface="游ゴシック" panose="020F0502020204030204"/>
                <a:ea typeface="游ゴシック" panose="020B0400000000000000" pitchFamily="50" charset="-128"/>
              </a:rPr>
              <a:t>、要請期間の短縮も検討</a:t>
            </a:r>
            <a:endParaRPr kumimoji="1" lang="en-US" altLang="ja-JP" b="1" i="0" u="sng" strike="noStrike" kern="1200" cap="none" spc="-10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lvl="0">
              <a:lnSpc>
                <a:spcPts val="3800"/>
              </a:lnSpc>
              <a:defRPr/>
            </a:pPr>
            <a:r>
              <a:rPr lang="ja-JP" altLang="en-US" sz="2000" b="1" dirty="0">
                <a:latin typeface="游ゴシック" panose="020F0502020204030204"/>
                <a:ea typeface="游ゴシック" panose="020B0400000000000000" pitchFamily="50" charset="-128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③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実施内容</a:t>
            </a:r>
            <a:endParaRPr kumimoji="1" lang="en-US" altLang="ja-JP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00785" y="3436211"/>
            <a:ext cx="11069867" cy="399276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lvl="0">
              <a:lnSpc>
                <a:spcPts val="2300"/>
              </a:lnSpc>
              <a:defRPr/>
            </a:pP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●</a:t>
            </a:r>
            <a:r>
              <a:rPr kumimoji="1" lang="ja-JP" altLang="en-US" sz="24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府民への呼びかけ</a:t>
            </a:r>
            <a:endParaRPr kumimoji="1" lang="ja-JP" altLang="en-US" sz="20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800785" y="4010936"/>
            <a:ext cx="121656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ja-JP" altLang="en-US" b="1" dirty="0" smtClean="0"/>
              <a:t>○　</a:t>
            </a:r>
            <a:r>
              <a:rPr lang="ja-JP" altLang="en-US" b="1" dirty="0"/>
              <a:t>不要不急の</a:t>
            </a:r>
            <a:r>
              <a:rPr lang="ja-JP" altLang="en-US" b="1" dirty="0" smtClean="0"/>
              <a:t>外出・移動</a:t>
            </a:r>
            <a:r>
              <a:rPr lang="en-US" altLang="ja-JP" sz="1600" b="1" dirty="0" smtClean="0"/>
              <a:t>※</a:t>
            </a:r>
            <a:r>
              <a:rPr lang="ja-JP" altLang="en-US" b="1" dirty="0" smtClean="0"/>
              <a:t>は自粛すること</a:t>
            </a:r>
            <a:r>
              <a:rPr lang="ja-JP" altLang="en-US" b="1" spc="-100" dirty="0" smtClean="0"/>
              <a:t> </a:t>
            </a:r>
            <a:endParaRPr lang="en-US" altLang="ja-JP" b="1" spc="-100" dirty="0" smtClean="0"/>
          </a:p>
        </p:txBody>
      </p:sp>
      <p:sp>
        <p:nvSpPr>
          <p:cNvPr id="15" name="正方形/長方形 14"/>
          <p:cNvSpPr/>
          <p:nvPr/>
        </p:nvSpPr>
        <p:spPr>
          <a:xfrm>
            <a:off x="595510" y="3906716"/>
            <a:ext cx="11275142" cy="22751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1102378" y="4453037"/>
            <a:ext cx="1076827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ja-JP" sz="1400" b="1" dirty="0" smtClean="0"/>
              <a:t>※</a:t>
            </a:r>
            <a:r>
              <a:rPr lang="ja-JP" altLang="en-US" sz="1400" b="1" dirty="0" smtClean="0"/>
              <a:t>　医療機関への通院、食料・医薬品・生活必需品の買い出し、必要な職場への出勤、屋外での運動や散歩など、生活や健康の維持</a:t>
            </a:r>
            <a:endParaRPr lang="en-US" altLang="ja-JP" sz="1400" b="1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sz="1400" b="1" dirty="0" smtClean="0"/>
              <a:t>　のために必要なものについては対象外</a:t>
            </a:r>
            <a:endParaRPr lang="en-US" altLang="ja-JP" sz="1400" b="1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1102378" y="5072768"/>
            <a:ext cx="12165612" cy="468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ja-JP" altLang="en-US" b="1" dirty="0" smtClean="0">
                <a:solidFill>
                  <a:srgbClr val="FF0000"/>
                </a:solidFill>
              </a:rPr>
              <a:t>　</a:t>
            </a:r>
            <a:r>
              <a:rPr lang="ja-JP" altLang="en-US" b="1" dirty="0" smtClean="0"/>
              <a:t>特に、</a:t>
            </a:r>
            <a:r>
              <a:rPr lang="en-US" altLang="ja-JP" b="1" dirty="0" smtClean="0"/>
              <a:t>20</a:t>
            </a:r>
            <a:r>
              <a:rPr lang="ja-JP" altLang="en-US" b="1" dirty="0" smtClean="0"/>
              <a:t>時以降の不要不急の外出自粛を徹底すること</a:t>
            </a:r>
            <a:endParaRPr lang="en-US" altLang="ja-JP" b="1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314559" y="204453"/>
            <a:ext cx="172122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資料３－１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774213" y="5449958"/>
            <a:ext cx="389404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ja-JP" altLang="en-US" b="1" dirty="0" smtClean="0"/>
              <a:t>（特措法第</a:t>
            </a:r>
            <a:r>
              <a:rPr lang="en-US" altLang="ja-JP" b="1" dirty="0" smtClean="0"/>
              <a:t>45</a:t>
            </a:r>
            <a:r>
              <a:rPr lang="ja-JP" altLang="en-US" b="1" dirty="0" smtClean="0"/>
              <a:t>条第１項に基づく）</a:t>
            </a:r>
            <a:r>
              <a:rPr lang="ja-JP" altLang="en-US" b="1" spc="-100" dirty="0" smtClean="0"/>
              <a:t> </a:t>
            </a:r>
            <a:endParaRPr lang="en-US" altLang="ja-JP" b="1" spc="-100" dirty="0" smtClean="0"/>
          </a:p>
        </p:txBody>
      </p:sp>
    </p:spTree>
    <p:extLst>
      <p:ext uri="{BB962C8B-B14F-4D97-AF65-F5344CB8AC3E}">
        <p14:creationId xmlns:p14="http://schemas.microsoft.com/office/powerpoint/2010/main" val="37697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337183" y="644086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329C25-BD09-4AEE-90D6-E5269A43C3B5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82105" y="346728"/>
            <a:ext cx="748915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/>
              <a:t>●</a:t>
            </a:r>
            <a:r>
              <a:rPr lang="ja-JP" altLang="en-US" sz="2400" b="1" u="sng" dirty="0" smtClean="0"/>
              <a:t>イベントの開催に</a:t>
            </a:r>
            <a:r>
              <a:rPr lang="ja-JP" altLang="en-US" sz="2400" b="1" u="sng" dirty="0"/>
              <a:t>ついて</a:t>
            </a:r>
            <a:r>
              <a:rPr lang="ja-JP" altLang="en-US" sz="1600" u="sng" dirty="0"/>
              <a:t>（府主催（共催）の</a:t>
            </a:r>
            <a:r>
              <a:rPr lang="ja-JP" altLang="en-US" sz="1600" u="sng" dirty="0" smtClean="0"/>
              <a:t>イベントを含む）</a:t>
            </a:r>
            <a:endParaRPr kumimoji="1" lang="ja-JP" altLang="en-US" sz="1600" u="sng" dirty="0"/>
          </a:p>
        </p:txBody>
      </p:sp>
      <p:sp>
        <p:nvSpPr>
          <p:cNvPr id="21" name="正方形/長方形 20"/>
          <p:cNvSpPr/>
          <p:nvPr/>
        </p:nvSpPr>
        <p:spPr>
          <a:xfrm>
            <a:off x="464823" y="1361137"/>
            <a:ext cx="121656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ja-JP" sz="2000" b="1" dirty="0" smtClean="0"/>
              <a:t>【</a:t>
            </a:r>
            <a:r>
              <a:rPr lang="ja-JP" altLang="en-US" sz="2000" b="1" dirty="0" smtClean="0"/>
              <a:t>収容人数・収容率等</a:t>
            </a:r>
            <a:r>
              <a:rPr lang="en-US" altLang="ja-JP" sz="2000" b="1" dirty="0" smtClean="0"/>
              <a:t>】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776521" y="2164024"/>
            <a:ext cx="1216561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ja-JP" altLang="en-US" sz="2000" b="1" dirty="0" smtClean="0"/>
              <a:t>○　</a:t>
            </a:r>
            <a:r>
              <a:rPr lang="en-US" altLang="ja-JP" sz="2000" b="1" dirty="0" smtClean="0"/>
              <a:t>【</a:t>
            </a:r>
            <a:r>
              <a:rPr lang="ja-JP" altLang="en-US" sz="2000" b="1" dirty="0" smtClean="0"/>
              <a:t>人数上限</a:t>
            </a:r>
            <a:r>
              <a:rPr lang="en-US" altLang="ja-JP" sz="2000" b="1" dirty="0" smtClean="0"/>
              <a:t>】5,000</a:t>
            </a:r>
            <a:r>
              <a:rPr lang="ja-JP" altLang="en-US" sz="2000" b="1" dirty="0" smtClean="0"/>
              <a:t>人以下</a:t>
            </a:r>
            <a:endParaRPr lang="en-US" altLang="ja-JP" sz="2000" b="1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sz="2000" b="1" dirty="0"/>
              <a:t>　</a:t>
            </a:r>
            <a:r>
              <a:rPr lang="ja-JP" altLang="en-US" sz="2000" b="1" dirty="0" smtClean="0"/>
              <a:t>　</a:t>
            </a:r>
            <a:r>
              <a:rPr lang="en-US" altLang="ja-JP" sz="2000" b="1" dirty="0" smtClean="0"/>
              <a:t>【</a:t>
            </a:r>
            <a:r>
              <a:rPr lang="ja-JP" altLang="en-US" sz="2000" b="1" dirty="0" smtClean="0"/>
              <a:t>収容率</a:t>
            </a:r>
            <a:r>
              <a:rPr lang="en-US" altLang="ja-JP" sz="2000" b="1" dirty="0" smtClean="0"/>
              <a:t>】</a:t>
            </a:r>
            <a:r>
              <a:rPr lang="ja-JP" altLang="en-US" sz="2000" b="1" dirty="0" smtClean="0"/>
              <a:t>屋内：</a:t>
            </a:r>
            <a:r>
              <a:rPr lang="en-US" altLang="ja-JP" sz="2000" b="1" dirty="0" smtClean="0"/>
              <a:t>50</a:t>
            </a:r>
            <a:r>
              <a:rPr lang="ja-JP" altLang="en-US" sz="2000" b="1" dirty="0" smtClean="0"/>
              <a:t>％以下　屋外：人と人との距離を十分に確保（できるだけ２ｍ）</a:t>
            </a:r>
            <a:endParaRPr lang="en-US" altLang="ja-JP" sz="2000" b="1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sz="2000" b="1" dirty="0"/>
              <a:t>　</a:t>
            </a:r>
            <a:r>
              <a:rPr lang="ja-JP" altLang="en-US" sz="2000" b="1" dirty="0" smtClean="0"/>
              <a:t>　　　　　　　　　　　　　　　　　　　　　　　　　　　　（</a:t>
            </a:r>
            <a:r>
              <a:rPr lang="ja-JP" altLang="en-US" sz="2000" b="1" dirty="0"/>
              <a:t>特措法第</a:t>
            </a:r>
            <a:r>
              <a:rPr lang="en-US" altLang="ja-JP" sz="2000" b="1" dirty="0"/>
              <a:t>24</a:t>
            </a:r>
            <a:r>
              <a:rPr lang="ja-JP" altLang="en-US" sz="2000" b="1" dirty="0"/>
              <a:t>条第９項に基づく</a:t>
            </a:r>
            <a:r>
              <a:rPr lang="ja-JP" altLang="en-US" sz="2000" b="1" dirty="0" smtClean="0"/>
              <a:t>）</a:t>
            </a:r>
            <a:endParaRPr lang="en-US" altLang="ja-JP" sz="2000" b="1" dirty="0" smtClean="0"/>
          </a:p>
          <a:p>
            <a:pPr>
              <a:lnSpc>
                <a:spcPct val="200000"/>
              </a:lnSpc>
              <a:defRPr/>
            </a:pPr>
            <a:r>
              <a:rPr lang="ja-JP" altLang="en-US" sz="2000" b="1" dirty="0" smtClean="0"/>
              <a:t>　　　　　　　　　　　　　　　　　　　</a:t>
            </a:r>
            <a:endParaRPr lang="en-US" altLang="ja-JP" sz="2000" b="1" dirty="0" smtClean="0"/>
          </a:p>
          <a:p>
            <a:pPr>
              <a:lnSpc>
                <a:spcPct val="200000"/>
              </a:lnSpc>
              <a:defRPr/>
            </a:pPr>
            <a:r>
              <a:rPr lang="ja-JP" altLang="en-US" sz="2000" b="1" dirty="0" smtClean="0"/>
              <a:t>○　あわせて、</a:t>
            </a:r>
            <a:r>
              <a:rPr lang="en-US" altLang="ja-JP" sz="2000" b="1" dirty="0" smtClean="0"/>
              <a:t>20</a:t>
            </a:r>
            <a:r>
              <a:rPr lang="ja-JP" altLang="en-US" sz="2000" b="1" dirty="0" smtClean="0"/>
              <a:t>時以降の時間短縮について協力を依頼</a:t>
            </a:r>
            <a:endParaRPr lang="en-US" altLang="ja-JP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91913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337183" y="644086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329C25-BD09-4AEE-90D6-E5269A43C3B5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13283" y="873591"/>
            <a:ext cx="12541718" cy="200311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   ①　区域　</a:t>
            </a:r>
            <a:r>
              <a:rPr lang="ja-JP" altLang="en-US" sz="2000" b="1" u="sng" dirty="0" smtClean="0">
                <a:latin typeface="游ゴシック" panose="020F0502020204030204"/>
                <a:ea typeface="游ゴシック" panose="020B0400000000000000" pitchFamily="50" charset="-128"/>
              </a:rPr>
              <a:t>大阪府全域</a:t>
            </a:r>
            <a:endParaRPr kumimoji="1" lang="en-US" altLang="ja-JP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</a:endParaRPr>
          </a:p>
          <a:p>
            <a:pPr lvl="0">
              <a:lnSpc>
                <a:spcPts val="3800"/>
              </a:lnSpc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   ②　期間　</a:t>
            </a:r>
            <a:r>
              <a:rPr lang="ja-JP" altLang="en-US" sz="2000" b="1" u="sng" spc="-100" dirty="0" smtClean="0">
                <a:solidFill>
                  <a:srgbClr val="FF0000"/>
                </a:solidFill>
              </a:rPr>
              <a:t>２月８日から緊急</a:t>
            </a:r>
            <a:r>
              <a:rPr lang="ja-JP" altLang="en-US" sz="2000" b="1" u="sng" spc="-100" dirty="0">
                <a:solidFill>
                  <a:srgbClr val="FF0000"/>
                </a:solidFill>
              </a:rPr>
              <a:t>事態措置を</a:t>
            </a:r>
            <a:r>
              <a:rPr lang="ja-JP" altLang="en-US" sz="2000" b="1" u="sng" spc="-100" dirty="0" smtClean="0">
                <a:solidFill>
                  <a:srgbClr val="FF0000"/>
                </a:solidFill>
              </a:rPr>
              <a:t>実施すべき期間中</a:t>
            </a:r>
            <a:endParaRPr lang="en-US" altLang="ja-JP" sz="2000" b="1" u="sng" spc="-100" dirty="0">
              <a:solidFill>
                <a:srgbClr val="FF0000"/>
              </a:solidFill>
            </a:endParaRPr>
          </a:p>
          <a:p>
            <a:pPr>
              <a:lnSpc>
                <a:spcPts val="2700"/>
              </a:lnSpc>
              <a:defRPr/>
            </a:pPr>
            <a:r>
              <a:rPr lang="ja-JP" altLang="en-US" sz="2000" b="1" spc="-100" dirty="0">
                <a:solidFill>
                  <a:srgbClr val="FF0000"/>
                </a:solidFill>
              </a:rPr>
              <a:t>　　　　　　　　</a:t>
            </a:r>
            <a:r>
              <a:rPr lang="en-US" altLang="ja-JP" b="1" u="sng" spc="-100" dirty="0">
                <a:solidFill>
                  <a:srgbClr val="FF0000"/>
                </a:solidFill>
              </a:rPr>
              <a:t>※</a:t>
            </a:r>
            <a:r>
              <a:rPr lang="ja-JP" altLang="en-US" b="1" u="sng" spc="-100" dirty="0">
                <a:solidFill>
                  <a:srgbClr val="FF0000"/>
                </a:solidFill>
              </a:rPr>
              <a:t>ただし、今後、感染状況などを踏まえ、要請期間の短縮も</a:t>
            </a:r>
            <a:r>
              <a:rPr lang="ja-JP" altLang="en-US" b="1" u="sng" spc="-100" dirty="0" smtClean="0">
                <a:solidFill>
                  <a:srgbClr val="FF0000"/>
                </a:solidFill>
              </a:rPr>
              <a:t>検討</a:t>
            </a:r>
            <a:endParaRPr lang="en-US" altLang="ja-JP" b="1" u="sng" spc="-100" dirty="0">
              <a:solidFill>
                <a:srgbClr val="FF0000"/>
              </a:solidFill>
            </a:endParaRPr>
          </a:p>
          <a:p>
            <a:pPr lvl="0">
              <a:lnSpc>
                <a:spcPts val="2700"/>
              </a:lnSpc>
              <a:defRPr/>
            </a:pPr>
            <a:endParaRPr lang="en-US" altLang="ja-JP" sz="2800" b="1" dirty="0"/>
          </a:p>
          <a:p>
            <a:pPr lvl="0">
              <a:lnSpc>
                <a:spcPts val="2700"/>
              </a:lnSpc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③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実施内容</a:t>
            </a:r>
            <a:endParaRPr kumimoji="1" lang="en-US" altLang="ja-JP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600394"/>
              </p:ext>
            </p:extLst>
          </p:nvPr>
        </p:nvGraphicFramePr>
        <p:xfrm>
          <a:off x="909497" y="3777204"/>
          <a:ext cx="10900430" cy="2149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50876">
                  <a:extLst>
                    <a:ext uri="{9D8B030D-6E8A-4147-A177-3AD203B41FA5}">
                      <a16:colId xmlns:a16="http://schemas.microsoft.com/office/drawing/2014/main" val="281278"/>
                    </a:ext>
                  </a:extLst>
                </a:gridCol>
                <a:gridCol w="5349554">
                  <a:extLst>
                    <a:ext uri="{9D8B030D-6E8A-4147-A177-3AD203B41FA5}">
                      <a16:colId xmlns:a16="http://schemas.microsoft.com/office/drawing/2014/main" val="2806394976"/>
                    </a:ext>
                  </a:extLst>
                </a:gridCol>
              </a:tblGrid>
              <a:tr h="4423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対象施設</a:t>
                      </a:r>
                      <a:endParaRPr kumimoji="1" lang="en-US" altLang="ja-JP" dirty="0" smtClean="0"/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要請内容</a:t>
                      </a: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828618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飲食店</a:t>
                      </a:r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飲食店（居酒屋を含む）、喫茶店等</a:t>
                      </a: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</a:rPr>
                        <a:t>（宅配・テークアウトサービスを除く）</a:t>
                      </a:r>
                      <a:endParaRPr kumimoji="1" lang="en-US" altLang="ja-JP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遊興施設</a:t>
                      </a:r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バー、カラオケボックス等で、食品衛生法の飲食店営業許可を受けている店舗</a:t>
                      </a:r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営業時間短縮（５時～</a:t>
                      </a:r>
                      <a:r>
                        <a:rPr kumimoji="1" lang="en-US" altLang="ja-JP" b="1" dirty="0" smtClean="0"/>
                        <a:t>20</a:t>
                      </a:r>
                      <a:r>
                        <a:rPr kumimoji="1" lang="ja-JP" altLang="en-US" b="1" dirty="0" smtClean="0"/>
                        <a:t>時）を要請</a:t>
                      </a:r>
                      <a:endParaRPr kumimoji="1" lang="en-US" altLang="ja-JP" b="1" dirty="0" smtClean="0"/>
                    </a:p>
                    <a:p>
                      <a:pPr algn="ctr"/>
                      <a:r>
                        <a:rPr kumimoji="1" lang="ja-JP" altLang="en-US" b="1" dirty="0" smtClean="0"/>
                        <a:t>ただし、酒類の提供は</a:t>
                      </a:r>
                      <a:r>
                        <a:rPr kumimoji="1" lang="en-US" altLang="ja-JP" b="1" dirty="0" smtClean="0"/>
                        <a:t>11</a:t>
                      </a:r>
                      <a:r>
                        <a:rPr kumimoji="1" lang="ja-JP" altLang="en-US" b="1" dirty="0" smtClean="0"/>
                        <a:t>時～</a:t>
                      </a:r>
                      <a:r>
                        <a:rPr kumimoji="1" lang="en-US" altLang="ja-JP" b="1" dirty="0" smtClean="0"/>
                        <a:t>19</a:t>
                      </a:r>
                      <a:r>
                        <a:rPr kumimoji="1" lang="ja-JP" altLang="en-US" b="1" dirty="0" smtClean="0"/>
                        <a:t>時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05795442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412123" y="308723"/>
            <a:ext cx="2550017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/>
              <a:t>●</a:t>
            </a:r>
            <a:r>
              <a:rPr kumimoji="1" lang="ja-JP" altLang="en-US" sz="2400" b="1" u="sng" dirty="0" smtClean="0"/>
              <a:t>施設</a:t>
            </a:r>
            <a:r>
              <a:rPr lang="ja-JP" altLang="en-US" sz="2400" b="1" u="sng" dirty="0" smtClean="0"/>
              <a:t>について</a:t>
            </a:r>
            <a:r>
              <a:rPr lang="ja-JP" altLang="en-US" sz="2400" b="1" dirty="0" smtClean="0"/>
              <a:t>　　　　</a:t>
            </a:r>
            <a:endParaRPr kumimoji="1" lang="ja-JP" altLang="en-US" sz="2400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6314" y="3168755"/>
            <a:ext cx="12541718" cy="452303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b="1" dirty="0">
                <a:latin typeface="游ゴシック" panose="020F0502020204030204"/>
                <a:ea typeface="游ゴシック" panose="020B0400000000000000" pitchFamily="50" charset="-128"/>
              </a:rPr>
              <a:t>【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</a:rPr>
              <a:t>特措法第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</a:rPr>
              <a:t>24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</a:rPr>
              <a:t>条第９項に基づく要請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89166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337183" y="644086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329C25-BD09-4AEE-90D6-E5269A43C3B5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96332"/>
              </p:ext>
            </p:extLst>
          </p:nvPr>
        </p:nvGraphicFramePr>
        <p:xfrm>
          <a:off x="780708" y="964746"/>
          <a:ext cx="10918210" cy="40905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33726">
                  <a:extLst>
                    <a:ext uri="{9D8B030D-6E8A-4147-A177-3AD203B41FA5}">
                      <a16:colId xmlns:a16="http://schemas.microsoft.com/office/drawing/2014/main" val="281278"/>
                    </a:ext>
                  </a:extLst>
                </a:gridCol>
                <a:gridCol w="5684484">
                  <a:extLst>
                    <a:ext uri="{9D8B030D-6E8A-4147-A177-3AD203B41FA5}">
                      <a16:colId xmlns:a16="http://schemas.microsoft.com/office/drawing/2014/main" val="2806394976"/>
                    </a:ext>
                  </a:extLst>
                </a:gridCol>
              </a:tblGrid>
              <a:tr h="4423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対象施設</a:t>
                      </a:r>
                      <a:endParaRPr kumimoji="1" lang="en-US" altLang="ja-JP" dirty="0" smtClean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協力依頼内容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828618"/>
                  </a:ext>
                </a:extLst>
              </a:tr>
              <a:tr h="40195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運動施設、遊技場</a:t>
                      </a:r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/>
                      <a:r>
                        <a:rPr kumimoji="1" lang="ja-JP" altLang="en-US" b="1" dirty="0" smtClean="0"/>
                        <a:t>以下の内容について、協力を依頼</a:t>
                      </a:r>
                      <a:endParaRPr kumimoji="1" lang="en-US" altLang="ja-JP" b="1" dirty="0" smtClean="0"/>
                    </a:p>
                    <a:p>
                      <a:pPr algn="l"/>
                      <a:r>
                        <a:rPr kumimoji="1" lang="ja-JP" altLang="en-US" b="1" dirty="0" smtClean="0"/>
                        <a:t>　・営業時間短縮（５時～</a:t>
                      </a:r>
                      <a:r>
                        <a:rPr kumimoji="1" lang="en-US" altLang="ja-JP" b="1" dirty="0" smtClean="0"/>
                        <a:t>20</a:t>
                      </a:r>
                      <a:r>
                        <a:rPr kumimoji="1" lang="ja-JP" altLang="en-US" b="1" dirty="0" smtClean="0"/>
                        <a:t>時）</a:t>
                      </a:r>
                      <a:endParaRPr kumimoji="1" lang="en-US" altLang="ja-JP" b="1" dirty="0" smtClean="0"/>
                    </a:p>
                    <a:p>
                      <a:pPr algn="l"/>
                      <a:r>
                        <a:rPr kumimoji="1" lang="ja-JP" altLang="en-US" b="1" dirty="0" smtClean="0"/>
                        <a:t>　　ただし、酒類の提供は</a:t>
                      </a:r>
                      <a:r>
                        <a:rPr kumimoji="1" lang="en-US" altLang="ja-JP" b="1" dirty="0" smtClean="0"/>
                        <a:t>11</a:t>
                      </a:r>
                      <a:r>
                        <a:rPr kumimoji="1" lang="ja-JP" altLang="en-US" b="1" dirty="0" smtClean="0"/>
                        <a:t>時～</a:t>
                      </a:r>
                      <a:r>
                        <a:rPr kumimoji="1" lang="en-US" altLang="ja-JP" b="1" dirty="0" smtClean="0"/>
                        <a:t>19</a:t>
                      </a:r>
                      <a:r>
                        <a:rPr kumimoji="1" lang="ja-JP" altLang="en-US" b="1" dirty="0" smtClean="0"/>
                        <a:t>時</a:t>
                      </a:r>
                      <a:endParaRPr kumimoji="1" lang="en-US" altLang="ja-JP" b="1" dirty="0" smtClean="0"/>
                    </a:p>
                    <a:p>
                      <a:pPr algn="l"/>
                      <a:r>
                        <a:rPr kumimoji="1" lang="ja-JP" altLang="en-US" b="1" dirty="0" smtClean="0"/>
                        <a:t>　・開催するイベントは、人数上限</a:t>
                      </a:r>
                      <a:r>
                        <a:rPr kumimoji="1" lang="en-US" altLang="ja-JP" b="1" dirty="0" smtClean="0"/>
                        <a:t>5,000</a:t>
                      </a:r>
                      <a:r>
                        <a:rPr kumimoji="1" lang="ja-JP" altLang="en-US" b="1" dirty="0" smtClean="0"/>
                        <a:t>人、かつ、</a:t>
                      </a:r>
                      <a:endParaRPr kumimoji="1" lang="en-US" altLang="ja-JP" b="1" dirty="0" smtClean="0"/>
                    </a:p>
                    <a:p>
                      <a:pPr algn="l"/>
                      <a:r>
                        <a:rPr kumimoji="1" lang="ja-JP" altLang="en-US" b="1" dirty="0" smtClean="0"/>
                        <a:t>　　収容率</a:t>
                      </a:r>
                      <a:r>
                        <a:rPr kumimoji="1" lang="en-US" altLang="ja-JP" b="1" dirty="0" smtClean="0"/>
                        <a:t>50</a:t>
                      </a:r>
                      <a:r>
                        <a:rPr kumimoji="1" lang="ja-JP" altLang="en-US" b="1" dirty="0" smtClean="0"/>
                        <a:t>％とすること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5795442"/>
                  </a:ext>
                </a:extLst>
              </a:tr>
              <a:tr h="39320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劇場、観覧場、映画館又は演芸場</a:t>
                      </a:r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8683565"/>
                  </a:ext>
                </a:extLst>
              </a:tr>
              <a:tr h="39320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集会場又は公会堂、展示場</a:t>
                      </a:r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3341082"/>
                  </a:ext>
                </a:extLst>
              </a:tr>
              <a:tr h="39320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博物館、美術館又は図書館</a:t>
                      </a:r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859393"/>
                  </a:ext>
                </a:extLst>
              </a:tr>
              <a:tr h="39320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ホテル又は旅館（集会の用に供する部分に限る）</a:t>
                      </a:r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415104"/>
                  </a:ext>
                </a:extLst>
              </a:tr>
              <a:tr h="39320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遊興施設</a:t>
                      </a:r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※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kumimoji="1" lang="ja-JP" altLang="en-US" b="1" dirty="0" smtClean="0"/>
                        <a:t>以下の内容について、協力を依頼</a:t>
                      </a:r>
                      <a:endParaRPr kumimoji="1" lang="en-US" altLang="ja-JP" b="1" dirty="0" smtClean="0"/>
                    </a:p>
                    <a:p>
                      <a:pPr algn="l"/>
                      <a:r>
                        <a:rPr kumimoji="1" lang="ja-JP" altLang="en-US" b="1" dirty="0" smtClean="0"/>
                        <a:t>　・営業時間短縮（５時～</a:t>
                      </a:r>
                      <a:r>
                        <a:rPr kumimoji="1" lang="en-US" altLang="ja-JP" b="1" dirty="0" smtClean="0"/>
                        <a:t>20</a:t>
                      </a:r>
                      <a:r>
                        <a:rPr kumimoji="1" lang="ja-JP" altLang="en-US" b="1" dirty="0" smtClean="0"/>
                        <a:t>時）</a:t>
                      </a:r>
                      <a:endParaRPr kumimoji="1" lang="en-US" altLang="ja-JP" b="1" dirty="0" smtClean="0"/>
                    </a:p>
                    <a:p>
                      <a:pPr algn="l"/>
                      <a:r>
                        <a:rPr kumimoji="1" lang="ja-JP" altLang="en-US" b="1" dirty="0" smtClean="0"/>
                        <a:t>　　ただし、酒類の提供は</a:t>
                      </a:r>
                      <a:r>
                        <a:rPr kumimoji="1" lang="en-US" altLang="ja-JP" b="1" dirty="0" smtClean="0"/>
                        <a:t>11</a:t>
                      </a:r>
                      <a:r>
                        <a:rPr kumimoji="1" lang="ja-JP" altLang="en-US" b="1" dirty="0" smtClean="0"/>
                        <a:t>時～</a:t>
                      </a:r>
                      <a:r>
                        <a:rPr kumimoji="1" lang="en-US" altLang="ja-JP" b="1" dirty="0" smtClean="0"/>
                        <a:t>19</a:t>
                      </a:r>
                      <a:r>
                        <a:rPr kumimoji="1" lang="ja-JP" altLang="en-US" b="1" dirty="0" smtClean="0"/>
                        <a:t>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037456"/>
                  </a:ext>
                </a:extLst>
              </a:tr>
              <a:tr h="39320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物品販売業を営む店舗（</a:t>
                      </a:r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1,000</a:t>
                      </a:r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㎡超）（生活必需物資を除く）</a:t>
                      </a:r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875258"/>
                  </a:ext>
                </a:extLst>
              </a:tr>
              <a:tr h="39320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サービス業を営む店舗（</a:t>
                      </a:r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1,000</a:t>
                      </a:r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㎡超）（生活必需サービスを除く）</a:t>
                      </a:r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993373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497373" y="404919"/>
            <a:ext cx="12541718" cy="452303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b="1" dirty="0" smtClean="0">
                <a:latin typeface="游ゴシック" panose="020F0502020204030204"/>
                <a:ea typeface="游ゴシック" panose="020B0400000000000000" pitchFamily="50" charset="-128"/>
              </a:rPr>
              <a:t>【</a:t>
            </a:r>
            <a:r>
              <a:rPr lang="ja-JP" altLang="en-US" sz="2000" b="1" dirty="0" smtClean="0">
                <a:latin typeface="游ゴシック" panose="020F0502020204030204"/>
                <a:ea typeface="游ゴシック" panose="020B0400000000000000" pitchFamily="50" charset="-128"/>
              </a:rPr>
              <a:t>協力</a:t>
            </a:r>
            <a:r>
              <a:rPr lang="ja-JP" altLang="en-US" sz="2000" b="1" dirty="0">
                <a:latin typeface="游ゴシック" panose="020F0502020204030204"/>
                <a:ea typeface="游ゴシック" panose="020B0400000000000000" pitchFamily="50" charset="-128"/>
              </a:rPr>
              <a:t>依頼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</a:rPr>
              <a:t>】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780708" y="5162807"/>
            <a:ext cx="116989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600" dirty="0" smtClean="0"/>
              <a:t>※</a:t>
            </a:r>
            <a:r>
              <a:rPr lang="ja-JP" altLang="en-US" sz="1600" dirty="0" smtClean="0"/>
              <a:t>　遊興施設のうち、食品衛生法の飲食店営業許可を受けている店舗は、特措法に基づく要請の対象。</a:t>
            </a:r>
            <a:endParaRPr lang="en-US" altLang="ja-JP" sz="1600" dirty="0" smtClean="0"/>
          </a:p>
          <a:p>
            <a:pPr>
              <a:defRPr/>
            </a:pPr>
            <a:r>
              <a:rPr lang="ja-JP" altLang="en-US" sz="1600" dirty="0"/>
              <a:t>　</a:t>
            </a:r>
            <a:r>
              <a:rPr lang="ja-JP" altLang="en-US" sz="1600" dirty="0" smtClean="0"/>
              <a:t>ネットカフェ・マンガ喫茶等、宿泊を目的とした利用が相当程度見込まれる施設は要請・協力依頼の対象外。</a:t>
            </a:r>
            <a:endParaRPr lang="en-US" altLang="ja-JP" sz="1600" dirty="0" smtClean="0"/>
          </a:p>
        </p:txBody>
      </p:sp>
    </p:spTree>
    <p:extLst>
      <p:ext uri="{BB962C8B-B14F-4D97-AF65-F5344CB8AC3E}">
        <p14:creationId xmlns:p14="http://schemas.microsoft.com/office/powerpoint/2010/main" val="90247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337183" y="644086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329C25-BD09-4AEE-90D6-E5269A43C3B5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12123" y="308723"/>
            <a:ext cx="10689466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●</a:t>
            </a:r>
            <a:r>
              <a:rPr lang="ja-JP" altLang="en-US" sz="2400" b="1" u="sng" dirty="0" smtClean="0"/>
              <a:t>上記要請を踏まえ、各団体等に特にお願いしたいこと</a:t>
            </a:r>
            <a:r>
              <a:rPr lang="ja-JP" altLang="en-US" sz="2400" b="1" dirty="0" smtClean="0"/>
              <a:t>　　　　</a:t>
            </a:r>
            <a:endParaRPr kumimoji="1" lang="ja-JP" altLang="en-US" sz="2400" b="1" dirty="0"/>
          </a:p>
        </p:txBody>
      </p:sp>
      <p:sp>
        <p:nvSpPr>
          <p:cNvPr id="7" name="正方形/長方形 6"/>
          <p:cNvSpPr/>
          <p:nvPr/>
        </p:nvSpPr>
        <p:spPr>
          <a:xfrm>
            <a:off x="710633" y="1317851"/>
            <a:ext cx="11275142" cy="242738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60543" y="840392"/>
            <a:ext cx="10689466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＜経済界＞へのお願い　　　　</a:t>
            </a:r>
            <a:endParaRPr kumimoji="1" lang="ja-JP" altLang="en-US" sz="2400" b="1" dirty="0"/>
          </a:p>
        </p:txBody>
      </p:sp>
      <p:sp>
        <p:nvSpPr>
          <p:cNvPr id="11" name="正方形/長方形 10"/>
          <p:cNvSpPr/>
          <p:nvPr/>
        </p:nvSpPr>
        <p:spPr>
          <a:xfrm>
            <a:off x="710633" y="1282674"/>
            <a:ext cx="121656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ja-JP" altLang="en-US" b="1" dirty="0" smtClean="0"/>
              <a:t>○　</a:t>
            </a:r>
            <a:r>
              <a:rPr lang="en-US" altLang="ja-JP" b="1" dirty="0" smtClean="0"/>
              <a:t>20</a:t>
            </a:r>
            <a:r>
              <a:rPr lang="ja-JP" altLang="en-US" b="1" dirty="0" smtClean="0"/>
              <a:t>時以降の不要不急の外出自粛を徹底することを踏まえ、事業の継続に必要な場合を除き、</a:t>
            </a:r>
            <a:r>
              <a:rPr lang="en-US" altLang="ja-JP" b="1" dirty="0" smtClean="0"/>
              <a:t>20</a:t>
            </a:r>
            <a:r>
              <a:rPr lang="ja-JP" altLang="en-US" b="1" dirty="0" smtClean="0"/>
              <a:t>時以降</a:t>
            </a:r>
            <a:endParaRPr lang="en-US" altLang="ja-JP" b="1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b="1" spc="-100" dirty="0"/>
              <a:t>　</a:t>
            </a:r>
            <a:r>
              <a:rPr lang="ja-JP" altLang="en-US" b="1" spc="-100" dirty="0" smtClean="0"/>
              <a:t>の勤務を抑制すること（特措法第</a:t>
            </a:r>
            <a:r>
              <a:rPr lang="en-US" altLang="ja-JP" b="1" spc="-100" dirty="0" smtClean="0"/>
              <a:t>24</a:t>
            </a:r>
            <a:r>
              <a:rPr lang="ja-JP" altLang="en-US" b="1" spc="-100" dirty="0" smtClean="0"/>
              <a:t>条第９項に基づく）</a:t>
            </a:r>
            <a:endParaRPr lang="en-US" altLang="ja-JP" b="1" spc="-100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b="1" spc="-100" dirty="0" smtClean="0"/>
              <a:t>○　「出勤者数の７割削減」をめざすことも含め、テレワークをより推進すること</a:t>
            </a:r>
            <a:endParaRPr lang="en-US" altLang="ja-JP" b="1" spc="-100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b="1" spc="-100" dirty="0"/>
              <a:t>　</a:t>
            </a:r>
            <a:r>
              <a:rPr lang="ja-JP" altLang="en-US" b="1" spc="-100" dirty="0" smtClean="0"/>
              <a:t>出勤が必要となる職場でも、ローテーション勤務、時差出勤、自転車通勤などの取り組みを推進すること</a:t>
            </a:r>
            <a:endParaRPr lang="en-US" altLang="ja-JP" b="1" spc="-100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b="1" spc="-100" dirty="0"/>
              <a:t>　</a:t>
            </a:r>
            <a:r>
              <a:rPr lang="ja-JP" altLang="en-US" b="1" spc="-100" dirty="0" smtClean="0"/>
              <a:t>（特措法第</a:t>
            </a:r>
            <a:r>
              <a:rPr lang="en-US" altLang="ja-JP" b="1" spc="-100" dirty="0" smtClean="0"/>
              <a:t>24</a:t>
            </a:r>
            <a:r>
              <a:rPr lang="ja-JP" altLang="en-US" b="1" spc="-100" dirty="0" smtClean="0"/>
              <a:t>条第９項に基づく）</a:t>
            </a:r>
            <a:endParaRPr lang="en-US" altLang="ja-JP" b="1" strike="dblStrike" spc="-100" dirty="0"/>
          </a:p>
          <a:p>
            <a:pPr>
              <a:lnSpc>
                <a:spcPct val="150000"/>
              </a:lnSpc>
              <a:defRPr/>
            </a:pPr>
            <a:endParaRPr lang="en-US" altLang="ja-JP" b="1" spc="-100" dirty="0" smtClean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60543" y="4276905"/>
            <a:ext cx="10689466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＜大学等＞へのお願い　　　　</a:t>
            </a:r>
            <a:endParaRPr kumimoji="1" lang="ja-JP" altLang="en-US" sz="2400" b="1" dirty="0"/>
          </a:p>
        </p:txBody>
      </p:sp>
      <p:sp>
        <p:nvSpPr>
          <p:cNvPr id="13" name="正方形/長方形 12"/>
          <p:cNvSpPr/>
          <p:nvPr/>
        </p:nvSpPr>
        <p:spPr>
          <a:xfrm>
            <a:off x="710633" y="4738570"/>
            <a:ext cx="121656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ja-JP" altLang="en-US" b="1" dirty="0" smtClean="0"/>
              <a:t>○　</a:t>
            </a:r>
            <a:r>
              <a:rPr lang="ja-JP" altLang="en-US" b="1" spc="-80" dirty="0" smtClean="0"/>
              <a:t>感染防止と面接授業・遠隔授業の効果的実施等により学修機会を確保すること（特措法第</a:t>
            </a:r>
            <a:r>
              <a:rPr lang="en-US" altLang="ja-JP" b="1" spc="-80" dirty="0" smtClean="0"/>
              <a:t>24</a:t>
            </a:r>
            <a:r>
              <a:rPr lang="ja-JP" altLang="en-US" b="1" spc="-80" dirty="0" smtClean="0"/>
              <a:t>条第９項に基づく）</a:t>
            </a:r>
            <a:endParaRPr lang="en-US" altLang="ja-JP" b="1" spc="-80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b="1" spc="-100" dirty="0" smtClean="0"/>
              <a:t>○　</a:t>
            </a:r>
            <a:r>
              <a:rPr lang="ja-JP" altLang="en-US" b="1" spc="-130" dirty="0" smtClean="0"/>
              <a:t>部活動、課外活動、学生寮における感染防止策、懇親会や飲み会などについて、学生等に注意喚起を徹底すること</a:t>
            </a:r>
            <a:endParaRPr lang="en-US" altLang="ja-JP" b="1" spc="-130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b="1" spc="-100" dirty="0"/>
              <a:t>　</a:t>
            </a:r>
            <a:r>
              <a:rPr lang="ja-JP" altLang="en-US" b="1" spc="-100" dirty="0" smtClean="0"/>
              <a:t>部活動における感染リスクの高い活動は自粛すること</a:t>
            </a:r>
            <a:endParaRPr lang="en-US" altLang="ja-JP" b="1" spc="-100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b="1" spc="-100" dirty="0"/>
              <a:t>　</a:t>
            </a:r>
            <a:r>
              <a:rPr lang="ja-JP" altLang="en-US" b="1" spc="-100" dirty="0" smtClean="0"/>
              <a:t>（特措法第</a:t>
            </a:r>
            <a:r>
              <a:rPr lang="en-US" altLang="ja-JP" b="1" spc="-100" dirty="0" smtClean="0"/>
              <a:t>24</a:t>
            </a:r>
            <a:r>
              <a:rPr lang="ja-JP" altLang="en-US" b="1" spc="-100" dirty="0" smtClean="0"/>
              <a:t>条第９項に基づく）</a:t>
            </a:r>
            <a:endParaRPr lang="en-US" altLang="ja-JP" b="1" spc="-100" dirty="0" smtClean="0"/>
          </a:p>
        </p:txBody>
      </p:sp>
      <p:sp>
        <p:nvSpPr>
          <p:cNvPr id="14" name="正方形/長方形 13"/>
          <p:cNvSpPr/>
          <p:nvPr/>
        </p:nvSpPr>
        <p:spPr>
          <a:xfrm>
            <a:off x="710633" y="4738570"/>
            <a:ext cx="11369750" cy="175432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72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8247</TotalTime>
  <Words>886</Words>
  <Application>Microsoft Office PowerPoint</Application>
  <PresentationFormat>ワイド画面</PresentationFormat>
  <Paragraphs>79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上野　和樹</dc:creator>
  <cp:lastModifiedBy>小原　朋子</cp:lastModifiedBy>
  <cp:revision>323</cp:revision>
  <cp:lastPrinted>2021-02-01T05:51:27Z</cp:lastPrinted>
  <dcterms:created xsi:type="dcterms:W3CDTF">2020-05-20T11:17:35Z</dcterms:created>
  <dcterms:modified xsi:type="dcterms:W3CDTF">2021-02-01T06:10:23Z</dcterms:modified>
</cp:coreProperties>
</file>