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6"/>
  </p:notesMasterIdLst>
  <p:handoutMasterIdLst>
    <p:handoutMasterId r:id="rId7"/>
  </p:handoutMasterIdLst>
  <p:sldIdLst>
    <p:sldId id="282" r:id="rId5"/>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5B9BD5"/>
    <a:srgbClr val="2E75B6"/>
    <a:srgbClr val="A816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41" autoAdjust="0"/>
    <p:restoredTop sz="92280" autoAdjust="0"/>
  </p:normalViewPr>
  <p:slideViewPr>
    <p:cSldViewPr snapToGrid="0">
      <p:cViewPr varScale="1">
        <p:scale>
          <a:sx n="69" d="100"/>
          <a:sy n="69" d="100"/>
        </p:scale>
        <p:origin x="166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92" y="4"/>
            <a:ext cx="4306737" cy="341393"/>
          </a:xfrm>
          <a:prstGeom prst="rect">
            <a:avLst/>
          </a:prstGeom>
        </p:spPr>
        <p:txBody>
          <a:bodyPr vert="horz" lIns="91410" tIns="45703" rIns="91410" bIns="45703" rtlCol="0"/>
          <a:lstStyle>
            <a:lvl1pPr algn="r">
              <a:defRPr sz="1200"/>
            </a:lvl1pPr>
          </a:lstStyle>
          <a:p>
            <a:fld id="{4A73D366-9BCB-4C97-A551-83FEB57D7D50}" type="datetimeFigureOut">
              <a:rPr kumimoji="1" lang="ja-JP" altLang="en-US" smtClean="0"/>
              <a:t>2021/2/1</a:t>
            </a:fld>
            <a:endParaRPr kumimoji="1" lang="ja-JP" altLang="en-US"/>
          </a:p>
        </p:txBody>
      </p:sp>
      <p:sp>
        <p:nvSpPr>
          <p:cNvPr id="4" name="フッター プレースホルダー 3"/>
          <p:cNvSpPr>
            <a:spLocks noGrp="1"/>
          </p:cNvSpPr>
          <p:nvPr>
            <p:ph type="ftr" sz="quarter" idx="2"/>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92" y="6465811"/>
            <a:ext cx="4306737" cy="341393"/>
          </a:xfrm>
          <a:prstGeom prst="rect">
            <a:avLst/>
          </a:prstGeom>
        </p:spPr>
        <p:txBody>
          <a:bodyPr vert="horz" lIns="91410" tIns="45703" rIns="91410" bIns="45703" rtlCol="0" anchor="b"/>
          <a:lstStyle>
            <a:lvl1pPr algn="r">
              <a:defRPr sz="1200"/>
            </a:lvl1pPr>
          </a:lstStyle>
          <a:p>
            <a:fld id="{FFE7B429-B0DC-4FB9-832C-AF0E9953A630}" type="slidenum">
              <a:rPr kumimoji="1" lang="ja-JP" altLang="en-US" smtClean="0"/>
              <a:t>‹#›</a:t>
            </a:fld>
            <a:endParaRPr kumimoji="1" lang="ja-JP" altLang="en-US"/>
          </a:p>
        </p:txBody>
      </p:sp>
    </p:spTree>
    <p:extLst>
      <p:ext uri="{BB962C8B-B14F-4D97-AF65-F5344CB8AC3E}">
        <p14:creationId xmlns:p14="http://schemas.microsoft.com/office/powerpoint/2010/main" val="21665616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92" y="4"/>
            <a:ext cx="4306737" cy="341393"/>
          </a:xfrm>
          <a:prstGeom prst="rect">
            <a:avLst/>
          </a:prstGeom>
        </p:spPr>
        <p:txBody>
          <a:bodyPr vert="horz" lIns="91410" tIns="45703" rIns="91410" bIns="45703" rtlCol="0"/>
          <a:lstStyle>
            <a:lvl1pPr algn="r">
              <a:defRPr sz="1200"/>
            </a:lvl1pPr>
          </a:lstStyle>
          <a:p>
            <a:fld id="{BCE4B285-845E-4398-BFD9-C465A3B8B0BF}" type="datetimeFigureOut">
              <a:rPr kumimoji="1" lang="ja-JP" altLang="en-US" smtClean="0"/>
              <a:t>2021/2/1</a:t>
            </a:fld>
            <a:endParaRPr kumimoji="1" lang="ja-JP" altLang="en-US"/>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1410" tIns="45703" rIns="91410" bIns="45703" rtlCol="0" anchor="ctr"/>
          <a:lstStyle/>
          <a:p>
            <a:endParaRPr lang="ja-JP" altLang="en-US"/>
          </a:p>
        </p:txBody>
      </p:sp>
      <p:sp>
        <p:nvSpPr>
          <p:cNvPr id="5" name="ノート プレースホルダー 4"/>
          <p:cNvSpPr>
            <a:spLocks noGrp="1"/>
          </p:cNvSpPr>
          <p:nvPr>
            <p:ph type="body" sz="quarter" idx="3"/>
          </p:nvPr>
        </p:nvSpPr>
        <p:spPr>
          <a:xfrm>
            <a:off x="994403" y="3275854"/>
            <a:ext cx="7950543" cy="2680042"/>
          </a:xfrm>
          <a:prstGeom prst="rect">
            <a:avLst/>
          </a:prstGeom>
        </p:spPr>
        <p:txBody>
          <a:bodyPr vert="horz" lIns="91410" tIns="45703" rIns="91410" bIns="457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92" y="6465811"/>
            <a:ext cx="4306737" cy="341393"/>
          </a:xfrm>
          <a:prstGeom prst="rect">
            <a:avLst/>
          </a:prstGeom>
        </p:spPr>
        <p:txBody>
          <a:bodyPr vert="horz" lIns="91410" tIns="45703" rIns="91410" bIns="45703" rtlCol="0" anchor="b"/>
          <a:lstStyle>
            <a:lvl1pPr algn="r">
              <a:defRPr sz="1200"/>
            </a:lvl1pPr>
          </a:lstStyle>
          <a:p>
            <a:fld id="{7CC88CD7-EF1A-4D7D-B024-EA3D8890A815}" type="slidenum">
              <a:rPr kumimoji="1" lang="ja-JP" altLang="en-US" smtClean="0"/>
              <a:t>‹#›</a:t>
            </a:fld>
            <a:endParaRPr kumimoji="1" lang="ja-JP" altLang="en-US"/>
          </a:p>
        </p:txBody>
      </p:sp>
    </p:spTree>
    <p:extLst>
      <p:ext uri="{BB962C8B-B14F-4D97-AF65-F5344CB8AC3E}">
        <p14:creationId xmlns:p14="http://schemas.microsoft.com/office/powerpoint/2010/main" val="3776686843"/>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49054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890BFFC-D08B-4ABA-8294-63A3538BB8C1}" type="datetime1">
              <a:rPr kumimoji="1" lang="ja-JP" altLang="en-US" smtClean="0"/>
              <a:t>2021/2/1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84598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70969A9-0A50-4275-8B62-A1685D7F43EF}" type="datetime1">
              <a:rPr kumimoji="1" lang="ja-JP" altLang="en-US" smtClean="0"/>
              <a:t>2021/2/1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56926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5768FAD-D09A-45EC-B722-7FAE0E4CEC58}" type="datetime1">
              <a:rPr kumimoji="1" lang="ja-JP" altLang="en-US" smtClean="0"/>
              <a:t>2021/2/1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31812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9DDC640-50FF-484B-9619-034465031699}" type="datetime1">
              <a:rPr kumimoji="1" lang="ja-JP" altLang="en-US" smtClean="0"/>
              <a:t>2021/2/1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85502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BAAED1-FDF1-4374-B6DE-9CDCE619775E}" type="datetime1">
              <a:rPr kumimoji="1" lang="ja-JP" altLang="en-US" smtClean="0"/>
              <a:t>2021/2/1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36860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5918DDB-C561-4D58-8DC4-104EA33AEA22}" type="datetime1">
              <a:rPr kumimoji="1" lang="ja-JP" altLang="en-US" smtClean="0"/>
              <a:t>2021/2/1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760560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18B557B-05B9-4235-94EE-31E06A7948A8}" type="datetime1">
              <a:rPr kumimoji="1" lang="ja-JP" altLang="en-US" smtClean="0"/>
              <a:t>2021/2/1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137320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ED04E11-6BE0-427F-A4E3-E9A646108DFF}" type="datetime1">
              <a:rPr kumimoji="1" lang="ja-JP" altLang="en-US" smtClean="0"/>
              <a:t>2021/2/1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8760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0625A-D1CC-4F4F-84E6-7CBE74F5B39C}" type="datetime1">
              <a:rPr kumimoji="1" lang="ja-JP" altLang="en-US" smtClean="0"/>
              <a:t>2021/2/1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03568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055DA66-35C5-4574-BF2A-96313061FBA1}" type="datetime1">
              <a:rPr kumimoji="1" lang="ja-JP" altLang="en-US" smtClean="0"/>
              <a:t>2021/2/1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57691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6F0533-D79D-4620-ABC6-11C72D8868D7}" type="datetime1">
              <a:rPr kumimoji="1" lang="ja-JP" altLang="en-US" smtClean="0"/>
              <a:t>2021/2/1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13364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E306FB-E004-4761-9633-FA78153563DA}" type="datetime1">
              <a:rPr kumimoji="1" lang="ja-JP" altLang="en-US" smtClean="0"/>
              <a:t>2021/2/1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58496517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楕円 44"/>
          <p:cNvSpPr/>
          <p:nvPr/>
        </p:nvSpPr>
        <p:spPr>
          <a:xfrm flipV="1">
            <a:off x="317860" y="2248697"/>
            <a:ext cx="2988493" cy="79338"/>
          </a:xfrm>
          <a:prstGeom prst="ellipse">
            <a:avLst/>
          </a:prstGeom>
          <a:solidFill>
            <a:schemeClr val="accent2">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41" name="楕円 40"/>
          <p:cNvSpPr/>
          <p:nvPr/>
        </p:nvSpPr>
        <p:spPr>
          <a:xfrm flipV="1">
            <a:off x="271416" y="759806"/>
            <a:ext cx="2386060" cy="91873"/>
          </a:xfrm>
          <a:prstGeom prst="ellipse">
            <a:avLst/>
          </a:prstGeom>
          <a:solidFill>
            <a:schemeClr val="accent2">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34" name="テキスト ボックス 33"/>
          <p:cNvSpPr txBox="1"/>
          <p:nvPr/>
        </p:nvSpPr>
        <p:spPr>
          <a:xfrm>
            <a:off x="52341" y="642942"/>
            <a:ext cx="5558750" cy="584775"/>
          </a:xfrm>
          <a:prstGeom prst="rect">
            <a:avLst/>
          </a:prstGeom>
          <a:noFill/>
        </p:spPr>
        <p:txBody>
          <a:bodyPr wrap="square" rtlCol="0">
            <a:spAutoFit/>
          </a:bodyPr>
          <a:lstStyle/>
          <a:p>
            <a:r>
              <a:rPr kumimoji="1" lang="ja-JP" altLang="en-US" sz="1600" b="1" dirty="0" smtClean="0">
                <a:solidFill>
                  <a:prstClr val="black"/>
                </a:solidFill>
                <a:latin typeface="UD デジタル 教科書体 NK-B" panose="02020700000000000000" pitchFamily="18" charset="-128"/>
                <a:ea typeface="UD デジタル 教科書体 NK-B" panose="02020700000000000000" pitchFamily="18" charset="-128"/>
              </a:rPr>
              <a:t>１．外出自粛等の呼びかけ</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a:t>
            </a:r>
            <a:r>
              <a:rPr kumimoji="1" lang="en-US" altLang="ja-JP" sz="1200" dirty="0" smtClean="0">
                <a:solidFill>
                  <a:prstClr val="black"/>
                </a:solidFill>
                <a:latin typeface="UD デジタル 教科書体 NK-B" panose="02020700000000000000" pitchFamily="18" charset="-128"/>
                <a:ea typeface="UD デジタル 教科書体 NK-B" panose="02020700000000000000" pitchFamily="18" charset="-128"/>
              </a:rPr>
              <a:t>1/2</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８</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現在</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a:t>
            </a:r>
            <a:endParaRPr kumimoji="1" lang="en-US" altLang="ja-JP" sz="1200" dirty="0">
              <a:solidFill>
                <a:prstClr val="black"/>
              </a:solidFill>
              <a:latin typeface="UD デジタル 教科書体 NK-B" panose="02020700000000000000" pitchFamily="18" charset="-128"/>
              <a:ea typeface="UD デジタル 教科書体 NK-B" panose="02020700000000000000" pitchFamily="18" charset="-128"/>
            </a:endParaRPr>
          </a:p>
          <a:p>
            <a:pPr lvl="0"/>
            <a:endParaRPr kumimoji="1" lang="en-US" altLang="ja-JP" sz="1600" u="sng"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0" name="テキスト ボックス 19"/>
          <p:cNvSpPr txBox="1"/>
          <p:nvPr/>
        </p:nvSpPr>
        <p:spPr>
          <a:xfrm>
            <a:off x="99965" y="2192280"/>
            <a:ext cx="4610580" cy="338554"/>
          </a:xfrm>
          <a:prstGeom prst="rect">
            <a:avLst/>
          </a:prstGeom>
          <a:noFill/>
        </p:spPr>
        <p:txBody>
          <a:bodyPr wrap="square" rtlCol="0">
            <a:spAutoFit/>
          </a:bodyPr>
          <a:lstStyle/>
          <a:p>
            <a:pPr lvl="0"/>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２</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．営業時間</a:t>
            </a:r>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短縮</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要請へ</a:t>
            </a:r>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の</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協力状況</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en-US" altLang="ja-JP" sz="1200" dirty="0" smtClean="0">
                <a:solidFill>
                  <a:prstClr val="black"/>
                </a:solidFill>
                <a:latin typeface="UD デジタル 教科書体 NK-B" panose="02020700000000000000" pitchFamily="18" charset="-128"/>
                <a:ea typeface="UD デジタル 教科書体 NK-B" panose="02020700000000000000" pitchFamily="18" charset="-128"/>
              </a:rPr>
              <a:t>1/28</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現在）</a:t>
            </a:r>
            <a:endParaRPr kumimoji="1" lang="en-US" altLang="ja-JP" sz="1200" dirty="0">
              <a:solidFill>
                <a:prstClr val="black"/>
              </a:solidFill>
              <a:latin typeface="UD デジタル 教科書体 NK-B" panose="02020700000000000000" pitchFamily="18" charset="-128"/>
              <a:ea typeface="UD デジタル 教科書体 NK-B" panose="02020700000000000000" pitchFamily="18"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2611730346"/>
              </p:ext>
            </p:extLst>
          </p:nvPr>
        </p:nvGraphicFramePr>
        <p:xfrm>
          <a:off x="679082" y="5584338"/>
          <a:ext cx="2526422" cy="765901"/>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255029">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5436">
                <a:tc>
                  <a:txBody>
                    <a:bodyPr/>
                    <a:lstStyle/>
                    <a:p>
                      <a:pPr algn="l"/>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11/27</a:t>
                      </a:r>
                      <a:r>
                        <a:rPr kumimoji="1" lang="ja-JP" altLang="en-US" sz="1050" b="0" dirty="0" smtClean="0">
                          <a:latin typeface="UD デジタル 教科書体 NK-R" panose="02020400000000000000" pitchFamily="18" charset="-128"/>
                          <a:ea typeface="UD デジタル 教科書体 NK-R" panose="02020400000000000000" pitchFamily="18" charset="-128"/>
                        </a:rPr>
                        <a:t>～</a:t>
                      </a:r>
                      <a:r>
                        <a:rPr kumimoji="1" lang="en-US" altLang="ja-JP" sz="1050" b="0" dirty="0" smtClean="0">
                          <a:latin typeface="UD デジタル 教科書体 NK-R" panose="02020400000000000000" pitchFamily="18" charset="-128"/>
                          <a:ea typeface="UD デジタル 教科書体 NK-R" panose="02020400000000000000" pitchFamily="18" charset="-128"/>
                        </a:rPr>
                        <a:t>12/15</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大阪市北区・中央区</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r h="255436">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12/16</a:t>
                      </a:r>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1/13</a:t>
                      </a:r>
                      <a:r>
                        <a:rPr kumimoji="1" lang="ja-JP" altLang="en-US" sz="1050" b="0" dirty="0" smtClean="0">
                          <a:latin typeface="UD デジタル 教科書体 NK-R" panose="02020400000000000000" pitchFamily="18" charset="-128"/>
                          <a:ea typeface="UD デジタル 教科書体 NK-R" panose="02020400000000000000" pitchFamily="18" charset="-128"/>
                        </a:rPr>
                        <a:t>　</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905259515"/>
                  </a:ext>
                </a:extLst>
              </a:tr>
            </a:tbl>
          </a:graphicData>
        </a:graphic>
      </p:graphicFrame>
      <p:sp>
        <p:nvSpPr>
          <p:cNvPr id="19" name="正方形/長方形 18"/>
          <p:cNvSpPr/>
          <p:nvPr/>
        </p:nvSpPr>
        <p:spPr>
          <a:xfrm>
            <a:off x="80915" y="0"/>
            <a:ext cx="9768444" cy="497264"/>
          </a:xfrm>
          <a:prstGeom prst="rect">
            <a:avLst/>
          </a:prstGeom>
          <a:solidFill>
            <a:srgbClr val="007FA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緊急事態措置にかかる取組状況</a:t>
            </a:r>
            <a:endParaRPr lang="en-US" altLang="ja-JP" sz="2000" b="1" dirty="0" smtClean="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4" name="テキスト ボックス 23"/>
          <p:cNvSpPr txBox="1"/>
          <p:nvPr/>
        </p:nvSpPr>
        <p:spPr>
          <a:xfrm>
            <a:off x="8443650" y="101859"/>
            <a:ext cx="1337117" cy="307777"/>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prstClr val="black"/>
                </a:solidFill>
                <a:latin typeface="游ゴシック" panose="020F0502020204030204"/>
                <a:ea typeface="游ゴシック" panose="020B0400000000000000" pitchFamily="50" charset="-128"/>
              </a:rPr>
              <a:t>資料１ー４</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1137060002"/>
              </p:ext>
            </p:extLst>
          </p:nvPr>
        </p:nvGraphicFramePr>
        <p:xfrm>
          <a:off x="3442837" y="5575625"/>
          <a:ext cx="5779382" cy="1218313"/>
        </p:xfrm>
        <a:graphic>
          <a:graphicData uri="http://schemas.openxmlformats.org/drawingml/2006/table">
            <a:tbl>
              <a:tblPr firstRow="1" bandRow="1">
                <a:tableStyleId>{5C22544A-7EE6-4342-B048-85BDC9FD1C3A}</a:tableStyleId>
              </a:tblPr>
              <a:tblGrid>
                <a:gridCol w="1797857">
                  <a:extLst>
                    <a:ext uri="{9D8B030D-6E8A-4147-A177-3AD203B41FA5}">
                      <a16:colId xmlns:a16="http://schemas.microsoft.com/office/drawing/2014/main" val="4261172245"/>
                    </a:ext>
                  </a:extLst>
                </a:gridCol>
                <a:gridCol w="897656">
                  <a:extLst>
                    <a:ext uri="{9D8B030D-6E8A-4147-A177-3AD203B41FA5}">
                      <a16:colId xmlns:a16="http://schemas.microsoft.com/office/drawing/2014/main" val="4145682997"/>
                    </a:ext>
                  </a:extLst>
                </a:gridCol>
                <a:gridCol w="1521607">
                  <a:extLst>
                    <a:ext uri="{9D8B030D-6E8A-4147-A177-3AD203B41FA5}">
                      <a16:colId xmlns:a16="http://schemas.microsoft.com/office/drawing/2014/main" val="967108586"/>
                    </a:ext>
                  </a:extLst>
                </a:gridCol>
                <a:gridCol w="1562262">
                  <a:extLst>
                    <a:ext uri="{9D8B030D-6E8A-4147-A177-3AD203B41FA5}">
                      <a16:colId xmlns:a16="http://schemas.microsoft.com/office/drawing/2014/main" val="3065151306"/>
                    </a:ext>
                  </a:extLst>
                </a:gridCol>
              </a:tblGrid>
              <a:tr h="266293">
                <a:tc gridSpan="4">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101351">
                <a:tc>
                  <a:txBody>
                    <a:bodyPr/>
                    <a:lstStyle/>
                    <a:p>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191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１２４店舗）</a:t>
                      </a:r>
                      <a:endParaRPr kumimoji="1" lang="ja-JP" altLang="en-US" sz="1200" dirty="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大阪市内</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全域</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97</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（７１７</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７３８店舗）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８９％が協力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１２０</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３８６店舗）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r h="191362">
                <a:tc>
                  <a:txBody>
                    <a:bodyPr/>
                    <a:lstStyle/>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含め</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街の外観を確認</a:t>
                      </a:r>
                    </a:p>
                  </a:txBody>
                  <a:tcPr marL="20160" marR="20160" marT="10080" marB="10080" anchor="ctr"/>
                </a:tc>
                <a:tc vMerge="1">
                  <a:txBody>
                    <a:bodyPr/>
                    <a:lstStyle/>
                    <a:p>
                      <a:pPr algn="ct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約</a:t>
                      </a: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1,500</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店舗のうち</a:t>
                      </a:r>
                    </a:p>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概ね８～９割が協力</a:t>
                      </a:r>
                      <a:endPar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2997867365"/>
                  </a:ext>
                </a:extLst>
              </a:tr>
            </a:tbl>
          </a:graphicData>
        </a:graphic>
      </p:graphicFrame>
      <p:sp>
        <p:nvSpPr>
          <p:cNvPr id="30" name="角丸四角形 29"/>
          <p:cNvSpPr/>
          <p:nvPr/>
        </p:nvSpPr>
        <p:spPr>
          <a:xfrm>
            <a:off x="266095" y="3280887"/>
            <a:ext cx="1886555" cy="325290"/>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〇大阪府の取組み</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40" name="正方形/長方形 39"/>
          <p:cNvSpPr/>
          <p:nvPr/>
        </p:nvSpPr>
        <p:spPr>
          <a:xfrm>
            <a:off x="84781" y="590972"/>
            <a:ext cx="9753135" cy="1454925"/>
          </a:xfrm>
          <a:prstGeom prst="rect">
            <a:avLst/>
          </a:prstGeom>
          <a:no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49" name="正方形/長方形 48"/>
          <p:cNvSpPr/>
          <p:nvPr/>
        </p:nvSpPr>
        <p:spPr>
          <a:xfrm>
            <a:off x="96223" y="2123004"/>
            <a:ext cx="9753135" cy="4716000"/>
          </a:xfrm>
          <a:prstGeom prst="rect">
            <a:avLst/>
          </a:prstGeom>
          <a:no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437912265"/>
              </p:ext>
            </p:extLst>
          </p:nvPr>
        </p:nvGraphicFramePr>
        <p:xfrm>
          <a:off x="678516" y="4067787"/>
          <a:ext cx="2526422" cy="467437"/>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184188">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1905">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1/14</a:t>
                      </a:r>
                      <a:r>
                        <a:rPr kumimoji="1" lang="ja-JP" altLang="en-US" sz="1050" b="0" dirty="0" smtClean="0">
                          <a:latin typeface="UD デジタル 教科書体 NK-R" panose="02020400000000000000" pitchFamily="18" charset="-128"/>
                          <a:ea typeface="UD デジタル 教科書体 NK-R" panose="02020400000000000000" pitchFamily="18" charset="-128"/>
                        </a:rPr>
                        <a:t>～</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大阪府内全域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bl>
          </a:graphicData>
        </a:graphic>
      </p:graphicFrame>
      <p:sp>
        <p:nvSpPr>
          <p:cNvPr id="28" name="角丸四角形 27"/>
          <p:cNvSpPr/>
          <p:nvPr/>
        </p:nvSpPr>
        <p:spPr>
          <a:xfrm>
            <a:off x="489429" y="5317746"/>
            <a:ext cx="4842449" cy="25949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緊急事態宣言前（</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11/27</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1/13</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31" name="角丸四角形 30"/>
          <p:cNvSpPr/>
          <p:nvPr/>
        </p:nvSpPr>
        <p:spPr>
          <a:xfrm>
            <a:off x="406643" y="3508314"/>
            <a:ext cx="3851932" cy="346574"/>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飲食店等に対する営業前の聞き取り及び夜間の</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見回り</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1026770237"/>
              </p:ext>
            </p:extLst>
          </p:nvPr>
        </p:nvGraphicFramePr>
        <p:xfrm>
          <a:off x="3433312" y="4074902"/>
          <a:ext cx="5788908" cy="1218313"/>
        </p:xfrm>
        <a:graphic>
          <a:graphicData uri="http://schemas.openxmlformats.org/drawingml/2006/table">
            <a:tbl>
              <a:tblPr firstRow="1" bandRow="1">
                <a:tableStyleId>{5C22544A-7EE6-4342-B048-85BDC9FD1C3A}</a:tableStyleId>
              </a:tblPr>
              <a:tblGrid>
                <a:gridCol w="1800820">
                  <a:extLst>
                    <a:ext uri="{9D8B030D-6E8A-4147-A177-3AD203B41FA5}">
                      <a16:colId xmlns:a16="http://schemas.microsoft.com/office/drawing/2014/main" val="4261172245"/>
                    </a:ext>
                  </a:extLst>
                </a:gridCol>
                <a:gridCol w="899135">
                  <a:extLst>
                    <a:ext uri="{9D8B030D-6E8A-4147-A177-3AD203B41FA5}">
                      <a16:colId xmlns:a16="http://schemas.microsoft.com/office/drawing/2014/main" val="4145682997"/>
                    </a:ext>
                  </a:extLst>
                </a:gridCol>
                <a:gridCol w="1524116">
                  <a:extLst>
                    <a:ext uri="{9D8B030D-6E8A-4147-A177-3AD203B41FA5}">
                      <a16:colId xmlns:a16="http://schemas.microsoft.com/office/drawing/2014/main" val="967108586"/>
                    </a:ext>
                  </a:extLst>
                </a:gridCol>
                <a:gridCol w="1564837">
                  <a:extLst>
                    <a:ext uri="{9D8B030D-6E8A-4147-A177-3AD203B41FA5}">
                      <a16:colId xmlns:a16="http://schemas.microsoft.com/office/drawing/2014/main" val="3065151306"/>
                    </a:ext>
                  </a:extLst>
                </a:gridCol>
              </a:tblGrid>
              <a:tr h="266293">
                <a:tc gridSpan="4">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101351">
                <a:tc>
                  <a:txBody>
                    <a:bodyPr/>
                    <a:lstStyle/>
                    <a:p>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191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（９７６店舗）</a:t>
                      </a:r>
                      <a:endParaRPr kumimoji="1" lang="ja-JP" altLang="en-US" sz="1200" dirty="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UD デジタル 教科書体 NK-R" panose="02020400000000000000" pitchFamily="18" charset="-128"/>
                          <a:ea typeface="UD デジタル 教科書体 NK-R" panose="02020400000000000000" pitchFamily="18" charset="-128"/>
                        </a:rPr>
                        <a:t>大阪府内</a:t>
                      </a:r>
                      <a:endParaRPr kumimoji="1" lang="en-US" altLang="ja-JP" sz="1200" b="0" dirty="0" smtClean="0">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UD デジタル 教科書体 NK-R" panose="02020400000000000000" pitchFamily="18" charset="-128"/>
                          <a:ea typeface="UD デジタル 教科書体 NK-R" panose="02020400000000000000" pitchFamily="18" charset="-128"/>
                        </a:rPr>
                        <a:t>全域</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100</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112/112</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95</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818/864</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r h="191362">
                <a:tc>
                  <a:txBody>
                    <a:bodyPr/>
                    <a:lstStyle/>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含め</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街の外観を確認</a:t>
                      </a:r>
                    </a:p>
                  </a:txBody>
                  <a:tcPr marL="20160" marR="20160" marT="10080" marB="10080" anchor="ctr"/>
                </a:tc>
                <a:tc vMerge="1">
                  <a:txBody>
                    <a:bodyPr/>
                    <a:lstStyle/>
                    <a:p>
                      <a:pPr algn="ct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約</a:t>
                      </a: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900</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店舗のうち</a:t>
                      </a:r>
                    </a:p>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概ね８～９割が協力</a:t>
                      </a:r>
                      <a:endPar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2997867365"/>
                  </a:ext>
                </a:extLst>
              </a:tr>
            </a:tbl>
          </a:graphicData>
        </a:graphic>
      </p:graphicFrame>
      <p:sp>
        <p:nvSpPr>
          <p:cNvPr id="23" name="テキスト ボックス 22"/>
          <p:cNvSpPr txBox="1"/>
          <p:nvPr/>
        </p:nvSpPr>
        <p:spPr>
          <a:xfrm>
            <a:off x="4258575" y="3599267"/>
            <a:ext cx="2494631" cy="415498"/>
          </a:xfrm>
          <a:prstGeom prst="rect">
            <a:avLst/>
          </a:prstGeom>
          <a:noFill/>
          <a:ln w="6350">
            <a:noFill/>
          </a:ln>
        </p:spPr>
        <p:txBody>
          <a:bodyPr wrap="square" rtlCol="0">
            <a:spAutoFit/>
          </a:bodyPr>
          <a:lstStyle/>
          <a:p>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ステッカー登録数</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88,108</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件</a:t>
            </a:r>
            <a:r>
              <a:rPr kumimoji="1" lang="en-US" altLang="ja-JP" sz="105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1/26)</a:t>
            </a:r>
          </a:p>
          <a:p>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うち飲食関係</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60,5</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２８件</a:t>
            </a:r>
            <a:r>
              <a:rPr kumimoji="1" lang="en-US" altLang="ja-JP" sz="1050"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050" dirty="0">
              <a:latin typeface="UD デジタル 教科書体 NK-R" panose="02020400000000000000" pitchFamily="18" charset="-128"/>
              <a:ea typeface="UD デジタル 教科書体 NK-R" panose="02020400000000000000" pitchFamily="18" charset="-128"/>
            </a:endParaRPr>
          </a:p>
        </p:txBody>
      </p:sp>
      <p:sp>
        <p:nvSpPr>
          <p:cNvPr id="27" name="テキスト ボックス 26"/>
          <p:cNvSpPr txBox="1"/>
          <p:nvPr/>
        </p:nvSpPr>
        <p:spPr>
          <a:xfrm>
            <a:off x="8440876" y="3749507"/>
            <a:ext cx="1405707" cy="215444"/>
          </a:xfrm>
          <a:prstGeom prst="rect">
            <a:avLst/>
          </a:prstGeom>
          <a:noFill/>
        </p:spPr>
        <p:txBody>
          <a:bodyPr wrap="square" rtlCol="0">
            <a:spAutoFit/>
          </a:bodyPr>
          <a:lstStyle/>
          <a:p>
            <a:r>
              <a:rPr lang="en-US" altLang="ja-JP" sz="800" dirty="0" smtClean="0">
                <a:solidFill>
                  <a:schemeClr val="bg1"/>
                </a:solidFill>
                <a:latin typeface="UD デジタル 教科書体 NK-B" panose="02020700000000000000" pitchFamily="18" charset="-128"/>
                <a:ea typeface="UD デジタル 教科書体 NK-B" panose="02020700000000000000" pitchFamily="18" charset="-128"/>
              </a:rPr>
              <a:t>【</a:t>
            </a:r>
            <a:r>
              <a:rPr lang="ja-JP" altLang="en-US" sz="800" dirty="0" smtClean="0">
                <a:solidFill>
                  <a:schemeClr val="bg1"/>
                </a:solidFill>
                <a:latin typeface="UD デジタル 教科書体 NK-B" panose="02020700000000000000" pitchFamily="18" charset="-128"/>
                <a:ea typeface="UD デジタル 教科書体 NK-B" panose="02020700000000000000" pitchFamily="18" charset="-128"/>
              </a:rPr>
              <a:t>大阪市北区</a:t>
            </a:r>
            <a:r>
              <a:rPr lang="en-US" altLang="ja-JP" sz="800" dirty="0">
                <a:solidFill>
                  <a:schemeClr val="bg1"/>
                </a:solidFill>
                <a:latin typeface="UD デジタル 教科書体 NK-B" panose="02020700000000000000" pitchFamily="18" charset="-128"/>
                <a:ea typeface="UD デジタル 教科書体 NK-B" panose="02020700000000000000" pitchFamily="18" charset="-128"/>
              </a:rPr>
              <a:t>】</a:t>
            </a:r>
            <a:r>
              <a:rPr lang="ja-JP" altLang="en-US" sz="800" dirty="0">
                <a:solidFill>
                  <a:schemeClr val="bg1"/>
                </a:solidFill>
                <a:latin typeface="UD デジタル 教科書体 NK-B" panose="02020700000000000000" pitchFamily="18" charset="-128"/>
                <a:ea typeface="UD デジタル 教科書体 NK-B" panose="02020700000000000000" pitchFamily="18" charset="-128"/>
              </a:rPr>
              <a:t>天神橋筋</a:t>
            </a:r>
            <a:endParaRPr lang="en-US" altLang="ja-JP" sz="8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5" name="角丸四角形 34"/>
          <p:cNvSpPr/>
          <p:nvPr/>
        </p:nvSpPr>
        <p:spPr>
          <a:xfrm>
            <a:off x="229851" y="995970"/>
            <a:ext cx="4840906" cy="957379"/>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〇</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市町村の取組み</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1/14</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➤全市町村において</a:t>
            </a:r>
            <a:r>
              <a:rPr lang="ja-JP" altLang="en-US" sz="1200" dirty="0" smtClean="0">
                <a:latin typeface="UD デジタル 教科書体 NK-R" panose="02020400000000000000" pitchFamily="18" charset="-128"/>
                <a:ea typeface="UD デジタル 教科書体 NK-R" panose="02020400000000000000" pitchFamily="18" charset="-128"/>
              </a:rPr>
              <a:t>、不要不急の外出</a:t>
            </a:r>
            <a:r>
              <a:rPr lang="ja-JP" altLang="en-US" sz="1200" dirty="0" smtClean="0">
                <a:latin typeface="UD デジタル 教科書体 NK-R" panose="02020400000000000000" pitchFamily="18" charset="-128"/>
                <a:ea typeface="UD デジタル 教科書体 NK-R" panose="02020400000000000000" pitchFamily="18" charset="-128"/>
              </a:rPr>
              <a:t>自粛の呼びかけ</a:t>
            </a:r>
            <a:r>
              <a:rPr lang="ja-JP" altLang="en-US" sz="1200" dirty="0" smtClean="0">
                <a:latin typeface="UD デジタル 教科書体 NK-R" panose="02020400000000000000" pitchFamily="18" charset="-128"/>
                <a:ea typeface="UD デジタル 教科書体 NK-R" panose="02020400000000000000" pitchFamily="18" charset="-128"/>
              </a:rPr>
              <a:t>や</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飲食店</a:t>
            </a:r>
            <a:r>
              <a:rPr lang="ja-JP" altLang="en-US" sz="1200" dirty="0" smtClean="0">
                <a:latin typeface="UD デジタル 教科書体 NK-R" panose="02020400000000000000" pitchFamily="18" charset="-128"/>
                <a:ea typeface="UD デジタル 教科書体 NK-R" panose="02020400000000000000" pitchFamily="18" charset="-128"/>
              </a:rPr>
              <a:t>等</a:t>
            </a:r>
            <a:r>
              <a:rPr lang="ja-JP" altLang="en-US" sz="1200" dirty="0" smtClean="0">
                <a:latin typeface="UD デジタル 教科書体 NK-R" panose="02020400000000000000" pitchFamily="18" charset="-128"/>
                <a:ea typeface="UD デジタル 教科書体 NK-R" panose="02020400000000000000" pitchFamily="18" charset="-128"/>
              </a:rPr>
              <a:t>の見回り</a:t>
            </a:r>
            <a:r>
              <a:rPr lang="ja-JP" altLang="en-US" sz="1200" dirty="0" smtClean="0">
                <a:latin typeface="UD デジタル 教科書体 NK-R" panose="02020400000000000000" pitchFamily="18" charset="-128"/>
                <a:ea typeface="UD デジタル 教科書体 NK-R" panose="02020400000000000000" pitchFamily="18" charset="-128"/>
              </a:rPr>
              <a:t>活動を実施</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1200" dirty="0" smtClean="0">
                <a:latin typeface="UD デジタル 教科書体 NK-R" panose="02020400000000000000" pitchFamily="18" charset="-128"/>
                <a:ea typeface="UD デジタル 教科書体 NK-R" panose="02020400000000000000" pitchFamily="18" charset="-128"/>
              </a:rPr>
              <a:t>　　　➤</a:t>
            </a:r>
            <a:r>
              <a:rPr lang="en-US" altLang="ja-JP" sz="1200" dirty="0" smtClean="0">
                <a:latin typeface="UD デジタル 教科書体 NK-R" panose="02020400000000000000" pitchFamily="18" charset="-128"/>
                <a:ea typeface="UD デジタル 教科書体 NK-R" panose="02020400000000000000" pitchFamily="18" charset="-128"/>
              </a:rPr>
              <a:t>29</a:t>
            </a:r>
            <a:r>
              <a:rPr lang="ja-JP" altLang="en-US" sz="1200" dirty="0">
                <a:latin typeface="UD デジタル 教科書体 NK-R" panose="02020400000000000000" pitchFamily="18" charset="-128"/>
                <a:ea typeface="UD デジタル 教科書体 NK-R" panose="02020400000000000000" pitchFamily="18" charset="-128"/>
              </a:rPr>
              <a:t>市町村</a:t>
            </a:r>
            <a:r>
              <a:rPr lang="ja-JP" altLang="en-US" sz="1200" dirty="0" smtClean="0">
                <a:latin typeface="UD デジタル 教科書体 NK-R" panose="02020400000000000000" pitchFamily="18" charset="-128"/>
                <a:ea typeface="UD デジタル 教科書体 NK-R" panose="02020400000000000000" pitchFamily="18" charset="-128"/>
              </a:rPr>
              <a:t>において、消防車</a:t>
            </a: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dirty="0" smtClean="0">
                <a:latin typeface="UD デジタル 教科書体 NK-R" panose="02020400000000000000" pitchFamily="18" charset="-128"/>
                <a:ea typeface="UD デジタル 教科書体 NK-R" panose="02020400000000000000" pitchFamily="18" charset="-128"/>
              </a:rPr>
              <a:t>青パト・ゴミ収集車、</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防災行政無線、</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SNS</a:t>
            </a:r>
            <a:r>
              <a:rPr kumimoji="1" lang="ja-JP" altLang="en-US" sz="1200" dirty="0" err="1"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地域</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FM</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等による外出</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自粛の</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呼びかけ</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p>
        </p:txBody>
      </p:sp>
      <p:sp>
        <p:nvSpPr>
          <p:cNvPr id="36" name="角丸四角形 35"/>
          <p:cNvSpPr/>
          <p:nvPr/>
        </p:nvSpPr>
        <p:spPr>
          <a:xfrm>
            <a:off x="4785486" y="868202"/>
            <a:ext cx="5175394" cy="120725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〇府・市</a:t>
            </a: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町村</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合同の取組み</a:t>
            </a:r>
            <a:endParaRPr kumimoji="1" lang="en-US" altLang="ja-JP" sz="14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営業時間短縮要請及び不要不急の外出自粛</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の呼びかけ</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・東大阪市・高槻市（</a:t>
            </a:r>
            <a:r>
              <a:rPr kumimoji="1" lang="en-US" altLang="ja-JP" sz="1100" u="sng" dirty="0" smtClean="0">
                <a:solidFill>
                  <a:schemeClr val="tx1"/>
                </a:solidFill>
                <a:latin typeface="UD デジタル 教科書体 NK-R" panose="02020400000000000000" pitchFamily="18" charset="-128"/>
                <a:ea typeface="UD デジタル 教科書体 NK-R" panose="02020400000000000000" pitchFamily="18" charset="-128"/>
              </a:rPr>
              <a:t>1/15</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JR</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高槻駅・阪急高槻市駅・近鉄布施駅前での</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　　　外出自粛呼びかけ、時短要請（訪問</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店舗数</a:t>
            </a:r>
            <a:r>
              <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316</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店舗）</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・枚方市（</a:t>
            </a:r>
            <a:r>
              <a:rPr kumimoji="1" lang="en-US" altLang="ja-JP" sz="1100" u="sng" dirty="0" smtClean="0">
                <a:solidFill>
                  <a:schemeClr val="tx1"/>
                </a:solidFill>
                <a:latin typeface="UD デジタル 教科書体 NK-R" panose="02020400000000000000" pitchFamily="18" charset="-128"/>
                <a:ea typeface="UD デジタル 教科書体 NK-R" panose="02020400000000000000" pitchFamily="18" charset="-128"/>
              </a:rPr>
              <a:t>1/29</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：京阪枚方市駅・樟葉駅前での外出自粛呼びかけ</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7" name="角丸四角形 36"/>
          <p:cNvSpPr/>
          <p:nvPr/>
        </p:nvSpPr>
        <p:spPr>
          <a:xfrm>
            <a:off x="247045" y="2389532"/>
            <a:ext cx="5436660" cy="957379"/>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2100"/>
              </a:lnSpc>
            </a:pP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〇</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市町村の取組み</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1/14</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繁華街などの飲食店等の夜間</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見回り</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・全市町村</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約９６％（８</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９４５</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/9,</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２７９店舗</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）の店舗が</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協力</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p>
        </p:txBody>
      </p:sp>
      <p:sp>
        <p:nvSpPr>
          <p:cNvPr id="38" name="角丸四角形 37"/>
          <p:cNvSpPr/>
          <p:nvPr/>
        </p:nvSpPr>
        <p:spPr>
          <a:xfrm>
            <a:off x="522881" y="3814371"/>
            <a:ext cx="2188038" cy="25949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緊急事態宣言後（</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１４～）</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p:cNvSpPr txBox="1"/>
          <p:nvPr/>
        </p:nvSpPr>
        <p:spPr>
          <a:xfrm>
            <a:off x="6611094" y="3837993"/>
            <a:ext cx="1674575" cy="253916"/>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大阪市北区</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天神橋筋</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42" name="テキスト ボックス 41"/>
          <p:cNvSpPr txBox="1"/>
          <p:nvPr/>
        </p:nvSpPr>
        <p:spPr>
          <a:xfrm>
            <a:off x="8291192" y="3852743"/>
            <a:ext cx="1563689" cy="246221"/>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高槻市</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高槻市駅周辺</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pic>
        <p:nvPicPr>
          <p:cNvPr id="2" name="図 1"/>
          <p:cNvPicPr>
            <a:picLocks noChangeAspect="1"/>
          </p:cNvPicPr>
          <p:nvPr/>
        </p:nvPicPr>
        <p:blipFill>
          <a:blip r:embed="rId3"/>
          <a:stretch>
            <a:fillRect/>
          </a:stretch>
        </p:blipFill>
        <p:spPr>
          <a:xfrm>
            <a:off x="6578406" y="2143202"/>
            <a:ext cx="3235198" cy="1733602"/>
          </a:xfrm>
          <a:prstGeom prst="rect">
            <a:avLst/>
          </a:prstGeom>
        </p:spPr>
      </p:pic>
    </p:spTree>
    <p:extLst>
      <p:ext uri="{BB962C8B-B14F-4D97-AF65-F5344CB8AC3E}">
        <p14:creationId xmlns:p14="http://schemas.microsoft.com/office/powerpoint/2010/main" val="1301482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73F961A898C9348A81F4B3CC2E239CE" ma:contentTypeVersion="2" ma:contentTypeDescription="新しいドキュメントを作成します。" ma:contentTypeScope="" ma:versionID="ecb184a3600e9983bf1c928e463d9300">
  <xsd:schema xmlns:xsd="http://www.w3.org/2001/XMLSchema" xmlns:xs="http://www.w3.org/2001/XMLSchema" xmlns:p="http://schemas.microsoft.com/office/2006/metadata/properties" xmlns:ns1="http://schemas.microsoft.com/sharepoint/v3" xmlns:ns2="a31a1940-d317-4c66-8192-147efc078cf0" targetNamespace="http://schemas.microsoft.com/office/2006/metadata/properties" ma:root="true" ma:fieldsID="4305808539256bffebb796e6817fcd51" ns1:_="" ns2:_="">
    <xsd:import namespace="http://schemas.microsoft.com/sharepoint/v3"/>
    <xsd:import namespace="a31a1940-d317-4c66-8192-147efc078cf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31a1940-d317-4c66-8192-147efc078cf0"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55D940B-22C9-40D7-9448-703C4D47D8ED}">
  <ds:schemaRefs>
    <ds:schemaRef ds:uri="http://purl.org/dc/dcmitype/"/>
    <ds:schemaRef ds:uri="http://schemas.openxmlformats.org/package/2006/metadata/core-properties"/>
    <ds:schemaRef ds:uri="http://schemas.microsoft.com/office/2006/documentManagement/types"/>
    <ds:schemaRef ds:uri="a31a1940-d317-4c66-8192-147efc078cf0"/>
    <ds:schemaRef ds:uri="http://purl.org/dc/elements/1.1/"/>
    <ds:schemaRef ds:uri="http://schemas.microsoft.com/office/2006/metadata/properties"/>
    <ds:schemaRef ds:uri="http://schemas.microsoft.com/office/infopath/2007/PartnerControls"/>
    <ds:schemaRef ds:uri="http://www.w3.org/XML/1998/namespace"/>
    <ds:schemaRef ds:uri="http://schemas.microsoft.com/sharepoint/v3"/>
    <ds:schemaRef ds:uri="http://purl.org/dc/terms/"/>
  </ds:schemaRefs>
</ds:datastoreItem>
</file>

<file path=customXml/itemProps2.xml><?xml version="1.0" encoding="utf-8"?>
<ds:datastoreItem xmlns:ds="http://schemas.openxmlformats.org/officeDocument/2006/customXml" ds:itemID="{8DE75843-0F5D-4C6D-860A-E9F9DF0D0126}">
  <ds:schemaRefs>
    <ds:schemaRef ds:uri="http://schemas.microsoft.com/sharepoint/v3/contenttype/forms"/>
  </ds:schemaRefs>
</ds:datastoreItem>
</file>

<file path=customXml/itemProps3.xml><?xml version="1.0" encoding="utf-8"?>
<ds:datastoreItem xmlns:ds="http://schemas.openxmlformats.org/officeDocument/2006/customXml" ds:itemID="{D95565B5-7743-456E-B97C-7D54E8640F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1a1940-d317-4c66-8192-147efc078c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499</TotalTime>
  <Words>506</Words>
  <Application>Microsoft Office PowerPoint</Application>
  <PresentationFormat>A4 210 x 297 mm</PresentationFormat>
  <Paragraphs>70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NK-B</vt:lpstr>
      <vt:lpstr>UD デジタル 教科書体 NK-R</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上村　青史</dc:creator>
  <cp:lastModifiedBy>朝倉　一郎</cp:lastModifiedBy>
  <cp:revision>75</cp:revision>
  <cp:lastPrinted>2021-02-01T07:54:03Z</cp:lastPrinted>
  <dcterms:modified xsi:type="dcterms:W3CDTF">2021-02-01T07:54:05Z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0x010100973F961A898C9348A81F4B3CC2E239CE</vt:lpwstr>
  </property>
</Properties>
</file>