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60451"/>
            <a:ext cx="12496800" cy="5632311"/>
          </a:xfrm>
          <a:prstGeom prst="rect">
            <a:avLst/>
          </a:prstGeom>
          <a:noFill/>
          <a:ln>
            <a:noFill/>
          </a:ln>
        </p:spPr>
        <p:txBody>
          <a:bodyPr wrap="square" rtlCol="0">
            <a:spAutoFit/>
          </a:bodyPr>
          <a:lstStyle/>
          <a:p>
            <a:endParaRPr kumimoji="1"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１月</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日以降の緊急事態</a:t>
            </a:r>
            <a:r>
              <a:rPr lang="ja-JP" altLang="en-US" sz="1600" dirty="0" smtClean="0">
                <a:latin typeface="Meiryo UI" panose="020B0604030504040204" pitchFamily="50" charset="-128"/>
                <a:ea typeface="Meiryo UI" panose="020B0604030504040204" pitchFamily="50" charset="-128"/>
              </a:rPr>
              <a:t>措置（府全域での時短要請や府民の外出自粛要請）に</a:t>
            </a:r>
            <a:r>
              <a:rPr lang="ja-JP" altLang="en-US" sz="1600" dirty="0" smtClean="0">
                <a:latin typeface="Meiryo UI" panose="020B0604030504040204" pitchFamily="50" charset="-128"/>
                <a:ea typeface="Meiryo UI" panose="020B0604030504040204" pitchFamily="50" charset="-128"/>
              </a:rPr>
              <a:t>より新規陽性者数は大きく減少し、直近１週間で</a:t>
            </a:r>
            <a:r>
              <a:rPr lang="ja-JP" altLang="en-US" sz="1600" dirty="0" smtClean="0">
                <a:latin typeface="Meiryo UI" panose="020B0604030504040204" pitchFamily="50" charset="-128"/>
                <a:ea typeface="Meiryo UI" panose="020B0604030504040204" pitchFamily="50" charset="-128"/>
              </a:rPr>
              <a:t>は</a:t>
            </a:r>
            <a:endParaRPr lang="en-US" altLang="ja-JP" sz="1600"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前週比</a:t>
            </a:r>
            <a:r>
              <a:rPr lang="en-US" altLang="ja-JP" sz="1600" b="1" dirty="0" smtClean="0">
                <a:latin typeface="Meiryo UI" panose="020B0604030504040204" pitchFamily="50" charset="-128"/>
                <a:ea typeface="Meiryo UI" panose="020B0604030504040204" pitchFamily="50" charset="-128"/>
              </a:rPr>
              <a:t>0.68</a:t>
            </a:r>
            <a:r>
              <a:rPr lang="ja-JP" altLang="en-US" sz="1600" b="1" dirty="0" smtClean="0">
                <a:latin typeface="Meiryo UI" panose="020B0604030504040204" pitchFamily="50" charset="-128"/>
                <a:ea typeface="Meiryo UI" panose="020B0604030504040204" pitchFamily="50" charset="-128"/>
              </a:rPr>
              <a:t>倍まで減少。</a:t>
            </a:r>
            <a:endParaRPr lang="en-US" altLang="ja-JP" sz="1600" b="1" dirty="0" smtClean="0">
              <a:latin typeface="Meiryo UI" panose="020B0604030504040204" pitchFamily="50" charset="-128"/>
              <a:ea typeface="Meiryo UI" panose="020B0604030504040204" pitchFamily="50" charset="-128"/>
            </a:endParaRPr>
          </a:p>
          <a:p>
            <a:r>
              <a:rPr lang="ja-JP" altLang="en-US" sz="1600" i="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直近１週間の人口</a:t>
            </a:r>
            <a:r>
              <a:rPr lang="en-US" altLang="ja-JP" sz="1600" b="1" dirty="0" smtClean="0">
                <a:latin typeface="Meiryo UI" panose="020B0604030504040204" pitchFamily="50" charset="-128"/>
                <a:ea typeface="Meiryo UI" panose="020B0604030504040204" pitchFamily="50" charset="-128"/>
              </a:rPr>
              <a:t>10</a:t>
            </a:r>
            <a:r>
              <a:rPr lang="ja-JP" altLang="en-US" sz="1600" b="1" dirty="0" smtClean="0">
                <a:latin typeface="Meiryo UI" panose="020B0604030504040204" pitchFamily="50" charset="-128"/>
                <a:ea typeface="Meiryo UI" panose="020B0604030504040204" pitchFamily="50" charset="-128"/>
              </a:rPr>
              <a:t>万人あたり新規陽性者数も</a:t>
            </a:r>
            <a:r>
              <a:rPr lang="en-US" altLang="ja-JP" sz="1600" b="1" dirty="0" smtClean="0">
                <a:latin typeface="Meiryo UI" panose="020B0604030504040204" pitchFamily="50" charset="-128"/>
                <a:ea typeface="Meiryo UI" panose="020B0604030504040204" pitchFamily="50" charset="-128"/>
              </a:rPr>
              <a:t>24</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65</a:t>
            </a:r>
            <a:r>
              <a:rPr lang="ja-JP" altLang="en-US" sz="1600" b="1" dirty="0" smtClean="0">
                <a:latin typeface="Meiryo UI" panose="020B0604030504040204" pitchFamily="50" charset="-128"/>
                <a:ea typeface="Meiryo UI" panose="020B0604030504040204" pitchFamily="50" charset="-128"/>
              </a:rPr>
              <a:t>人</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２</a:t>
            </a:r>
            <a:r>
              <a:rPr lang="en-US" altLang="ja-JP" sz="1600" b="1" dirty="0" smtClean="0">
                <a:latin typeface="Meiryo UI" panose="020B0604030504040204" pitchFamily="50" charset="-128"/>
                <a:ea typeface="Meiryo UI" panose="020B0604030504040204" pitchFamily="50" charset="-128"/>
              </a:rPr>
              <a:t>/1</a:t>
            </a:r>
            <a:r>
              <a:rPr lang="ja-JP" altLang="en-US" sz="1600" b="1" dirty="0" smtClean="0">
                <a:latin typeface="Meiryo UI" panose="020B0604030504040204" pitchFamily="50" charset="-128"/>
                <a:ea typeface="Meiryo UI" panose="020B0604030504040204" pitchFamily="50" charset="-128"/>
              </a:rPr>
              <a:t>）と大きく減少し、国の分科会指標のステージ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人）を</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下回った。ただし、ステージ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a:t>
            </a:r>
            <a:r>
              <a:rPr lang="ja-JP" altLang="en-US" sz="1600" b="1" dirty="0" smtClean="0">
                <a:latin typeface="Meiryo UI" panose="020B0604030504040204" pitchFamily="50" charset="-128"/>
                <a:ea typeface="Meiryo UI" panose="020B0604030504040204" pitchFamily="50" charset="-128"/>
              </a:rPr>
              <a:t>）には到達していない</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　新規陽性者数に占める</a:t>
            </a:r>
            <a:r>
              <a:rPr lang="en-US" altLang="ja-JP" sz="1600" b="1" dirty="0" smtClean="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代未満の割合は減少</a:t>
            </a:r>
            <a:r>
              <a:rPr lang="ja-JP" altLang="en-US" sz="1600" dirty="0" smtClean="0">
                <a:latin typeface="Meiryo UI" panose="020B0604030504040204" pitchFamily="50" charset="-128"/>
                <a:ea typeface="Meiryo UI" panose="020B0604030504040204" pitchFamily="50" charset="-128"/>
              </a:rPr>
              <a:t>している一方</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代以上の割合が増加し、３割を超過。</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市内・市外ともに直近２週間で大きく減少</a:t>
            </a:r>
            <a:r>
              <a:rPr lang="ja-JP" altLang="en-US" sz="1600" dirty="0" smtClean="0">
                <a:latin typeface="Meiryo UI" panose="020B0604030504040204" pitchFamily="50" charset="-128"/>
                <a:ea typeface="Meiryo UI" panose="020B0604030504040204" pitchFamily="50" charset="-128"/>
              </a:rPr>
              <a:t>するも、</a:t>
            </a:r>
            <a:r>
              <a:rPr lang="ja-JP" altLang="en-US" sz="1600" b="1" dirty="0" smtClean="0">
                <a:latin typeface="Meiryo UI" panose="020B0604030504040204" pitchFamily="50" charset="-128"/>
                <a:ea typeface="Meiryo UI" panose="020B0604030504040204" pitchFamily="50" charset="-128"/>
              </a:rPr>
              <a:t>市内については</a:t>
            </a:r>
            <a:r>
              <a:rPr lang="en-US" altLang="ja-JP" sz="1600" b="1" dirty="0" smtClean="0">
                <a:latin typeface="Meiryo UI" panose="020B0604030504040204" pitchFamily="50" charset="-128"/>
                <a:ea typeface="Meiryo UI" panose="020B0604030504040204" pitchFamily="50" charset="-128"/>
              </a:rPr>
              <a:t>38.53</a:t>
            </a:r>
            <a:r>
              <a:rPr lang="ja-JP" altLang="en-US" sz="1600" b="1" dirty="0" smtClean="0">
                <a:latin typeface="Meiryo UI" panose="020B0604030504040204" pitchFamily="50" charset="-128"/>
                <a:ea typeface="Meiryo UI" panose="020B0604030504040204" pitchFamily="50" charset="-128"/>
              </a:rPr>
              <a:t>人とステージ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人）を依然上回っている。</a:t>
            </a:r>
            <a:endParaRPr lang="en-US" altLang="ja-JP" sz="1600" b="1"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（３）夜の街関連等の発生動向</a:t>
            </a:r>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新規</a:t>
            </a:r>
            <a:r>
              <a:rPr kumimoji="1" lang="ja-JP" altLang="en-US" sz="1600" b="1" dirty="0">
                <a:latin typeface="Meiryo UI" panose="020B0604030504040204" pitchFamily="50" charset="-128"/>
                <a:ea typeface="Meiryo UI" panose="020B0604030504040204" pitchFamily="50" charset="-128"/>
              </a:rPr>
              <a:t>陽性者に占める夜の街の関係者及び滞在者の割合</a:t>
            </a:r>
            <a:r>
              <a:rPr kumimoji="1" lang="ja-JP" altLang="en-US" sz="1600" b="1" dirty="0" smtClean="0">
                <a:latin typeface="Meiryo UI" panose="020B0604030504040204" pitchFamily="50" charset="-128"/>
                <a:ea typeface="Meiryo UI" panose="020B0604030504040204" pitchFamily="50" charset="-128"/>
              </a:rPr>
              <a:t>は、</a:t>
            </a:r>
            <a:r>
              <a:rPr lang="ja-JP" altLang="en-US" sz="1600" b="1" dirty="0" smtClean="0">
                <a:latin typeface="Meiryo UI" panose="020B0604030504040204" pitchFamily="50" charset="-128"/>
                <a:ea typeface="Meiryo UI" panose="020B0604030504040204" pitchFamily="50" charset="-128"/>
              </a:rPr>
              <a:t>緊急事態宣言発出後、減少に転じ</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特</a:t>
            </a:r>
            <a:r>
              <a:rPr lang="ja-JP" altLang="en-US" sz="1600" b="1" dirty="0" smtClean="0">
                <a:latin typeface="Meiryo UI" panose="020B0604030504040204" pitchFamily="50" charset="-128"/>
                <a:ea typeface="Meiryo UI" panose="020B0604030504040204" pitchFamily="50" charset="-128"/>
              </a:rPr>
              <a:t>に</a:t>
            </a:r>
            <a:r>
              <a:rPr lang="ja-JP" altLang="en-US" sz="1600" b="1" dirty="0" smtClean="0">
                <a:latin typeface="Meiryo UI" panose="020B0604030504040204" pitchFamily="50" charset="-128"/>
                <a:ea typeface="Meiryo UI" panose="020B0604030504040204" pitchFamily="50" charset="-128"/>
              </a:rPr>
              <a:t>居酒屋</a:t>
            </a:r>
            <a:r>
              <a:rPr lang="ja-JP" altLang="en-US" sz="1600" b="1" dirty="0" smtClean="0">
                <a:latin typeface="Meiryo UI" panose="020B0604030504040204" pitchFamily="50" charset="-128"/>
                <a:ea typeface="Meiryo UI" panose="020B0604030504040204" pitchFamily="50" charset="-128"/>
              </a:rPr>
              <a:t>・飲食店及びバーで減少。</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滞在エリア別では、</a:t>
            </a:r>
            <a:r>
              <a:rPr lang="ja-JP" altLang="en-US" sz="1600" b="1" dirty="0" smtClean="0">
                <a:latin typeface="Meiryo UI" panose="020B0604030504040204" pitchFamily="50" charset="-128"/>
                <a:ea typeface="Meiryo UI" panose="020B0604030504040204" pitchFamily="50" charset="-128"/>
              </a:rPr>
              <a:t>市内・市外ともに減少。</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１月</a:t>
            </a:r>
            <a:r>
              <a:rPr lang="en-US" altLang="ja-JP" sz="1600" dirty="0" smtClean="0">
                <a:latin typeface="Meiryo UI" panose="020B0604030504040204" pitchFamily="50" charset="-128"/>
                <a:ea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rPr>
              <a:t>日以降も依然、</a:t>
            </a:r>
            <a:r>
              <a:rPr lang="ja-JP" altLang="en-US" sz="1600" b="1" dirty="0" smtClean="0">
                <a:latin typeface="Meiryo UI" panose="020B0604030504040204" pitchFamily="50" charset="-128"/>
                <a:ea typeface="Meiryo UI" panose="020B0604030504040204" pitchFamily="50" charset="-128"/>
              </a:rPr>
              <a:t>親族の</a:t>
            </a:r>
            <a:r>
              <a:rPr lang="ja-JP" altLang="en-US" sz="1600" b="1" dirty="0" smtClean="0">
                <a:latin typeface="Meiryo UI" panose="020B0604030504040204" pitchFamily="50" charset="-128"/>
                <a:ea typeface="Meiryo UI" panose="020B0604030504040204" pitchFamily="50" charset="-128"/>
              </a:rPr>
              <a:t>集まりや飲み会・会食・宅飲み</a:t>
            </a:r>
            <a:r>
              <a:rPr lang="ja-JP" altLang="en-US" sz="1600" b="1" dirty="0" smtClean="0">
                <a:latin typeface="Meiryo UI" panose="020B0604030504040204" pitchFamily="50" charset="-128"/>
                <a:ea typeface="Meiryo UI" panose="020B0604030504040204" pitchFamily="50" charset="-128"/>
              </a:rPr>
              <a:t>、あるいは成人式等のイベントによる感染が推定される事例が数多く確認</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資料１－３</a:t>
            </a:r>
          </a:p>
        </p:txBody>
      </p:sp>
      <p:sp>
        <p:nvSpPr>
          <p:cNvPr id="3" name="テキスト ボックス 2"/>
          <p:cNvSpPr txBox="1"/>
          <p:nvPr/>
        </p:nvSpPr>
        <p:spPr>
          <a:xfrm>
            <a:off x="1144082" y="2455428"/>
            <a:ext cx="9903835" cy="1446550"/>
          </a:xfrm>
          <a:prstGeom prst="rect">
            <a:avLst/>
          </a:prstGeom>
          <a:noFill/>
          <a:ln>
            <a:solidFill>
              <a:schemeClr val="tx1"/>
            </a:solidFill>
            <a:prstDash val="sysDash"/>
          </a:ln>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（参考　これまでの取組み）</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①</a:t>
            </a:r>
            <a:r>
              <a:rPr lang="en-US" altLang="ja-JP" sz="1200" dirty="0" smtClean="0">
                <a:latin typeface="Meiryo UI" panose="020B0604030504040204" pitchFamily="50" charset="-128"/>
                <a:ea typeface="Meiryo UI" panose="020B0604030504040204" pitchFamily="50" charset="-128"/>
              </a:rPr>
              <a:t>11/27</a:t>
            </a:r>
            <a:r>
              <a:rPr lang="ja-JP" altLang="en-US" sz="1200" dirty="0">
                <a:latin typeface="Meiryo UI" panose="020B0604030504040204" pitchFamily="50" charset="-128"/>
                <a:ea typeface="Meiryo UI" panose="020B0604030504040204" pitchFamily="50" charset="-128"/>
              </a:rPr>
              <a:t>～大阪市北区、中央区の接待を伴う飲食店、酒類の提供を行う飲食店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a:t>
            </a:r>
            <a:r>
              <a:rPr lang="ja-JP" altLang="en-US" sz="1200" dirty="0" smtClean="0">
                <a:latin typeface="Meiryo UI" panose="020B0604030504040204" pitchFamily="50" charset="-128"/>
                <a:ea typeface="Meiryo UI" panose="020B0604030504040204" pitchFamily="50" charset="-128"/>
              </a:rPr>
              <a:t>等</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対する休業又は営業時間短縮の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②</a:t>
            </a:r>
            <a:r>
              <a:rPr lang="en-US" altLang="ja-JP" sz="1200" dirty="0" smtClean="0">
                <a:latin typeface="Meiryo UI" panose="020B0604030504040204" pitchFamily="50" charset="-128"/>
                <a:ea typeface="Meiryo UI" panose="020B0604030504040204" pitchFamily="50" charset="-128"/>
              </a:rPr>
              <a:t>12/4  </a:t>
            </a:r>
            <a:r>
              <a:rPr lang="ja-JP" altLang="en-US" sz="1200" dirty="0">
                <a:latin typeface="Meiryo UI" panose="020B0604030504040204" pitchFamily="50" charset="-128"/>
                <a:ea typeface="Meiryo UI" panose="020B0604030504040204" pitchFamily="50" charset="-128"/>
              </a:rPr>
              <a:t>～府民に対するできる限りの不要不急の外出自粛</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③</a:t>
            </a:r>
            <a:r>
              <a:rPr lang="en-US" altLang="ja-JP" sz="1200" dirty="0" smtClean="0">
                <a:latin typeface="Meiryo UI" panose="020B0604030504040204" pitchFamily="50" charset="-128"/>
                <a:ea typeface="Meiryo UI" panose="020B0604030504040204" pitchFamily="50" charset="-128"/>
              </a:rPr>
              <a:t>12/16</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市内の接待を伴う飲食店、酒類の提供を行う飲食店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a:t>
            </a:r>
            <a:r>
              <a:rPr lang="ja-JP" altLang="en-US" sz="1200" dirty="0" smtClean="0">
                <a:latin typeface="Meiryo UI" panose="020B0604030504040204" pitchFamily="50" charset="-128"/>
                <a:ea typeface="Meiryo UI" panose="020B0604030504040204" pitchFamily="50" charset="-128"/>
              </a:rPr>
              <a:t>等</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対する休業又は営業時間短縮の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府民に対する不要不急の外出自粛要請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④</a:t>
            </a:r>
            <a:r>
              <a:rPr lang="en-US" altLang="ja-JP" sz="1200" dirty="0" smtClean="0">
                <a:latin typeface="Meiryo UI" panose="020B0604030504040204" pitchFamily="50" charset="-128"/>
                <a:ea typeface="Meiryo UI" panose="020B0604030504040204" pitchFamily="50" charset="-128"/>
              </a:rPr>
              <a:t>1/14</a:t>
            </a:r>
            <a:r>
              <a:rPr lang="ja-JP" altLang="en-US" sz="1200" dirty="0" smtClean="0">
                <a:latin typeface="Meiryo UI" panose="020B0604030504040204" pitchFamily="50" charset="-128"/>
                <a:ea typeface="Meiryo UI" panose="020B0604030504040204" pitchFamily="50" charset="-128"/>
              </a:rPr>
              <a:t>　～大阪府全域の飲食店、遊興施設に対する営業時間短縮の</a:t>
            </a:r>
            <a:r>
              <a:rPr lang="ja-JP" altLang="en-US" sz="1200" dirty="0" smtClean="0">
                <a:latin typeface="Meiryo UI" panose="020B0604030504040204" pitchFamily="50" charset="-128"/>
                <a:ea typeface="Meiryo UI" panose="020B0604030504040204" pitchFamily="50" charset="-128"/>
              </a:rPr>
              <a:t>要請</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府民に対する不要不急の外出自粛要請</a:t>
            </a:r>
            <a:endParaRPr lang="en-US" altLang="ja-JP" sz="14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2985433"/>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重症病床使用率</a:t>
            </a:r>
            <a:r>
              <a:rPr lang="ja-JP" altLang="en-US" sz="1600" dirty="0" smtClean="0">
                <a:latin typeface="Meiryo UI" panose="020B0604030504040204" pitchFamily="50" charset="-128"/>
                <a:ea typeface="Meiryo UI" panose="020B0604030504040204" pitchFamily="50" charset="-128"/>
              </a:rPr>
              <a:t>は</a:t>
            </a:r>
            <a:r>
              <a:rPr lang="ja-JP" altLang="en-US" sz="1600" dirty="0" smtClean="0">
                <a:latin typeface="Meiryo UI" panose="020B0604030504040204" pitchFamily="50" charset="-128"/>
                <a:ea typeface="Meiryo UI" panose="020B0604030504040204" pitchFamily="50" charset="-128"/>
              </a:rPr>
              <a:t>、７割を超過している状態</a:t>
            </a:r>
            <a:r>
              <a:rPr lang="ja-JP" altLang="en-US" sz="1600" dirty="0">
                <a:latin typeface="Meiryo UI" panose="020B0604030504040204" pitchFamily="50" charset="-128"/>
                <a:ea typeface="Meiryo UI" panose="020B0604030504040204" pitchFamily="50" charset="-128"/>
              </a:rPr>
              <a:t>で</a:t>
            </a:r>
            <a:r>
              <a:rPr lang="ja-JP" altLang="en-US" sz="1600" dirty="0" smtClean="0">
                <a:latin typeface="Meiryo UI" panose="020B0604030504040204" pitchFamily="50" charset="-128"/>
                <a:ea typeface="Meiryo UI" panose="020B0604030504040204" pitchFamily="50" charset="-128"/>
              </a:rPr>
              <a:t>あり</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依然ひっ</a:t>
            </a:r>
            <a:r>
              <a:rPr lang="ja-JP" altLang="en-US" sz="1600" b="1" dirty="0">
                <a:latin typeface="Meiryo UI" panose="020B0604030504040204" pitchFamily="50" charset="-128"/>
                <a:ea typeface="Meiryo UI" panose="020B0604030504040204" pitchFamily="50" charset="-128"/>
              </a:rPr>
              <a:t>迫</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1/31 78.4%</a:t>
            </a:r>
            <a:r>
              <a:rPr lang="ja-JP" altLang="en-US" sz="1600" dirty="0" smtClean="0">
                <a:latin typeface="Meiryo UI" panose="020B0604030504040204" pitchFamily="50" charset="-128"/>
                <a:ea typeface="Meiryo UI" panose="020B0604030504040204" pitchFamily="50" charset="-128"/>
              </a:rPr>
              <a:t>（実運用率</a:t>
            </a:r>
            <a:r>
              <a:rPr lang="en-US" altLang="ja-JP" sz="1600" dirty="0" smtClean="0">
                <a:latin typeface="Meiryo UI" panose="020B0604030504040204" pitchFamily="50" charset="-128"/>
                <a:ea typeface="Meiryo UI" panose="020B0604030504040204" pitchFamily="50" charset="-128"/>
              </a:rPr>
              <a:t>83.0</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軽症中等症使用率は、</a:t>
            </a:r>
            <a:r>
              <a:rPr lang="en-US" altLang="ja-JP" sz="1600" dirty="0" smtClean="0">
                <a:latin typeface="Meiryo UI" panose="020B0604030504040204" pitchFamily="50" charset="-128"/>
                <a:ea typeface="Meiryo UI" panose="020B0604030504040204" pitchFamily="50" charset="-128"/>
              </a:rPr>
              <a:t>1,342</a:t>
            </a:r>
            <a:r>
              <a:rPr lang="ja-JP" altLang="en-US" sz="1600" dirty="0" smtClean="0">
                <a:latin typeface="Meiryo UI" panose="020B0604030504040204" pitchFamily="50" charset="-128"/>
                <a:ea typeface="Meiryo UI" panose="020B0604030504040204" pitchFamily="50" charset="-128"/>
              </a:rPr>
              <a:t>床（</a:t>
            </a:r>
            <a:r>
              <a:rPr lang="en-US" altLang="ja-JP" sz="1600" dirty="0" smtClean="0">
                <a:latin typeface="Meiryo UI" panose="020B0604030504040204" pitchFamily="50" charset="-128"/>
                <a:ea typeface="Meiryo UI" panose="020B0604030504040204" pitchFamily="50" charset="-128"/>
              </a:rPr>
              <a:t>1/11</a:t>
            </a:r>
            <a:r>
              <a:rPr lang="ja-JP" altLang="en-US" sz="1600" dirty="0" smtClean="0">
                <a:latin typeface="Meiryo UI" panose="020B0604030504040204" pitchFamily="50" charset="-128"/>
                <a:ea typeface="Meiryo UI" panose="020B0604030504040204" pitchFamily="50" charset="-128"/>
              </a:rPr>
              <a:t>時点）から</a:t>
            </a:r>
            <a:r>
              <a:rPr lang="en-US" altLang="ja-JP" sz="1600" dirty="0" smtClean="0">
                <a:latin typeface="Meiryo UI" panose="020B0604030504040204" pitchFamily="50" charset="-128"/>
                <a:ea typeface="Meiryo UI" panose="020B0604030504040204" pitchFamily="50" charset="-128"/>
              </a:rPr>
              <a:t>1,565</a:t>
            </a:r>
            <a:r>
              <a:rPr lang="ja-JP" altLang="en-US" sz="1600" dirty="0" smtClean="0">
                <a:latin typeface="Meiryo UI" panose="020B0604030504040204" pitchFamily="50" charset="-128"/>
                <a:ea typeface="Meiryo UI" panose="020B0604030504040204" pitchFamily="50" charset="-128"/>
              </a:rPr>
              <a:t>床（</a:t>
            </a:r>
            <a:r>
              <a:rPr lang="en-US" altLang="ja-JP" sz="1600" dirty="0" smtClean="0">
                <a:latin typeface="Meiryo UI" panose="020B0604030504040204" pitchFamily="50" charset="-128"/>
                <a:ea typeface="Meiryo UI" panose="020B0604030504040204" pitchFamily="50" charset="-128"/>
              </a:rPr>
              <a:t>1/31</a:t>
            </a:r>
            <a:r>
              <a:rPr lang="ja-JP" altLang="en-US" sz="1600" dirty="0" smtClean="0">
                <a:latin typeface="Meiryo UI" panose="020B0604030504040204" pitchFamily="50" charset="-128"/>
                <a:ea typeface="Meiryo UI" panose="020B0604030504040204" pitchFamily="50" charset="-128"/>
              </a:rPr>
              <a:t>）まで病床を確保したものの</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1,000</a:t>
            </a:r>
            <a:r>
              <a:rPr lang="ja-JP" altLang="en-US" sz="1600" dirty="0" smtClean="0">
                <a:latin typeface="Meiryo UI" panose="020B0604030504040204" pitchFamily="50" charset="-128"/>
                <a:ea typeface="Meiryo UI" panose="020B0604030504040204" pitchFamily="50" charset="-128"/>
              </a:rPr>
              <a:t>人を上回る入院</a:t>
            </a:r>
            <a:r>
              <a:rPr lang="ja-JP" altLang="en-US" sz="1600" dirty="0" smtClean="0">
                <a:latin typeface="Meiryo UI" panose="020B0604030504040204" pitchFamily="50" charset="-128"/>
                <a:ea typeface="Meiryo UI" panose="020B0604030504040204" pitchFamily="50" charset="-128"/>
              </a:rPr>
              <a:t>患者数により、</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依然６割を上回り、ひっ迫。</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1/31 </a:t>
            </a:r>
            <a:r>
              <a:rPr lang="ja-JP" altLang="en-US" sz="1600" dirty="0" smtClean="0">
                <a:latin typeface="Meiryo UI" panose="020B0604030504040204" pitchFamily="50" charset="-128"/>
                <a:ea typeface="Meiryo UI" panose="020B0604030504040204" pitchFamily="50" charset="-128"/>
              </a:rPr>
              <a:t>使用率</a:t>
            </a:r>
            <a:r>
              <a:rPr lang="en-US" altLang="ja-JP" sz="1600" dirty="0" smtClean="0">
                <a:latin typeface="Meiryo UI" panose="020B0604030504040204" pitchFamily="50" charset="-128"/>
                <a:ea typeface="Meiryo UI" panose="020B0604030504040204" pitchFamily="50" charset="-128"/>
              </a:rPr>
              <a:t>65.1%</a:t>
            </a:r>
            <a:r>
              <a:rPr lang="ja-JP" altLang="en-US" sz="1600" dirty="0" smtClean="0">
                <a:latin typeface="Meiryo UI" panose="020B0604030504040204" pitchFamily="50" charset="-128"/>
                <a:ea typeface="Meiryo UI" panose="020B0604030504040204" pitchFamily="50" charset="-128"/>
              </a:rPr>
              <a:t>（実運用率</a:t>
            </a:r>
            <a:r>
              <a:rPr lang="en-US" altLang="ja-JP" sz="1600" dirty="0" smtClean="0">
                <a:latin typeface="Meiryo UI" panose="020B0604030504040204" pitchFamily="50" charset="-128"/>
                <a:ea typeface="Meiryo UI" panose="020B0604030504040204" pitchFamily="50" charset="-128"/>
              </a:rPr>
              <a:t>76.0</a:t>
            </a:r>
            <a:r>
              <a:rPr lang="ja-JP" altLang="en-US" sz="1600" dirty="0" smtClean="0">
                <a:latin typeface="Meiryo UI" panose="020B0604030504040204" pitchFamily="50" charset="-128"/>
                <a:ea typeface="Meiryo UI" panose="020B0604030504040204" pitchFamily="50" charset="-128"/>
              </a:rPr>
              <a:t>％））。</a:t>
            </a:r>
            <a:endParaRPr lang="ja-JP" altLang="en-US"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宿泊療養施設</a:t>
            </a:r>
            <a:r>
              <a:rPr lang="ja-JP" altLang="en-US" sz="1600" dirty="0" smtClean="0">
                <a:latin typeface="Meiryo UI" panose="020B0604030504040204" pitchFamily="50" charset="-128"/>
                <a:ea typeface="Meiryo UI" panose="020B0604030504040204" pitchFamily="50" charset="-128"/>
              </a:rPr>
              <a:t>は、新たな施設の確保により使用率は</a:t>
            </a:r>
            <a:r>
              <a:rPr lang="ja-JP" altLang="en-US" sz="1600" b="1" dirty="0" smtClean="0">
                <a:latin typeface="Meiryo UI" panose="020B0604030504040204" pitchFamily="50" charset="-128"/>
                <a:ea typeface="Meiryo UI" panose="020B0604030504040204" pitchFamily="50" charset="-128"/>
              </a:rPr>
              <a:t>減少</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1/31 </a:t>
            </a:r>
            <a:r>
              <a:rPr lang="ja-JP" altLang="en-US" sz="1600" dirty="0" smtClean="0">
                <a:latin typeface="Meiryo UI" panose="020B0604030504040204" pitchFamily="50" charset="-128"/>
                <a:ea typeface="Meiryo UI" panose="020B0604030504040204" pitchFamily="50" charset="-128"/>
              </a:rPr>
              <a:t>使用率・実運用率</a:t>
            </a:r>
            <a:r>
              <a:rPr lang="en-US" altLang="ja-JP" sz="1600" dirty="0" smtClean="0">
                <a:latin typeface="Meiryo UI" panose="020B0604030504040204" pitchFamily="50" charset="-128"/>
                <a:ea typeface="Meiryo UI" panose="020B0604030504040204" pitchFamily="50" charset="-128"/>
              </a:rPr>
              <a:t>32.6%</a:t>
            </a:r>
            <a:r>
              <a:rPr lang="ja-JP" altLang="en-US" sz="1600"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1/28</a:t>
            </a:r>
            <a:r>
              <a:rPr lang="ja-JP" altLang="en-US" sz="1600" dirty="0">
                <a:latin typeface="Meiryo UI" panose="020B0604030504040204" pitchFamily="50" charset="-128"/>
                <a:ea typeface="Meiryo UI" panose="020B0604030504040204" pitchFamily="50" charset="-128"/>
              </a:rPr>
              <a:t>日以降、新規陽性者数</a:t>
            </a:r>
            <a:r>
              <a:rPr lang="ja-JP" altLang="en-US" sz="1600" dirty="0" smtClean="0">
                <a:latin typeface="Meiryo UI" panose="020B0604030504040204" pitchFamily="50" charset="-128"/>
                <a:ea typeface="Meiryo UI" panose="020B0604030504040204" pitchFamily="50" charset="-128"/>
              </a:rPr>
              <a:t>が１日</a:t>
            </a:r>
            <a:r>
              <a:rPr lang="en-US" altLang="ja-JP" sz="1600" dirty="0" smtClean="0">
                <a:latin typeface="Meiryo UI" panose="020B0604030504040204" pitchFamily="50" charset="-128"/>
                <a:ea typeface="Meiryo UI" panose="020B0604030504040204" pitchFamily="50" charset="-128"/>
              </a:rPr>
              <a:t>395</a:t>
            </a:r>
            <a:r>
              <a:rPr lang="ja-JP" altLang="en-US" sz="1600" dirty="0" smtClean="0">
                <a:latin typeface="Meiryo UI" panose="020B0604030504040204" pitchFamily="50" charset="-128"/>
                <a:ea typeface="Meiryo UI" panose="020B0604030504040204" pitchFamily="50" charset="-128"/>
              </a:rPr>
              <a:t>名</a:t>
            </a:r>
            <a:r>
              <a:rPr lang="ja-JP" altLang="en-US" sz="1600" dirty="0">
                <a:latin typeface="Meiryo UI" panose="020B0604030504040204" pitchFamily="50" charset="-128"/>
                <a:ea typeface="Meiryo UI" panose="020B0604030504040204" pitchFamily="50" charset="-128"/>
              </a:rPr>
              <a:t>程度で</a:t>
            </a:r>
            <a:r>
              <a:rPr lang="ja-JP" altLang="en-US" sz="1600" dirty="0" smtClean="0">
                <a:latin typeface="Meiryo UI" panose="020B0604030504040204" pitchFamily="50" charset="-128"/>
                <a:ea typeface="Meiryo UI" panose="020B0604030504040204" pitchFamily="50" charset="-128"/>
              </a:rPr>
              <a:t>推移し、緊急事態措置の効果が第二波と同じ減少率で表れると仮定</a:t>
            </a:r>
            <a:r>
              <a:rPr lang="ja-JP" altLang="en-US" sz="1600" dirty="0">
                <a:latin typeface="Meiryo UI" panose="020B0604030504040204" pitchFamily="50" charset="-128"/>
                <a:ea typeface="Meiryo UI" panose="020B0604030504040204" pitchFamily="50" charset="-128"/>
              </a:rPr>
              <a:t>した場合</a:t>
            </a:r>
            <a:r>
              <a:rPr lang="ja-JP" altLang="en-US" sz="1600" dirty="0" smtClean="0">
                <a:latin typeface="Meiryo UI" panose="020B0604030504040204" pitchFamily="50" charset="-128"/>
                <a:ea typeface="Meiryo UI" panose="020B0604030504040204" pitchFamily="50" charset="-128"/>
              </a:rPr>
              <a:t>、重症者数</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及び</a:t>
            </a:r>
            <a:r>
              <a:rPr lang="ja-JP" altLang="en-US" sz="1600" dirty="0">
                <a:latin typeface="Meiryo UI" panose="020B0604030504040204" pitchFamily="50" charset="-128"/>
                <a:ea typeface="Meiryo UI" panose="020B0604030504040204" pitchFamily="50" charset="-128"/>
              </a:rPr>
              <a:t>軽症・中等者数は</a:t>
            </a:r>
            <a:r>
              <a:rPr lang="ja-JP" altLang="en-US" sz="1600" dirty="0" smtClean="0">
                <a:latin typeface="Meiryo UI" panose="020B0604030504040204" pitchFamily="50" charset="-128"/>
                <a:ea typeface="Meiryo UI" panose="020B0604030504040204" pitchFamily="50" charset="-128"/>
              </a:rPr>
              <a:t>、今後、減少していくと予測される。</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しかし、上記仮定のもとでも、</a:t>
            </a:r>
            <a:r>
              <a:rPr lang="ja-JP" altLang="en-US" sz="1600" b="1" dirty="0" smtClean="0">
                <a:latin typeface="Meiryo UI" panose="020B0604030504040204" pitchFamily="50" charset="-128"/>
                <a:ea typeface="Meiryo UI" panose="020B0604030504040204" pitchFamily="50" charset="-128"/>
              </a:rPr>
              <a:t>重症者数が赤信号消灯基準（重症病床使用率が</a:t>
            </a:r>
            <a:r>
              <a:rPr lang="en-US" altLang="zh-TW" sz="1600" b="1" dirty="0" smtClean="0">
                <a:latin typeface="Meiryo UI" panose="020B0604030504040204" pitchFamily="50" charset="-128"/>
                <a:ea typeface="Meiryo UI" panose="020B0604030504040204" pitchFamily="50" charset="-128"/>
              </a:rPr>
              <a:t>7</a:t>
            </a:r>
            <a:r>
              <a:rPr lang="zh-TW" altLang="en-US" sz="1600" b="1" dirty="0">
                <a:latin typeface="Meiryo UI" panose="020B0604030504040204" pitchFamily="50" charset="-128"/>
                <a:ea typeface="Meiryo UI" panose="020B0604030504040204" pitchFamily="50" charset="-128"/>
              </a:rPr>
              <a:t>日間</a:t>
            </a:r>
            <a:r>
              <a:rPr lang="zh-TW" altLang="en-US" sz="1600" b="1" dirty="0" smtClean="0">
                <a:latin typeface="Meiryo UI" panose="020B0604030504040204" pitchFamily="50" charset="-128"/>
                <a:ea typeface="Meiryo UI" panose="020B0604030504040204" pitchFamily="50" charset="-128"/>
              </a:rPr>
              <a:t>連続</a:t>
            </a:r>
            <a:r>
              <a:rPr lang="en-US" altLang="zh-TW" sz="1600" b="1" dirty="0" smtClean="0">
                <a:latin typeface="Meiryo UI" panose="020B0604030504040204" pitchFamily="50" charset="-128"/>
                <a:ea typeface="Meiryo UI" panose="020B0604030504040204" pitchFamily="50" charset="-128"/>
              </a:rPr>
              <a:t>60</a:t>
            </a:r>
            <a:r>
              <a:rPr lang="en-US" altLang="zh-TW" sz="1600" b="1" dirty="0">
                <a:latin typeface="Meiryo UI" panose="020B0604030504040204" pitchFamily="50" charset="-128"/>
                <a:ea typeface="Meiryo UI" panose="020B0604030504040204" pitchFamily="50" charset="-128"/>
              </a:rPr>
              <a:t>%</a:t>
            </a:r>
            <a:r>
              <a:rPr lang="zh-TW" altLang="en-US" sz="1600" b="1" dirty="0">
                <a:latin typeface="Meiryo UI" panose="020B0604030504040204" pitchFamily="50" charset="-128"/>
                <a:ea typeface="Meiryo UI" panose="020B0604030504040204" pitchFamily="50" charset="-128"/>
              </a:rPr>
              <a:t>未満</a:t>
            </a:r>
            <a:r>
              <a:rPr lang="ja-JP" altLang="en-US" sz="1600" b="1" dirty="0" smtClean="0">
                <a:latin typeface="Meiryo UI" panose="020B0604030504040204" pitchFamily="50" charset="-128"/>
                <a:ea typeface="Meiryo UI" panose="020B0604030504040204" pitchFamily="50" charset="-128"/>
              </a:rPr>
              <a:t>）を満たすのは２月下旬</a:t>
            </a:r>
            <a:r>
              <a:rPr lang="ja-JP" altLang="en-US" sz="1600" dirty="0" smtClean="0">
                <a:latin typeface="Meiryo UI" panose="020B0604030504040204" pitchFamily="50" charset="-128"/>
                <a:ea typeface="Meiryo UI" panose="020B0604030504040204" pitchFamily="50" charset="-128"/>
              </a:rPr>
              <a:t>と見込まれる。</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7" name="角丸四角形 6"/>
          <p:cNvSpPr/>
          <p:nvPr/>
        </p:nvSpPr>
        <p:spPr>
          <a:xfrm>
            <a:off x="152104" y="3806465"/>
            <a:ext cx="11887790" cy="2580482"/>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１月</a:t>
            </a:r>
            <a:r>
              <a:rPr lang="en-US" altLang="ja-JP" dirty="0" smtClean="0">
                <a:solidFill>
                  <a:schemeClr val="tx1"/>
                </a:solidFill>
                <a:latin typeface="Meiryo UI" panose="020B0604030504040204" pitchFamily="50" charset="-128"/>
                <a:ea typeface="Meiryo UI" panose="020B0604030504040204" pitchFamily="50" charset="-128"/>
              </a:rPr>
              <a:t>14</a:t>
            </a:r>
            <a:r>
              <a:rPr lang="ja-JP" altLang="en-US" dirty="0" smtClean="0">
                <a:solidFill>
                  <a:schemeClr val="tx1"/>
                </a:solidFill>
                <a:latin typeface="Meiryo UI" panose="020B0604030504040204" pitchFamily="50" charset="-128"/>
                <a:ea typeface="Meiryo UI" panose="020B0604030504040204" pitchFamily="50" charset="-128"/>
              </a:rPr>
              <a:t>日からの緊急事態措置の実施により、</a:t>
            </a:r>
            <a:r>
              <a:rPr lang="ja-JP" altLang="en-US" b="1" dirty="0" smtClean="0">
                <a:solidFill>
                  <a:schemeClr val="tx1"/>
                </a:solidFill>
                <a:latin typeface="Meiryo UI" panose="020B0604030504040204" pitchFamily="50" charset="-128"/>
                <a:ea typeface="Meiryo UI" panose="020B0604030504040204" pitchFamily="50" charset="-128"/>
              </a:rPr>
              <a:t>新規陽性者数は大きく減少しているが、ステージ</a:t>
            </a:r>
            <a:r>
              <a:rPr lang="en-US" altLang="ja-JP" b="1" dirty="0" smtClean="0">
                <a:solidFill>
                  <a:schemeClr val="tx1"/>
                </a:solidFill>
                <a:latin typeface="Meiryo UI" panose="020B0604030504040204" pitchFamily="50" charset="-128"/>
                <a:ea typeface="Meiryo UI" panose="020B0604030504040204" pitchFamily="50" charset="-128"/>
              </a:rPr>
              <a:t>Ⅲ</a:t>
            </a:r>
            <a:r>
              <a:rPr lang="ja-JP" altLang="en-US" b="1" dirty="0" smtClean="0">
                <a:solidFill>
                  <a:schemeClr val="tx1"/>
                </a:solidFill>
                <a:latin typeface="Meiryo UI" panose="020B0604030504040204" pitchFamily="50" charset="-128"/>
                <a:ea typeface="Meiryo UI" panose="020B0604030504040204" pitchFamily="50" charset="-128"/>
              </a:rPr>
              <a:t>の基準は依然上回る。</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重症病床及び軽症・中等症病床使用率も依然、ステージ</a:t>
            </a:r>
            <a:r>
              <a:rPr lang="en-US" altLang="ja-JP" b="1" dirty="0" smtClean="0">
                <a:solidFill>
                  <a:schemeClr val="tx1"/>
                </a:solidFill>
                <a:latin typeface="Meiryo UI" panose="020B0604030504040204" pitchFamily="50" charset="-128"/>
                <a:ea typeface="Meiryo UI" panose="020B0604030504040204" pitchFamily="50" charset="-128"/>
              </a:rPr>
              <a:t>Ⅳ</a:t>
            </a:r>
            <a:r>
              <a:rPr lang="ja-JP" altLang="en-US" b="1" dirty="0" smtClean="0">
                <a:solidFill>
                  <a:schemeClr val="tx1"/>
                </a:solidFill>
                <a:latin typeface="Meiryo UI" panose="020B0604030504040204" pitchFamily="50" charset="-128"/>
                <a:ea typeface="Meiryo UI" panose="020B0604030504040204" pitchFamily="50" charset="-128"/>
              </a:rPr>
              <a:t>基準を大きく上回った状態であり、医療</a:t>
            </a:r>
            <a:r>
              <a:rPr lang="ja-JP" altLang="en-US" b="1" dirty="0">
                <a:solidFill>
                  <a:schemeClr val="tx1"/>
                </a:solidFill>
                <a:latin typeface="Meiryo UI" panose="020B0604030504040204" pitchFamily="50" charset="-128"/>
                <a:ea typeface="Meiryo UI" panose="020B0604030504040204" pitchFamily="50" charset="-128"/>
              </a:rPr>
              <a:t>提供</a:t>
            </a:r>
            <a:r>
              <a:rPr lang="ja-JP" altLang="en-US" b="1" dirty="0" smtClean="0">
                <a:solidFill>
                  <a:schemeClr val="tx1"/>
                </a:solidFill>
                <a:latin typeface="Meiryo UI" panose="020B0604030504040204" pitchFamily="50" charset="-128"/>
                <a:ea typeface="Meiryo UI" panose="020B0604030504040204" pitchFamily="50" charset="-128"/>
              </a:rPr>
              <a:t>体制の</a:t>
            </a:r>
            <a:r>
              <a:rPr lang="ja-JP" altLang="en-US" b="1" dirty="0" smtClean="0">
                <a:solidFill>
                  <a:schemeClr val="tx1"/>
                </a:solidFill>
                <a:latin typeface="Meiryo UI" panose="020B0604030504040204" pitchFamily="50" charset="-128"/>
                <a:ea typeface="Meiryo UI" panose="020B0604030504040204" pitchFamily="50" charset="-128"/>
              </a:rPr>
              <a:t>ひっ迫が</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継続。</a:t>
            </a:r>
            <a:endParaRPr lang="en-US" altLang="ja-JP" b="1" dirty="0" smtClean="0">
              <a:solidFill>
                <a:schemeClr val="tx1"/>
              </a:solidFill>
              <a:latin typeface="Meiryo UI" panose="020B0604030504040204" pitchFamily="50" charset="-128"/>
              <a:ea typeface="Meiryo UI" panose="020B0604030504040204" pitchFamily="50" charset="-128"/>
            </a:endParaRPr>
          </a:p>
          <a:p>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第二波</a:t>
            </a:r>
            <a:r>
              <a:rPr lang="ja-JP" altLang="en-US" dirty="0" smtClean="0">
                <a:solidFill>
                  <a:schemeClr val="tx1"/>
                </a:solidFill>
                <a:latin typeface="Meiryo UI" panose="020B0604030504040204" pitchFamily="50" charset="-128"/>
                <a:ea typeface="Meiryo UI" panose="020B0604030504040204" pitchFamily="50" charset="-128"/>
              </a:rPr>
              <a:t>では、</a:t>
            </a:r>
            <a:r>
              <a:rPr lang="ja-JP" altLang="en-US" dirty="0" smtClean="0">
                <a:solidFill>
                  <a:schemeClr val="tx1"/>
                </a:solidFill>
                <a:latin typeface="Meiryo UI" panose="020B0604030504040204" pitchFamily="50" charset="-128"/>
                <a:ea typeface="Meiryo UI" panose="020B0604030504040204" pitchFamily="50" charset="-128"/>
              </a:rPr>
              <a:t>新規</a:t>
            </a:r>
            <a:r>
              <a:rPr lang="ja-JP" altLang="en-US" dirty="0" smtClean="0">
                <a:solidFill>
                  <a:schemeClr val="tx1"/>
                </a:solidFill>
                <a:latin typeface="Meiryo UI" panose="020B0604030504040204" pitchFamily="50" charset="-128"/>
                <a:ea typeface="Meiryo UI" panose="020B0604030504040204" pitchFamily="50" charset="-128"/>
              </a:rPr>
              <a:t>陽性者がピークを迎えてから約</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週間後に重症患者数</a:t>
            </a:r>
            <a:r>
              <a:rPr lang="ja-JP" altLang="en-US" dirty="0" smtClean="0">
                <a:solidFill>
                  <a:schemeClr val="tx1"/>
                </a:solidFill>
                <a:latin typeface="Meiryo UI" panose="020B0604030504040204" pitchFamily="50" charset="-128"/>
                <a:ea typeface="Meiryo UI" panose="020B0604030504040204" pitchFamily="50" charset="-128"/>
              </a:rPr>
              <a:t>は</a:t>
            </a:r>
            <a:r>
              <a:rPr lang="ja-JP" altLang="en-US" dirty="0">
                <a:solidFill>
                  <a:schemeClr val="tx1"/>
                </a:solidFill>
                <a:latin typeface="Meiryo UI" panose="020B0604030504040204" pitchFamily="50" charset="-128"/>
                <a:ea typeface="Meiryo UI" panose="020B0604030504040204" pitchFamily="50" charset="-128"/>
              </a:rPr>
              <a:t>ピーク</a:t>
            </a:r>
            <a:r>
              <a:rPr lang="ja-JP" altLang="en-US" dirty="0" smtClean="0">
                <a:solidFill>
                  <a:schemeClr val="tx1"/>
                </a:solidFill>
                <a:latin typeface="Meiryo UI" panose="020B0604030504040204" pitchFamily="50" charset="-128"/>
                <a:ea typeface="Meiryo UI" panose="020B0604030504040204" pitchFamily="50" charset="-128"/>
              </a:rPr>
              <a:t>を迎え、その</a:t>
            </a:r>
            <a:r>
              <a:rPr lang="ja-JP" altLang="en-US" dirty="0" smtClean="0">
                <a:solidFill>
                  <a:schemeClr val="tx1"/>
                </a:solidFill>
                <a:latin typeface="Meiryo UI" panose="020B0604030504040204" pitchFamily="50" charset="-128"/>
                <a:ea typeface="Meiryo UI" panose="020B0604030504040204" pitchFamily="50" charset="-128"/>
              </a:rPr>
              <a:t>状態が約</a:t>
            </a:r>
            <a:r>
              <a:rPr lang="en-US" altLang="ja-JP" dirty="0" smtClean="0">
                <a:solidFill>
                  <a:schemeClr val="tx1"/>
                </a:solidFill>
                <a:latin typeface="Meiryo UI" panose="020B0604030504040204" pitchFamily="50" charset="-128"/>
                <a:ea typeface="Meiryo UI" panose="020B0604030504040204" pitchFamily="50" charset="-128"/>
              </a:rPr>
              <a:t>20</a:t>
            </a:r>
            <a:r>
              <a:rPr lang="ja-JP" altLang="en-US" dirty="0" smtClean="0">
                <a:solidFill>
                  <a:schemeClr val="tx1"/>
                </a:solidFill>
                <a:latin typeface="Meiryo UI" panose="020B0604030504040204" pitchFamily="50" charset="-128"/>
                <a:ea typeface="Meiryo UI" panose="020B0604030504040204" pitchFamily="50" charset="-128"/>
              </a:rPr>
              <a:t>日間継続した経</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験を踏まえると、</a:t>
            </a:r>
            <a:r>
              <a:rPr lang="ja-JP" altLang="en-US" b="1" dirty="0" smtClean="0">
                <a:solidFill>
                  <a:schemeClr val="tx1"/>
                </a:solidFill>
                <a:latin typeface="Meiryo UI" panose="020B0604030504040204" pitchFamily="50" charset="-128"/>
                <a:ea typeface="Meiryo UI" panose="020B0604030504040204" pitchFamily="50" charset="-128"/>
              </a:rPr>
              <a:t>第三波</a:t>
            </a:r>
            <a:r>
              <a:rPr lang="ja-JP" altLang="en-US" b="1" dirty="0" smtClean="0">
                <a:solidFill>
                  <a:schemeClr val="tx1"/>
                </a:solidFill>
                <a:latin typeface="Meiryo UI" panose="020B0604030504040204" pitchFamily="50" charset="-128"/>
                <a:ea typeface="Meiryo UI" panose="020B0604030504040204" pitchFamily="50" charset="-128"/>
              </a:rPr>
              <a:t>の新規陽性者のピーク（</a:t>
            </a:r>
            <a:r>
              <a:rPr lang="en-US" altLang="ja-JP" b="1" dirty="0" smtClean="0">
                <a:solidFill>
                  <a:schemeClr val="tx1"/>
                </a:solidFill>
                <a:latin typeface="Meiryo UI" panose="020B0604030504040204" pitchFamily="50" charset="-128"/>
                <a:ea typeface="Meiryo UI" panose="020B0604030504040204" pitchFamily="50" charset="-128"/>
              </a:rPr>
              <a:t>1/8,654</a:t>
            </a:r>
            <a:r>
              <a:rPr lang="ja-JP" altLang="en-US" b="1" dirty="0" smtClean="0">
                <a:solidFill>
                  <a:schemeClr val="tx1"/>
                </a:solidFill>
                <a:latin typeface="Meiryo UI" panose="020B0604030504040204" pitchFamily="50" charset="-128"/>
                <a:ea typeface="Meiryo UI" panose="020B0604030504040204" pitchFamily="50" charset="-128"/>
              </a:rPr>
              <a:t>名）から１か月以上は医療提供体制（特に重症</a:t>
            </a:r>
            <a:r>
              <a:rPr lang="ja-JP" altLang="en-US" b="1" dirty="0" smtClean="0">
                <a:solidFill>
                  <a:schemeClr val="tx1"/>
                </a:solidFill>
                <a:latin typeface="Meiryo UI" panose="020B0604030504040204" pitchFamily="50" charset="-128"/>
                <a:ea typeface="Meiryo UI" panose="020B0604030504040204" pitchFamily="50" charset="-128"/>
              </a:rPr>
              <a:t>病床</a:t>
            </a:r>
            <a:r>
              <a:rPr lang="ja-JP" altLang="en-US" b="1" dirty="0" smtClean="0">
                <a:solidFill>
                  <a:schemeClr val="tx1"/>
                </a:solidFill>
                <a:latin typeface="Meiryo UI" panose="020B0604030504040204" pitchFamily="50" charset="-128"/>
                <a:ea typeface="Meiryo UI" panose="020B0604030504040204" pitchFamily="50" charset="-128"/>
              </a:rPr>
              <a:t>）が</a:t>
            </a:r>
            <a:r>
              <a:rPr lang="ja-JP" altLang="en-US" b="1" dirty="0" smtClean="0">
                <a:solidFill>
                  <a:schemeClr val="tx1"/>
                </a:solidFill>
                <a:latin typeface="Meiryo UI" panose="020B0604030504040204" pitchFamily="50" charset="-128"/>
                <a:ea typeface="Meiryo UI" panose="020B0604030504040204" pitchFamily="50" charset="-128"/>
              </a:rPr>
              <a:t>極</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err="1" smtClean="0">
                <a:solidFill>
                  <a:schemeClr val="tx1"/>
                </a:solidFill>
                <a:latin typeface="Meiryo UI" panose="020B0604030504040204" pitchFamily="50" charset="-128"/>
                <a:ea typeface="Meiryo UI" panose="020B0604030504040204" pitchFamily="50" charset="-128"/>
              </a:rPr>
              <a:t>めて</a:t>
            </a:r>
            <a:r>
              <a:rPr lang="ja-JP" altLang="en-US" b="1" dirty="0" smtClean="0">
                <a:solidFill>
                  <a:schemeClr val="tx1"/>
                </a:solidFill>
                <a:latin typeface="Meiryo UI" panose="020B0604030504040204" pitchFamily="50" charset="-128"/>
                <a:ea typeface="Meiryo UI" panose="020B0604030504040204" pitchFamily="50" charset="-128"/>
              </a:rPr>
              <a:t>ひっ迫した状況になると考えられる。</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引き続き</a:t>
            </a:r>
            <a:r>
              <a:rPr lang="ja-JP" altLang="en-US" b="1" dirty="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感染抑制により、医療提供体制のひっ迫を防ぐため</a:t>
            </a:r>
            <a:r>
              <a:rPr lang="ja-JP" altLang="en-US" b="1" dirty="0">
                <a:solidFill>
                  <a:schemeClr val="tx1"/>
                </a:solidFill>
                <a:latin typeface="Meiryo UI" panose="020B0604030504040204" pitchFamily="50" charset="-128"/>
                <a:ea typeface="Meiryo UI" panose="020B0604030504040204" pitchFamily="50" charset="-128"/>
              </a:rPr>
              <a:t>の</a:t>
            </a:r>
            <a:r>
              <a:rPr lang="ja-JP" altLang="en-US" b="1" dirty="0" smtClean="0">
                <a:solidFill>
                  <a:schemeClr val="tx1"/>
                </a:solidFill>
                <a:latin typeface="Meiryo UI" panose="020B0604030504040204" pitchFamily="50" charset="-128"/>
                <a:ea typeface="Meiryo UI" panose="020B0604030504040204" pitchFamily="50" charset="-128"/>
              </a:rPr>
              <a:t>取組み</a:t>
            </a:r>
            <a:r>
              <a:rPr lang="ja-JP" altLang="en-US" b="1" dirty="0">
                <a:solidFill>
                  <a:schemeClr val="tx1"/>
                </a:solidFill>
                <a:latin typeface="Meiryo UI" panose="020B0604030504040204" pitchFamily="50" charset="-128"/>
                <a:ea typeface="Meiryo UI" panose="020B0604030504040204" pitchFamily="50" charset="-128"/>
              </a:rPr>
              <a:t>の</a:t>
            </a:r>
            <a:r>
              <a:rPr lang="ja-JP" altLang="en-US" b="1" dirty="0" smtClean="0">
                <a:solidFill>
                  <a:schemeClr val="tx1"/>
                </a:solidFill>
                <a:latin typeface="Meiryo UI" panose="020B0604030504040204" pitchFamily="50" charset="-128"/>
                <a:ea typeface="Meiryo UI" panose="020B0604030504040204" pitchFamily="50" charset="-128"/>
              </a:rPr>
              <a:t>継続が必要。</a:t>
            </a:r>
            <a:endParaRPr lang="en-US" altLang="ja-JP"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221379" y="3367907"/>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a:t>
            </a:r>
            <a:r>
              <a:rPr lang="ja-JP" altLang="en-US" sz="1600" b="1" dirty="0" smtClean="0">
                <a:latin typeface="Meiryo UI" panose="020B0604030504040204" pitchFamily="50" charset="-128"/>
                <a:ea typeface="Meiryo UI" panose="020B0604030504040204" pitchFamily="50" charset="-128"/>
              </a:rPr>
              <a:t>の対応方針につい</a:t>
            </a:r>
            <a:r>
              <a:rPr lang="ja-JP" altLang="en-US" sz="1600" b="1" dirty="0">
                <a:latin typeface="Meiryo UI" panose="020B0604030504040204" pitchFamily="50" charset="-128"/>
                <a:ea typeface="Meiryo UI" panose="020B0604030504040204" pitchFamily="50" charset="-128"/>
              </a:rPr>
              <a:t>て</a:t>
            </a:r>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3468</TotalTime>
  <Words>870</Words>
  <Application>Microsoft Office PowerPoint</Application>
  <PresentationFormat>ワイド画面</PresentationFormat>
  <Paragraphs>57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國本　由衣</cp:lastModifiedBy>
  <cp:revision>36</cp:revision>
  <cp:lastPrinted>2021-01-12T01:54:43Z</cp:lastPrinted>
  <dcterms:created xsi:type="dcterms:W3CDTF">2020-07-15T08:05:42Z</dcterms:created>
  <dcterms:modified xsi:type="dcterms:W3CDTF">2021-02-01T06:26:13Z</dcterms:modified>
</cp:coreProperties>
</file>