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784" r:id="rId2"/>
    <p:sldId id="785" r:id="rId3"/>
    <p:sldId id="786" r:id="rId4"/>
    <p:sldId id="787" r:id="rId5"/>
    <p:sldId id="788" r:id="rId6"/>
    <p:sldId id="789" r:id="rId7"/>
    <p:sldId id="790" r:id="rId8"/>
    <p:sldId id="773" r:id="rId9"/>
    <p:sldId id="755" r:id="rId10"/>
    <p:sldId id="760" r:id="rId11"/>
    <p:sldId id="759" r:id="rId12"/>
    <p:sldId id="761" r:id="rId13"/>
    <p:sldId id="763" r:id="rId14"/>
    <p:sldId id="764" r:id="rId15"/>
    <p:sldId id="729" r:id="rId16"/>
    <p:sldId id="730" r:id="rId17"/>
    <p:sldId id="731" r:id="rId18"/>
    <p:sldId id="775" r:id="rId19"/>
    <p:sldId id="776" r:id="rId20"/>
    <p:sldId id="777" r:id="rId21"/>
    <p:sldId id="778" r:id="rId22"/>
    <p:sldId id="779" r:id="rId23"/>
    <p:sldId id="780" r:id="rId24"/>
    <p:sldId id="767"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E7EDEF"/>
    <a:srgbClr val="FF6600"/>
    <a:srgbClr val="FFB28B"/>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34" autoAdjust="0"/>
  </p:normalViewPr>
  <p:slideViewPr>
    <p:cSldViewPr snapToGrid="0">
      <p:cViewPr varScale="1">
        <p:scale>
          <a:sx n="70" d="100"/>
          <a:sy n="70" d="100"/>
        </p:scale>
        <p:origin x="618" y="78"/>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2021/2/1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84061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6539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3</a:t>
            </a:fld>
            <a:endParaRPr kumimoji="1" lang="ja-JP" altLang="en-US"/>
          </a:p>
        </p:txBody>
      </p:sp>
    </p:spTree>
    <p:extLst>
      <p:ext uri="{BB962C8B-B14F-4D97-AF65-F5344CB8AC3E}">
        <p14:creationId xmlns:p14="http://schemas.microsoft.com/office/powerpoint/2010/main" val="193355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264712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5</a:t>
            </a:fld>
            <a:endParaRPr kumimoji="1" lang="ja-JP" altLang="en-US"/>
          </a:p>
        </p:txBody>
      </p:sp>
    </p:spTree>
    <p:extLst>
      <p:ext uri="{BB962C8B-B14F-4D97-AF65-F5344CB8AC3E}">
        <p14:creationId xmlns:p14="http://schemas.microsoft.com/office/powerpoint/2010/main" val="218357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8</a:t>
            </a:fld>
            <a:endParaRPr kumimoji="1" lang="ja-JP" altLang="en-US"/>
          </a:p>
        </p:txBody>
      </p:sp>
    </p:spTree>
    <p:extLst>
      <p:ext uri="{BB962C8B-B14F-4D97-AF65-F5344CB8AC3E}">
        <p14:creationId xmlns:p14="http://schemas.microsoft.com/office/powerpoint/2010/main" val="232461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11</a:t>
            </a:fld>
            <a:endParaRPr kumimoji="1" lang="ja-JP" altLang="en-US"/>
          </a:p>
        </p:txBody>
      </p:sp>
    </p:spTree>
    <p:extLst>
      <p:ext uri="{BB962C8B-B14F-4D97-AF65-F5344CB8AC3E}">
        <p14:creationId xmlns:p14="http://schemas.microsoft.com/office/powerpoint/2010/main" val="408257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23</a:t>
            </a:fld>
            <a:endParaRPr kumimoji="1" lang="ja-JP" altLang="en-US"/>
          </a:p>
        </p:txBody>
      </p:sp>
    </p:spTree>
    <p:extLst>
      <p:ext uri="{BB962C8B-B14F-4D97-AF65-F5344CB8AC3E}">
        <p14:creationId xmlns:p14="http://schemas.microsoft.com/office/powerpoint/2010/main" val="423262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2021/2/1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9265" y="597639"/>
            <a:ext cx="11863844" cy="3913971"/>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975940" y="454862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432223" y="454862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3042206" y="454862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5260160" y="4559117"/>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4791424" y="4548625"/>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5528997" y="4559117"/>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4034537" y="4548625"/>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6830139" y="4548625"/>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レッドステージ１移行を決定（赤信号点灯）</a:t>
            </a:r>
          </a:p>
        </p:txBody>
      </p:sp>
      <p:sp>
        <p:nvSpPr>
          <p:cNvPr id="20" name="テキスト ボックス 1"/>
          <p:cNvSpPr txBox="1"/>
          <p:nvPr/>
        </p:nvSpPr>
        <p:spPr>
          <a:xfrm>
            <a:off x="7101800" y="4548625"/>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5926435" y="4548626"/>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6347873" y="4548626"/>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7359751" y="4559117"/>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9721379" y="4548624"/>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lang="ja-JP" altLang="en-US" sz="800" dirty="0" smtClean="0">
                <a:latin typeface="Meiryo UI" panose="020B0604030504040204" pitchFamily="50" charset="-128"/>
                <a:ea typeface="Meiryo UI" panose="020B0604030504040204" pitchFamily="50" charset="-128"/>
              </a:rPr>
              <a:t>７</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緊急事態措置実施期間</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レッドステージ（非常事態）２への移行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9358097" y="4548624"/>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8" name="下矢印 27"/>
          <p:cNvSpPr/>
          <p:nvPr/>
        </p:nvSpPr>
        <p:spPr>
          <a:xfrm>
            <a:off x="5567878" y="1191939"/>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074110" y="730274"/>
            <a:ext cx="1667547" cy="461665"/>
          </a:xfrm>
          <a:prstGeom prst="rect">
            <a:avLst/>
          </a:prstGeom>
          <a:solidFill>
            <a:schemeClr val="accent2">
              <a:lumMod val="20000"/>
              <a:lumOff val="80000"/>
            </a:schemeClr>
          </a:solidFill>
        </p:spPr>
        <p:txBody>
          <a:bodyPr wrap="square" rtlCol="0">
            <a:spAutoFit/>
          </a:bodyPr>
          <a:lstStyle/>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（大阪市北区・中央区）</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0" name="下矢印 29"/>
          <p:cNvSpPr/>
          <p:nvPr/>
        </p:nvSpPr>
        <p:spPr>
          <a:xfrm>
            <a:off x="6134648" y="1648738"/>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128360" y="1379462"/>
            <a:ext cx="989176" cy="277858"/>
          </a:xfrm>
          <a:prstGeom prst="rect">
            <a:avLst/>
          </a:prstGeom>
          <a:solidFill>
            <a:schemeClr val="accent2">
              <a:lumMod val="20000"/>
              <a:lumOff val="80000"/>
            </a:schemeClr>
          </a:solidFill>
        </p:spPr>
        <p:txBody>
          <a:bodyPr wrap="square" rtlCol="0">
            <a:spAutoFit/>
          </a:bodyPr>
          <a:lstStyle/>
          <a:p>
            <a:r>
              <a:rPr lang="ja-JP" altLang="en-US" sz="1200" dirty="0" smtClean="0">
                <a:solidFill>
                  <a:srgbClr val="FF0000"/>
                </a:solidFill>
                <a:latin typeface="HGPｺﾞｼｯｸE" panose="020B0900000000000000" pitchFamily="50" charset="-128"/>
                <a:ea typeface="HGPｺﾞｼｯｸE" panose="020B0900000000000000" pitchFamily="50" charset="-128"/>
              </a:rPr>
              <a:t>赤信号点灯</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2" name="下矢印 31"/>
          <p:cNvSpPr/>
          <p:nvPr/>
        </p:nvSpPr>
        <p:spPr>
          <a:xfrm>
            <a:off x="7326840" y="1690719"/>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372827" y="1229054"/>
            <a:ext cx="1563455" cy="461665"/>
          </a:xfrm>
          <a:prstGeom prst="rect">
            <a:avLst/>
          </a:prstGeom>
          <a:solidFill>
            <a:schemeClr val="accent2">
              <a:lumMod val="20000"/>
              <a:lumOff val="80000"/>
            </a:schemeClr>
          </a:solidFill>
        </p:spPr>
        <p:txBody>
          <a:bodyPr wrap="square" rtlCol="0">
            <a:spAutoFit/>
          </a:bodyPr>
          <a:lstStyle/>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4" name="下矢印 33"/>
          <p:cNvSpPr/>
          <p:nvPr/>
        </p:nvSpPr>
        <p:spPr>
          <a:xfrm>
            <a:off x="9981551" y="988209"/>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981551" y="594642"/>
            <a:ext cx="1563455" cy="461665"/>
          </a:xfrm>
          <a:prstGeom prst="rect">
            <a:avLst/>
          </a:prstGeom>
          <a:solidFill>
            <a:schemeClr val="accent2">
              <a:lumMod val="20000"/>
              <a:lumOff val="80000"/>
            </a:schemeClr>
          </a:solidFill>
        </p:spPr>
        <p:txBody>
          <a:bodyPr wrap="square" rtlCol="0">
            <a:spAutoFit/>
          </a:bodyPr>
          <a:lstStyle/>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38" name="正方形/長方形 37">
            <a:extLst>
              <a:ext uri="{FF2B5EF4-FFF2-40B4-BE49-F238E27FC236}">
                <a16:creationId xmlns:a16="http://schemas.microsoft.com/office/drawing/2014/main" id="{FC024533-669C-48B1-82E7-C27042384F7F}"/>
              </a:ext>
            </a:extLst>
          </p:cNvPr>
          <p:cNvSpPr/>
          <p:nvPr/>
        </p:nvSpPr>
        <p:spPr>
          <a:xfrm>
            <a:off x="10494638" y="4600061"/>
            <a:ext cx="1465729" cy="495209"/>
          </a:xfrm>
          <a:prstGeom prst="rect">
            <a:avLst/>
          </a:prstGeom>
          <a:solidFill>
            <a:schemeClr val="accent4">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２</a:t>
            </a:r>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１</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17</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８名</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5511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r>
              <a:rPr kumimoji="1" lang="en-US" altLang="ja-JP" sz="2800" b="1" dirty="0" smtClean="0">
                <a:latin typeface="UD デジタル 教科書体 NK-B" panose="02020700000000000000" pitchFamily="18" charset="-128"/>
                <a:ea typeface="UD デジタル 教科書体 NK-B" panose="02020700000000000000" pitchFamily="18" charset="-128"/>
              </a:rPr>
              <a:t>12</a:t>
            </a:r>
            <a:r>
              <a:rPr kumimoji="1" lang="ja-JP" altLang="en-US" sz="2800" b="1" dirty="0" smtClean="0">
                <a:latin typeface="UD デジタル 教科書体 NK-B" panose="02020700000000000000" pitchFamily="18" charset="-128"/>
                <a:ea typeface="UD デジタル 教科書体 NK-B" panose="02020700000000000000" pitchFamily="18" charset="-128"/>
              </a:rPr>
              <a:t>月</a:t>
            </a:r>
            <a:r>
              <a:rPr kumimoji="1" lang="en-US" altLang="ja-JP" sz="2800" b="1" dirty="0" smtClean="0">
                <a:latin typeface="UD デジタル 教科書体 NK-B" panose="02020700000000000000" pitchFamily="18" charset="-128"/>
                <a:ea typeface="UD デジタル 教科書体 NK-B" panose="02020700000000000000" pitchFamily="18" charset="-128"/>
              </a:rPr>
              <a:t>24</a:t>
            </a:r>
            <a:r>
              <a:rPr kumimoji="1" lang="ja-JP" altLang="en-US" sz="2800" b="1" dirty="0" smtClean="0">
                <a:latin typeface="UD デジタル 教科書体 NK-B" panose="02020700000000000000" pitchFamily="18" charset="-128"/>
                <a:ea typeface="UD デジタル 教科書体 NK-B" panose="02020700000000000000" pitchFamily="18" charset="-128"/>
              </a:rPr>
              <a:t>日以降　日別）</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10</a:t>
            </a:fld>
            <a:endParaRPr kumimoji="1" lang="ja-JP" altLang="en-US" dirty="0"/>
          </a:p>
        </p:txBody>
      </p:sp>
      <p:pic>
        <p:nvPicPr>
          <p:cNvPr id="3" name="図 2"/>
          <p:cNvPicPr>
            <a:picLocks noChangeAspect="1"/>
          </p:cNvPicPr>
          <p:nvPr/>
        </p:nvPicPr>
        <p:blipFill>
          <a:blip r:embed="rId2"/>
          <a:stretch>
            <a:fillRect/>
          </a:stretch>
        </p:blipFill>
        <p:spPr>
          <a:xfrm>
            <a:off x="303593" y="565388"/>
            <a:ext cx="11888230" cy="6066046"/>
          </a:xfrm>
          <a:prstGeom prst="rect">
            <a:avLst/>
          </a:prstGeom>
        </p:spPr>
      </p:pic>
    </p:spTree>
    <p:extLst>
      <p:ext uri="{BB962C8B-B14F-4D97-AF65-F5344CB8AC3E}">
        <p14:creationId xmlns:p14="http://schemas.microsoft.com/office/powerpoint/2010/main" val="4128869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11</a:t>
            </a:fld>
            <a:endParaRPr kumimoji="1" lang="ja-JP" altLang="en-US" dirty="0"/>
          </a:p>
        </p:txBody>
      </p:sp>
      <p:sp>
        <p:nvSpPr>
          <p:cNvPr id="16" name="テキスト ボックス 15"/>
          <p:cNvSpPr txBox="1"/>
          <p:nvPr/>
        </p:nvSpPr>
        <p:spPr>
          <a:xfrm>
            <a:off x="5855693" y="4188054"/>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827276" y="2313242"/>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4" name="正方形/長方形 23">
            <a:extLst>
              <a:ext uri="{FF2B5EF4-FFF2-40B4-BE49-F238E27FC236}">
                <a16:creationId xmlns:a16="http://schemas.microsoft.com/office/drawing/2014/main" id="{FC024533-669C-48B1-82E7-C27042384F7F}"/>
              </a:ext>
            </a:extLst>
          </p:cNvPr>
          <p:cNvSpPr/>
          <p:nvPr/>
        </p:nvSpPr>
        <p:spPr>
          <a:xfrm>
            <a:off x="412273" y="6302242"/>
            <a:ext cx="928097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１月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日の週以降、</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大阪市内居住者の割合が増加（</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実</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数は減少）。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9810578" y="6200467"/>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037552" y="517022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176106" y="517022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20" name="正方形/長方形 19"/>
          <p:cNvSpPr/>
          <p:nvPr/>
        </p:nvSpPr>
        <p:spPr>
          <a:xfrm>
            <a:off x="6593320" y="596139"/>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41,722</a:t>
            </a:r>
            <a:r>
              <a:rPr lang="ja-JP" altLang="en-US" sz="1600" dirty="0" smtClean="0"/>
              <a:t>事例</a:t>
            </a:r>
            <a:r>
              <a:rPr lang="ja-JP" altLang="en-US" sz="1600" dirty="0"/>
              <a:t>の状況）</a:t>
            </a:r>
          </a:p>
        </p:txBody>
      </p:sp>
      <p:pic>
        <p:nvPicPr>
          <p:cNvPr id="2" name="図 1"/>
          <p:cNvPicPr>
            <a:picLocks noChangeAspect="1"/>
          </p:cNvPicPr>
          <p:nvPr/>
        </p:nvPicPr>
        <p:blipFill>
          <a:blip r:embed="rId3"/>
          <a:stretch>
            <a:fillRect/>
          </a:stretch>
        </p:blipFill>
        <p:spPr>
          <a:xfrm>
            <a:off x="54097" y="983953"/>
            <a:ext cx="5742930" cy="5267401"/>
          </a:xfrm>
          <a:prstGeom prst="rect">
            <a:avLst/>
          </a:prstGeom>
        </p:spPr>
      </p:pic>
      <p:pic>
        <p:nvPicPr>
          <p:cNvPr id="4" name="図 3"/>
          <p:cNvPicPr>
            <a:picLocks noChangeAspect="1"/>
          </p:cNvPicPr>
          <p:nvPr/>
        </p:nvPicPr>
        <p:blipFill>
          <a:blip r:embed="rId4"/>
          <a:stretch>
            <a:fillRect/>
          </a:stretch>
        </p:blipFill>
        <p:spPr>
          <a:xfrm>
            <a:off x="6155766" y="978670"/>
            <a:ext cx="5767316" cy="5279594"/>
          </a:xfrm>
          <a:prstGeom prst="rect">
            <a:avLst/>
          </a:prstGeom>
        </p:spPr>
      </p:pic>
    </p:spTree>
    <p:extLst>
      <p:ext uri="{BB962C8B-B14F-4D97-AF65-F5344CB8AC3E}">
        <p14:creationId xmlns:p14="http://schemas.microsoft.com/office/powerpoint/2010/main" val="2010119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12</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187596" y="5998424"/>
            <a:ext cx="11795138" cy="5751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大阪市内・市外いずれも、週</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万人あたりの新規陽性者数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は直近２週間で減少</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p>
        </p:txBody>
      </p:sp>
      <p:pic>
        <p:nvPicPr>
          <p:cNvPr id="2" name="図 1"/>
          <p:cNvPicPr>
            <a:picLocks noChangeAspect="1"/>
          </p:cNvPicPr>
          <p:nvPr/>
        </p:nvPicPr>
        <p:blipFill>
          <a:blip r:embed="rId2"/>
          <a:stretch>
            <a:fillRect/>
          </a:stretch>
        </p:blipFill>
        <p:spPr>
          <a:xfrm>
            <a:off x="197609" y="746527"/>
            <a:ext cx="11796782" cy="5364945"/>
          </a:xfrm>
          <a:prstGeom prst="rect">
            <a:avLst/>
          </a:prstGeom>
        </p:spPr>
      </p:pic>
    </p:spTree>
    <p:extLst>
      <p:ext uri="{BB962C8B-B14F-4D97-AF65-F5344CB8AC3E}">
        <p14:creationId xmlns:p14="http://schemas.microsoft.com/office/powerpoint/2010/main" val="115502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13</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384412" y="6227303"/>
            <a:ext cx="11423176" cy="4587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市内・市外にかかわらず、全年代で直近１週間の人口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万人あたりの新規陽性者は減少。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27547" y="582948"/>
            <a:ext cx="5938019" cy="2798307"/>
          </a:xfrm>
          <a:prstGeom prst="rect">
            <a:avLst/>
          </a:prstGeom>
        </p:spPr>
      </p:pic>
      <p:pic>
        <p:nvPicPr>
          <p:cNvPr id="3" name="図 2"/>
          <p:cNvPicPr>
            <a:picLocks noChangeAspect="1"/>
          </p:cNvPicPr>
          <p:nvPr/>
        </p:nvPicPr>
        <p:blipFill>
          <a:blip r:embed="rId3"/>
          <a:stretch>
            <a:fillRect/>
          </a:stretch>
        </p:blipFill>
        <p:spPr>
          <a:xfrm>
            <a:off x="6067648" y="589044"/>
            <a:ext cx="6029467" cy="2786113"/>
          </a:xfrm>
          <a:prstGeom prst="rect">
            <a:avLst/>
          </a:prstGeom>
        </p:spPr>
      </p:pic>
      <p:pic>
        <p:nvPicPr>
          <p:cNvPr id="4" name="図 3"/>
          <p:cNvPicPr>
            <a:picLocks noChangeAspect="1"/>
          </p:cNvPicPr>
          <p:nvPr/>
        </p:nvPicPr>
        <p:blipFill>
          <a:blip r:embed="rId4"/>
          <a:stretch>
            <a:fillRect/>
          </a:stretch>
        </p:blipFill>
        <p:spPr>
          <a:xfrm>
            <a:off x="157981" y="3369420"/>
            <a:ext cx="5938019" cy="2548349"/>
          </a:xfrm>
          <a:prstGeom prst="rect">
            <a:avLst/>
          </a:prstGeom>
        </p:spPr>
      </p:pic>
      <p:pic>
        <p:nvPicPr>
          <p:cNvPr id="6" name="図 5"/>
          <p:cNvPicPr>
            <a:picLocks noChangeAspect="1"/>
          </p:cNvPicPr>
          <p:nvPr/>
        </p:nvPicPr>
        <p:blipFill>
          <a:blip r:embed="rId5"/>
          <a:stretch>
            <a:fillRect/>
          </a:stretch>
        </p:blipFill>
        <p:spPr>
          <a:xfrm>
            <a:off x="6051390" y="3335846"/>
            <a:ext cx="6029467" cy="2548349"/>
          </a:xfrm>
          <a:prstGeom prst="rect">
            <a:avLst/>
          </a:prstGeom>
        </p:spPr>
      </p:pic>
    </p:spTree>
    <p:extLst>
      <p:ext uri="{BB962C8B-B14F-4D97-AF65-F5344CB8AC3E}">
        <p14:creationId xmlns:p14="http://schemas.microsoft.com/office/powerpoint/2010/main" val="1708760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354132" y="6045958"/>
            <a:ext cx="11483735" cy="6595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近１週間で</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、市外の人口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万人あたりの新規</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陽性者は減少したが、市内は増加。</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90919" y="578423"/>
            <a:ext cx="6005080" cy="2554445"/>
          </a:xfrm>
          <a:prstGeom prst="rect">
            <a:avLst/>
          </a:prstGeom>
        </p:spPr>
      </p:pic>
    </p:spTree>
    <p:extLst>
      <p:ext uri="{BB962C8B-B14F-4D97-AF65-F5344CB8AC3E}">
        <p14:creationId xmlns:p14="http://schemas.microsoft.com/office/powerpoint/2010/main" val="412257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15</a:t>
            </a:fld>
            <a:endParaRPr kumimoji="1" lang="ja-JP" altLang="en-US" dirty="0"/>
          </a:p>
        </p:txBody>
      </p:sp>
      <p:sp>
        <p:nvSpPr>
          <p:cNvPr id="16" name="テキスト ボックス 15"/>
          <p:cNvSpPr txBox="1"/>
          <p:nvPr/>
        </p:nvSpPr>
        <p:spPr>
          <a:xfrm>
            <a:off x="5668394" y="1677540"/>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8394" y="386241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9" name="テキスト ボックス 1"/>
          <p:cNvSpPr txBox="1"/>
          <p:nvPr/>
        </p:nvSpPr>
        <p:spPr>
          <a:xfrm rot="18857355">
            <a:off x="4793380" y="522853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4" name="正方形/長方形 13">
            <a:extLst>
              <a:ext uri="{FF2B5EF4-FFF2-40B4-BE49-F238E27FC236}">
                <a16:creationId xmlns:a16="http://schemas.microsoft.com/office/drawing/2014/main" id="{FC024533-669C-48B1-82E7-C27042384F7F}"/>
              </a:ext>
            </a:extLst>
          </p:cNvPr>
          <p:cNvSpPr/>
          <p:nvPr/>
        </p:nvSpPr>
        <p:spPr>
          <a:xfrm>
            <a:off x="438730" y="6255960"/>
            <a:ext cx="9680267" cy="5747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感染経路不明の割合は、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１月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日の週以降減少し、５割弱となっている。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10118997" y="6199902"/>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2" name="テキスト ボックス 1"/>
          <p:cNvSpPr txBox="1"/>
          <p:nvPr/>
        </p:nvSpPr>
        <p:spPr>
          <a:xfrm rot="18857355">
            <a:off x="11102473" y="517368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3" name="正方形/長方形 12"/>
          <p:cNvSpPr/>
          <p:nvPr/>
        </p:nvSpPr>
        <p:spPr>
          <a:xfrm>
            <a:off x="6593320" y="596139"/>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41,722</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0" y="988559"/>
            <a:ext cx="5688061" cy="5267401"/>
          </a:xfrm>
          <a:prstGeom prst="rect">
            <a:avLst/>
          </a:prstGeom>
        </p:spPr>
      </p:pic>
      <p:pic>
        <p:nvPicPr>
          <p:cNvPr id="4" name="図 3"/>
          <p:cNvPicPr>
            <a:picLocks noChangeAspect="1"/>
          </p:cNvPicPr>
          <p:nvPr/>
        </p:nvPicPr>
        <p:blipFill>
          <a:blip r:embed="rId3"/>
          <a:stretch>
            <a:fillRect/>
          </a:stretch>
        </p:blipFill>
        <p:spPr>
          <a:xfrm>
            <a:off x="6277233" y="961626"/>
            <a:ext cx="5700254" cy="5267401"/>
          </a:xfrm>
          <a:prstGeom prst="rect">
            <a:avLst/>
          </a:prstGeom>
        </p:spPr>
      </p:pic>
    </p:spTree>
    <p:extLst>
      <p:ext uri="{BB962C8B-B14F-4D97-AF65-F5344CB8AC3E}">
        <p14:creationId xmlns:p14="http://schemas.microsoft.com/office/powerpoint/2010/main" val="3251103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16</a:t>
            </a:fld>
            <a:endParaRPr kumimoji="1" lang="ja-JP" altLang="en-US" dirty="0"/>
          </a:p>
        </p:txBody>
      </p:sp>
      <p:sp>
        <p:nvSpPr>
          <p:cNvPr id="16" name="テキスト ボックス 15"/>
          <p:cNvSpPr txBox="1"/>
          <p:nvPr/>
        </p:nvSpPr>
        <p:spPr>
          <a:xfrm>
            <a:off x="5456936" y="1686862"/>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456936" y="3871737"/>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9" name="テキスト ボックス 1"/>
          <p:cNvSpPr txBox="1"/>
          <p:nvPr/>
        </p:nvSpPr>
        <p:spPr>
          <a:xfrm rot="18857355">
            <a:off x="4671451" y="4870672"/>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10759490" y="488843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2" name="テキスト ボックス 11"/>
          <p:cNvSpPr txBox="1"/>
          <p:nvPr/>
        </p:nvSpPr>
        <p:spPr>
          <a:xfrm>
            <a:off x="11500384" y="1813447"/>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500384" y="3998322"/>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642773" y="6044104"/>
            <a:ext cx="11105910" cy="6329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感染経路不明の割合は、大阪市内</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は１月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日以降、市外は１月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日の週で減少している</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36784" y="660869"/>
            <a:ext cx="5535648" cy="5383235"/>
          </a:xfrm>
          <a:prstGeom prst="rect">
            <a:avLst/>
          </a:prstGeom>
        </p:spPr>
      </p:pic>
      <p:pic>
        <p:nvPicPr>
          <p:cNvPr id="4" name="図 3"/>
          <p:cNvPicPr>
            <a:picLocks noChangeAspect="1"/>
          </p:cNvPicPr>
          <p:nvPr/>
        </p:nvPicPr>
        <p:blipFill>
          <a:blip r:embed="rId3"/>
          <a:stretch>
            <a:fillRect/>
          </a:stretch>
        </p:blipFill>
        <p:spPr>
          <a:xfrm>
            <a:off x="6096000" y="660868"/>
            <a:ext cx="5541744" cy="5383235"/>
          </a:xfrm>
          <a:prstGeom prst="rect">
            <a:avLst/>
          </a:prstGeom>
        </p:spPr>
      </p:pic>
    </p:spTree>
    <p:extLst>
      <p:ext uri="{BB962C8B-B14F-4D97-AF65-F5344CB8AC3E}">
        <p14:creationId xmlns:p14="http://schemas.microsoft.com/office/powerpoint/2010/main" val="4045758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17</a:t>
            </a:fld>
            <a:endParaRPr kumimoji="1" lang="ja-JP" altLang="en-US" dirty="0"/>
          </a:p>
        </p:txBody>
      </p:sp>
      <p:sp>
        <p:nvSpPr>
          <p:cNvPr id="6" name="正方形/長方形 5"/>
          <p:cNvSpPr/>
          <p:nvPr/>
        </p:nvSpPr>
        <p:spPr>
          <a:xfrm>
            <a:off x="6539491" y="578423"/>
            <a:ext cx="5766322"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smtClean="0"/>
              <a:t>1</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32,451</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172101" y="916977"/>
            <a:ext cx="11882134" cy="5761219"/>
          </a:xfrm>
          <a:prstGeom prst="rect">
            <a:avLst/>
          </a:prstGeom>
        </p:spPr>
      </p:pic>
    </p:spTree>
    <p:extLst>
      <p:ext uri="{BB962C8B-B14F-4D97-AF65-F5344CB8AC3E}">
        <p14:creationId xmlns:p14="http://schemas.microsoft.com/office/powerpoint/2010/main" val="2533484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18</a:t>
            </a:fld>
            <a:endParaRPr kumimoji="1" lang="ja-JP" altLang="en-US" dirty="0"/>
          </a:p>
        </p:txBody>
      </p:sp>
      <p:sp>
        <p:nvSpPr>
          <p:cNvPr id="15" name="正方形/長方形 14"/>
          <p:cNvSpPr/>
          <p:nvPr/>
        </p:nvSpPr>
        <p:spPr>
          <a:xfrm>
            <a:off x="6706785" y="687492"/>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a:t>
            </a:r>
            <a:r>
              <a:rPr lang="en-US" altLang="ja-JP" sz="1600" dirty="0"/>
              <a:t>41,772</a:t>
            </a:r>
            <a:r>
              <a:rPr lang="ja-JP" altLang="en-US" sz="1600" dirty="0" smtClean="0"/>
              <a:t>事例</a:t>
            </a:r>
            <a:r>
              <a:rPr lang="ja-JP" altLang="en-US" sz="1600" dirty="0"/>
              <a:t>の状況）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476133" y="6352947"/>
            <a:ext cx="10837861"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・人数は、緊急事態宣言発出後、減少に転じている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1"/>
          <p:cNvSpPr txBox="1"/>
          <p:nvPr/>
        </p:nvSpPr>
        <p:spPr>
          <a:xfrm rot="18857355">
            <a:off x="4912704" y="534420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9" name="テキスト ボックス 1"/>
          <p:cNvSpPr txBox="1"/>
          <p:nvPr/>
        </p:nvSpPr>
        <p:spPr>
          <a:xfrm rot="18857355">
            <a:off x="10988373" y="534420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0" name="テキスト ボックス 9"/>
          <p:cNvSpPr txBox="1"/>
          <p:nvPr/>
        </p:nvSpPr>
        <p:spPr>
          <a:xfrm>
            <a:off x="10038337" y="6124101"/>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2"/>
          <a:stretch>
            <a:fillRect/>
          </a:stretch>
        </p:blipFill>
        <p:spPr>
          <a:xfrm>
            <a:off x="0" y="1028191"/>
            <a:ext cx="5877053" cy="5389331"/>
          </a:xfrm>
          <a:prstGeom prst="rect">
            <a:avLst/>
          </a:prstGeom>
        </p:spPr>
      </p:pic>
      <p:pic>
        <p:nvPicPr>
          <p:cNvPr id="4" name="図 3"/>
          <p:cNvPicPr>
            <a:picLocks noChangeAspect="1"/>
          </p:cNvPicPr>
          <p:nvPr/>
        </p:nvPicPr>
        <p:blipFill>
          <a:blip r:embed="rId3"/>
          <a:stretch>
            <a:fillRect/>
          </a:stretch>
        </p:blipFill>
        <p:spPr>
          <a:xfrm>
            <a:off x="5986334" y="988735"/>
            <a:ext cx="5877053" cy="5401524"/>
          </a:xfrm>
          <a:prstGeom prst="rect">
            <a:avLst/>
          </a:prstGeom>
        </p:spPr>
      </p:pic>
    </p:spTree>
    <p:extLst>
      <p:ext uri="{BB962C8B-B14F-4D97-AF65-F5344CB8AC3E}">
        <p14:creationId xmlns:p14="http://schemas.microsoft.com/office/powerpoint/2010/main" val="3141973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した感染経路不明者</a:t>
            </a:r>
            <a:r>
              <a:rPr lang="en-US" altLang="ja-JP" sz="1600" dirty="0"/>
              <a:t>22,946</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19</a:t>
            </a:fld>
            <a:endParaRPr kumimoji="1" lang="ja-JP" altLang="en-US" dirty="0"/>
          </a:p>
        </p:txBody>
      </p:sp>
      <p:sp>
        <p:nvSpPr>
          <p:cNvPr id="8" name="正方形/長方形 7"/>
          <p:cNvSpPr/>
          <p:nvPr/>
        </p:nvSpPr>
        <p:spPr>
          <a:xfrm>
            <a:off x="11798300" y="4413250"/>
            <a:ext cx="107950" cy="32512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 name="テキスト ボックス 1"/>
          <p:cNvSpPr txBox="1"/>
          <p:nvPr/>
        </p:nvSpPr>
        <p:spPr>
          <a:xfrm rot="18857355">
            <a:off x="5220986" y="546054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11185548" y="546776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1" name="テキスト ボックス 10"/>
          <p:cNvSpPr txBox="1"/>
          <p:nvPr/>
        </p:nvSpPr>
        <p:spPr>
          <a:xfrm>
            <a:off x="10034164" y="6211844"/>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2"/>
          <a:stretch>
            <a:fillRect/>
          </a:stretch>
        </p:blipFill>
        <p:spPr>
          <a:xfrm>
            <a:off x="114282" y="1110166"/>
            <a:ext cx="6047756" cy="5486876"/>
          </a:xfrm>
          <a:prstGeom prst="rect">
            <a:avLst/>
          </a:prstGeom>
        </p:spPr>
      </p:pic>
      <p:pic>
        <p:nvPicPr>
          <p:cNvPr id="5" name="図 4"/>
          <p:cNvPicPr>
            <a:picLocks noChangeAspect="1"/>
          </p:cNvPicPr>
          <p:nvPr/>
        </p:nvPicPr>
        <p:blipFill>
          <a:blip r:embed="rId3"/>
          <a:stretch>
            <a:fillRect/>
          </a:stretch>
        </p:blipFill>
        <p:spPr>
          <a:xfrm>
            <a:off x="6226184" y="1110166"/>
            <a:ext cx="5834378" cy="5486876"/>
          </a:xfrm>
          <a:prstGeom prst="rect">
            <a:avLst/>
          </a:prstGeom>
        </p:spPr>
      </p:pic>
    </p:spTree>
    <p:extLst>
      <p:ext uri="{BB962C8B-B14F-4D97-AF65-F5344CB8AC3E}">
        <p14:creationId xmlns:p14="http://schemas.microsoft.com/office/powerpoint/2010/main" val="173240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68766" y="707805"/>
            <a:ext cx="11808975" cy="536494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21" name="上矢印 20"/>
          <p:cNvSpPr/>
          <p:nvPr/>
        </p:nvSpPr>
        <p:spPr>
          <a:xfrm rot="6068997">
            <a:off x="10778379" y="772813"/>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524527" y="539752"/>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0.99</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正方形/長方形 21">
            <a:extLst>
              <a:ext uri="{FF2B5EF4-FFF2-40B4-BE49-F238E27FC236}">
                <a16:creationId xmlns:a16="http://schemas.microsoft.com/office/drawing/2014/main" id="{FC024533-669C-48B1-82E7-C27042384F7F}"/>
              </a:ext>
            </a:extLst>
          </p:cNvPr>
          <p:cNvSpPr/>
          <p:nvPr/>
        </p:nvSpPr>
        <p:spPr>
          <a:xfrm>
            <a:off x="368490" y="6076887"/>
            <a:ext cx="11409528" cy="6712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１月</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14</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日以降緊急事態措置実施により、新規陽性者数は大きく減少に転じ、直近１週間は前週比</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０</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.68</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倍に減少。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ただし、第三波の感染拡大期（</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月上旬から中旬）の陽性者数までは減少していない。（一日平均</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324</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11431259" y="1627585"/>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.68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5" name="右矢印 34"/>
          <p:cNvSpPr/>
          <p:nvPr/>
        </p:nvSpPr>
        <p:spPr>
          <a:xfrm rot="17882262">
            <a:off x="10236853" y="1812589"/>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9719377" y="1519701"/>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1.99</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7" name="テキスト ボックス 36"/>
          <p:cNvSpPr txBox="1"/>
          <p:nvPr/>
        </p:nvSpPr>
        <p:spPr>
          <a:xfrm>
            <a:off x="11238462" y="75393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.92</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8" name="右矢印 37"/>
          <p:cNvSpPr/>
          <p:nvPr/>
        </p:nvSpPr>
        <p:spPr>
          <a:xfrm rot="885332">
            <a:off x="11271924" y="986643"/>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矢印 38"/>
          <p:cNvSpPr/>
          <p:nvPr/>
        </p:nvSpPr>
        <p:spPr>
          <a:xfrm rot="8863398">
            <a:off x="11572197" y="1895463"/>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C024533-669C-48B1-82E7-C27042384F7F}"/>
              </a:ext>
            </a:extLst>
          </p:cNvPr>
          <p:cNvSpPr/>
          <p:nvPr/>
        </p:nvSpPr>
        <p:spPr>
          <a:xfrm>
            <a:off x="1501254" y="1065948"/>
            <a:ext cx="5240740" cy="413539"/>
          </a:xfrm>
          <a:prstGeom prst="rect">
            <a:avLst/>
          </a:prstGeom>
          <a:solidFill>
            <a:schemeClr val="accent4">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1/26</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2/1</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2,173</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名（前週</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3,201</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名　前週比０．６８）</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7603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2257" y="1158411"/>
            <a:ext cx="11967485" cy="5322269"/>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20</a:t>
            </a:fld>
            <a:endParaRPr kumimoji="1" lang="ja-JP" altLang="en-US" dirty="0"/>
          </a:p>
        </p:txBody>
      </p:sp>
      <p:sp>
        <p:nvSpPr>
          <p:cNvPr id="19" name="正方形/長方形 18"/>
          <p:cNvSpPr/>
          <p:nvPr/>
        </p:nvSpPr>
        <p:spPr>
          <a:xfrm>
            <a:off x="6717650" y="738128"/>
            <a:ext cx="5538696"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a:t>
            </a:r>
            <a:r>
              <a:rPr lang="en-US" altLang="ja-JP" sz="1600" dirty="0" smtClean="0"/>
              <a:t>4,747</a:t>
            </a:r>
            <a:r>
              <a:rPr lang="ja-JP" altLang="en-US" sz="1600" dirty="0" smtClean="0"/>
              <a:t>事例の</a:t>
            </a:r>
            <a:r>
              <a:rPr lang="ja-JP" altLang="en-US" sz="1600" dirty="0"/>
              <a:t>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476134" y="6352947"/>
            <a:ext cx="802642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居酒屋・飲食店及びバー</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、緊急事態宣言発出後、減少に転じて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11939995" y="5252633"/>
            <a:ext cx="61505" cy="32512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 name="正方形/長方形 7"/>
          <p:cNvSpPr/>
          <p:nvPr/>
        </p:nvSpPr>
        <p:spPr>
          <a:xfrm>
            <a:off x="6985725" y="5826591"/>
            <a:ext cx="61200" cy="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 name="正方形/長方形 8"/>
          <p:cNvSpPr/>
          <p:nvPr/>
        </p:nvSpPr>
        <p:spPr>
          <a:xfrm>
            <a:off x="8637360" y="5879378"/>
            <a:ext cx="61505" cy="1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0" name="正方形/長方形 9"/>
          <p:cNvSpPr/>
          <p:nvPr/>
        </p:nvSpPr>
        <p:spPr>
          <a:xfrm>
            <a:off x="5345837" y="5819370"/>
            <a:ext cx="61505" cy="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1" name="正方形/長方形 10"/>
          <p:cNvSpPr/>
          <p:nvPr/>
        </p:nvSpPr>
        <p:spPr>
          <a:xfrm>
            <a:off x="3691345" y="5670773"/>
            <a:ext cx="61200" cy="11067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2" name="正方形/長方形 11"/>
          <p:cNvSpPr/>
          <p:nvPr/>
        </p:nvSpPr>
        <p:spPr>
          <a:xfrm>
            <a:off x="2046695" y="4457787"/>
            <a:ext cx="61505" cy="72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3" name="テキスト ボックス 1"/>
          <p:cNvSpPr txBox="1"/>
          <p:nvPr/>
        </p:nvSpPr>
        <p:spPr>
          <a:xfrm>
            <a:off x="9273398" y="2770497"/>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4" name="テキスト ボックス 13"/>
          <p:cNvSpPr txBox="1"/>
          <p:nvPr/>
        </p:nvSpPr>
        <p:spPr>
          <a:xfrm>
            <a:off x="9730594" y="6377780"/>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Tree>
    <p:extLst>
      <p:ext uri="{BB962C8B-B14F-4D97-AF65-F5344CB8AC3E}">
        <p14:creationId xmlns:p14="http://schemas.microsoft.com/office/powerpoint/2010/main" val="2333297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21</a:t>
            </a:fld>
            <a:endParaRPr kumimoji="1" lang="ja-JP" altLang="en-US" dirty="0"/>
          </a:p>
        </p:txBody>
      </p:sp>
      <p:sp>
        <p:nvSpPr>
          <p:cNvPr id="6" name="正方形/長方形 5"/>
          <p:cNvSpPr/>
          <p:nvPr/>
        </p:nvSpPr>
        <p:spPr>
          <a:xfrm>
            <a:off x="6717650" y="738128"/>
            <a:ext cx="5538696"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a:t>
            </a:r>
            <a:r>
              <a:rPr lang="en-US" altLang="ja-JP" sz="1600" dirty="0" smtClean="0"/>
              <a:t>4,747</a:t>
            </a:r>
            <a:r>
              <a:rPr lang="ja-JP" altLang="en-US" sz="1600" dirty="0" smtClean="0"/>
              <a:t>事例の</a:t>
            </a:r>
            <a:r>
              <a:rPr lang="ja-JP" altLang="en-US" sz="1600" dirty="0"/>
              <a:t>状況）</a:t>
            </a:r>
          </a:p>
        </p:txBody>
      </p:sp>
      <p:sp>
        <p:nvSpPr>
          <p:cNvPr id="7" name="正方形/長方形 6"/>
          <p:cNvSpPr/>
          <p:nvPr/>
        </p:nvSpPr>
        <p:spPr>
          <a:xfrm>
            <a:off x="11847920" y="4219575"/>
            <a:ext cx="71030" cy="9429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 name="正方形/長方形 7"/>
          <p:cNvSpPr/>
          <p:nvPr/>
        </p:nvSpPr>
        <p:spPr>
          <a:xfrm>
            <a:off x="9928950" y="6007604"/>
            <a:ext cx="64800" cy="5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 name="正方形/長方形 8"/>
          <p:cNvSpPr/>
          <p:nvPr/>
        </p:nvSpPr>
        <p:spPr>
          <a:xfrm>
            <a:off x="4166657" y="5510352"/>
            <a:ext cx="64800" cy="288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0" name="正方形/長方形 9"/>
          <p:cNvSpPr/>
          <p:nvPr/>
        </p:nvSpPr>
        <p:spPr>
          <a:xfrm>
            <a:off x="8006139" y="5879004"/>
            <a:ext cx="64800" cy="111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1" name="正方形/長方形 10"/>
          <p:cNvSpPr/>
          <p:nvPr/>
        </p:nvSpPr>
        <p:spPr>
          <a:xfrm>
            <a:off x="2240339" y="5934075"/>
            <a:ext cx="74236" cy="8405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2" name="正方形/長方形 11"/>
          <p:cNvSpPr/>
          <p:nvPr/>
        </p:nvSpPr>
        <p:spPr>
          <a:xfrm>
            <a:off x="6081651" y="5699054"/>
            <a:ext cx="64800" cy="20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3" name="テキスト ボックス 1"/>
          <p:cNvSpPr txBox="1"/>
          <p:nvPr/>
        </p:nvSpPr>
        <p:spPr>
          <a:xfrm>
            <a:off x="7786218" y="262316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4" name="テキスト ボックス 13"/>
          <p:cNvSpPr txBox="1"/>
          <p:nvPr/>
        </p:nvSpPr>
        <p:spPr>
          <a:xfrm>
            <a:off x="9689013" y="6457320"/>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2"/>
          <a:stretch>
            <a:fillRect/>
          </a:stretch>
        </p:blipFill>
        <p:spPr>
          <a:xfrm>
            <a:off x="135726" y="1076682"/>
            <a:ext cx="11961389" cy="5438103"/>
          </a:xfrm>
          <a:prstGeom prst="rect">
            <a:avLst/>
          </a:prstGeom>
        </p:spPr>
      </p:pic>
    </p:spTree>
    <p:extLst>
      <p:ext uri="{BB962C8B-B14F-4D97-AF65-F5344CB8AC3E}">
        <p14:creationId xmlns:p14="http://schemas.microsoft.com/office/powerpoint/2010/main" val="1730548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18858" y="992978"/>
            <a:ext cx="11406605" cy="5407621"/>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22</a:t>
            </a:fld>
            <a:endParaRPr kumimoji="1" lang="ja-JP" altLang="en-US" dirty="0"/>
          </a:p>
        </p:txBody>
      </p:sp>
      <p:sp>
        <p:nvSpPr>
          <p:cNvPr id="6" name="正方形/長方形 5"/>
          <p:cNvSpPr/>
          <p:nvPr/>
        </p:nvSpPr>
        <p:spPr>
          <a:xfrm>
            <a:off x="6717650" y="738128"/>
            <a:ext cx="5538696"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a:t>
            </a:r>
            <a:r>
              <a:rPr lang="en-US" altLang="ja-JP" sz="1600" dirty="0" smtClean="0"/>
              <a:t>4,747</a:t>
            </a:r>
            <a:r>
              <a:rPr lang="ja-JP" altLang="en-US" sz="1600" dirty="0" smtClean="0"/>
              <a:t>事例の</a:t>
            </a:r>
            <a:r>
              <a:rPr lang="ja-JP" altLang="en-US" sz="1600" dirty="0"/>
              <a:t>状況）</a:t>
            </a:r>
          </a:p>
        </p:txBody>
      </p:sp>
      <p:sp>
        <p:nvSpPr>
          <p:cNvPr id="7" name="正方形/長方形 6"/>
          <p:cNvSpPr/>
          <p:nvPr/>
        </p:nvSpPr>
        <p:spPr>
          <a:xfrm>
            <a:off x="5633720" y="5270755"/>
            <a:ext cx="219600" cy="36804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 name="正方形/長方形 7"/>
          <p:cNvSpPr/>
          <p:nvPr/>
        </p:nvSpPr>
        <p:spPr>
          <a:xfrm>
            <a:off x="11066780" y="5687570"/>
            <a:ext cx="219600" cy="1623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9" name="テキスト ボックス 1"/>
          <p:cNvSpPr txBox="1"/>
          <p:nvPr/>
        </p:nvSpPr>
        <p:spPr>
          <a:xfrm>
            <a:off x="9353915" y="2470902"/>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10" name="テキスト ボックス 9"/>
          <p:cNvSpPr txBox="1"/>
          <p:nvPr/>
        </p:nvSpPr>
        <p:spPr>
          <a:xfrm>
            <a:off x="9652460" y="6400599"/>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Tree>
    <p:extLst>
      <p:ext uri="{BB962C8B-B14F-4D97-AF65-F5344CB8AC3E}">
        <p14:creationId xmlns:p14="http://schemas.microsoft.com/office/powerpoint/2010/main" val="495916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084697" y="810633"/>
            <a:ext cx="5793538" cy="338554"/>
          </a:xfrm>
          <a:prstGeom prst="rect">
            <a:avLst/>
          </a:prstGeom>
        </p:spPr>
        <p:txBody>
          <a:bodyPr wrap="square">
            <a:spAutoFit/>
          </a:bodyPr>
          <a:lstStyle/>
          <a:p>
            <a:r>
              <a:rPr lang="ja-JP" altLang="en-US" sz="1600" b="1" dirty="0" smtClean="0">
                <a:latin typeface="UD デジタル 教科書体 NK-B" panose="02020700000000000000" pitchFamily="18" charset="-128"/>
                <a:ea typeface="UD デジタル 教科書体 NK-B" panose="02020700000000000000" pitchFamily="18" charset="-128"/>
              </a:rPr>
              <a:t>●</a:t>
            </a:r>
            <a:r>
              <a:rPr lang="en-US" altLang="ja-JP" sz="1600" b="1" dirty="0">
                <a:latin typeface="UD デジタル 教科書体 NK-B" panose="02020700000000000000" pitchFamily="18" charset="-128"/>
                <a:ea typeface="UD デジタル 教科書体 NK-B" panose="02020700000000000000" pitchFamily="18" charset="-128"/>
              </a:rPr>
              <a:t>1</a:t>
            </a:r>
            <a:r>
              <a:rPr lang="ja-JP" altLang="en-US" sz="1600" b="1" dirty="0" smtClean="0">
                <a:latin typeface="UD デジタル 教科書体 NK-B" panose="02020700000000000000" pitchFamily="18" charset="-128"/>
                <a:ea typeface="UD デジタル 教科書体 NK-B" panose="02020700000000000000" pitchFamily="18" charset="-128"/>
              </a:rPr>
              <a:t>月</a:t>
            </a:r>
            <a:r>
              <a:rPr lang="en-US" altLang="ja-JP" sz="1600" b="1" dirty="0" smtClean="0">
                <a:latin typeface="UD デジタル 教科書体 NK-B" panose="02020700000000000000" pitchFamily="18" charset="-128"/>
                <a:ea typeface="UD デジタル 教科書体 NK-B" panose="02020700000000000000" pitchFamily="18" charset="-128"/>
              </a:rPr>
              <a:t>10</a:t>
            </a:r>
            <a:r>
              <a:rPr lang="ja-JP" altLang="en-US" sz="1600" b="1" dirty="0" smtClean="0">
                <a:latin typeface="UD デジタル 教科書体 NK-B" panose="02020700000000000000" pitchFamily="18" charset="-128"/>
                <a:ea typeface="UD デジタル 教科書体 NK-B" panose="02020700000000000000" pitchFamily="18" charset="-128"/>
              </a:rPr>
              <a:t>日以降に、確認された感染</a:t>
            </a:r>
            <a:r>
              <a:rPr lang="ja-JP" altLang="en-US" sz="1600" b="1" dirty="0">
                <a:latin typeface="UD デジタル 教科書体 NK-B" panose="02020700000000000000" pitchFamily="18" charset="-128"/>
                <a:ea typeface="UD デジタル 教科書体 NK-B" panose="02020700000000000000" pitchFamily="18" charset="-128"/>
              </a:rPr>
              <a:t>の可能性がある</a:t>
            </a:r>
            <a:r>
              <a:rPr lang="ja-JP" altLang="en-US" sz="1600" b="1" dirty="0" smtClean="0">
                <a:latin typeface="UD デジタル 教科書体 NK-B" panose="02020700000000000000" pitchFamily="18" charset="-128"/>
                <a:ea typeface="UD デジタル 教科書体 NK-B" panose="02020700000000000000" pitchFamily="18" charset="-128"/>
              </a:rPr>
              <a:t>エピソード</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266434" y="803585"/>
            <a:ext cx="2385781"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337213" y="1216423"/>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649355" y="4598416"/>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337213" y="4873817"/>
            <a:ext cx="2096741" cy="246221"/>
          </a:xfrm>
          <a:prstGeom prst="rect">
            <a:avLst/>
          </a:prstGeom>
          <a:noFill/>
        </p:spPr>
        <p:txBody>
          <a:bodyPr wrap="square" rtlCol="0">
            <a:spAutoFit/>
          </a:bodyPr>
          <a:lstStyle/>
          <a:p>
            <a:r>
              <a:rPr lang="en-US" altLang="ja-JP" sz="1000" dirty="0"/>
              <a:t>【</a:t>
            </a:r>
            <a:r>
              <a:rPr lang="ja-JP" altLang="en-US" sz="1000" dirty="0"/>
              <a:t>全陽性者に占める割合</a:t>
            </a:r>
            <a:r>
              <a:rPr lang="en-US" altLang="ja-JP" sz="1000" dirty="0"/>
              <a:t>】</a:t>
            </a:r>
          </a:p>
        </p:txBody>
      </p:sp>
      <p:graphicFrame>
        <p:nvGraphicFramePr>
          <p:cNvPr id="2" name="表 1"/>
          <p:cNvGraphicFramePr>
            <a:graphicFrameLocks noGrp="1"/>
          </p:cNvGraphicFramePr>
          <p:nvPr>
            <p:extLst/>
          </p:nvPr>
        </p:nvGraphicFramePr>
        <p:xfrm>
          <a:off x="248864" y="5087935"/>
          <a:ext cx="5925281" cy="932028"/>
        </p:xfrm>
        <a:graphic>
          <a:graphicData uri="http://schemas.openxmlformats.org/drawingml/2006/table">
            <a:tbl>
              <a:tblPr firstRow="1" bandRow="1">
                <a:tableStyleId>{F5AB1C69-6EDB-4FF4-983F-18BD219EF322}</a:tableStyleId>
              </a:tblPr>
              <a:tblGrid>
                <a:gridCol w="1004552">
                  <a:extLst>
                    <a:ext uri="{9D8B030D-6E8A-4147-A177-3AD203B41FA5}">
                      <a16:colId xmlns:a16="http://schemas.microsoft.com/office/drawing/2014/main" val="2210063772"/>
                    </a:ext>
                  </a:extLst>
                </a:gridCol>
                <a:gridCol w="1014771">
                  <a:extLst>
                    <a:ext uri="{9D8B030D-6E8A-4147-A177-3AD203B41FA5}">
                      <a16:colId xmlns:a16="http://schemas.microsoft.com/office/drawing/2014/main" val="749325653"/>
                    </a:ext>
                  </a:extLst>
                </a:gridCol>
                <a:gridCol w="1300685">
                  <a:extLst>
                    <a:ext uri="{9D8B030D-6E8A-4147-A177-3AD203B41FA5}">
                      <a16:colId xmlns:a16="http://schemas.microsoft.com/office/drawing/2014/main" val="2508332398"/>
                    </a:ext>
                  </a:extLst>
                </a:gridCol>
                <a:gridCol w="1387969">
                  <a:extLst>
                    <a:ext uri="{9D8B030D-6E8A-4147-A177-3AD203B41FA5}">
                      <a16:colId xmlns:a16="http://schemas.microsoft.com/office/drawing/2014/main" val="3497716960"/>
                    </a:ext>
                  </a:extLst>
                </a:gridCol>
                <a:gridCol w="1217304">
                  <a:extLst>
                    <a:ext uri="{9D8B030D-6E8A-4147-A177-3AD203B41FA5}">
                      <a16:colId xmlns:a16="http://schemas.microsoft.com/office/drawing/2014/main" val="4276844383"/>
                    </a:ext>
                  </a:extLst>
                </a:gridCol>
              </a:tblGrid>
              <a:tr h="31067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rPr>
                        <a:t>12/20-1/2</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5.2%</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15.2%</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2.8%</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1.1%</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1/3-1/16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6.3%</a:t>
                      </a: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17.0%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1/17-1/30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4.1%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20.7%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248864" y="6063599"/>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12/20-1/2</a:t>
            </a:r>
            <a:r>
              <a:rPr lang="ja-JP" altLang="en-US" sz="975" dirty="0"/>
              <a:t>　</a:t>
            </a:r>
            <a:r>
              <a:rPr lang="en-US" altLang="ja-JP" sz="975" dirty="0"/>
              <a:t>3,732</a:t>
            </a:r>
            <a:r>
              <a:rPr lang="ja-JP" altLang="en-US" sz="975" dirty="0" smtClean="0"/>
              <a:t>名</a:t>
            </a:r>
            <a:r>
              <a:rPr lang="ja-JP" altLang="en-US" sz="975" dirty="0"/>
              <a:t>　</a:t>
            </a:r>
            <a:r>
              <a:rPr lang="en-US" altLang="ja-JP" sz="975" dirty="0" smtClean="0"/>
              <a:t>1/3-1/16</a:t>
            </a:r>
            <a:r>
              <a:rPr lang="ja-JP" altLang="en-US" sz="975" dirty="0"/>
              <a:t>　</a:t>
            </a:r>
            <a:r>
              <a:rPr lang="en-US" altLang="ja-JP" sz="975" dirty="0"/>
              <a:t>7,112</a:t>
            </a:r>
            <a:r>
              <a:rPr lang="ja-JP" altLang="en-US" sz="975" dirty="0" smtClean="0"/>
              <a:t>名    </a:t>
            </a:r>
            <a:r>
              <a:rPr lang="en-US" altLang="ja-JP" sz="975" dirty="0" smtClean="0"/>
              <a:t>1/17-1/30  5,877</a:t>
            </a:r>
            <a:r>
              <a:rPr lang="ja-JP" altLang="en-US" sz="975" dirty="0" smtClean="0"/>
              <a:t>名</a:t>
            </a:r>
            <a:endParaRPr lang="en-US" altLang="ja-JP" sz="975" dirty="0"/>
          </a:p>
        </p:txBody>
      </p:sp>
      <p:sp>
        <p:nvSpPr>
          <p:cNvPr id="3" name="スライド番号プレースホルダー 2"/>
          <p:cNvSpPr>
            <a:spLocks noGrp="1"/>
          </p:cNvSpPr>
          <p:nvPr>
            <p:ph type="sldNum" sz="quarter" idx="12"/>
          </p:nvPr>
        </p:nvSpPr>
        <p:spPr>
          <a:xfrm>
            <a:off x="9932870" y="6470583"/>
            <a:ext cx="2228850" cy="296664"/>
          </a:xfrm>
        </p:spPr>
        <p:txBody>
          <a:bodyPr/>
          <a:lstStyle/>
          <a:p>
            <a:fld id="{F216AE56-EAD3-4706-B860-3EC2C2952B40}" type="slidenum">
              <a:rPr lang="ja-JP" altLang="en-US"/>
              <a:t>23</a:t>
            </a:fld>
            <a:endParaRPr lang="ja-JP" altLang="en-US" dirty="0"/>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a:t>
            </a:r>
            <a:r>
              <a:rPr lang="ja-JP" altLang="en-US" sz="2800" b="1" dirty="0" smtClean="0">
                <a:latin typeface="UD デジタル 教科書体 NK-B" panose="02020700000000000000" pitchFamily="18" charset="-128"/>
                <a:ea typeface="UD デジタル 教科書体 NK-B" panose="02020700000000000000" pitchFamily="18" charset="-128"/>
              </a:rPr>
              <a:t>、感染の可能性があるエピソード</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graphicFrame>
        <p:nvGraphicFramePr>
          <p:cNvPr id="71" name="表 70"/>
          <p:cNvGraphicFramePr>
            <a:graphicFrameLocks noGrp="1"/>
          </p:cNvGraphicFramePr>
          <p:nvPr>
            <p:extLst/>
          </p:nvPr>
        </p:nvGraphicFramePr>
        <p:xfrm>
          <a:off x="6327353" y="1224144"/>
          <a:ext cx="5550882" cy="4325264"/>
        </p:xfrm>
        <a:graphic>
          <a:graphicData uri="http://schemas.openxmlformats.org/drawingml/2006/table">
            <a:tbl>
              <a:tblPr firstRow="1" bandRow="1">
                <a:tableStyleId>{5A111915-BE36-4E01-A7E5-04B1672EAD32}</a:tableStyleId>
              </a:tblPr>
              <a:tblGrid>
                <a:gridCol w="1183272">
                  <a:extLst>
                    <a:ext uri="{9D8B030D-6E8A-4147-A177-3AD203B41FA5}">
                      <a16:colId xmlns:a16="http://schemas.microsoft.com/office/drawing/2014/main" val="2301050202"/>
                    </a:ext>
                  </a:extLst>
                </a:gridCol>
                <a:gridCol w="2374900">
                  <a:extLst>
                    <a:ext uri="{9D8B030D-6E8A-4147-A177-3AD203B41FA5}">
                      <a16:colId xmlns:a16="http://schemas.microsoft.com/office/drawing/2014/main" val="304388316"/>
                    </a:ext>
                  </a:extLst>
                </a:gridCol>
                <a:gridCol w="1992710">
                  <a:extLst>
                    <a:ext uri="{9D8B030D-6E8A-4147-A177-3AD203B41FA5}">
                      <a16:colId xmlns:a16="http://schemas.microsoft.com/office/drawing/2014/main" val="1744490444"/>
                    </a:ext>
                  </a:extLst>
                </a:gridCol>
              </a:tblGrid>
              <a:tr h="465199">
                <a:tc>
                  <a:txBody>
                    <a:bodyPr/>
                    <a:lstStyle/>
                    <a:p>
                      <a:pPr algn="ctr"/>
                      <a:r>
                        <a:rPr kumimoji="1" lang="ja-JP" altLang="en-US" sz="1200" b="1" dirty="0" smtClean="0"/>
                        <a:t>特徴</a:t>
                      </a:r>
                      <a:endParaRPr kumimoji="1" lang="ja-JP" altLang="en-US" sz="1200" b="1" dirty="0"/>
                    </a:p>
                  </a:txBody>
                  <a:tcPr anchor="ctr"/>
                </a:tc>
                <a:tc>
                  <a:txBody>
                    <a:bodyPr/>
                    <a:lstStyle/>
                    <a:p>
                      <a:pPr algn="ctr"/>
                      <a:r>
                        <a:rPr kumimoji="1" lang="ja-JP" altLang="en-US" sz="1200" b="1" dirty="0" smtClean="0"/>
                        <a:t>感染が推定されるエピソード</a:t>
                      </a:r>
                      <a:endParaRPr kumimoji="1" lang="ja-JP" altLang="en-US" sz="1200" b="1" dirty="0"/>
                    </a:p>
                  </a:txBody>
                  <a:tcPr anchor="ctr"/>
                </a:tc>
                <a:tc>
                  <a:txBody>
                    <a:bodyPr/>
                    <a:lstStyle/>
                    <a:p>
                      <a:pPr algn="ctr"/>
                      <a:r>
                        <a:rPr kumimoji="1" lang="ja-JP" altLang="en-US" sz="1200" b="1" dirty="0" smtClean="0"/>
                        <a:t>確認された延べ人数</a:t>
                      </a:r>
                      <a:endParaRPr kumimoji="1" lang="ja-JP" altLang="en-US" sz="1200" b="1" dirty="0"/>
                    </a:p>
                  </a:txBody>
                  <a:tcPr anchor="ctr"/>
                </a:tc>
                <a:extLst>
                  <a:ext uri="{0D108BD9-81ED-4DB2-BD59-A6C34878D82A}">
                    <a16:rowId xmlns:a16="http://schemas.microsoft.com/office/drawing/2014/main" val="3851567094"/>
                  </a:ext>
                </a:extLst>
              </a:tr>
              <a:tr h="688440">
                <a:tc rowSpan="2">
                  <a:txBody>
                    <a:bodyPr/>
                    <a:lstStyle/>
                    <a:p>
                      <a:r>
                        <a:rPr kumimoji="1" lang="ja-JP" altLang="en-US" sz="1200" b="1" dirty="0" smtClean="0"/>
                        <a:t>普段接して</a:t>
                      </a:r>
                      <a:endParaRPr kumimoji="1" lang="en-US" altLang="ja-JP" sz="1200" b="1" dirty="0" smtClean="0"/>
                    </a:p>
                    <a:p>
                      <a:r>
                        <a:rPr kumimoji="1" lang="ja-JP" altLang="en-US" sz="1200" b="1" dirty="0" smtClean="0"/>
                        <a:t>いない者同士の集まり</a:t>
                      </a:r>
                      <a:endParaRPr kumimoji="1" lang="ja-JP" altLang="en-US" sz="1200" b="1" dirty="0"/>
                    </a:p>
                  </a:txBody>
                  <a:tcPr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tc>
                  <a:txBody>
                    <a:bodyPr/>
                    <a:lstStyle/>
                    <a:p>
                      <a:r>
                        <a:rPr kumimoji="1" lang="ja-JP" altLang="en-US" sz="1200" b="1" dirty="0" smtClean="0"/>
                        <a:t>同窓会等、友人同士の集まり</a:t>
                      </a:r>
                    </a:p>
                    <a:p>
                      <a:r>
                        <a:rPr kumimoji="1" lang="ja-JP" altLang="en-US" sz="1200" b="1" dirty="0" smtClean="0"/>
                        <a:t>（会食・カラオケ等）</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35</a:t>
                      </a:r>
                      <a:r>
                        <a:rPr kumimoji="1" lang="ja-JP" altLang="en-US" sz="1200" b="1" dirty="0" smtClean="0"/>
                        <a:t>人</a:t>
                      </a:r>
                      <a:endParaRPr kumimoji="1" lang="en-US" altLang="ja-JP" sz="1200" b="1" dirty="0" smtClean="0"/>
                    </a:p>
                    <a:p>
                      <a:endParaRPr kumimoji="1" lang="en-US" altLang="ja-JP" sz="800" b="1" dirty="0" smtClean="0"/>
                    </a:p>
                    <a:p>
                      <a:r>
                        <a:rPr kumimoji="1" lang="en-US" altLang="ja-JP" sz="1100" b="1" dirty="0" smtClean="0"/>
                        <a:t>※</a:t>
                      </a:r>
                      <a:r>
                        <a:rPr kumimoji="1" lang="ja-JP" altLang="en-US" sz="1100" b="1" dirty="0" smtClean="0"/>
                        <a:t>成人式に関連した</a:t>
                      </a:r>
                      <a:endParaRPr kumimoji="1" lang="en-US" altLang="ja-JP" sz="1100" b="1" dirty="0" smtClean="0"/>
                    </a:p>
                    <a:p>
                      <a:r>
                        <a:rPr kumimoji="1" lang="ja-JP" altLang="en-US" sz="1100" b="1" dirty="0" smtClean="0"/>
                        <a:t>　会食クラスターが</a:t>
                      </a:r>
                      <a:r>
                        <a:rPr kumimoji="1" lang="en-US" altLang="ja-JP" sz="1100" b="1" dirty="0" smtClean="0"/>
                        <a:t>3</a:t>
                      </a:r>
                      <a:r>
                        <a:rPr kumimoji="1" lang="ja-JP" altLang="en-US" sz="1100" b="1" dirty="0" smtClean="0"/>
                        <a:t>件発生</a:t>
                      </a:r>
                      <a:endParaRPr kumimoji="1" lang="ja-JP" altLang="en-US" sz="11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39002519"/>
                  </a:ext>
                </a:extLst>
              </a:tr>
              <a:tr h="558385">
                <a:tc vMerge="1">
                  <a:txBody>
                    <a:bodyPr/>
                    <a:lstStyle/>
                    <a:p>
                      <a:endParaRPr kumimoji="1" lang="ja-JP" altLang="en-US" sz="120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複数の家族が集う親族の集まり</a:t>
                      </a:r>
                      <a:endParaRPr kumimoji="1" lang="en-US" altLang="ja-JP" sz="1200" b="1" dirty="0" smtClean="0"/>
                    </a:p>
                    <a:p>
                      <a:r>
                        <a:rPr kumimoji="1" lang="ja-JP" altLang="en-US" sz="1200" b="1" dirty="0" smtClean="0"/>
                        <a:t>（同居家族を除く）</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126</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649947947"/>
                  </a:ext>
                </a:extLst>
              </a:tr>
              <a:tr h="540000">
                <a:tc>
                  <a:txBody>
                    <a:bodyPr/>
                    <a:lstStyle/>
                    <a:p>
                      <a:r>
                        <a:rPr kumimoji="1" lang="ja-JP" altLang="en-US" sz="1200" b="1" dirty="0" smtClean="0"/>
                        <a:t>年中行事</a:t>
                      </a:r>
                      <a:endParaRPr kumimoji="1" lang="en-US" altLang="ja-JP" sz="1200" b="1" dirty="0" smtClean="0"/>
                    </a:p>
                  </a:txBody>
                  <a:tcPr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忘年会・カウントダウン</a:t>
                      </a:r>
                    </a:p>
                    <a:p>
                      <a:r>
                        <a:rPr kumimoji="1" lang="ja-JP" altLang="en-US" sz="1200" b="1" dirty="0" smtClean="0"/>
                        <a:t>新年会・初詣・成人式</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39</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366769314"/>
                  </a:ext>
                </a:extLst>
              </a:tr>
              <a:tr h="540000">
                <a:tc rowSpan="3">
                  <a:txBody>
                    <a:bodyPr/>
                    <a:lstStyle/>
                    <a:p>
                      <a:r>
                        <a:rPr kumimoji="1" lang="ja-JP" altLang="en-US" sz="1200" b="1" dirty="0" smtClean="0"/>
                        <a:t>年末年始に</a:t>
                      </a:r>
                      <a:endParaRPr kumimoji="1" lang="en-US" altLang="ja-JP" sz="1200" b="1" dirty="0" smtClean="0"/>
                    </a:p>
                    <a:p>
                      <a:r>
                        <a:rPr kumimoji="1" lang="ja-JP" altLang="en-US" sz="1200" b="1" dirty="0" smtClean="0"/>
                        <a:t>開催が増えるイベント</a:t>
                      </a:r>
                      <a:endParaRPr kumimoji="1" lang="ja-JP" altLang="en-US" sz="1200" b="1" dirty="0"/>
                    </a:p>
                  </a:txBody>
                  <a:tcPr anchor="ctr">
                    <a:lnR w="12700" cap="flat" cmpd="sng" algn="ctr">
                      <a:solidFill>
                        <a:schemeClr val="accent5"/>
                      </a:solidFill>
                      <a:prstDash val="solid"/>
                      <a:round/>
                      <a:headEnd type="none" w="med" len="med"/>
                      <a:tailEnd type="none" w="med" len="med"/>
                    </a:lnR>
                  </a:tcPr>
                </a:tc>
                <a:tc>
                  <a:txBody>
                    <a:bodyPr/>
                    <a:lstStyle/>
                    <a:p>
                      <a:r>
                        <a:rPr kumimoji="1" lang="ja-JP" altLang="en-US" sz="1200" b="1" dirty="0" smtClean="0"/>
                        <a:t>パーティ</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5</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875617281"/>
                  </a:ext>
                </a:extLst>
              </a:tr>
              <a:tr h="684406">
                <a:tc vMerge="1">
                  <a:txBody>
                    <a:bodyPr/>
                    <a:lstStyle/>
                    <a:p>
                      <a:endParaRPr kumimoji="1" lang="en-US" altLang="ja-JP" sz="120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カラオケ</a:t>
                      </a:r>
                      <a:endParaRPr kumimoji="1" lang="en-US" altLang="ja-JP" sz="1200" b="1" dirty="0" smtClean="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58</a:t>
                      </a:r>
                      <a:r>
                        <a:rPr kumimoji="1" lang="ja-JP" altLang="en-US" sz="1200" b="1" dirty="0" smtClean="0"/>
                        <a:t>人 </a:t>
                      </a:r>
                      <a:endParaRPr kumimoji="1" lang="en-US" altLang="ja-JP" sz="1200" b="1" dirty="0" smtClean="0"/>
                    </a:p>
                    <a:p>
                      <a:endParaRPr kumimoji="1" lang="en-US" altLang="ja-JP" sz="300" b="1" dirty="0" smtClean="0"/>
                    </a:p>
                    <a:p>
                      <a:endParaRPr kumimoji="1" lang="en-US" altLang="ja-JP" sz="300" b="1" dirty="0" smtClean="0"/>
                    </a:p>
                    <a:p>
                      <a:r>
                        <a:rPr kumimoji="1" lang="en-US" altLang="ja-JP" sz="1100" b="1" dirty="0" smtClean="0"/>
                        <a:t>※</a:t>
                      </a:r>
                      <a:r>
                        <a:rPr kumimoji="1" lang="ja-JP" altLang="en-US" sz="1100" b="1" dirty="0" smtClean="0"/>
                        <a:t>オールナイト等、長時間　</a:t>
                      </a:r>
                      <a:endParaRPr kumimoji="1" lang="en-US" altLang="ja-JP" sz="1100" b="1" dirty="0" smtClean="0"/>
                    </a:p>
                    <a:p>
                      <a:r>
                        <a:rPr kumimoji="1" lang="ja-JP" altLang="en-US" sz="1100" b="1" dirty="0" smtClean="0"/>
                        <a:t>　に及ぶものが多い</a:t>
                      </a:r>
                      <a:endParaRPr kumimoji="1" lang="en-US" altLang="ja-JP" sz="1100" b="1" dirty="0" smtClean="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740369441"/>
                  </a:ext>
                </a:extLst>
              </a:tr>
              <a:tr h="540000">
                <a:tc vMerge="1">
                  <a:txBody>
                    <a:bodyPr/>
                    <a:lstStyle/>
                    <a:p>
                      <a:endParaRPr kumimoji="1" lang="en-US" altLang="ja-JP" sz="120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飲み会・会食・宅飲み</a:t>
                      </a:r>
                      <a:endParaRPr kumimoji="1" lang="en-US" altLang="ja-JP" sz="1200" b="1" dirty="0" smtClean="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t>140</a:t>
                      </a:r>
                      <a:r>
                        <a:rPr kumimoji="1" lang="ja-JP" altLang="en-US" sz="1200" b="1" dirty="0" smtClean="0"/>
                        <a:t>人</a:t>
                      </a:r>
                      <a:endParaRPr kumimoji="1" lang="en-US" altLang="ja-JP" sz="1200" b="1" dirty="0" smtClean="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108638880"/>
                  </a:ext>
                </a:extLst>
              </a:tr>
            </a:tbl>
          </a:graphicData>
        </a:graphic>
      </p:graphicFrame>
      <p:sp>
        <p:nvSpPr>
          <p:cNvPr id="78" name="正方形/長方形 77"/>
          <p:cNvSpPr/>
          <p:nvPr/>
        </p:nvSpPr>
        <p:spPr>
          <a:xfrm>
            <a:off x="6327353" y="5592976"/>
            <a:ext cx="440388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mn-ea"/>
              </a:rPr>
              <a:t>※1/10</a:t>
            </a:r>
            <a:r>
              <a:rPr lang="ja-JP" altLang="en-US" sz="1050" dirty="0" smtClean="0">
                <a:solidFill>
                  <a:schemeClr val="tx1"/>
                </a:solidFill>
                <a:latin typeface="+mn-ea"/>
              </a:rPr>
              <a:t>～</a:t>
            </a:r>
            <a:r>
              <a:rPr lang="en-US" altLang="ja-JP" sz="1050" dirty="0" smtClean="0">
                <a:solidFill>
                  <a:schemeClr val="tx1"/>
                </a:solidFill>
                <a:latin typeface="+mn-ea"/>
              </a:rPr>
              <a:t>1/30</a:t>
            </a:r>
            <a:r>
              <a:rPr lang="ja-JP" altLang="en-US" sz="1050" dirty="0" smtClean="0">
                <a:solidFill>
                  <a:schemeClr val="tx1"/>
                </a:solidFill>
                <a:latin typeface="+mn-ea"/>
              </a:rPr>
              <a:t>に発表された新規陽性者</a:t>
            </a:r>
            <a:r>
              <a:rPr lang="en-US" altLang="ja-JP" sz="1050" dirty="0">
                <a:solidFill>
                  <a:schemeClr val="tx1"/>
                </a:solidFill>
                <a:latin typeface="+mn-ea"/>
              </a:rPr>
              <a:t>9,589</a:t>
            </a:r>
            <a:r>
              <a:rPr lang="ja-JP" altLang="en-US" sz="1050" dirty="0" smtClean="0">
                <a:solidFill>
                  <a:schemeClr val="tx1"/>
                </a:solidFill>
                <a:latin typeface="+mn-ea"/>
              </a:rPr>
              <a:t>人</a:t>
            </a:r>
            <a:endParaRPr lang="en-US" altLang="ja-JP" sz="1050" dirty="0" smtClean="0">
              <a:solidFill>
                <a:schemeClr val="tx1"/>
              </a:solidFill>
              <a:latin typeface="+mn-ea"/>
            </a:endParaRPr>
          </a:p>
          <a:p>
            <a:r>
              <a:rPr lang="ja-JP" altLang="en-US" sz="1050" dirty="0" smtClean="0">
                <a:solidFill>
                  <a:schemeClr val="tx1"/>
                </a:solidFill>
                <a:latin typeface="+mn-ea"/>
              </a:rPr>
              <a:t>　の行動歴より集計</a:t>
            </a:r>
            <a:endParaRPr lang="en-US" altLang="ja-JP" sz="1050" dirty="0">
              <a:solidFill>
                <a:schemeClr val="tx1"/>
              </a:solidFill>
              <a:latin typeface="+mn-ea"/>
            </a:endParaRPr>
          </a:p>
        </p:txBody>
      </p:sp>
      <p:sp>
        <p:nvSpPr>
          <p:cNvPr id="14" name="正方形/長方形 13"/>
          <p:cNvSpPr/>
          <p:nvPr/>
        </p:nvSpPr>
        <p:spPr>
          <a:xfrm>
            <a:off x="6327353" y="6063599"/>
            <a:ext cx="5591711" cy="646331"/>
          </a:xfrm>
          <a:prstGeom prst="rect">
            <a:avLst/>
          </a:prstGeom>
        </p:spPr>
        <p:txBody>
          <a:bodyPr wrap="square">
            <a:spAutoFit/>
          </a:bodyPr>
          <a:lstStyle/>
          <a:p>
            <a:r>
              <a:rPr lang="en-US" altLang="ja-JP"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1</a:t>
            </a:r>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月</a:t>
            </a:r>
            <a:r>
              <a:rPr lang="en-US" altLang="ja-JP"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10</a:t>
            </a:r>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日以降も、引き続き、年末年始におけるイベントに関連するエピソードが確認された。</a:t>
            </a:r>
            <a:endParaRPr lang="en-US" altLang="ja-JP" b="1" u="heavy" dirty="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endParaRPr>
          </a:p>
        </p:txBody>
      </p:sp>
      <p:sp>
        <p:nvSpPr>
          <p:cNvPr id="15" name="正方形/長方形 14">
            <a:extLst>
              <a:ext uri="{FF2B5EF4-FFF2-40B4-BE49-F238E27FC236}">
                <a16:creationId xmlns:a16="http://schemas.microsoft.com/office/drawing/2014/main" id="{FC024533-669C-48B1-82E7-C27042384F7F}"/>
              </a:ext>
            </a:extLst>
          </p:cNvPr>
          <p:cNvSpPr/>
          <p:nvPr/>
        </p:nvSpPr>
        <p:spPr>
          <a:xfrm>
            <a:off x="248864" y="6349609"/>
            <a:ext cx="5835833"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新規陽性者に占める同居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家族</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の割合が増加。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9932870" y="5580919"/>
            <a:ext cx="2194286" cy="338554"/>
          </a:xfrm>
          <a:prstGeom prst="rect">
            <a:avLst/>
          </a:prstGeom>
          <a:noFill/>
        </p:spPr>
        <p:txBody>
          <a:bodyPr wrap="square" rtlCol="0">
            <a:spAutoFit/>
          </a:bodyPr>
          <a:lstStyle/>
          <a:p>
            <a:r>
              <a:rPr lang="ja-JP" altLang="en-US" sz="1600" b="1" dirty="0" smtClean="0"/>
              <a:t>延べ</a:t>
            </a:r>
            <a:r>
              <a:rPr lang="en-US" altLang="ja-JP" sz="1600" b="1" dirty="0" smtClean="0"/>
              <a:t>403</a:t>
            </a:r>
            <a:r>
              <a:rPr lang="ja-JP" altLang="en-US" sz="1600" b="1" dirty="0" smtClean="0"/>
              <a:t>人</a:t>
            </a:r>
            <a:endParaRPr kumimoji="1" lang="ja-JP" altLang="en-US" sz="1600" b="1" dirty="0"/>
          </a:p>
        </p:txBody>
      </p:sp>
      <p:pic>
        <p:nvPicPr>
          <p:cNvPr id="6" name="図 5"/>
          <p:cNvPicPr>
            <a:picLocks noChangeAspect="1"/>
          </p:cNvPicPr>
          <p:nvPr/>
        </p:nvPicPr>
        <p:blipFill>
          <a:blip r:embed="rId3"/>
          <a:stretch>
            <a:fillRect/>
          </a:stretch>
        </p:blipFill>
        <p:spPr>
          <a:xfrm>
            <a:off x="266434" y="1185775"/>
            <a:ext cx="6005080" cy="3889585"/>
          </a:xfrm>
          <a:prstGeom prst="rect">
            <a:avLst/>
          </a:prstGeom>
        </p:spPr>
      </p:pic>
    </p:spTree>
    <p:extLst>
      <p:ext uri="{BB962C8B-B14F-4D97-AF65-F5344CB8AC3E}">
        <p14:creationId xmlns:p14="http://schemas.microsoft.com/office/powerpoint/2010/main" val="1061662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4" y="1130490"/>
          <a:ext cx="5746499" cy="176784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40418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ライブ参加者</a:t>
                      </a:r>
                    </a:p>
                  </a:txBody>
                  <a:tcPr/>
                </a:tc>
                <a:tc>
                  <a:txBody>
                    <a:bodyPr/>
                    <a:lstStyle/>
                    <a:p>
                      <a:pPr algn="ctr"/>
                      <a:r>
                        <a:rPr kumimoji="1" lang="ja-JP" altLang="en-US" sz="1600" dirty="0"/>
                        <a:t>４施設</a:t>
                      </a:r>
                    </a:p>
                  </a:txBody>
                  <a:tcPr/>
                </a:tc>
                <a:tc>
                  <a:txBody>
                    <a:bodyPr/>
                    <a:lstStyle/>
                    <a:p>
                      <a:pPr algn="ctr"/>
                      <a:r>
                        <a:rPr kumimoji="1" lang="en-US" altLang="ja-JP" sz="1600" dirty="0"/>
                        <a:t>48</a:t>
                      </a:r>
                      <a:endParaRPr kumimoji="1" lang="ja-JP" altLang="en-US" sz="1600" dirty="0"/>
                    </a:p>
                  </a:txBody>
                  <a:tcPr/>
                </a:tc>
                <a:tc>
                  <a:txBody>
                    <a:bodyPr/>
                    <a:lstStyle/>
                    <a:p>
                      <a:pPr algn="ctr"/>
                      <a:r>
                        <a:rPr kumimoji="1" lang="en-US" altLang="ja-JP" sz="1600" dirty="0"/>
                        <a:t>12.0</a:t>
                      </a:r>
                      <a:endParaRPr kumimoji="1" lang="ja-JP" altLang="en-US" sz="1600" dirty="0"/>
                    </a:p>
                  </a:txBody>
                  <a:tcPr/>
                </a:tc>
                <a:extLst>
                  <a:ext uri="{0D108BD9-81ED-4DB2-BD59-A6C34878D82A}">
                    <a16:rowId xmlns:a16="http://schemas.microsoft.com/office/drawing/2014/main" val="1701459504"/>
                  </a:ext>
                </a:extLst>
              </a:tr>
              <a:tr h="328549">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大学の関係者</a:t>
                      </a:r>
                    </a:p>
                  </a:txBody>
                  <a:tcPr/>
                </a:tc>
                <a:tc>
                  <a:txBody>
                    <a:bodyPr/>
                    <a:lstStyle/>
                    <a:p>
                      <a:pPr algn="ctr"/>
                      <a:r>
                        <a:rPr kumimoji="1" lang="ja-JP" altLang="en-US" sz="1600" dirty="0"/>
                        <a:t>１大学</a:t>
                      </a:r>
                    </a:p>
                  </a:txBody>
                  <a:tcPr/>
                </a:tc>
                <a:tc>
                  <a:txBody>
                    <a:bodyPr/>
                    <a:lstStyle/>
                    <a:p>
                      <a:pPr algn="ctr"/>
                      <a:r>
                        <a:rPr kumimoji="1" lang="ja-JP" altLang="en-US" sz="1600" dirty="0"/>
                        <a:t>８</a:t>
                      </a:r>
                    </a:p>
                  </a:txBody>
                  <a:tcPr/>
                </a:tc>
                <a:tc>
                  <a:txBody>
                    <a:bodyPr/>
                    <a:lstStyle/>
                    <a:p>
                      <a:pPr algn="ctr"/>
                      <a:r>
                        <a:rPr kumimoji="1" lang="en-US" altLang="ja-JP" sz="1600" dirty="0"/>
                        <a:t>8.0</a:t>
                      </a:r>
                      <a:endParaRPr kumimoji="1" lang="ja-JP" altLang="en-US" sz="1600" dirty="0"/>
                    </a:p>
                  </a:txBody>
                  <a:tcPr/>
                </a:tc>
                <a:extLst>
                  <a:ext uri="{0D108BD9-81ED-4DB2-BD59-A6C34878D82A}">
                    <a16:rowId xmlns:a16="http://schemas.microsoft.com/office/drawing/2014/main" val="2287436891"/>
                  </a:ext>
                </a:extLst>
              </a:tr>
              <a:tr h="328549">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ja-JP" altLang="en-US" sz="1600" dirty="0"/>
                        <a:t>６</a:t>
                      </a:r>
                      <a:r>
                        <a:rPr kumimoji="1" lang="ja-JP" altLang="en-US" sz="1200" dirty="0"/>
                        <a:t>機関</a:t>
                      </a:r>
                    </a:p>
                  </a:txBody>
                  <a:tcPr/>
                </a:tc>
                <a:tc>
                  <a:txBody>
                    <a:bodyPr/>
                    <a:lstStyle/>
                    <a:p>
                      <a:pPr algn="ctr"/>
                      <a:r>
                        <a:rPr kumimoji="1" lang="en-US" altLang="ja-JP" sz="1600" dirty="0"/>
                        <a:t>284</a:t>
                      </a:r>
                      <a:endParaRPr kumimoji="1" lang="ja-JP" altLang="en-US" sz="1600" dirty="0"/>
                    </a:p>
                  </a:txBody>
                  <a:tcPr/>
                </a:tc>
                <a:tc>
                  <a:txBody>
                    <a:bodyPr/>
                    <a:lstStyle/>
                    <a:p>
                      <a:pPr algn="ctr"/>
                      <a:r>
                        <a:rPr kumimoji="1" lang="en-US" altLang="ja-JP" sz="1600" dirty="0"/>
                        <a:t>47.3</a:t>
                      </a:r>
                      <a:endParaRPr kumimoji="1" lang="ja-JP" altLang="en-US" sz="1600" dirty="0"/>
                    </a:p>
                  </a:txBody>
                  <a:tcPr/>
                </a:tc>
                <a:extLst>
                  <a:ext uri="{0D108BD9-81ED-4DB2-BD59-A6C34878D82A}">
                    <a16:rowId xmlns:a16="http://schemas.microsoft.com/office/drawing/2014/main" val="3127832718"/>
                  </a:ext>
                </a:extLst>
              </a:tr>
              <a:tr h="328549">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340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latin typeface="UD デジタル 教科書体 NP-B" panose="02020700000000000000" pitchFamily="18" charset="-128"/>
                <a:ea typeface="UD デジタル 教科書体 NP-B" panose="02020700000000000000" pitchFamily="18" charset="-128"/>
              </a:rPr>
              <a:t>クラスターの発生状況</a:t>
            </a:r>
          </a:p>
        </p:txBody>
      </p:sp>
      <p:sp>
        <p:nvSpPr>
          <p:cNvPr id="8" name="テキスト ボックス 7"/>
          <p:cNvSpPr txBox="1"/>
          <p:nvPr/>
        </p:nvSpPr>
        <p:spPr>
          <a:xfrm>
            <a:off x="1679630" y="545715"/>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7578154" y="528543"/>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7967415" y="4346756"/>
            <a:ext cx="3630195" cy="338554"/>
          </a:xfrm>
          <a:prstGeom prst="rect">
            <a:avLst/>
          </a:prstGeom>
          <a:noFill/>
        </p:spPr>
        <p:txBody>
          <a:bodyPr wrap="square" rtlCol="0">
            <a:spAutoFit/>
          </a:bodyPr>
          <a:lstStyle/>
          <a:p>
            <a:r>
              <a:rPr lang="ja-JP" altLang="en-US" sz="1600" dirty="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95999" y="1130490"/>
          <a:ext cx="5994975" cy="243840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691683">
                  <a:extLst>
                    <a:ext uri="{9D8B030D-6E8A-4147-A177-3AD203B41FA5}">
                      <a16:colId xmlns:a16="http://schemas.microsoft.com/office/drawing/2014/main" val="1060905580"/>
                    </a:ext>
                  </a:extLst>
                </a:gridCol>
                <a:gridCol w="1064526">
                  <a:extLst>
                    <a:ext uri="{9D8B030D-6E8A-4147-A177-3AD203B41FA5}">
                      <a16:colId xmlns:a16="http://schemas.microsoft.com/office/drawing/2014/main" val="3017506703"/>
                    </a:ext>
                  </a:extLst>
                </a:gridCol>
                <a:gridCol w="996286">
                  <a:extLst>
                    <a:ext uri="{9D8B030D-6E8A-4147-A177-3AD203B41FA5}">
                      <a16:colId xmlns:a16="http://schemas.microsoft.com/office/drawing/2014/main" val="1694481235"/>
                    </a:ext>
                  </a:extLst>
                </a:gridCol>
                <a:gridCol w="924354">
                  <a:extLst>
                    <a:ext uri="{9D8B030D-6E8A-4147-A177-3AD203B41FA5}">
                      <a16:colId xmlns:a16="http://schemas.microsoft.com/office/drawing/2014/main" val="878916134"/>
                    </a:ext>
                  </a:extLst>
                </a:gridCol>
              </a:tblGrid>
              <a:tr h="40889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飲食店関連</a:t>
                      </a:r>
                    </a:p>
                  </a:txBody>
                  <a:tcPr/>
                </a:tc>
                <a:tc>
                  <a:txBody>
                    <a:bodyPr/>
                    <a:lstStyle/>
                    <a:p>
                      <a:pPr algn="ctr"/>
                      <a:r>
                        <a:rPr kumimoji="1" lang="ja-JP" altLang="en-US" sz="1600" dirty="0"/>
                        <a:t>５店</a:t>
                      </a:r>
                    </a:p>
                  </a:txBody>
                  <a:tcPr/>
                </a:tc>
                <a:tc>
                  <a:txBody>
                    <a:bodyPr/>
                    <a:lstStyle/>
                    <a:p>
                      <a:pPr algn="ctr"/>
                      <a:r>
                        <a:rPr kumimoji="1" lang="en-US" altLang="ja-JP" sz="1600" dirty="0"/>
                        <a:t>45</a:t>
                      </a:r>
                      <a:endParaRPr kumimoji="1" lang="ja-JP" altLang="en-US" sz="1600" dirty="0"/>
                    </a:p>
                  </a:txBody>
                  <a:tcPr/>
                </a:tc>
                <a:tc>
                  <a:txBody>
                    <a:bodyPr/>
                    <a:lstStyle/>
                    <a:p>
                      <a:pPr algn="ctr"/>
                      <a:r>
                        <a:rPr kumimoji="1" lang="en-US" altLang="ja-JP" sz="1600" dirty="0"/>
                        <a:t>9.0</a:t>
                      </a:r>
                      <a:endParaRPr kumimoji="1" lang="ja-JP" altLang="en-US" sz="1600" dirty="0"/>
                    </a:p>
                  </a:txBody>
                  <a:tcPr/>
                </a:tc>
                <a:extLst>
                  <a:ext uri="{0D108BD9-81ED-4DB2-BD59-A6C34878D82A}">
                    <a16:rowId xmlns:a16="http://schemas.microsoft.com/office/drawing/2014/main" val="1701459504"/>
                  </a:ext>
                </a:extLst>
              </a:tr>
              <a:tr h="321273">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大学・学校関連</a:t>
                      </a:r>
                    </a:p>
                  </a:txBody>
                  <a:tcPr/>
                </a:tc>
                <a:tc>
                  <a:txBody>
                    <a:bodyPr/>
                    <a:lstStyle/>
                    <a:p>
                      <a:pPr algn="ctr"/>
                      <a:r>
                        <a:rPr kumimoji="1" lang="ja-JP" altLang="en-US" sz="1600" dirty="0"/>
                        <a:t>３校</a:t>
                      </a:r>
                    </a:p>
                  </a:txBody>
                  <a:tcPr/>
                </a:tc>
                <a:tc>
                  <a:txBody>
                    <a:bodyPr/>
                    <a:lstStyle/>
                    <a:p>
                      <a:pPr algn="ctr"/>
                      <a:r>
                        <a:rPr kumimoji="1" lang="en-US" altLang="ja-JP" sz="1600" dirty="0"/>
                        <a:t>48</a:t>
                      </a:r>
                      <a:endParaRPr kumimoji="1" lang="ja-JP" altLang="en-US" sz="1600" dirty="0"/>
                    </a:p>
                  </a:txBody>
                  <a:tcPr/>
                </a:tc>
                <a:tc>
                  <a:txBody>
                    <a:bodyPr/>
                    <a:lstStyle/>
                    <a:p>
                      <a:pPr algn="ctr"/>
                      <a:r>
                        <a:rPr kumimoji="1" lang="en-US" altLang="ja-JP" sz="1600" dirty="0"/>
                        <a:t>16.0</a:t>
                      </a:r>
                      <a:endParaRPr kumimoji="1" lang="ja-JP" altLang="en-US" sz="1600" dirty="0"/>
                    </a:p>
                  </a:txBody>
                  <a:tcPr/>
                </a:tc>
                <a:extLst>
                  <a:ext uri="{0D108BD9-81ED-4DB2-BD59-A6C34878D82A}">
                    <a16:rowId xmlns:a16="http://schemas.microsoft.com/office/drawing/2014/main" val="2287436891"/>
                  </a:ext>
                </a:extLst>
              </a:tr>
              <a:tr h="321273">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en-US" altLang="ja-JP" sz="1600" dirty="0"/>
                        <a:t>10</a:t>
                      </a:r>
                      <a:r>
                        <a:rPr kumimoji="1" lang="ja-JP" altLang="en-US" sz="1200" dirty="0"/>
                        <a:t>機関</a:t>
                      </a:r>
                    </a:p>
                  </a:txBody>
                  <a:tcPr/>
                </a:tc>
                <a:tc>
                  <a:txBody>
                    <a:bodyPr/>
                    <a:lstStyle/>
                    <a:p>
                      <a:pPr algn="ctr"/>
                      <a:r>
                        <a:rPr kumimoji="1" lang="en-US" altLang="ja-JP" sz="1600" dirty="0"/>
                        <a:t>295</a:t>
                      </a:r>
                      <a:endParaRPr kumimoji="1" lang="ja-JP" altLang="en-US" sz="1600" dirty="0"/>
                    </a:p>
                  </a:txBody>
                  <a:tcPr/>
                </a:tc>
                <a:tc>
                  <a:txBody>
                    <a:bodyPr/>
                    <a:lstStyle/>
                    <a:p>
                      <a:pPr algn="ctr"/>
                      <a:r>
                        <a:rPr kumimoji="1" lang="en-US" altLang="ja-JP" sz="1600" dirty="0"/>
                        <a:t>29.5</a:t>
                      </a:r>
                      <a:endParaRPr kumimoji="1" lang="ja-JP" altLang="en-US" sz="1600" dirty="0"/>
                    </a:p>
                  </a:txBody>
                  <a:tcPr/>
                </a:tc>
                <a:extLst>
                  <a:ext uri="{0D108BD9-81ED-4DB2-BD59-A6C34878D82A}">
                    <a16:rowId xmlns:a16="http://schemas.microsoft.com/office/drawing/2014/main" val="3127832718"/>
                  </a:ext>
                </a:extLst>
              </a:tr>
              <a:tr h="321273">
                <a:tc>
                  <a:txBody>
                    <a:bodyPr/>
                    <a:lstStyle/>
                    <a:p>
                      <a:pPr algn="ctr"/>
                      <a:r>
                        <a:rPr kumimoji="1" lang="ja-JP" altLang="en-US" sz="1600" dirty="0"/>
                        <a:t>４</a:t>
                      </a:r>
                    </a:p>
                  </a:txBody>
                  <a:tcP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a:t>23</a:t>
                      </a:r>
                      <a:r>
                        <a:rPr kumimoji="1" lang="ja-JP" altLang="en-US" sz="1600" dirty="0"/>
                        <a:t>施設</a:t>
                      </a:r>
                    </a:p>
                  </a:txBody>
                  <a:tcPr anchor="ctr"/>
                </a:tc>
                <a:tc>
                  <a:txBody>
                    <a:bodyPr/>
                    <a:lstStyle/>
                    <a:p>
                      <a:pPr algn="ctr"/>
                      <a:r>
                        <a:rPr kumimoji="1" lang="en-US" altLang="ja-JP" sz="1600" dirty="0"/>
                        <a:t>389</a:t>
                      </a:r>
                      <a:endParaRPr kumimoji="1" lang="ja-JP" altLang="en-US" sz="1600" dirty="0"/>
                    </a:p>
                  </a:txBody>
                  <a:tcPr anchor="ctr"/>
                </a:tc>
                <a:tc>
                  <a:txBody>
                    <a:bodyPr/>
                    <a:lstStyle/>
                    <a:p>
                      <a:pPr algn="ctr"/>
                      <a:r>
                        <a:rPr kumimoji="1" lang="en-US" altLang="ja-JP" sz="1600" dirty="0"/>
                        <a:t>16.9</a:t>
                      </a:r>
                      <a:endParaRPr kumimoji="1" lang="ja-JP" altLang="en-US" sz="16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600" dirty="0"/>
                        <a:t>５</a:t>
                      </a:r>
                    </a:p>
                  </a:txBody>
                  <a:tcPr/>
                </a:tc>
                <a:tc>
                  <a:txBody>
                    <a:bodyPr/>
                    <a:lstStyle/>
                    <a:p>
                      <a:pPr algn="l"/>
                      <a:r>
                        <a:rPr kumimoji="1" lang="ja-JP" altLang="en-US" sz="1600" dirty="0"/>
                        <a:t>その他</a:t>
                      </a:r>
                    </a:p>
                  </a:txBody>
                  <a:tcPr/>
                </a:tc>
                <a:tc>
                  <a:txBody>
                    <a:bodyPr/>
                    <a:lstStyle/>
                    <a:p>
                      <a:pPr algn="ctr"/>
                      <a:r>
                        <a:rPr kumimoji="1" lang="en-US" altLang="ja-JP" sz="1600" dirty="0"/>
                        <a:t>4</a:t>
                      </a:r>
                      <a:r>
                        <a:rPr kumimoji="1" lang="ja-JP" altLang="en-US" sz="1600" dirty="0"/>
                        <a:t>件</a:t>
                      </a:r>
                    </a:p>
                  </a:txBody>
                  <a:tcPr/>
                </a:tc>
                <a:tc>
                  <a:txBody>
                    <a:bodyPr/>
                    <a:lstStyle/>
                    <a:p>
                      <a:pPr algn="ctr"/>
                      <a:r>
                        <a:rPr kumimoji="1" lang="en-US" altLang="ja-JP" sz="1600" dirty="0"/>
                        <a:t>63</a:t>
                      </a:r>
                      <a:endParaRPr kumimoji="1" lang="ja-JP" altLang="en-US" sz="1600" dirty="0"/>
                    </a:p>
                  </a:txBody>
                  <a:tcPr/>
                </a:tc>
                <a:tc>
                  <a:txBody>
                    <a:bodyPr/>
                    <a:lstStyle/>
                    <a:p>
                      <a:pPr algn="ctr"/>
                      <a:r>
                        <a:rPr kumimoji="1" lang="en-US" altLang="ja-JP" sz="1600" dirty="0"/>
                        <a:t>15.8</a:t>
                      </a:r>
                      <a:endParaRPr kumimoji="1" lang="ja-JP" altLang="en-US" sz="1600" dirty="0"/>
                    </a:p>
                  </a:txBody>
                  <a:tcPr/>
                </a:tc>
                <a:extLst>
                  <a:ext uri="{0D108BD9-81ED-4DB2-BD59-A6C34878D82A}">
                    <a16:rowId xmlns:a16="http://schemas.microsoft.com/office/drawing/2014/main" val="1483617145"/>
                  </a:ext>
                </a:extLst>
              </a:tr>
              <a:tr h="321273">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840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79630" y="3249790"/>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日以降１月</a:t>
            </a:r>
            <a:r>
              <a:rPr lang="en-US" altLang="ja-JP" sz="1600"/>
              <a:t>31</a:t>
            </a:r>
            <a:r>
              <a:rPr lang="ja-JP" altLang="en-US" sz="1600"/>
              <a:t>日</a:t>
            </a:r>
            <a:r>
              <a:rPr lang="ja-JP" altLang="en-US" sz="1600" dirty="0"/>
              <a:t>まで）</a:t>
            </a:r>
            <a:endParaRPr kumimoji="1" lang="ja-JP" altLang="en-US" sz="1600" dirty="0"/>
          </a:p>
        </p:txBody>
      </p:sp>
      <p:graphicFrame>
        <p:nvGraphicFramePr>
          <p:cNvPr id="14" name="表 13"/>
          <p:cNvGraphicFramePr>
            <a:graphicFrameLocks noGrp="1"/>
          </p:cNvGraphicFramePr>
          <p:nvPr>
            <p:extLst/>
          </p:nvPr>
        </p:nvGraphicFramePr>
        <p:xfrm>
          <a:off x="152024" y="3881318"/>
          <a:ext cx="7053993" cy="2535760"/>
        </p:xfrm>
        <a:graphic>
          <a:graphicData uri="http://schemas.openxmlformats.org/drawingml/2006/table">
            <a:tbl>
              <a:tblPr firstRow="1" bandRow="1">
                <a:tableStyleId>{5C22544A-7EE6-4342-B048-85BDC9FD1C3A}</a:tableStyleId>
              </a:tblPr>
              <a:tblGrid>
                <a:gridCol w="342170">
                  <a:extLst>
                    <a:ext uri="{9D8B030D-6E8A-4147-A177-3AD203B41FA5}">
                      <a16:colId xmlns:a16="http://schemas.microsoft.com/office/drawing/2014/main" val="293234343"/>
                    </a:ext>
                  </a:extLst>
                </a:gridCol>
                <a:gridCol w="2685734">
                  <a:extLst>
                    <a:ext uri="{9D8B030D-6E8A-4147-A177-3AD203B41FA5}">
                      <a16:colId xmlns:a16="http://schemas.microsoft.com/office/drawing/2014/main" val="1060905580"/>
                    </a:ext>
                  </a:extLst>
                </a:gridCol>
                <a:gridCol w="1023582">
                  <a:extLst>
                    <a:ext uri="{9D8B030D-6E8A-4147-A177-3AD203B41FA5}">
                      <a16:colId xmlns:a16="http://schemas.microsoft.com/office/drawing/2014/main" val="3780754470"/>
                    </a:ext>
                  </a:extLst>
                </a:gridCol>
                <a:gridCol w="1009935">
                  <a:extLst>
                    <a:ext uri="{9D8B030D-6E8A-4147-A177-3AD203B41FA5}">
                      <a16:colId xmlns:a16="http://schemas.microsoft.com/office/drawing/2014/main" val="1694481235"/>
                    </a:ext>
                  </a:extLst>
                </a:gridCol>
                <a:gridCol w="818865">
                  <a:extLst>
                    <a:ext uri="{9D8B030D-6E8A-4147-A177-3AD203B41FA5}">
                      <a16:colId xmlns:a16="http://schemas.microsoft.com/office/drawing/2014/main" val="1845653867"/>
                    </a:ext>
                  </a:extLst>
                </a:gridCol>
                <a:gridCol w="1173707">
                  <a:extLst>
                    <a:ext uri="{9D8B030D-6E8A-4147-A177-3AD203B41FA5}">
                      <a16:colId xmlns:a16="http://schemas.microsoft.com/office/drawing/2014/main" val="3557534219"/>
                    </a:ext>
                  </a:extLst>
                </a:gridCol>
              </a:tblGrid>
              <a:tr h="410289">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tc>
                  <a:txBody>
                    <a:bodyPr/>
                    <a:lstStyle/>
                    <a:p>
                      <a:pPr algn="ctr"/>
                      <a:r>
                        <a:rPr kumimoji="1" lang="en-US" altLang="ja-JP" sz="1000" dirty="0"/>
                        <a:t>(</a:t>
                      </a:r>
                      <a:r>
                        <a:rPr kumimoji="1" lang="ja-JP" altLang="en-US" sz="1000" dirty="0"/>
                        <a:t>参考</a:t>
                      </a:r>
                      <a:r>
                        <a:rPr kumimoji="1" lang="en-US" altLang="ja-JP" sz="1000" dirty="0"/>
                        <a:t>)</a:t>
                      </a:r>
                    </a:p>
                    <a:p>
                      <a:pPr algn="ctr"/>
                      <a:r>
                        <a:rPr kumimoji="1" lang="en-US" altLang="ja-JP" sz="1000" dirty="0"/>
                        <a:t>12/2</a:t>
                      </a:r>
                      <a:r>
                        <a:rPr kumimoji="1" lang="ja-JP" altLang="en-US" sz="1000" dirty="0"/>
                        <a:t>まで</a:t>
                      </a:r>
                    </a:p>
                  </a:txBody>
                  <a:tcPr anchor="ctr"/>
                </a:tc>
                <a:extLst>
                  <a:ext uri="{0D108BD9-81ED-4DB2-BD59-A6C34878D82A}">
                    <a16:rowId xmlns:a16="http://schemas.microsoft.com/office/drawing/2014/main" val="3281253019"/>
                  </a:ext>
                </a:extLst>
              </a:tr>
              <a:tr h="355384">
                <a:tc>
                  <a:txBody>
                    <a:bodyPr/>
                    <a:lstStyle/>
                    <a:p>
                      <a:pPr algn="ctr"/>
                      <a:r>
                        <a:rPr kumimoji="1" lang="ja-JP" altLang="en-US" sz="1600" dirty="0"/>
                        <a:t>１</a:t>
                      </a:r>
                      <a:endParaRPr kumimoji="1" lang="en-US" altLang="ja-JP" sz="1600" dirty="0"/>
                    </a:p>
                  </a:txBody>
                  <a:tcPr anchor="ctr"/>
                </a:tc>
                <a:tc>
                  <a:txBody>
                    <a:bodyPr/>
                    <a:lstStyle/>
                    <a:p>
                      <a:pPr algn="l"/>
                      <a:r>
                        <a:rPr kumimoji="1" lang="ja-JP" altLang="en-US" sz="1600" dirty="0"/>
                        <a:t>飲食店関連</a:t>
                      </a:r>
                    </a:p>
                  </a:txBody>
                  <a:tcPr anchor="ctr"/>
                </a:tc>
                <a:tc>
                  <a:txBody>
                    <a:bodyPr/>
                    <a:lstStyle/>
                    <a:p>
                      <a:pPr algn="ctr"/>
                      <a:r>
                        <a:rPr kumimoji="1" lang="en-US" altLang="ja-JP" sz="1600" dirty="0"/>
                        <a:t>8</a:t>
                      </a:r>
                      <a:r>
                        <a:rPr kumimoji="1" lang="ja-JP" altLang="en-US" sz="1600" dirty="0"/>
                        <a:t>店</a:t>
                      </a:r>
                    </a:p>
                  </a:txBody>
                  <a:tcPr anchor="ctr"/>
                </a:tc>
                <a:tc>
                  <a:txBody>
                    <a:bodyPr/>
                    <a:lstStyle/>
                    <a:p>
                      <a:pPr algn="ctr"/>
                      <a:r>
                        <a:rPr kumimoji="1" lang="en-US" altLang="ja-JP" sz="1600" dirty="0"/>
                        <a:t>82</a:t>
                      </a:r>
                      <a:endParaRPr kumimoji="1" lang="ja-JP" altLang="en-US" sz="1600" dirty="0"/>
                    </a:p>
                  </a:txBody>
                  <a:tcPr anchor="ctr"/>
                </a:tc>
                <a:tc>
                  <a:txBody>
                    <a:bodyPr/>
                    <a:lstStyle/>
                    <a:p>
                      <a:pPr algn="ctr"/>
                      <a:r>
                        <a:rPr kumimoji="1" lang="en-US" altLang="ja-JP" sz="1600" dirty="0"/>
                        <a:t>10.3</a:t>
                      </a:r>
                      <a:endParaRPr kumimoji="1" lang="ja-JP" altLang="en-US" sz="1600" dirty="0"/>
                    </a:p>
                  </a:txBody>
                  <a:tcPr anchor="ctr"/>
                </a:tc>
                <a:tc>
                  <a:txBody>
                    <a:bodyPr/>
                    <a:lstStyle/>
                    <a:p>
                      <a:pPr algn="ctr"/>
                      <a:r>
                        <a:rPr kumimoji="1" lang="en-US" altLang="ja-JP" sz="1200" dirty="0"/>
                        <a:t>―</a:t>
                      </a:r>
                      <a:r>
                        <a:rPr kumimoji="1" lang="en-US" altLang="ja-JP" sz="1200" baseline="0" dirty="0"/>
                        <a:t> (</a:t>
                      </a:r>
                      <a:r>
                        <a:rPr kumimoji="1" lang="en-US" altLang="ja-JP" sz="1200" dirty="0"/>
                        <a:t>0</a:t>
                      </a:r>
                      <a:r>
                        <a:rPr kumimoji="1" lang="ja-JP" altLang="en-US" sz="1200" dirty="0"/>
                        <a:t>件</a:t>
                      </a:r>
                      <a:r>
                        <a:rPr kumimoji="1" lang="en-US" altLang="ja-JP" sz="1200" dirty="0"/>
                        <a:t>)</a:t>
                      </a:r>
                      <a:endParaRPr kumimoji="1" lang="ja-JP" altLang="en-US" sz="12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600" dirty="0"/>
                        <a:t>２</a:t>
                      </a:r>
                      <a:endParaRPr kumimoji="1" lang="en-US" altLang="ja-JP" sz="1600" dirty="0"/>
                    </a:p>
                  </a:txBody>
                  <a:tcPr anchor="ctr"/>
                </a:tc>
                <a:tc>
                  <a:txBody>
                    <a:bodyPr/>
                    <a:lstStyle/>
                    <a:p>
                      <a:pPr algn="l"/>
                      <a:r>
                        <a:rPr kumimoji="1" lang="ja-JP" altLang="en-US" sz="1600" dirty="0"/>
                        <a:t>大学・学校関連</a:t>
                      </a:r>
                    </a:p>
                  </a:txBody>
                  <a:tcPr anchor="ctr"/>
                </a:tc>
                <a:tc>
                  <a:txBody>
                    <a:bodyPr/>
                    <a:lstStyle/>
                    <a:p>
                      <a:pPr algn="ctr"/>
                      <a:r>
                        <a:rPr kumimoji="1" lang="en-US" altLang="ja-JP" sz="1600" dirty="0"/>
                        <a:t>26</a:t>
                      </a:r>
                      <a:r>
                        <a:rPr kumimoji="1" lang="ja-JP" altLang="en-US" sz="1600" dirty="0"/>
                        <a:t>校</a:t>
                      </a:r>
                    </a:p>
                  </a:txBody>
                  <a:tcPr anchor="ctr"/>
                </a:tc>
                <a:tc>
                  <a:txBody>
                    <a:bodyPr/>
                    <a:lstStyle/>
                    <a:p>
                      <a:pPr algn="ctr"/>
                      <a:r>
                        <a:rPr kumimoji="1" lang="en-US" altLang="ja-JP" sz="1600" dirty="0"/>
                        <a:t>403</a:t>
                      </a:r>
                      <a:endParaRPr kumimoji="1" lang="ja-JP" altLang="en-US" sz="1600" dirty="0"/>
                    </a:p>
                  </a:txBody>
                  <a:tcPr anchor="ctr"/>
                </a:tc>
                <a:tc>
                  <a:txBody>
                    <a:bodyPr/>
                    <a:lstStyle/>
                    <a:p>
                      <a:pPr algn="ctr"/>
                      <a:r>
                        <a:rPr kumimoji="1" lang="en-US" altLang="ja-JP" sz="1600" dirty="0"/>
                        <a:t>15.5</a:t>
                      </a:r>
                      <a:endParaRPr kumimoji="1" lang="ja-JP" altLang="en-US" sz="1600" dirty="0"/>
                    </a:p>
                  </a:txBody>
                  <a:tcPr anchor="ctr"/>
                </a:tc>
                <a:tc>
                  <a:txBody>
                    <a:bodyPr/>
                    <a:lstStyle/>
                    <a:p>
                      <a:pPr algn="ctr"/>
                      <a:r>
                        <a:rPr kumimoji="1" lang="en-US" altLang="ja-JP" sz="1200" dirty="0"/>
                        <a:t>14.2(128/9)</a:t>
                      </a:r>
                      <a:endParaRPr kumimoji="1" lang="ja-JP" altLang="en-US" sz="12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600" dirty="0"/>
                        <a:t>３</a:t>
                      </a:r>
                    </a:p>
                  </a:txBody>
                  <a:tcPr anchor="ctr"/>
                </a:tc>
                <a:tc>
                  <a:txBody>
                    <a:bodyPr/>
                    <a:lstStyle/>
                    <a:p>
                      <a:pPr algn="l"/>
                      <a:r>
                        <a:rPr kumimoji="1" lang="ja-JP" altLang="en-US" sz="1600" dirty="0"/>
                        <a:t>医療機関関連</a:t>
                      </a:r>
                    </a:p>
                  </a:txBody>
                  <a:tcPr anchor="ctr"/>
                </a:tc>
                <a:tc>
                  <a:txBody>
                    <a:bodyPr/>
                    <a:lstStyle/>
                    <a:p>
                      <a:pPr algn="ctr"/>
                      <a:r>
                        <a:rPr kumimoji="1" lang="en-US" altLang="ja-JP" sz="1600" dirty="0"/>
                        <a:t>53</a:t>
                      </a:r>
                      <a:r>
                        <a:rPr kumimoji="1" lang="ja-JP" altLang="en-US" sz="1200" dirty="0"/>
                        <a:t>機関</a:t>
                      </a:r>
                    </a:p>
                  </a:txBody>
                  <a:tcPr anchor="ctr"/>
                </a:tc>
                <a:tc>
                  <a:txBody>
                    <a:bodyPr/>
                    <a:lstStyle/>
                    <a:p>
                      <a:pPr algn="ctr"/>
                      <a:r>
                        <a:rPr kumimoji="1" lang="en-US" altLang="ja-JP" sz="1600" dirty="0"/>
                        <a:t>1,782</a:t>
                      </a:r>
                      <a:endParaRPr kumimoji="1" lang="ja-JP" altLang="en-US" sz="1600" dirty="0"/>
                    </a:p>
                  </a:txBody>
                  <a:tcPr anchor="ctr"/>
                </a:tc>
                <a:tc>
                  <a:txBody>
                    <a:bodyPr/>
                    <a:lstStyle/>
                    <a:p>
                      <a:pPr algn="ctr"/>
                      <a:r>
                        <a:rPr kumimoji="1" lang="en-US" altLang="ja-JP" sz="1600" dirty="0"/>
                        <a:t>33.6</a:t>
                      </a:r>
                      <a:endParaRPr kumimoji="1" lang="ja-JP" altLang="en-US" sz="1600" dirty="0"/>
                    </a:p>
                  </a:txBody>
                  <a:tcPr anchor="ctr"/>
                </a:tc>
                <a:tc>
                  <a:txBody>
                    <a:bodyPr/>
                    <a:lstStyle/>
                    <a:p>
                      <a:pPr algn="ctr"/>
                      <a:r>
                        <a:rPr kumimoji="1" lang="en-US" altLang="ja-JP" sz="1200" dirty="0"/>
                        <a:t>25.8(412/16)</a:t>
                      </a:r>
                      <a:endParaRPr kumimoji="1" lang="ja-JP" altLang="en-US" sz="12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600" dirty="0"/>
                        <a:t>４</a:t>
                      </a:r>
                    </a:p>
                  </a:txBody>
                  <a:tcPr anchor="ct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a:t>119</a:t>
                      </a:r>
                      <a:r>
                        <a:rPr kumimoji="1" lang="ja-JP" altLang="en-US" sz="1600" dirty="0"/>
                        <a:t>施設</a:t>
                      </a:r>
                    </a:p>
                  </a:txBody>
                  <a:tcPr anchor="ctr"/>
                </a:tc>
                <a:tc>
                  <a:txBody>
                    <a:bodyPr/>
                    <a:lstStyle/>
                    <a:p>
                      <a:pPr algn="ctr"/>
                      <a:r>
                        <a:rPr kumimoji="1" lang="en-US" altLang="ja-JP" sz="1600" dirty="0"/>
                        <a:t>2,139</a:t>
                      </a:r>
                      <a:endParaRPr kumimoji="1" lang="ja-JP" altLang="en-US" sz="1600" dirty="0"/>
                    </a:p>
                  </a:txBody>
                  <a:tcPr anchor="ctr"/>
                </a:tc>
                <a:tc>
                  <a:txBody>
                    <a:bodyPr/>
                    <a:lstStyle/>
                    <a:p>
                      <a:pPr algn="ctr"/>
                      <a:r>
                        <a:rPr kumimoji="1" lang="en-US" altLang="ja-JP" sz="1600" dirty="0"/>
                        <a:t>18.0</a:t>
                      </a:r>
                      <a:endParaRPr kumimoji="1" lang="ja-JP" altLang="en-US" sz="1600" dirty="0"/>
                    </a:p>
                  </a:txBody>
                  <a:tcPr anchor="ctr"/>
                </a:tc>
                <a:tc>
                  <a:txBody>
                    <a:bodyPr/>
                    <a:lstStyle/>
                    <a:p>
                      <a:pPr algn="ctr"/>
                      <a:r>
                        <a:rPr kumimoji="1" lang="en-US" altLang="ja-JP" sz="1200" dirty="0"/>
                        <a:t>16.0(480/30)</a:t>
                      </a:r>
                      <a:endParaRPr kumimoji="1" lang="ja-JP" altLang="en-US" sz="12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600" dirty="0"/>
                        <a:t>５</a:t>
                      </a:r>
                    </a:p>
                  </a:txBody>
                  <a:tcPr anchor="ctr"/>
                </a:tc>
                <a:tc>
                  <a:txBody>
                    <a:bodyPr/>
                    <a:lstStyle/>
                    <a:p>
                      <a:pPr algn="l"/>
                      <a:r>
                        <a:rPr kumimoji="1" lang="ja-JP" altLang="en-US" sz="1600" dirty="0"/>
                        <a:t>その他</a:t>
                      </a:r>
                    </a:p>
                  </a:txBody>
                  <a:tcPr anchor="ctr"/>
                </a:tc>
                <a:tc>
                  <a:txBody>
                    <a:bodyPr/>
                    <a:lstStyle/>
                    <a:p>
                      <a:pPr algn="ctr"/>
                      <a:r>
                        <a:rPr kumimoji="1" lang="en-US" altLang="ja-JP" sz="1600" dirty="0"/>
                        <a:t>45</a:t>
                      </a:r>
                      <a:r>
                        <a:rPr kumimoji="1" lang="ja-JP" altLang="en-US" sz="1600" dirty="0"/>
                        <a:t>件</a:t>
                      </a:r>
                    </a:p>
                  </a:txBody>
                  <a:tcPr anchor="ctr"/>
                </a:tc>
                <a:tc>
                  <a:txBody>
                    <a:bodyPr/>
                    <a:lstStyle/>
                    <a:p>
                      <a:pPr algn="ctr"/>
                      <a:r>
                        <a:rPr kumimoji="1" lang="en-US" altLang="ja-JP" sz="1600" dirty="0"/>
                        <a:t>476</a:t>
                      </a:r>
                      <a:endParaRPr kumimoji="1" lang="ja-JP" altLang="en-US" sz="1600" dirty="0"/>
                    </a:p>
                  </a:txBody>
                  <a:tcPr anchor="ctr"/>
                </a:tc>
                <a:tc>
                  <a:txBody>
                    <a:bodyPr/>
                    <a:lstStyle/>
                    <a:p>
                      <a:pPr algn="ctr"/>
                      <a:r>
                        <a:rPr kumimoji="1" lang="en-US" altLang="ja-JP" sz="1600" dirty="0"/>
                        <a:t>10.6</a:t>
                      </a:r>
                      <a:endParaRPr kumimoji="1" lang="ja-JP" altLang="en-US" sz="1600" dirty="0"/>
                    </a:p>
                  </a:txBody>
                  <a:tcPr anchor="ctr"/>
                </a:tc>
                <a:tc>
                  <a:txBody>
                    <a:bodyPr/>
                    <a:lstStyle/>
                    <a:p>
                      <a:pPr algn="ctr"/>
                      <a:r>
                        <a:rPr kumimoji="1" lang="en-US" altLang="ja-JP" sz="1200" dirty="0"/>
                        <a:t>10.4(104/10)</a:t>
                      </a:r>
                      <a:endParaRPr kumimoji="1" lang="ja-JP" altLang="en-US" sz="12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600" dirty="0"/>
                        <a:t>計</a:t>
                      </a:r>
                    </a:p>
                  </a:txBody>
                  <a:tcPr anchor="ctr"/>
                </a:tc>
                <a:tc>
                  <a:txBody>
                    <a:bodyPr/>
                    <a:lstStyle/>
                    <a:p>
                      <a:pPr algn="l"/>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a:t>4,882</a:t>
                      </a:r>
                      <a:endParaRPr kumimoji="1" lang="ja-JP" altLang="en-US" sz="1600" dirty="0"/>
                    </a:p>
                  </a:txBody>
                  <a:tcPr anchor="ctr"/>
                </a:tc>
                <a:tc>
                  <a:txBody>
                    <a:bodyPr/>
                    <a:lstStyle/>
                    <a:p>
                      <a:pPr algn="ctr"/>
                      <a:endParaRPr kumimoji="1" lang="ja-JP" altLang="en-US" sz="1600" dirty="0"/>
                    </a:p>
                  </a:txBody>
                  <a:tcPr anchor="ctr"/>
                </a:tc>
                <a:tc>
                  <a:txBody>
                    <a:bodyPr/>
                    <a:lstStyle/>
                    <a:p>
                      <a:pPr algn="ctr"/>
                      <a:endParaRPr kumimoji="1" lang="ja-JP" altLang="en-US" sz="16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229249314"/>
              </p:ext>
            </p:extLst>
          </p:nvPr>
        </p:nvGraphicFramePr>
        <p:xfrm>
          <a:off x="7357877" y="4708219"/>
          <a:ext cx="4571170" cy="1656080"/>
        </p:xfrm>
        <a:graphic>
          <a:graphicData uri="http://schemas.openxmlformats.org/drawingml/2006/table">
            <a:tbl>
              <a:tblPr firstRow="1" bandRow="1">
                <a:tableStyleId>{C083E6E3-FA7D-4D7B-A595-EF9225AFEA82}</a:tableStyleId>
              </a:tblPr>
              <a:tblGrid>
                <a:gridCol w="1931432">
                  <a:extLst>
                    <a:ext uri="{9D8B030D-6E8A-4147-A177-3AD203B41FA5}">
                      <a16:colId xmlns:a16="http://schemas.microsoft.com/office/drawing/2014/main" val="293234343"/>
                    </a:ext>
                  </a:extLst>
                </a:gridCol>
                <a:gridCol w="856102">
                  <a:extLst>
                    <a:ext uri="{9D8B030D-6E8A-4147-A177-3AD203B41FA5}">
                      <a16:colId xmlns:a16="http://schemas.microsoft.com/office/drawing/2014/main" val="1060905580"/>
                    </a:ext>
                  </a:extLst>
                </a:gridCol>
                <a:gridCol w="891818">
                  <a:extLst>
                    <a:ext uri="{9D8B030D-6E8A-4147-A177-3AD203B41FA5}">
                      <a16:colId xmlns:a16="http://schemas.microsoft.com/office/drawing/2014/main" val="1694481235"/>
                    </a:ext>
                  </a:extLst>
                </a:gridCol>
                <a:gridCol w="891818">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a:t>4,882</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dirty="0" smtClean="0"/>
                        <a:t>32,665</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smtClean="0"/>
                        <a:t>14.9</a:t>
                      </a:r>
                      <a:r>
                        <a:rPr kumimoji="1" lang="ja-JP" altLang="en-US" sz="160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24</a:t>
            </a:fld>
            <a:endParaRPr kumimoji="1" lang="ja-JP" altLang="en-US"/>
          </a:p>
        </p:txBody>
      </p:sp>
    </p:spTree>
    <p:extLst>
      <p:ext uri="{BB962C8B-B14F-4D97-AF65-F5344CB8AC3E}">
        <p14:creationId xmlns:p14="http://schemas.microsoft.com/office/powerpoint/2010/main" val="370525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22976" y="512469"/>
            <a:ext cx="11955292" cy="5432007"/>
          </a:xfrm>
          <a:prstGeom prst="rect">
            <a:avLst/>
          </a:prstGeom>
        </p:spPr>
      </p:pic>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a:t>
            </a:r>
          </a:p>
        </p:txBody>
      </p:sp>
      <p:sp>
        <p:nvSpPr>
          <p:cNvPr id="4" name="スライド番号プレースホルダー 3"/>
          <p:cNvSpPr>
            <a:spLocks noGrp="1"/>
          </p:cNvSpPr>
          <p:nvPr>
            <p:ph type="sldNum" sz="quarter" idx="12"/>
          </p:nvPr>
        </p:nvSpPr>
        <p:spPr>
          <a:xfrm>
            <a:off x="9448801" y="6538912"/>
            <a:ext cx="2743200" cy="365125"/>
          </a:xfrm>
        </p:spPr>
        <p:txBody>
          <a:bodyPr/>
          <a:lstStyle/>
          <a:p>
            <a:fld id="{9AE8D62C-51FD-4D41-806D-1D2DE4710F3C}" type="slidenum">
              <a:rPr kumimoji="1" lang="ja-JP" altLang="en-US" smtClean="0"/>
              <a:t>3</a:t>
            </a:fld>
            <a:endParaRPr kumimoji="1" lang="ja-JP" altLang="en-US"/>
          </a:p>
        </p:txBody>
      </p:sp>
      <p:sp>
        <p:nvSpPr>
          <p:cNvPr id="7" name="正方形/長方形 6">
            <a:extLst>
              <a:ext uri="{FF2B5EF4-FFF2-40B4-BE49-F238E27FC236}">
                <a16:creationId xmlns:a16="http://schemas.microsoft.com/office/drawing/2014/main" id="{FC024533-669C-48B1-82E7-C27042384F7F}"/>
              </a:ext>
            </a:extLst>
          </p:cNvPr>
          <p:cNvSpPr/>
          <p:nvPr/>
        </p:nvSpPr>
        <p:spPr>
          <a:xfrm>
            <a:off x="214140" y="6115101"/>
            <a:ext cx="9899176" cy="5860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緊急事態措置実施後、各都道府県で新規陽性者数が減少。</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大阪府</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も直</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１週間（効果</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が表れるとされる</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２週間後の週）で大きく</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減少に転じている。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45">
            <a:extLst>
              <a:ext uri="{FF2B5EF4-FFF2-40B4-BE49-F238E27FC236}">
                <a16:creationId xmlns:a16="http://schemas.microsoft.com/office/drawing/2014/main" id="{66C4A2BD-4252-419D-8A1B-0D8FC4F54FCC}"/>
              </a:ext>
            </a:extLst>
          </p:cNvPr>
          <p:cNvSpPr txBox="1"/>
          <p:nvPr/>
        </p:nvSpPr>
        <p:spPr>
          <a:xfrm>
            <a:off x="7991586" y="5813671"/>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3" name="吹き出し: 上矢印 2">
            <a:extLst>
              <a:ext uri="{FF2B5EF4-FFF2-40B4-BE49-F238E27FC236}">
                <a16:creationId xmlns:a16="http://schemas.microsoft.com/office/drawing/2014/main" id="{E678D1C0-96B1-4BF3-A1E8-08C190A8AA8E}"/>
              </a:ext>
            </a:extLst>
          </p:cNvPr>
          <p:cNvSpPr/>
          <p:nvPr/>
        </p:nvSpPr>
        <p:spPr>
          <a:xfrm>
            <a:off x="7259624" y="4626590"/>
            <a:ext cx="2375554" cy="83907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1/14</a:t>
            </a:r>
            <a:r>
              <a:rPr kumimoji="1" lang="ja-JP" altLang="en-US" sz="1100" dirty="0"/>
              <a:t>～緊急事態措置実施</a:t>
            </a:r>
            <a:endParaRPr kumimoji="1" lang="en-US" altLang="ja-JP" sz="1100" dirty="0"/>
          </a:p>
          <a:p>
            <a:pPr algn="ctr"/>
            <a:r>
              <a:rPr lang="ja-JP" altLang="en-US" sz="1100" dirty="0"/>
              <a:t>（栃木、岐阜、愛知、京都</a:t>
            </a:r>
            <a:r>
              <a:rPr lang="ja-JP" altLang="en-US" sz="1100" dirty="0" smtClean="0"/>
              <a:t>、</a:t>
            </a:r>
            <a:endParaRPr lang="en-US" altLang="ja-JP" sz="1100" dirty="0" smtClean="0"/>
          </a:p>
          <a:p>
            <a:pPr algn="ctr"/>
            <a:r>
              <a:rPr lang="ja-JP" altLang="en-US" sz="1100" dirty="0" smtClean="0"/>
              <a:t>大阪</a:t>
            </a:r>
            <a:r>
              <a:rPr lang="ja-JP" altLang="en-US" sz="1100" dirty="0"/>
              <a:t>、兵庫、福岡）</a:t>
            </a:r>
            <a:endParaRPr kumimoji="1" lang="ja-JP" altLang="en-US" sz="1100" dirty="0"/>
          </a:p>
        </p:txBody>
      </p:sp>
      <p:sp>
        <p:nvSpPr>
          <p:cNvPr id="11" name="吹き出し: 下矢印 1">
            <a:extLst>
              <a:ext uri="{FF2B5EF4-FFF2-40B4-BE49-F238E27FC236}">
                <a16:creationId xmlns:a16="http://schemas.microsoft.com/office/drawing/2014/main" id="{6A91FA4F-33D1-4372-8869-1515DDC94201}"/>
              </a:ext>
            </a:extLst>
          </p:cNvPr>
          <p:cNvSpPr/>
          <p:nvPr/>
        </p:nvSpPr>
        <p:spPr>
          <a:xfrm>
            <a:off x="6194383" y="955381"/>
            <a:ext cx="2253018" cy="669296"/>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dirty="0"/>
              <a:t>1/8</a:t>
            </a:r>
            <a:r>
              <a:rPr lang="ja-JP" altLang="en-US" dirty="0"/>
              <a:t>～緊急事態措置実施</a:t>
            </a:r>
            <a:endParaRPr lang="en-US" altLang="ja-JP" dirty="0"/>
          </a:p>
          <a:p>
            <a:r>
              <a:rPr lang="ja-JP" altLang="en-US" dirty="0"/>
              <a:t>（埼玉、千葉、東京、神奈川）</a:t>
            </a:r>
            <a:endParaRPr lang="ja-JP"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10243165" y="6088796"/>
            <a:ext cx="1835103" cy="509214"/>
          </a:xfrm>
          <a:prstGeom prst="rect">
            <a:avLst/>
          </a:prstGeom>
          <a:solidFill>
            <a:schemeClr val="accent4">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1/26-2/1(</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大阪</a:t>
            </a:r>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p>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２４</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６</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５</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8540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万人あたり新規陽性者数（都道府県別）</a:t>
            </a:r>
          </a:p>
        </p:txBody>
      </p:sp>
      <p:sp>
        <p:nvSpPr>
          <p:cNvPr id="4" name="スライド番号プレースホルダー 3"/>
          <p:cNvSpPr>
            <a:spLocks noGrp="1"/>
          </p:cNvSpPr>
          <p:nvPr>
            <p:ph type="sldNum" sz="quarter" idx="12"/>
          </p:nvPr>
        </p:nvSpPr>
        <p:spPr>
          <a:xfrm>
            <a:off x="8982848" y="6408993"/>
            <a:ext cx="2743200" cy="365125"/>
          </a:xfrm>
        </p:spPr>
        <p:txBody>
          <a:bodyPr/>
          <a:lstStyle/>
          <a:p>
            <a:fld id="{9AE8D62C-51FD-4D41-806D-1D2DE4710F3C}" type="slidenum">
              <a:rPr kumimoji="1" lang="ja-JP" altLang="en-US" smtClean="0"/>
              <a:t>4</a:t>
            </a:fld>
            <a:endParaRPr kumimoji="1" lang="ja-JP" altLang="en-US" dirty="0"/>
          </a:p>
        </p:txBody>
      </p:sp>
      <p:sp>
        <p:nvSpPr>
          <p:cNvPr id="9" name="テキスト ボックス 45">
            <a:extLst>
              <a:ext uri="{FF2B5EF4-FFF2-40B4-BE49-F238E27FC236}">
                <a16:creationId xmlns:a16="http://schemas.microsoft.com/office/drawing/2014/main" id="{66C4A2BD-4252-419D-8A1B-0D8FC4F54FCC}"/>
              </a:ext>
            </a:extLst>
          </p:cNvPr>
          <p:cNvSpPr txBox="1"/>
          <p:nvPr/>
        </p:nvSpPr>
        <p:spPr>
          <a:xfrm>
            <a:off x="7207500" y="6496703"/>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0" name="正方形/長方形 9">
            <a:extLst>
              <a:ext uri="{FF2B5EF4-FFF2-40B4-BE49-F238E27FC236}">
                <a16:creationId xmlns:a16="http://schemas.microsoft.com/office/drawing/2014/main" id="{FC024533-669C-48B1-82E7-C27042384F7F}"/>
              </a:ext>
            </a:extLst>
          </p:cNvPr>
          <p:cNvSpPr/>
          <p:nvPr/>
        </p:nvSpPr>
        <p:spPr>
          <a:xfrm>
            <a:off x="7943982" y="1740926"/>
            <a:ext cx="2770495" cy="406598"/>
          </a:xfrm>
          <a:prstGeom prst="rect">
            <a:avLst/>
          </a:prstGeom>
          <a:solidFill>
            <a:schemeClr val="accent4">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1/26-2/1(</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大阪</a:t>
            </a:r>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２４</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６</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５</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3" name="直線コネクタ 2"/>
          <p:cNvCxnSpPr/>
          <p:nvPr/>
        </p:nvCxnSpPr>
        <p:spPr>
          <a:xfrm flipV="1">
            <a:off x="365392" y="4299045"/>
            <a:ext cx="11360656" cy="427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楕円 1"/>
          <p:cNvSpPr/>
          <p:nvPr/>
        </p:nvSpPr>
        <p:spPr>
          <a:xfrm>
            <a:off x="24197" y="4171235"/>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365391" y="4872251"/>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楕円 11"/>
          <p:cNvSpPr/>
          <p:nvPr/>
        </p:nvSpPr>
        <p:spPr>
          <a:xfrm>
            <a:off x="24196" y="4746716"/>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450960" y="4091296"/>
            <a:ext cx="956166" cy="415498"/>
          </a:xfrm>
          <a:prstGeom prst="rect">
            <a:avLst/>
          </a:prstGeom>
          <a:noFill/>
        </p:spPr>
        <p:txBody>
          <a:bodyPr wrap="square" rtlCol="0">
            <a:spAutoFit/>
          </a:bodyPr>
          <a:lstStyle/>
          <a:p>
            <a:pPr algn="ctr"/>
            <a:r>
              <a:rPr kumimoji="1" lang="ja-JP" altLang="en-US" sz="1000" b="1" dirty="0" smtClean="0">
                <a:solidFill>
                  <a:srgbClr val="FF0000"/>
                </a:solidFill>
              </a:rPr>
              <a:t>ステージ</a:t>
            </a:r>
            <a:endParaRPr kumimoji="1" lang="en-US" altLang="ja-JP" sz="1000" b="1" dirty="0" smtClean="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15" name="テキスト ボックス 14"/>
          <p:cNvSpPr txBox="1"/>
          <p:nvPr/>
        </p:nvSpPr>
        <p:spPr>
          <a:xfrm>
            <a:off x="11450960" y="4650423"/>
            <a:ext cx="956166" cy="415498"/>
          </a:xfrm>
          <a:prstGeom prst="rect">
            <a:avLst/>
          </a:prstGeom>
          <a:noFill/>
        </p:spPr>
        <p:txBody>
          <a:bodyPr wrap="square" rtlCol="0">
            <a:spAutoFit/>
          </a:bodyPr>
          <a:lstStyle/>
          <a:p>
            <a:pPr algn="ctr"/>
            <a:r>
              <a:rPr kumimoji="1" lang="ja-JP" altLang="en-US" sz="1000" b="1" dirty="0" smtClean="0">
                <a:solidFill>
                  <a:srgbClr val="FF0000"/>
                </a:solidFill>
              </a:rPr>
              <a:t>ステージ</a:t>
            </a:r>
            <a:endParaRPr kumimoji="1" lang="en-US" altLang="ja-JP" sz="1000" b="1" dirty="0" smtClean="0">
              <a:solidFill>
                <a:srgbClr val="FF0000"/>
              </a:solidFill>
            </a:endParaRPr>
          </a:p>
          <a:p>
            <a:pPr algn="ctr"/>
            <a:r>
              <a:rPr lang="en-US" altLang="ja-JP" sz="1000" b="1" dirty="0" smtClean="0">
                <a:solidFill>
                  <a:srgbClr val="FF0000"/>
                </a:solidFill>
              </a:rPr>
              <a:t>Ⅲ</a:t>
            </a:r>
            <a:endParaRPr kumimoji="1" lang="ja-JP" altLang="en-US" sz="1000" b="1" dirty="0">
              <a:solidFill>
                <a:srgbClr val="FF0000"/>
              </a:solidFill>
            </a:endParaRPr>
          </a:p>
        </p:txBody>
      </p:sp>
      <p:pic>
        <p:nvPicPr>
          <p:cNvPr id="5" name="図 4"/>
          <p:cNvPicPr>
            <a:picLocks noChangeAspect="1"/>
          </p:cNvPicPr>
          <p:nvPr/>
        </p:nvPicPr>
        <p:blipFill>
          <a:blip r:embed="rId3"/>
          <a:stretch>
            <a:fillRect/>
          </a:stretch>
        </p:blipFill>
        <p:spPr>
          <a:xfrm>
            <a:off x="24196" y="568519"/>
            <a:ext cx="11985775" cy="5840474"/>
          </a:xfrm>
          <a:prstGeom prst="rect">
            <a:avLst/>
          </a:prstGeom>
        </p:spPr>
      </p:pic>
    </p:spTree>
    <p:extLst>
      <p:ext uri="{BB962C8B-B14F-4D97-AF65-F5344CB8AC3E}">
        <p14:creationId xmlns:p14="http://schemas.microsoft.com/office/powerpoint/2010/main" val="322874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319448" y="680345"/>
            <a:ext cx="4840644" cy="5194242"/>
          </a:xfrm>
          <a:prstGeom prst="rect">
            <a:avLst/>
          </a:prstGeom>
        </p:spPr>
      </p:pic>
      <p:pic>
        <p:nvPicPr>
          <p:cNvPr id="3" name="図 2"/>
          <p:cNvPicPr>
            <a:picLocks noChangeAspect="1"/>
          </p:cNvPicPr>
          <p:nvPr/>
        </p:nvPicPr>
        <p:blipFill>
          <a:blip r:embed="rId4"/>
          <a:stretch>
            <a:fillRect/>
          </a:stretch>
        </p:blipFill>
        <p:spPr>
          <a:xfrm>
            <a:off x="0" y="676480"/>
            <a:ext cx="7370703" cy="576121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0" y="946621"/>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361745" y="5842229"/>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5</a:t>
            </a:fld>
            <a:endParaRPr kumimoji="1" lang="ja-JP" altLang="en-US" dirty="0"/>
          </a:p>
        </p:txBody>
      </p:sp>
      <p:sp>
        <p:nvSpPr>
          <p:cNvPr id="22" name="テキスト ボックス 21"/>
          <p:cNvSpPr txBox="1"/>
          <p:nvPr/>
        </p:nvSpPr>
        <p:spPr>
          <a:xfrm>
            <a:off x="7319448" y="946621"/>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13" name="正方形/長方形 12">
            <a:extLst>
              <a:ext uri="{FF2B5EF4-FFF2-40B4-BE49-F238E27FC236}">
                <a16:creationId xmlns:a16="http://schemas.microsoft.com/office/drawing/2014/main" id="{FC024533-669C-48B1-82E7-C27042384F7F}"/>
              </a:ext>
            </a:extLst>
          </p:cNvPr>
          <p:cNvSpPr/>
          <p:nvPr/>
        </p:nvSpPr>
        <p:spPr>
          <a:xfrm>
            <a:off x="1216907" y="6255272"/>
            <a:ext cx="7872502"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陽性率は、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日以降低下し、１月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％となっている。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FC024533-669C-48B1-82E7-C27042384F7F}"/>
              </a:ext>
            </a:extLst>
          </p:cNvPr>
          <p:cNvSpPr/>
          <p:nvPr/>
        </p:nvSpPr>
        <p:spPr>
          <a:xfrm>
            <a:off x="10181230" y="6211561"/>
            <a:ext cx="1471856" cy="495209"/>
          </a:xfrm>
          <a:prstGeom prst="rect">
            <a:avLst/>
          </a:prstGeom>
          <a:solidFill>
            <a:schemeClr val="accent4">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２</a:t>
            </a:r>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１</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5.3</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65327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6</a:t>
            </a:fld>
            <a:endParaRPr kumimoji="1" lang="ja-JP" altLang="en-US" dirty="0"/>
          </a:p>
        </p:txBody>
      </p:sp>
      <p:pic>
        <p:nvPicPr>
          <p:cNvPr id="7" name="図 6"/>
          <p:cNvPicPr>
            <a:picLocks noChangeAspect="1"/>
          </p:cNvPicPr>
          <p:nvPr/>
        </p:nvPicPr>
        <p:blipFill>
          <a:blip r:embed="rId2"/>
          <a:stretch>
            <a:fillRect/>
          </a:stretch>
        </p:blipFill>
        <p:spPr>
          <a:xfrm>
            <a:off x="3995225" y="5131418"/>
            <a:ext cx="7717003" cy="1641447"/>
          </a:xfrm>
          <a:prstGeom prst="rect">
            <a:avLst/>
          </a:prstGeom>
          <a:ln>
            <a:solidFill>
              <a:schemeClr val="tx1"/>
            </a:solidFill>
            <a:prstDash val="dash"/>
          </a:ln>
        </p:spPr>
      </p:pic>
      <p:pic>
        <p:nvPicPr>
          <p:cNvPr id="2" name="図 1"/>
          <p:cNvPicPr>
            <a:picLocks noChangeAspect="1"/>
          </p:cNvPicPr>
          <p:nvPr/>
        </p:nvPicPr>
        <p:blipFill>
          <a:blip r:embed="rId3"/>
          <a:stretch>
            <a:fillRect/>
          </a:stretch>
        </p:blipFill>
        <p:spPr>
          <a:xfrm>
            <a:off x="103611" y="459100"/>
            <a:ext cx="11984777" cy="4672318"/>
          </a:xfrm>
          <a:prstGeom prst="rect">
            <a:avLst/>
          </a:prstGeom>
        </p:spPr>
      </p:pic>
    </p:spTree>
    <p:extLst>
      <p:ext uri="{BB962C8B-B14F-4D97-AF65-F5344CB8AC3E}">
        <p14:creationId xmlns:p14="http://schemas.microsoft.com/office/powerpoint/2010/main" val="198321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3" y="505204"/>
            <a:ext cx="11943471" cy="874037"/>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t>【</a:t>
            </a:r>
            <a:r>
              <a:rPr lang="ja-JP" altLang="en-US" sz="1400" dirty="0" smtClean="0"/>
              <a:t>緊急事態措置解除の考え方</a:t>
            </a:r>
            <a:r>
              <a:rPr lang="en-US" altLang="ja-JP" sz="1400" dirty="0" smtClean="0"/>
              <a:t>】</a:t>
            </a:r>
            <a:r>
              <a:rPr lang="en-US" altLang="ja-JP" sz="1200" dirty="0" smtClean="0"/>
              <a:t>※</a:t>
            </a:r>
            <a:r>
              <a:rPr lang="ja-JP" altLang="en-US" sz="1200" dirty="0" smtClean="0"/>
              <a:t>「新型コロナウイルス感染症対策の基本的対処方針（令和</a:t>
            </a:r>
            <a:r>
              <a:rPr lang="en-US" altLang="ja-JP" sz="1200" dirty="0" smtClean="0"/>
              <a:t>3</a:t>
            </a:r>
            <a:r>
              <a:rPr lang="ja-JP" altLang="en-US" sz="1200" dirty="0" smtClean="0"/>
              <a:t>年</a:t>
            </a:r>
            <a:r>
              <a:rPr lang="en-US" altLang="ja-JP" sz="1200" dirty="0" smtClean="0"/>
              <a:t>1</a:t>
            </a:r>
            <a:r>
              <a:rPr lang="ja-JP" altLang="en-US" sz="1200" dirty="0" smtClean="0"/>
              <a:t>月</a:t>
            </a:r>
            <a:r>
              <a:rPr lang="en-US" altLang="ja-JP" sz="1200" dirty="0" smtClean="0"/>
              <a:t>7</a:t>
            </a:r>
            <a:r>
              <a:rPr lang="ja-JP" altLang="en-US" sz="1200" dirty="0" smtClean="0"/>
              <a:t>日変更）」より</a:t>
            </a:r>
            <a:endParaRPr lang="en-US" altLang="ja-JP" sz="1200" dirty="0" smtClean="0"/>
          </a:p>
          <a:p>
            <a:r>
              <a:rPr lang="ja-JP" altLang="en-US" sz="1400" dirty="0" smtClean="0"/>
              <a:t>　国内での感染及び医療提供体制・公衆衛生体制のひっ迫状況（特に、緊急事態措置を実施すべき区域が、分科会提言におけるステージ</a:t>
            </a:r>
            <a:r>
              <a:rPr lang="en-US" altLang="ja-JP" sz="1400" dirty="0" smtClean="0"/>
              <a:t>Ⅲ</a:t>
            </a:r>
            <a:r>
              <a:rPr lang="ja-JP" altLang="en-US" sz="1400" dirty="0" smtClean="0"/>
              <a:t>相当の　</a:t>
            </a:r>
            <a:endParaRPr lang="en-US" altLang="ja-JP" sz="1400" dirty="0" smtClean="0"/>
          </a:p>
          <a:p>
            <a:r>
              <a:rPr lang="ja-JP" altLang="en-US" sz="1400" dirty="0"/>
              <a:t>　</a:t>
            </a:r>
            <a:r>
              <a:rPr lang="ja-JP" altLang="en-US" sz="1400" dirty="0" smtClean="0"/>
              <a:t>対策が必要な地域になっているか等）を踏まえて、総合的に判断。</a:t>
            </a:r>
            <a:endParaRPr lang="en-US" altLang="ja-JP" sz="1400" dirty="0" smtClean="0"/>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7</a:t>
            </a:fld>
            <a:endParaRPr kumimoji="1" lang="ja-JP" altLang="en-US" dirty="0"/>
          </a:p>
        </p:txBody>
      </p:sp>
      <p:sp>
        <p:nvSpPr>
          <p:cNvPr id="5" name="テキスト ボックス 4"/>
          <p:cNvSpPr txBox="1"/>
          <p:nvPr/>
        </p:nvSpPr>
        <p:spPr>
          <a:xfrm>
            <a:off x="9975635" y="1492210"/>
            <a:ext cx="2338166" cy="577081"/>
          </a:xfrm>
          <a:prstGeom prst="rect">
            <a:avLst/>
          </a:prstGeom>
          <a:noFill/>
        </p:spPr>
        <p:txBody>
          <a:bodyPr wrap="square" rtlCol="0">
            <a:spAutoFit/>
          </a:bodyPr>
          <a:lstStyle/>
          <a:p>
            <a:r>
              <a:rPr kumimoji="1" lang="en-US" altLang="ja-JP" sz="1050" dirty="0" smtClean="0"/>
              <a:t>※</a:t>
            </a:r>
            <a:r>
              <a:rPr lang="ja-JP" altLang="en-US" sz="1050" dirty="0"/>
              <a:t>重症者用病床に関する占有率は</a:t>
            </a:r>
            <a:r>
              <a:rPr lang="ja-JP" altLang="en-US" sz="1050" dirty="0" smtClean="0"/>
              <a:t>、</a:t>
            </a:r>
            <a:endParaRPr lang="en-US" altLang="ja-JP" sz="1050" dirty="0" smtClean="0"/>
          </a:p>
          <a:p>
            <a:r>
              <a:rPr lang="ja-JP" altLang="en-US" sz="1050" dirty="0"/>
              <a:t>　</a:t>
            </a:r>
            <a:r>
              <a:rPr lang="ja-JP" altLang="en-US" sz="1050" dirty="0" smtClean="0"/>
              <a:t>大阪府基準によ</a:t>
            </a:r>
            <a:r>
              <a:rPr lang="ja-JP" altLang="en-US" sz="1050" dirty="0"/>
              <a:t>り</a:t>
            </a:r>
            <a:r>
              <a:rPr lang="ja-JP" altLang="en-US" sz="1050" dirty="0" smtClean="0"/>
              <a:t>算出。</a:t>
            </a:r>
            <a:endParaRPr lang="en-US" altLang="ja-JP" sz="1050" dirty="0" smtClean="0"/>
          </a:p>
          <a:p>
            <a:r>
              <a:rPr kumimoji="1" lang="ja-JP" altLang="en-US" sz="1050" dirty="0" smtClean="0"/>
              <a:t>●：基準外　○：基準内</a:t>
            </a:r>
            <a:endParaRPr kumimoji="1" lang="ja-JP" altLang="en-US" sz="1050" dirty="0"/>
          </a:p>
        </p:txBody>
      </p:sp>
      <p:pic>
        <p:nvPicPr>
          <p:cNvPr id="10" name="図 9"/>
          <p:cNvPicPr>
            <a:picLocks noChangeAspect="1"/>
          </p:cNvPicPr>
          <p:nvPr/>
        </p:nvPicPr>
        <p:blipFill>
          <a:blip r:embed="rId2"/>
          <a:stretch>
            <a:fillRect/>
          </a:stretch>
        </p:blipFill>
        <p:spPr>
          <a:xfrm>
            <a:off x="7420668" y="5824689"/>
            <a:ext cx="4462819" cy="913347"/>
          </a:xfrm>
          <a:prstGeom prst="rect">
            <a:avLst/>
          </a:prstGeom>
          <a:ln>
            <a:solidFill>
              <a:schemeClr val="tx1"/>
            </a:solidFill>
            <a:prstDash val="dash"/>
          </a:ln>
        </p:spPr>
      </p:pic>
      <p:sp>
        <p:nvSpPr>
          <p:cNvPr id="9" name="正方形/長方形 8">
            <a:extLst>
              <a:ext uri="{FF2B5EF4-FFF2-40B4-BE49-F238E27FC236}">
                <a16:creationId xmlns:a16="http://schemas.microsoft.com/office/drawing/2014/main" id="{FC024533-669C-48B1-82E7-C27042384F7F}"/>
              </a:ext>
            </a:extLst>
          </p:cNvPr>
          <p:cNvSpPr/>
          <p:nvPr/>
        </p:nvSpPr>
        <p:spPr>
          <a:xfrm>
            <a:off x="124263" y="5847223"/>
            <a:ext cx="7172741" cy="8107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1/31</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時点で、新規陽性者数・医療提供体制</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は</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ステージ</a:t>
            </a:r>
            <a:r>
              <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の基準を</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上回</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っている。</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2/1</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時点は、新規陽性者数はステージ</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の基準を下回る。）</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FC024533-669C-48B1-82E7-C27042384F7F}"/>
              </a:ext>
            </a:extLst>
          </p:cNvPr>
          <p:cNvSpPr/>
          <p:nvPr/>
        </p:nvSpPr>
        <p:spPr>
          <a:xfrm>
            <a:off x="9979206" y="4051056"/>
            <a:ext cx="1593075" cy="1301738"/>
          </a:xfrm>
          <a:prstGeom prst="rect">
            <a:avLst/>
          </a:prstGeom>
          <a:solidFill>
            <a:schemeClr val="accent4">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2/1</a:t>
            </a:r>
          </a:p>
          <a:p>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③陽性率</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5.3</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④新規報告数</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２４</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６５</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3"/>
          <a:stretch>
            <a:fillRect/>
          </a:stretch>
        </p:blipFill>
        <p:spPr>
          <a:xfrm>
            <a:off x="1214651" y="1433475"/>
            <a:ext cx="8638154" cy="4359514"/>
          </a:xfrm>
          <a:prstGeom prst="rect">
            <a:avLst/>
          </a:prstGeom>
        </p:spPr>
      </p:pic>
      <p:sp>
        <p:nvSpPr>
          <p:cNvPr id="12" name="テキスト ボックス 11"/>
          <p:cNvSpPr txBox="1"/>
          <p:nvPr/>
        </p:nvSpPr>
        <p:spPr>
          <a:xfrm>
            <a:off x="9960967" y="5359718"/>
            <a:ext cx="1922520" cy="415498"/>
          </a:xfrm>
          <a:prstGeom prst="rect">
            <a:avLst/>
          </a:prstGeom>
          <a:noFill/>
        </p:spPr>
        <p:txBody>
          <a:bodyPr wrap="square" rtlCol="0">
            <a:spAutoFit/>
          </a:bodyPr>
          <a:lstStyle/>
          <a:p>
            <a:r>
              <a:rPr kumimoji="1" lang="en-US" altLang="ja-JP" sz="1050" dirty="0" smtClean="0"/>
              <a:t>※</a:t>
            </a:r>
            <a:r>
              <a:rPr lang="ja-JP" altLang="en-US" sz="1050" dirty="0" smtClean="0"/>
              <a:t>他の数値は、</a:t>
            </a:r>
            <a:r>
              <a:rPr lang="en-US" altLang="ja-JP" sz="1050" dirty="0" smtClean="0"/>
              <a:t>2/1 19:00</a:t>
            </a:r>
          </a:p>
          <a:p>
            <a:r>
              <a:rPr lang="ja-JP" altLang="en-US" sz="1050" dirty="0"/>
              <a:t>　</a:t>
            </a:r>
            <a:r>
              <a:rPr lang="ja-JP" altLang="en-US" sz="1050" dirty="0" smtClean="0"/>
              <a:t>目途に公表予定</a:t>
            </a:r>
            <a:endParaRPr kumimoji="1" lang="ja-JP" altLang="en-US" sz="1050" dirty="0"/>
          </a:p>
        </p:txBody>
      </p:sp>
    </p:spTree>
    <p:extLst>
      <p:ext uri="{BB962C8B-B14F-4D97-AF65-F5344CB8AC3E}">
        <p14:creationId xmlns:p14="http://schemas.microsoft.com/office/powerpoint/2010/main" val="301399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12257" y="806921"/>
            <a:ext cx="11967485" cy="3706689"/>
          </a:xfrm>
          <a:prstGeom prst="rect">
            <a:avLst/>
          </a:prstGeom>
        </p:spPr>
      </p:pic>
      <p:sp>
        <p:nvSpPr>
          <p:cNvPr id="34" name="テキスト ボックス 33"/>
          <p:cNvSpPr txBox="1"/>
          <p:nvPr/>
        </p:nvSpPr>
        <p:spPr>
          <a:xfrm>
            <a:off x="2309814" y="536917"/>
            <a:ext cx="9191379"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日以降</a:t>
            </a:r>
            <a:r>
              <a:rPr lang="en-US" altLang="ja-JP" sz="1400" dirty="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26,956</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5,709</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168726" y="6454171"/>
            <a:ext cx="2743200" cy="365125"/>
          </a:xfrm>
        </p:spPr>
        <p:txBody>
          <a:bodyPr/>
          <a:lstStyle/>
          <a:p>
            <a:fld id="{0B62D5CB-8769-475A-9BC8-A2F17E2F558B}" type="slidenum">
              <a:rPr kumimoji="1" lang="ja-JP" altLang="en-US" smtClean="0"/>
              <a:t>8</a:t>
            </a:fld>
            <a:endParaRPr kumimoji="1" lang="ja-JP" altLang="en-US" dirty="0"/>
          </a:p>
        </p:txBody>
      </p:sp>
      <p:sp>
        <p:nvSpPr>
          <p:cNvPr id="31" name="テキスト ボックス 30"/>
          <p:cNvSpPr txBox="1"/>
          <p:nvPr/>
        </p:nvSpPr>
        <p:spPr>
          <a:xfrm>
            <a:off x="-4363" y="1762119"/>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675934" y="1290829"/>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0836323" y="1363164"/>
            <a:ext cx="1045738" cy="295894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767542" y="508934"/>
            <a:ext cx="2192150" cy="90024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感染から発症まで６日、発症から</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新規陽性者の発生に伴い、増加。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2948552" y="4557124"/>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3371582" y="4565062"/>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4621956" y="4583224"/>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0" y="-15880"/>
            <a:ext cx="12192000" cy="5215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推定感染日別陽性者数（１月</a:t>
            </a:r>
            <a:r>
              <a:rPr lang="en-US" altLang="ja-JP" sz="2800" b="1" dirty="0" smtClean="0">
                <a:latin typeface="UD デジタル 教科書体 NK-B" panose="02020700000000000000" pitchFamily="18" charset="-128"/>
                <a:ea typeface="UD デジタル 教科書体 NK-B" panose="02020700000000000000" pitchFamily="18" charset="-128"/>
              </a:rPr>
              <a:t>30</a:t>
            </a:r>
            <a:r>
              <a:rPr kumimoji="1" lang="ja-JP" altLang="en-US" sz="2800" b="1" dirty="0" smtClean="0">
                <a:latin typeface="UD デジタル 教科書体 NK-B" panose="02020700000000000000" pitchFamily="18" charset="-128"/>
                <a:ea typeface="UD デジタル 教科書体 NK-B" panose="02020700000000000000" pitchFamily="18" charset="-128"/>
              </a:rPr>
              <a:t>日時点）</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1"/>
          <p:cNvSpPr txBox="1"/>
          <p:nvPr/>
        </p:nvSpPr>
        <p:spPr>
          <a:xfrm>
            <a:off x="6563264" y="4531329"/>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6160025" y="453148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7325314" y="4531481"/>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5523387" y="4524306"/>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75934" y="1890993"/>
            <a:ext cx="6065917"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a:t>
            </a:r>
            <a:r>
              <a:rPr lang="ja-JP" altLang="en-US" sz="1100" dirty="0">
                <a:latin typeface="Meiryo UI" panose="020B0604030504040204" pitchFamily="50" charset="-128"/>
                <a:ea typeface="Meiryo UI" panose="020B0604030504040204" pitchFamily="50" charset="-128"/>
              </a:rPr>
              <a:t>独自のシステム（</a:t>
            </a:r>
            <a:r>
              <a:rPr lang="en-US" altLang="ja-JP" sz="1100" dirty="0" err="1" smtClean="0">
                <a:latin typeface="Meiryo UI" panose="020B0604030504040204" pitchFamily="50" charset="-128"/>
                <a:ea typeface="Meiryo UI" panose="020B0604030504040204" pitchFamily="50" charset="-128"/>
              </a:rPr>
              <a:t>kintone</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から国の情報管理支援システム（</a:t>
            </a:r>
            <a:r>
              <a:rPr lang="en-US" altLang="ja-JP" sz="1100" dirty="0" smtClean="0">
                <a:latin typeface="Meiryo UI" panose="020B0604030504040204" pitchFamily="50" charset="-128"/>
                <a:ea typeface="Meiryo UI" panose="020B0604030504040204" pitchFamily="50" charset="-128"/>
              </a:rPr>
              <a:t>HER-SYS</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G-MIS</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移行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11/16</a:t>
            </a:r>
            <a:r>
              <a:rPr lang="ja-JP" altLang="en-US" sz="1100" dirty="0">
                <a:latin typeface="Meiryo UI" panose="020B0604030504040204" pitchFamily="50" charset="-128"/>
                <a:ea typeface="Meiryo UI" panose="020B0604030504040204" pitchFamily="50" charset="-128"/>
              </a:rPr>
              <a:t>～）に伴い</a:t>
            </a:r>
            <a:r>
              <a:rPr lang="ja-JP" altLang="en-US" sz="1100" dirty="0" smtClean="0">
                <a:latin typeface="Meiryo UI" panose="020B0604030504040204" pitchFamily="50" charset="-128"/>
                <a:ea typeface="Meiryo UI" panose="020B0604030504040204" pitchFamily="50" charset="-128"/>
              </a:rPr>
              <a:t>、有症状で</a:t>
            </a:r>
            <a:r>
              <a:rPr kumimoji="1" lang="ja-JP" altLang="en-US" sz="1100" dirty="0" smtClean="0">
                <a:latin typeface="Meiryo UI" panose="020B0604030504040204" pitchFamily="50" charset="-128"/>
                <a:ea typeface="Meiryo UI" panose="020B0604030504040204" pitchFamily="50" charset="-128"/>
              </a:rPr>
              <a:t>発症日</a:t>
            </a:r>
            <a:r>
              <a:rPr lang="ja-JP" altLang="en-US" sz="1100" dirty="0" smtClean="0">
                <a:latin typeface="Meiryo UI" panose="020B0604030504040204" pitchFamily="50" charset="-128"/>
                <a:ea typeface="Meiryo UI" panose="020B0604030504040204" pitchFamily="50" charset="-128"/>
              </a:rPr>
              <a:t>確認中の</a:t>
            </a:r>
            <a:r>
              <a:rPr lang="ja-JP" altLang="en-US" sz="1100" dirty="0">
                <a:latin typeface="Meiryo UI" panose="020B0604030504040204" pitchFamily="50" charset="-128"/>
                <a:ea typeface="Meiryo UI" panose="020B0604030504040204" pitchFamily="50" charset="-128"/>
              </a:rPr>
              <a:t>事例</a:t>
            </a:r>
            <a:r>
              <a:rPr kumimoji="1" lang="ja-JP" altLang="en-US" sz="1100" dirty="0" smtClean="0">
                <a:latin typeface="Meiryo UI" panose="020B0604030504040204" pitchFamily="50" charset="-128"/>
                <a:ea typeface="Meiryo UI" panose="020B0604030504040204" pitchFamily="50" charset="-128"/>
              </a:rPr>
              <a:t>について、陽性判明日から</a:t>
            </a: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日遡って算出</a:t>
            </a:r>
            <a:endParaRPr lang="en-US" altLang="ja-JP" sz="1100" dirty="0">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8119102" y="4531329"/>
            <a:ext cx="475408"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レッドステージ１移行を決定（赤信号点灯）</a:t>
            </a:r>
          </a:p>
        </p:txBody>
      </p:sp>
      <p:sp>
        <p:nvSpPr>
          <p:cNvPr id="25" name="テキスト ボックス 1"/>
          <p:cNvSpPr txBox="1"/>
          <p:nvPr/>
        </p:nvSpPr>
        <p:spPr>
          <a:xfrm>
            <a:off x="8454801" y="4524306"/>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a:t>
            </a:r>
            <a:r>
              <a:rPr lang="ja-JP" altLang="en-US" sz="800" dirty="0" smtClean="0">
                <a:solidFill>
                  <a:prstClr val="black"/>
                </a:solidFill>
                <a:latin typeface="Meiryo UI" panose="020B0604030504040204" pitchFamily="50" charset="-128"/>
                <a:ea typeface="Meiryo UI" panose="020B0604030504040204" pitchFamily="50" charset="-128"/>
              </a:rPr>
              <a:t>の出来る限り不要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37" name="テキスト ボックス 1"/>
          <p:cNvSpPr txBox="1"/>
          <p:nvPr/>
        </p:nvSpPr>
        <p:spPr>
          <a:xfrm>
            <a:off x="8722465" y="4524306"/>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6910178" y="4531328"/>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1"/>
          <p:cNvSpPr txBox="1"/>
          <p:nvPr/>
        </p:nvSpPr>
        <p:spPr>
          <a:xfrm>
            <a:off x="7735538" y="4531481"/>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FC024533-669C-48B1-82E7-C27042384F7F}"/>
              </a:ext>
            </a:extLst>
          </p:cNvPr>
          <p:cNvSpPr/>
          <p:nvPr/>
        </p:nvSpPr>
        <p:spPr>
          <a:xfrm>
            <a:off x="193305" y="6008896"/>
            <a:ext cx="2592277" cy="6537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日をピーク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に</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1"/>
          <p:cNvSpPr txBox="1"/>
          <p:nvPr/>
        </p:nvSpPr>
        <p:spPr>
          <a:xfrm>
            <a:off x="10164321" y="4530134"/>
            <a:ext cx="342447"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緊急事態宣言発出</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10505713" y="4524305"/>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lang="ja-JP" altLang="en-US" sz="800" dirty="0" smtClean="0">
                <a:latin typeface="Meiryo UI" panose="020B0604030504040204" pitchFamily="50" charset="-128"/>
                <a:ea typeface="Meiryo UI" panose="020B0604030504040204" pitchFamily="50" charset="-128"/>
              </a:rPr>
              <a:t>７</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緊急事態措置実施期間</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レッドステージ（非常事態）２への移行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8994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023727" y="965444"/>
            <a:ext cx="5931922" cy="523691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9</a:t>
            </a:fld>
            <a:endParaRPr kumimoji="1" lang="ja-JP" altLang="en-US" dirty="0"/>
          </a:p>
        </p:txBody>
      </p:sp>
      <p:sp>
        <p:nvSpPr>
          <p:cNvPr id="9" name="正方形/長方形 8"/>
          <p:cNvSpPr/>
          <p:nvPr/>
        </p:nvSpPr>
        <p:spPr>
          <a:xfrm>
            <a:off x="6593320" y="596139"/>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41,722</a:t>
            </a:r>
            <a:r>
              <a:rPr lang="ja-JP" altLang="en-US" sz="1600" dirty="0" smtClean="0"/>
              <a:t>事例</a:t>
            </a:r>
            <a:r>
              <a:rPr lang="ja-JP" altLang="en-US" sz="1600" dirty="0"/>
              <a:t>の状況）</a:t>
            </a:r>
          </a:p>
        </p:txBody>
      </p:sp>
      <p:sp>
        <p:nvSpPr>
          <p:cNvPr id="16" name="テキスト ボックス 15"/>
          <p:cNvSpPr txBox="1"/>
          <p:nvPr/>
        </p:nvSpPr>
        <p:spPr>
          <a:xfrm>
            <a:off x="5622861" y="1593378"/>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54331" y="2078005"/>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54331" y="262386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61416" y="3747345"/>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2" name="テキスト ボックス 1"/>
          <p:cNvSpPr txBox="1"/>
          <p:nvPr/>
        </p:nvSpPr>
        <p:spPr>
          <a:xfrm rot="19029553">
            <a:off x="4842173" y="508978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191069" y="6131238"/>
            <a:ext cx="9940972" cy="6868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直近１週間で</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が４割弱に減少。一方、</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代以上の割合が増加し、３割を超過。</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（実数は減少）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10118997" y="6233706"/>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30" name="テキスト ボックス 1"/>
          <p:cNvSpPr txBox="1"/>
          <p:nvPr/>
        </p:nvSpPr>
        <p:spPr>
          <a:xfrm rot="19029553">
            <a:off x="11144013" y="513209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(7</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3"/>
          <a:stretch>
            <a:fillRect/>
          </a:stretch>
        </p:blipFill>
        <p:spPr>
          <a:xfrm>
            <a:off x="-45562" y="996788"/>
            <a:ext cx="5566130" cy="5236918"/>
          </a:xfrm>
          <a:prstGeom prst="rect">
            <a:avLst/>
          </a:prstGeom>
        </p:spPr>
      </p:pic>
    </p:spTree>
    <p:extLst>
      <p:ext uri="{BB962C8B-B14F-4D97-AF65-F5344CB8AC3E}">
        <p14:creationId xmlns:p14="http://schemas.microsoft.com/office/powerpoint/2010/main" val="2394447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7483</TotalTime>
  <Words>2689</Words>
  <Application>Microsoft Office PowerPoint</Application>
  <PresentationFormat>ワイド画面</PresentationFormat>
  <Paragraphs>437</Paragraphs>
  <Slides>24</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HGPｺﾞｼｯｸE</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周藤　英</cp:lastModifiedBy>
  <cp:revision>156</cp:revision>
  <cp:lastPrinted>2021-02-01T07:42:03Z</cp:lastPrinted>
  <dcterms:created xsi:type="dcterms:W3CDTF">2020-08-11T02:27:27Z</dcterms:created>
  <dcterms:modified xsi:type="dcterms:W3CDTF">2021-02-01T09:04:39Z</dcterms:modified>
</cp:coreProperties>
</file>