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7920038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森川　洋佑" initials="森川　洋佑" lastIdx="1" clrIdx="0">
    <p:extLst>
      <p:ext uri="{19B8F6BF-5375-455C-9EA6-DF929625EA0E}">
        <p15:presenceInfo xmlns:p15="http://schemas.microsoft.com/office/powerpoint/2012/main" userId="S-1-5-21-161959346-1900351369-444732941-867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 snapToGrid="0">
      <p:cViewPr varScale="1">
        <p:scale>
          <a:sx n="61" d="100"/>
          <a:sy n="61" d="100"/>
        </p:scale>
        <p:origin x="107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1B622-E8D3-4A0A-ABAB-158D56D19F8F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01988" y="850900"/>
            <a:ext cx="35353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965"/>
            <a:ext cx="7951470" cy="2680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AA562-8D59-4C22-AFD9-6EC8183D9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193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96173"/>
            <a:ext cx="10363200" cy="2757347"/>
          </a:xfrm>
        </p:spPr>
        <p:txBody>
          <a:bodyPr anchor="b"/>
          <a:lstStyle>
            <a:lvl1pPr algn="ctr">
              <a:defRPr sz="692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854"/>
            <a:ext cx="9144000" cy="1912175"/>
          </a:xfrm>
        </p:spPr>
        <p:txBody>
          <a:bodyPr/>
          <a:lstStyle>
            <a:lvl1pPr marL="0" indent="0" algn="ctr">
              <a:buNone/>
              <a:defRPr sz="2772"/>
            </a:lvl1pPr>
            <a:lvl2pPr marL="528020" indent="0" algn="ctr">
              <a:buNone/>
              <a:defRPr sz="2310"/>
            </a:lvl2pPr>
            <a:lvl3pPr marL="1056041" indent="0" algn="ctr">
              <a:buNone/>
              <a:defRPr sz="2079"/>
            </a:lvl3pPr>
            <a:lvl4pPr marL="1584061" indent="0" algn="ctr">
              <a:buNone/>
              <a:defRPr sz="1848"/>
            </a:lvl4pPr>
            <a:lvl5pPr marL="2112081" indent="0" algn="ctr">
              <a:buNone/>
              <a:defRPr sz="1848"/>
            </a:lvl5pPr>
            <a:lvl6pPr marL="2640101" indent="0" algn="ctr">
              <a:buNone/>
              <a:defRPr sz="1848"/>
            </a:lvl6pPr>
            <a:lvl7pPr marL="3168122" indent="0" algn="ctr">
              <a:buNone/>
              <a:defRPr sz="1848"/>
            </a:lvl7pPr>
            <a:lvl8pPr marL="3696142" indent="0" algn="ctr">
              <a:buNone/>
              <a:defRPr sz="1848"/>
            </a:lvl8pPr>
            <a:lvl9pPr marL="4224162" indent="0" algn="ctr">
              <a:buNone/>
              <a:defRPr sz="1848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3E38-949A-4651-B8E0-45B2F6999CB4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5E2-3440-4899-8E6D-07FD0D595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34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3E38-949A-4651-B8E0-45B2F6999CB4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5E2-3440-4899-8E6D-07FD0D595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21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21669"/>
            <a:ext cx="2628900" cy="671186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21669"/>
            <a:ext cx="7734300" cy="671186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3E38-949A-4651-B8E0-45B2F6999CB4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5E2-3440-4899-8E6D-07FD0D595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7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3E38-949A-4651-B8E0-45B2F6999CB4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5E2-3440-4899-8E6D-07FD0D595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35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974512"/>
            <a:ext cx="10515600" cy="3294515"/>
          </a:xfrm>
        </p:spPr>
        <p:txBody>
          <a:bodyPr anchor="b"/>
          <a:lstStyle>
            <a:lvl1pPr>
              <a:defRPr sz="692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5300194"/>
            <a:ext cx="10515600" cy="1732508"/>
          </a:xfrm>
        </p:spPr>
        <p:txBody>
          <a:bodyPr/>
          <a:lstStyle>
            <a:lvl1pPr marL="0" indent="0">
              <a:buNone/>
              <a:defRPr sz="2772">
                <a:solidFill>
                  <a:schemeClr val="tx1"/>
                </a:solidFill>
              </a:defRPr>
            </a:lvl1pPr>
            <a:lvl2pPr marL="528020" indent="0">
              <a:buNone/>
              <a:defRPr sz="2310">
                <a:solidFill>
                  <a:schemeClr val="tx1">
                    <a:tint val="75000"/>
                  </a:schemeClr>
                </a:solidFill>
              </a:defRPr>
            </a:lvl2pPr>
            <a:lvl3pPr marL="1056041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3pPr>
            <a:lvl4pPr marL="158406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4pPr>
            <a:lvl5pPr marL="211208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5pPr>
            <a:lvl6pPr marL="264010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6pPr>
            <a:lvl7pPr marL="316812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7pPr>
            <a:lvl8pPr marL="369614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8pPr>
            <a:lvl9pPr marL="422416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3E38-949A-4651-B8E0-45B2F6999CB4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5E2-3440-4899-8E6D-07FD0D595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394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08344"/>
            <a:ext cx="5181600" cy="502519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08344"/>
            <a:ext cx="5181600" cy="502519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3E38-949A-4651-B8E0-45B2F6999CB4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5E2-3440-4899-8E6D-07FD0D595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82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21671"/>
            <a:ext cx="10515600" cy="153084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941510"/>
            <a:ext cx="5157787" cy="951504"/>
          </a:xfrm>
        </p:spPr>
        <p:txBody>
          <a:bodyPr anchor="b"/>
          <a:lstStyle>
            <a:lvl1pPr marL="0" indent="0">
              <a:buNone/>
              <a:defRPr sz="2772" b="1"/>
            </a:lvl1pPr>
            <a:lvl2pPr marL="528020" indent="0">
              <a:buNone/>
              <a:defRPr sz="2310" b="1"/>
            </a:lvl2pPr>
            <a:lvl3pPr marL="1056041" indent="0">
              <a:buNone/>
              <a:defRPr sz="2079" b="1"/>
            </a:lvl3pPr>
            <a:lvl4pPr marL="1584061" indent="0">
              <a:buNone/>
              <a:defRPr sz="1848" b="1"/>
            </a:lvl4pPr>
            <a:lvl5pPr marL="2112081" indent="0">
              <a:buNone/>
              <a:defRPr sz="1848" b="1"/>
            </a:lvl5pPr>
            <a:lvl6pPr marL="2640101" indent="0">
              <a:buNone/>
              <a:defRPr sz="1848" b="1"/>
            </a:lvl6pPr>
            <a:lvl7pPr marL="3168122" indent="0">
              <a:buNone/>
              <a:defRPr sz="1848" b="1"/>
            </a:lvl7pPr>
            <a:lvl8pPr marL="3696142" indent="0">
              <a:buNone/>
              <a:defRPr sz="1848" b="1"/>
            </a:lvl8pPr>
            <a:lvl9pPr marL="4224162" indent="0">
              <a:buNone/>
              <a:defRPr sz="184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893014"/>
            <a:ext cx="5157787" cy="42551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941510"/>
            <a:ext cx="5183188" cy="951504"/>
          </a:xfrm>
        </p:spPr>
        <p:txBody>
          <a:bodyPr anchor="b"/>
          <a:lstStyle>
            <a:lvl1pPr marL="0" indent="0">
              <a:buNone/>
              <a:defRPr sz="2772" b="1"/>
            </a:lvl1pPr>
            <a:lvl2pPr marL="528020" indent="0">
              <a:buNone/>
              <a:defRPr sz="2310" b="1"/>
            </a:lvl2pPr>
            <a:lvl3pPr marL="1056041" indent="0">
              <a:buNone/>
              <a:defRPr sz="2079" b="1"/>
            </a:lvl3pPr>
            <a:lvl4pPr marL="1584061" indent="0">
              <a:buNone/>
              <a:defRPr sz="1848" b="1"/>
            </a:lvl4pPr>
            <a:lvl5pPr marL="2112081" indent="0">
              <a:buNone/>
              <a:defRPr sz="1848" b="1"/>
            </a:lvl5pPr>
            <a:lvl6pPr marL="2640101" indent="0">
              <a:buNone/>
              <a:defRPr sz="1848" b="1"/>
            </a:lvl6pPr>
            <a:lvl7pPr marL="3168122" indent="0">
              <a:buNone/>
              <a:defRPr sz="1848" b="1"/>
            </a:lvl7pPr>
            <a:lvl8pPr marL="3696142" indent="0">
              <a:buNone/>
              <a:defRPr sz="1848" b="1"/>
            </a:lvl8pPr>
            <a:lvl9pPr marL="4224162" indent="0">
              <a:buNone/>
              <a:defRPr sz="184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893014"/>
            <a:ext cx="5183188" cy="42551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3E38-949A-4651-B8E0-45B2F6999CB4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5E2-3440-4899-8E6D-07FD0D595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52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3E38-949A-4651-B8E0-45B2F6999CB4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5E2-3440-4899-8E6D-07FD0D595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19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3E38-949A-4651-B8E0-45B2F6999CB4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5E2-3440-4899-8E6D-07FD0D595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7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28002"/>
            <a:ext cx="3932237" cy="1848009"/>
          </a:xfrm>
        </p:spPr>
        <p:txBody>
          <a:bodyPr anchor="b"/>
          <a:lstStyle>
            <a:lvl1pPr>
              <a:defRPr sz="369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40341"/>
            <a:ext cx="6172200" cy="5628360"/>
          </a:xfrm>
        </p:spPr>
        <p:txBody>
          <a:bodyPr/>
          <a:lstStyle>
            <a:lvl1pPr>
              <a:defRPr sz="3696"/>
            </a:lvl1pPr>
            <a:lvl2pPr>
              <a:defRPr sz="3234"/>
            </a:lvl2pPr>
            <a:lvl3pPr>
              <a:defRPr sz="2772"/>
            </a:lvl3pPr>
            <a:lvl4pPr>
              <a:defRPr sz="2310"/>
            </a:lvl4pPr>
            <a:lvl5pPr>
              <a:defRPr sz="2310"/>
            </a:lvl5pPr>
            <a:lvl6pPr>
              <a:defRPr sz="2310"/>
            </a:lvl6pPr>
            <a:lvl7pPr>
              <a:defRPr sz="2310"/>
            </a:lvl7pPr>
            <a:lvl8pPr>
              <a:defRPr sz="2310"/>
            </a:lvl8pPr>
            <a:lvl9pPr>
              <a:defRPr sz="231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376011"/>
            <a:ext cx="3932237" cy="4401855"/>
          </a:xfrm>
        </p:spPr>
        <p:txBody>
          <a:bodyPr/>
          <a:lstStyle>
            <a:lvl1pPr marL="0" indent="0">
              <a:buNone/>
              <a:defRPr sz="1848"/>
            </a:lvl1pPr>
            <a:lvl2pPr marL="528020" indent="0">
              <a:buNone/>
              <a:defRPr sz="1617"/>
            </a:lvl2pPr>
            <a:lvl3pPr marL="1056041" indent="0">
              <a:buNone/>
              <a:defRPr sz="1386"/>
            </a:lvl3pPr>
            <a:lvl4pPr marL="1584061" indent="0">
              <a:buNone/>
              <a:defRPr sz="1155"/>
            </a:lvl4pPr>
            <a:lvl5pPr marL="2112081" indent="0">
              <a:buNone/>
              <a:defRPr sz="1155"/>
            </a:lvl5pPr>
            <a:lvl6pPr marL="2640101" indent="0">
              <a:buNone/>
              <a:defRPr sz="1155"/>
            </a:lvl6pPr>
            <a:lvl7pPr marL="3168122" indent="0">
              <a:buNone/>
              <a:defRPr sz="1155"/>
            </a:lvl7pPr>
            <a:lvl8pPr marL="3696142" indent="0">
              <a:buNone/>
              <a:defRPr sz="1155"/>
            </a:lvl8pPr>
            <a:lvl9pPr marL="4224162" indent="0">
              <a:buNone/>
              <a:defRPr sz="115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3E38-949A-4651-B8E0-45B2F6999CB4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5E2-3440-4899-8E6D-07FD0D595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52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28002"/>
            <a:ext cx="3932237" cy="1848009"/>
          </a:xfrm>
        </p:spPr>
        <p:txBody>
          <a:bodyPr anchor="b"/>
          <a:lstStyle>
            <a:lvl1pPr>
              <a:defRPr sz="369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140341"/>
            <a:ext cx="6172200" cy="5628360"/>
          </a:xfrm>
        </p:spPr>
        <p:txBody>
          <a:bodyPr anchor="t"/>
          <a:lstStyle>
            <a:lvl1pPr marL="0" indent="0">
              <a:buNone/>
              <a:defRPr sz="3696"/>
            </a:lvl1pPr>
            <a:lvl2pPr marL="528020" indent="0">
              <a:buNone/>
              <a:defRPr sz="3234"/>
            </a:lvl2pPr>
            <a:lvl3pPr marL="1056041" indent="0">
              <a:buNone/>
              <a:defRPr sz="2772"/>
            </a:lvl3pPr>
            <a:lvl4pPr marL="1584061" indent="0">
              <a:buNone/>
              <a:defRPr sz="2310"/>
            </a:lvl4pPr>
            <a:lvl5pPr marL="2112081" indent="0">
              <a:buNone/>
              <a:defRPr sz="2310"/>
            </a:lvl5pPr>
            <a:lvl6pPr marL="2640101" indent="0">
              <a:buNone/>
              <a:defRPr sz="2310"/>
            </a:lvl6pPr>
            <a:lvl7pPr marL="3168122" indent="0">
              <a:buNone/>
              <a:defRPr sz="2310"/>
            </a:lvl7pPr>
            <a:lvl8pPr marL="3696142" indent="0">
              <a:buNone/>
              <a:defRPr sz="2310"/>
            </a:lvl8pPr>
            <a:lvl9pPr marL="4224162" indent="0">
              <a:buNone/>
              <a:defRPr sz="231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376011"/>
            <a:ext cx="3932237" cy="4401855"/>
          </a:xfrm>
        </p:spPr>
        <p:txBody>
          <a:bodyPr/>
          <a:lstStyle>
            <a:lvl1pPr marL="0" indent="0">
              <a:buNone/>
              <a:defRPr sz="1848"/>
            </a:lvl1pPr>
            <a:lvl2pPr marL="528020" indent="0">
              <a:buNone/>
              <a:defRPr sz="1617"/>
            </a:lvl2pPr>
            <a:lvl3pPr marL="1056041" indent="0">
              <a:buNone/>
              <a:defRPr sz="1386"/>
            </a:lvl3pPr>
            <a:lvl4pPr marL="1584061" indent="0">
              <a:buNone/>
              <a:defRPr sz="1155"/>
            </a:lvl4pPr>
            <a:lvl5pPr marL="2112081" indent="0">
              <a:buNone/>
              <a:defRPr sz="1155"/>
            </a:lvl5pPr>
            <a:lvl6pPr marL="2640101" indent="0">
              <a:buNone/>
              <a:defRPr sz="1155"/>
            </a:lvl6pPr>
            <a:lvl7pPr marL="3168122" indent="0">
              <a:buNone/>
              <a:defRPr sz="1155"/>
            </a:lvl7pPr>
            <a:lvl8pPr marL="3696142" indent="0">
              <a:buNone/>
              <a:defRPr sz="1155"/>
            </a:lvl8pPr>
            <a:lvl9pPr marL="4224162" indent="0">
              <a:buNone/>
              <a:defRPr sz="115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3E38-949A-4651-B8E0-45B2F6999CB4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5E2-3440-4899-8E6D-07FD0D595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07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21671"/>
            <a:ext cx="10515600" cy="1530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08344"/>
            <a:ext cx="10515600" cy="5025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340703"/>
            <a:ext cx="27432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D3E38-949A-4651-B8E0-45B2F6999CB4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340703"/>
            <a:ext cx="41148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7340703"/>
            <a:ext cx="27432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D35E2-3440-4899-8E6D-07FD0D5958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844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1056041" rtl="0" eaLnBrk="1" latinLnBrk="0" hangingPunct="1">
        <a:lnSpc>
          <a:spcPct val="90000"/>
        </a:lnSpc>
        <a:spcBef>
          <a:spcPct val="0"/>
        </a:spcBef>
        <a:buNone/>
        <a:defRPr kumimoji="1" sz="50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4010" indent="-264010" algn="l" defTabSz="1056041" rtl="0" eaLnBrk="1" latinLnBrk="0" hangingPunct="1">
        <a:lnSpc>
          <a:spcPct val="90000"/>
        </a:lnSpc>
        <a:spcBef>
          <a:spcPts val="1155"/>
        </a:spcBef>
        <a:buFont typeface="Arial" panose="020B0604020202020204" pitchFamily="34" charset="0"/>
        <a:buChar char="•"/>
        <a:defRPr kumimoji="1" sz="3234" kern="1200">
          <a:solidFill>
            <a:schemeClr val="tx1"/>
          </a:solidFill>
          <a:latin typeface="+mn-lt"/>
          <a:ea typeface="+mn-ea"/>
          <a:cs typeface="+mn-cs"/>
        </a:defRPr>
      </a:lvl1pPr>
      <a:lvl2pPr marL="792030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772" kern="1200">
          <a:solidFill>
            <a:schemeClr val="tx1"/>
          </a:solidFill>
          <a:latin typeface="+mn-lt"/>
          <a:ea typeface="+mn-ea"/>
          <a:cs typeface="+mn-cs"/>
        </a:defRPr>
      </a:lvl2pPr>
      <a:lvl3pPr marL="132005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310" kern="1200">
          <a:solidFill>
            <a:schemeClr val="tx1"/>
          </a:solidFill>
          <a:latin typeface="+mn-lt"/>
          <a:ea typeface="+mn-ea"/>
          <a:cs typeface="+mn-cs"/>
        </a:defRPr>
      </a:lvl3pPr>
      <a:lvl4pPr marL="184807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37609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90411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43213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96015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48817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1pPr>
      <a:lvl2pPr marL="528020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1056041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3pPr>
      <a:lvl4pPr marL="1584061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112081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640101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168122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696142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224162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42874" y="490753"/>
            <a:ext cx="11887200" cy="64507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/>
              <a:t>G-MIS</a:t>
            </a:r>
            <a:r>
              <a:rPr lang="ja-JP" altLang="en-US" sz="2800" b="1" dirty="0"/>
              <a:t>の改修に伴う検査件数の集計・公表方法について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42874" y="1631503"/>
            <a:ext cx="11887201" cy="10499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600"/>
              </a:lnSpc>
            </a:pPr>
            <a:r>
              <a:rPr lang="ja-JP" altLang="en-US" sz="1700" dirty="0">
                <a:solidFill>
                  <a:schemeClr val="tx1"/>
                </a:solidFill>
              </a:rPr>
              <a:t>　○　</a:t>
            </a:r>
            <a:r>
              <a:rPr lang="en-US" altLang="ja-JP" sz="1700" dirty="0">
                <a:solidFill>
                  <a:schemeClr val="tx1"/>
                </a:solidFill>
              </a:rPr>
              <a:t>12</a:t>
            </a:r>
            <a:r>
              <a:rPr lang="ja-JP" altLang="en-US" sz="1700" dirty="0">
                <a:solidFill>
                  <a:schemeClr val="tx1"/>
                </a:solidFill>
              </a:rPr>
              <a:t>月</a:t>
            </a:r>
            <a:r>
              <a:rPr lang="en-US" altLang="ja-JP" sz="1700" dirty="0">
                <a:solidFill>
                  <a:schemeClr val="tx1"/>
                </a:solidFill>
              </a:rPr>
              <a:t>16</a:t>
            </a:r>
            <a:r>
              <a:rPr lang="ja-JP" altLang="en-US" sz="1700" dirty="0">
                <a:solidFill>
                  <a:schemeClr val="tx1"/>
                </a:solidFill>
              </a:rPr>
              <a:t>日より、府の検査件数は</a:t>
            </a:r>
            <a:r>
              <a:rPr lang="en-US" altLang="ja-JP" sz="1700" dirty="0">
                <a:solidFill>
                  <a:schemeClr val="tx1"/>
                </a:solidFill>
              </a:rPr>
              <a:t>G-MIS</a:t>
            </a:r>
            <a:r>
              <a:rPr lang="ja-JP" altLang="en-US" sz="1700" dirty="0">
                <a:solidFill>
                  <a:schemeClr val="tx1"/>
                </a:solidFill>
              </a:rPr>
              <a:t>（厚生労働省のシステム）を使用して集計・公表。</a:t>
            </a:r>
            <a:endParaRPr lang="en-US" altLang="ja-JP" sz="1700" dirty="0">
              <a:solidFill>
                <a:schemeClr val="tx1"/>
              </a:solidFill>
            </a:endParaRPr>
          </a:p>
          <a:p>
            <a:pPr>
              <a:lnSpc>
                <a:spcPts val="2600"/>
              </a:lnSpc>
            </a:pPr>
            <a:r>
              <a:rPr lang="ja-JP" altLang="en-US" sz="1700" dirty="0">
                <a:solidFill>
                  <a:schemeClr val="tx1"/>
                </a:solidFill>
              </a:rPr>
              <a:t>　○　厚生労働省が</a:t>
            </a:r>
            <a:r>
              <a:rPr lang="en-US" altLang="ja-JP" sz="1700" dirty="0">
                <a:solidFill>
                  <a:schemeClr val="tx1"/>
                </a:solidFill>
              </a:rPr>
              <a:t>G-MIS</a:t>
            </a:r>
            <a:r>
              <a:rPr lang="ja-JP" altLang="en-US" sz="1700" dirty="0">
                <a:solidFill>
                  <a:schemeClr val="tx1"/>
                </a:solidFill>
              </a:rPr>
              <a:t>の改修を予定しており、改修中は一時的にシステムが停止（</a:t>
            </a:r>
            <a:r>
              <a:rPr lang="en-US" altLang="ja-JP" sz="1700" dirty="0">
                <a:solidFill>
                  <a:schemeClr val="tx1"/>
                </a:solidFill>
              </a:rPr>
              <a:t>1</a:t>
            </a:r>
            <a:r>
              <a:rPr lang="ja-JP" altLang="en-US" sz="1700" dirty="0">
                <a:solidFill>
                  <a:schemeClr val="tx1"/>
                </a:solidFill>
              </a:rPr>
              <a:t>月</a:t>
            </a:r>
            <a:r>
              <a:rPr lang="en-US" altLang="ja-JP" sz="1700" dirty="0">
                <a:solidFill>
                  <a:schemeClr val="tx1"/>
                </a:solidFill>
              </a:rPr>
              <a:t>6</a:t>
            </a:r>
            <a:r>
              <a:rPr lang="ja-JP" altLang="en-US" sz="1700" dirty="0">
                <a:solidFill>
                  <a:schemeClr val="tx1"/>
                </a:solidFill>
              </a:rPr>
              <a:t>日・厚生労働省事務連絡）</a:t>
            </a:r>
            <a:endParaRPr lang="en-US" altLang="ja-JP" sz="1700" dirty="0">
              <a:solidFill>
                <a:schemeClr val="tx1"/>
              </a:solidFill>
            </a:endParaRPr>
          </a:p>
          <a:p>
            <a:pPr>
              <a:lnSpc>
                <a:spcPts val="2600"/>
              </a:lnSpc>
            </a:pPr>
            <a:r>
              <a:rPr lang="ja-JP" altLang="en-US" sz="1700" dirty="0">
                <a:solidFill>
                  <a:schemeClr val="tx1"/>
                </a:solidFill>
              </a:rPr>
              <a:t>　○　システム停止中は、通常どおりの検査件数の集計・公表は不可。</a:t>
            </a:r>
            <a:endParaRPr lang="en-US" altLang="ja-JP" sz="1700" dirty="0">
              <a:solidFill>
                <a:schemeClr val="tx1"/>
              </a:solidFill>
            </a:endParaRPr>
          </a:p>
          <a:p>
            <a:pPr>
              <a:lnSpc>
                <a:spcPts val="2600"/>
              </a:lnSpc>
            </a:pPr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86058"/>
              </p:ext>
            </p:extLst>
          </p:nvPr>
        </p:nvGraphicFramePr>
        <p:xfrm>
          <a:off x="142875" y="4127912"/>
          <a:ext cx="11887201" cy="3660258"/>
        </p:xfrm>
        <a:graphic>
          <a:graphicData uri="http://schemas.openxmlformats.org/drawingml/2006/table">
            <a:tbl>
              <a:tblPr/>
              <a:tblGrid>
                <a:gridCol w="875478">
                  <a:extLst>
                    <a:ext uri="{9D8B030D-6E8A-4147-A177-3AD203B41FA5}">
                      <a16:colId xmlns:a16="http://schemas.microsoft.com/office/drawing/2014/main" val="2094142266"/>
                    </a:ext>
                  </a:extLst>
                </a:gridCol>
                <a:gridCol w="1618195">
                  <a:extLst>
                    <a:ext uri="{9D8B030D-6E8A-4147-A177-3AD203B41FA5}">
                      <a16:colId xmlns:a16="http://schemas.microsoft.com/office/drawing/2014/main" val="2460753983"/>
                    </a:ext>
                  </a:extLst>
                </a:gridCol>
                <a:gridCol w="1565588">
                  <a:extLst>
                    <a:ext uri="{9D8B030D-6E8A-4147-A177-3AD203B41FA5}">
                      <a16:colId xmlns:a16="http://schemas.microsoft.com/office/drawing/2014/main" val="2408258761"/>
                    </a:ext>
                  </a:extLst>
                </a:gridCol>
                <a:gridCol w="1407095">
                  <a:extLst>
                    <a:ext uri="{9D8B030D-6E8A-4147-A177-3AD203B41FA5}">
                      <a16:colId xmlns:a16="http://schemas.microsoft.com/office/drawing/2014/main" val="3347663428"/>
                    </a:ext>
                  </a:extLst>
                </a:gridCol>
                <a:gridCol w="1419367">
                  <a:extLst>
                    <a:ext uri="{9D8B030D-6E8A-4147-A177-3AD203B41FA5}">
                      <a16:colId xmlns:a16="http://schemas.microsoft.com/office/drawing/2014/main" val="3525485197"/>
                    </a:ext>
                  </a:extLst>
                </a:gridCol>
                <a:gridCol w="1624084">
                  <a:extLst>
                    <a:ext uri="{9D8B030D-6E8A-4147-A177-3AD203B41FA5}">
                      <a16:colId xmlns:a16="http://schemas.microsoft.com/office/drawing/2014/main" val="3763212891"/>
                    </a:ext>
                  </a:extLst>
                </a:gridCol>
                <a:gridCol w="1811806">
                  <a:extLst>
                    <a:ext uri="{9D8B030D-6E8A-4147-A177-3AD203B41FA5}">
                      <a16:colId xmlns:a16="http://schemas.microsoft.com/office/drawing/2014/main" val="947561729"/>
                    </a:ext>
                  </a:extLst>
                </a:gridCol>
                <a:gridCol w="1565588">
                  <a:extLst>
                    <a:ext uri="{9D8B030D-6E8A-4147-A177-3AD203B41FA5}">
                      <a16:colId xmlns:a16="http://schemas.microsoft.com/office/drawing/2014/main" val="3845878167"/>
                    </a:ext>
                  </a:extLst>
                </a:gridCol>
              </a:tblGrid>
              <a:tr h="564220">
                <a:tc>
                  <a:txBody>
                    <a:bodyPr/>
                    <a:lstStyle/>
                    <a:p>
                      <a:pPr algn="ctr" fontAlgn="ctr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508" marR="3508" marT="350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通常時</a:t>
                      </a:r>
                    </a:p>
                  </a:txBody>
                  <a:tcPr marL="3508" marR="3508" marT="35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日（金）</a:t>
                      </a:r>
                    </a:p>
                  </a:txBody>
                  <a:tcPr marL="3508" marR="3508" marT="35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lang="ja-JP" altLang="en-US" sz="1800" b="1" i="0" u="none" strike="noStrike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日（土）</a:t>
                      </a:r>
                    </a:p>
                  </a:txBody>
                  <a:tcPr marL="3508" marR="3508" marT="35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  <a:r>
                        <a:rPr lang="ja-JP" alt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日（日）</a:t>
                      </a:r>
                    </a:p>
                  </a:txBody>
                  <a:tcPr marL="3508" marR="3508" marT="35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日（月）</a:t>
                      </a:r>
                    </a:p>
                  </a:txBody>
                  <a:tcPr marL="3508" marR="3508" marT="35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</a:t>
                      </a:r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日（火）</a:t>
                      </a:r>
                    </a:p>
                  </a:txBody>
                  <a:tcPr marL="3508" marR="3508" marT="35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日（水）</a:t>
                      </a:r>
                    </a:p>
                  </a:txBody>
                  <a:tcPr marL="3508" marR="3508" marT="35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21380"/>
                  </a:ext>
                </a:extLst>
              </a:tr>
              <a:tr h="14529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報告方法</a:t>
                      </a:r>
                    </a:p>
                  </a:txBody>
                  <a:tcPr marL="3508" marR="3508" marT="35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検査実績を</a:t>
                      </a:r>
                      <a:endParaRPr lang="en-US" altLang="ja-JP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翌日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時〆　</a:t>
                      </a:r>
                      <a:endParaRPr lang="en-US" altLang="ja-JP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G-MIS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入力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508" marR="3508" marT="35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時</a:t>
                      </a:r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分まで</a:t>
                      </a:r>
                      <a:endParaRPr lang="en-US" altLang="ja-JP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通常どおり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508" marR="3508" marT="3508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報告なし</a:t>
                      </a:r>
                    </a:p>
                  </a:txBody>
                  <a:tcPr marL="3508" marR="3508" marT="35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午前</a:t>
                      </a: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時以降</a:t>
                      </a:r>
                      <a:endParaRPr lang="en-US" altLang="ja-JP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通常どおり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/>
                      </a:r>
                      <a:b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200" b="1" i="0" u="wavyHeavy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システム停止日分</a:t>
                      </a:r>
                      <a:endParaRPr lang="en-US" altLang="ja-JP" sz="1200" b="1" i="0" u="wavyHeavy" strike="noStrike" baseline="0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1" i="0" u="wavyHeavy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の実績を併せて入力</a:t>
                      </a:r>
                      <a:endParaRPr lang="ja-JP" altLang="en-US" sz="1200" b="1" i="0" u="wavyHeavy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508" marR="3508" marT="35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通常どおり</a:t>
                      </a:r>
                    </a:p>
                  </a:txBody>
                  <a:tcPr marL="3508" marR="3508" marT="35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通常どおり</a:t>
                      </a:r>
                    </a:p>
                  </a:txBody>
                  <a:tcPr marL="3508" marR="3508" marT="35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331376"/>
                  </a:ext>
                </a:extLst>
              </a:tr>
              <a:tr h="164309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公　表</a:t>
                      </a:r>
                      <a:endParaRPr lang="ja-JP" alt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508" marR="3508" marT="35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公表前日 </a:t>
                      </a:r>
                      <a:endParaRPr lang="en-US" altLang="ja-JP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en-US" altLang="ja-JP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0:00~23:59</a:t>
                      </a:r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に</a:t>
                      </a:r>
                      <a:endParaRPr lang="en-US" altLang="ja-JP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en-US" altLang="ja-JP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G-MIS</a:t>
                      </a:r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へ入力された</a:t>
                      </a:r>
                      <a:endParaRPr lang="en-US" altLang="ja-JP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データを集計・公表</a:t>
                      </a:r>
                      <a:endParaRPr lang="ja-JP" alt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508" marR="3508" marT="35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通常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どおり</a:t>
                      </a:r>
                      <a:endParaRPr lang="en-US" altLang="ja-JP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en-US" altLang="ja-JP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 </a:t>
                      </a:r>
                      <a:r>
                        <a:rPr lang="en-US" altLang="ja-JP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0:00~23:59</a:t>
                      </a:r>
                    </a:p>
                    <a:p>
                      <a:pPr algn="ctr" fontAlgn="ctr"/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に入力された</a:t>
                      </a:r>
                      <a:endParaRPr lang="en-US" altLang="ja-JP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データを集計・公表</a:t>
                      </a:r>
                      <a:endParaRPr lang="ja-JP" alt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L="3508" marR="3508" marT="35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検査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件数・陽性率の</a:t>
                      </a:r>
                      <a:r>
                        <a:rPr lang="ja-JP" alt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公表なし</a:t>
                      </a:r>
                    </a:p>
                  </a:txBody>
                  <a:tcPr marL="3508" marR="3508" marT="35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システム停止期間分を含め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４日分 公表</a:t>
                      </a:r>
                      <a:endParaRPr lang="ja-JP" alt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ja-JP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15</a:t>
                      </a:r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日 </a:t>
                      </a:r>
                      <a:r>
                        <a:rPr lang="en-US" altLang="ja-JP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0:00~17:29 </a:t>
                      </a:r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及び</a:t>
                      </a:r>
                      <a:endParaRPr lang="en-US" altLang="ja-JP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ja-JP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18</a:t>
                      </a:r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日 </a:t>
                      </a:r>
                      <a:r>
                        <a:rPr lang="en-US" altLang="ja-JP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8:00~23:59</a:t>
                      </a:r>
                    </a:p>
                    <a:p>
                      <a:pPr algn="ctr" fontAlgn="ctr"/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に入力された</a:t>
                      </a:r>
                      <a:endParaRPr lang="en-US" altLang="ja-JP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データを集計・公表</a:t>
                      </a:r>
                    </a:p>
                  </a:txBody>
                  <a:tcPr marL="3508" marR="3508" marT="35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通常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どおり</a:t>
                      </a:r>
                      <a:endParaRPr lang="en-US" altLang="ja-JP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en-US" altLang="ja-JP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19</a:t>
                      </a:r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日 </a:t>
                      </a:r>
                      <a:r>
                        <a:rPr lang="en-US" altLang="ja-JP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0:00~23:59</a:t>
                      </a:r>
                    </a:p>
                    <a:p>
                      <a:pPr algn="ctr" fontAlgn="ctr"/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に入力された</a:t>
                      </a:r>
                      <a:endParaRPr lang="en-US" altLang="ja-JP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データを集計・公表</a:t>
                      </a:r>
                      <a:endParaRPr lang="ja-JP" alt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L="3508" marR="3508" marT="35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4814599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-102787" y="3591320"/>
            <a:ext cx="37057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【</a:t>
            </a:r>
            <a:r>
              <a:rPr lang="ja-JP" altLang="en-US" sz="2000" b="1" dirty="0"/>
              <a:t>対応</a:t>
            </a:r>
            <a:r>
              <a:rPr lang="ja-JP" altLang="en-US" sz="2000" b="1" dirty="0" smtClean="0"/>
              <a:t>スケジュール</a:t>
            </a:r>
            <a:r>
              <a:rPr lang="en-US" altLang="ja-JP" sz="2000" b="1" dirty="0" smtClean="0"/>
              <a:t>】</a:t>
            </a:r>
            <a:endParaRPr lang="ja-JP" altLang="en-US" sz="20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118554" y="3014517"/>
            <a:ext cx="12148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【</a:t>
            </a:r>
            <a:r>
              <a:rPr lang="ja-JP" altLang="en-US" sz="2000" b="1" dirty="0"/>
              <a:t>システム停止期間</a:t>
            </a:r>
            <a:r>
              <a:rPr lang="en-US" altLang="ja-JP" sz="2000" b="1" dirty="0"/>
              <a:t>】</a:t>
            </a:r>
            <a:r>
              <a:rPr lang="ja-JP" altLang="en-US" sz="2000" b="1" dirty="0"/>
              <a:t>　</a:t>
            </a:r>
            <a:r>
              <a:rPr lang="ja-JP" altLang="en-US" sz="2000" b="1" dirty="0" smtClean="0"/>
              <a:t>１月１５日（金）１７時３０分 ～１月１８日（月）７時５９分</a:t>
            </a:r>
            <a:r>
              <a:rPr lang="ja-JP" altLang="en-US" sz="2000" b="1" dirty="0"/>
              <a:t>　</a:t>
            </a:r>
            <a:r>
              <a:rPr lang="ja-JP" altLang="en-US" sz="2000" b="1" dirty="0" smtClean="0"/>
              <a:t>の４日間</a:t>
            </a:r>
            <a:endParaRPr lang="en-US" altLang="ja-JP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10561449" y="83958"/>
            <a:ext cx="13482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資料３－２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17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</TotalTime>
  <Words>267</Words>
  <Application>Microsoft Office PowerPoint</Application>
  <PresentationFormat>ユーザー設定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阪上　彩子</dc:creator>
  <cp:lastModifiedBy>周藤　英</cp:lastModifiedBy>
  <cp:revision>29</cp:revision>
  <cp:lastPrinted>2021-01-11T10:14:59Z</cp:lastPrinted>
  <dcterms:created xsi:type="dcterms:W3CDTF">2021-01-08T03:07:53Z</dcterms:created>
  <dcterms:modified xsi:type="dcterms:W3CDTF">2021-01-12T04:34:47Z</dcterms:modified>
</cp:coreProperties>
</file>