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568640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10722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387411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7304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399944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271847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96698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690131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4152390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171014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82ED4A-25DB-46F0-8BB1-BBD4AE9EFAE5}"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347850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2ED4A-25DB-46F0-8BB1-BBD4AE9EFAE5}" type="datetimeFigureOut">
              <a:rPr kumimoji="1" lang="ja-JP" altLang="en-US" smtClean="0"/>
              <a:t>2021/1/12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DC8B3-C01D-4738-8A65-EE8D440CA5C8}" type="slidenum">
              <a:rPr kumimoji="1" lang="ja-JP" altLang="en-US" smtClean="0"/>
              <a:t>‹#›</a:t>
            </a:fld>
            <a:endParaRPr kumimoji="1" lang="ja-JP" altLang="en-US"/>
          </a:p>
        </p:txBody>
      </p:sp>
    </p:spTree>
    <p:extLst>
      <p:ext uri="{BB962C8B-B14F-4D97-AF65-F5344CB8AC3E}">
        <p14:creationId xmlns:p14="http://schemas.microsoft.com/office/powerpoint/2010/main" val="2257281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7392473" cy="399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HGSｺﾞｼｯｸM" panose="020B0600000000000000" pitchFamily="50" charset="-128"/>
                <a:ea typeface="HGSｺﾞｼｯｸM" panose="020B0600000000000000" pitchFamily="50" charset="-128"/>
              </a:rPr>
              <a:t>府営住宅における新型コロナウイルス感染症への対応</a:t>
            </a:r>
            <a:r>
              <a:rPr kumimoji="1" lang="ja-JP" altLang="en-US" sz="1400" dirty="0" smtClean="0">
                <a:latin typeface="HGSｺﾞｼｯｸM" panose="020B0600000000000000" pitchFamily="50" charset="-128"/>
                <a:ea typeface="HGSｺﾞｼｯｸM" panose="020B0600000000000000" pitchFamily="50" charset="-128"/>
              </a:rPr>
              <a:t>（令和２年４月～）</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5" name="テキスト ボックス 4"/>
          <p:cNvSpPr txBox="1"/>
          <p:nvPr/>
        </p:nvSpPr>
        <p:spPr>
          <a:xfrm>
            <a:off x="7611415" y="12879"/>
            <a:ext cx="1481070" cy="369332"/>
          </a:xfrm>
          <a:prstGeom prst="rect">
            <a:avLst/>
          </a:prstGeom>
          <a:noFill/>
          <a:ln>
            <a:solidFill>
              <a:schemeClr val="accent1"/>
            </a:solidFill>
          </a:ln>
        </p:spPr>
        <p:txBody>
          <a:bodyPr wrap="square" rtlCol="0">
            <a:spAutoFit/>
          </a:bodyPr>
          <a:lstStyle/>
          <a:p>
            <a:pPr algn="ctr"/>
            <a:r>
              <a:rPr kumimoji="1" lang="ja-JP" altLang="en-US" dirty="0" smtClean="0">
                <a:latin typeface="HGSｺﾞｼｯｸM" panose="020B0600000000000000" pitchFamily="50" charset="-128"/>
                <a:ea typeface="HGSｺﾞｼｯｸM" panose="020B0600000000000000" pitchFamily="50" charset="-128"/>
              </a:rPr>
              <a:t>資料</a:t>
            </a:r>
            <a:r>
              <a:rPr kumimoji="1" lang="ja-JP" altLang="en-US" dirty="0" smtClean="0">
                <a:latin typeface="HGSｺﾞｼｯｸM" panose="020B0600000000000000" pitchFamily="50" charset="-128"/>
                <a:ea typeface="HGSｺﾞｼｯｸM" panose="020B0600000000000000" pitchFamily="50" charset="-128"/>
              </a:rPr>
              <a:t>３－１</a:t>
            </a:r>
            <a:endParaRPr kumimoji="1" lang="ja-JP" altLang="en-US" dirty="0">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0" y="759854"/>
            <a:ext cx="9144000" cy="266905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rgbClr val="0070C0"/>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新型</a:t>
            </a:r>
            <a:r>
              <a:rPr kumimoji="1" lang="ja-JP" altLang="en-US" sz="1600" dirty="0">
                <a:solidFill>
                  <a:schemeClr val="tx1"/>
                </a:solidFill>
                <a:latin typeface="HGSｺﾞｼｯｸM" panose="020B0600000000000000" pitchFamily="50" charset="-128"/>
                <a:ea typeface="HGSｺﾞｼｯｸM" panose="020B0600000000000000" pitchFamily="50" charset="-128"/>
              </a:rPr>
              <a:t>コロナウイルス感染症拡大の影響による解雇や雇い止めなどにより、住宅の退去を</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余儀なく　</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される</a:t>
            </a:r>
            <a:r>
              <a:rPr kumimoji="1" lang="ja-JP" altLang="en-US" sz="1600" dirty="0">
                <a:solidFill>
                  <a:schemeClr val="tx1"/>
                </a:solidFill>
                <a:latin typeface="HGSｺﾞｼｯｸM" panose="020B0600000000000000" pitchFamily="50" charset="-128"/>
                <a:ea typeface="HGSｺﾞｼｯｸM" panose="020B0600000000000000" pitchFamily="50" charset="-128"/>
              </a:rPr>
              <a:t>方を対象に、当座の住居を確保できるよう、府営住宅を一時的に提供</a:t>
            </a: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提供</a:t>
            </a:r>
            <a:r>
              <a:rPr kumimoji="1" lang="ja-JP" altLang="en-US" sz="1600" dirty="0">
                <a:solidFill>
                  <a:schemeClr val="tx1"/>
                </a:solidFill>
                <a:latin typeface="HGSｺﾞｼｯｸM" panose="020B0600000000000000" pitchFamily="50" charset="-128"/>
                <a:ea typeface="HGSｺﾞｼｯｸM" panose="020B0600000000000000" pitchFamily="50" charset="-128"/>
              </a:rPr>
              <a:t>戸数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１００戸</a:t>
            </a:r>
            <a:r>
              <a:rPr kumimoji="1" lang="ja-JP" altLang="en-US" sz="1600" dirty="0">
                <a:solidFill>
                  <a:schemeClr val="tx1"/>
                </a:solidFill>
                <a:latin typeface="HGSｺﾞｼｯｸM" panose="020B0600000000000000" pitchFamily="50" charset="-128"/>
                <a:ea typeface="HGSｺﾞｼｯｸM" panose="020B0600000000000000" pitchFamily="50" charset="-128"/>
              </a:rPr>
              <a:t>程度</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（３００戸</a:t>
            </a:r>
            <a:r>
              <a:rPr kumimoji="1" lang="ja-JP" altLang="en-US" sz="1600" dirty="0">
                <a:solidFill>
                  <a:schemeClr val="tx1"/>
                </a:solidFill>
                <a:latin typeface="HGSｺﾞｼｯｸM" panose="020B0600000000000000" pitchFamily="50" charset="-128"/>
                <a:ea typeface="HGSｺﾞｼｯｸM" panose="020B0600000000000000" pitchFamily="50" charset="-128"/>
              </a:rPr>
              <a:t>まで順次拡大予定）</a:t>
            </a: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　入居期間　６か月</a:t>
            </a:r>
            <a:r>
              <a:rPr kumimoji="1" lang="ja-JP" altLang="en-US" sz="1600" dirty="0">
                <a:solidFill>
                  <a:schemeClr val="tx1"/>
                </a:solidFill>
                <a:latin typeface="HGSｺﾞｼｯｸM" panose="020B0600000000000000" pitchFamily="50" charset="-128"/>
                <a:ea typeface="HGSｺﾞｼｯｸM" panose="020B0600000000000000" pitchFamily="50" charset="-128"/>
              </a:rPr>
              <a:t>以内（最長で１年まで延長可）</a:t>
            </a: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　使用料</a:t>
            </a:r>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４，０００円</a:t>
            </a:r>
            <a:r>
              <a:rPr kumimoji="1" lang="ja-JP" altLang="en-US" sz="1600" dirty="0">
                <a:solidFill>
                  <a:schemeClr val="tx1"/>
                </a:solidFill>
                <a:latin typeface="HGSｺﾞｼｯｸM" panose="020B0600000000000000" pitchFamily="50" charset="-128"/>
                <a:ea typeface="HGSｺﾞｼｯｸM" panose="020B0600000000000000" pitchFamily="50" charset="-128"/>
              </a:rPr>
              <a:t>／</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月（保証</a:t>
            </a:r>
            <a:r>
              <a:rPr kumimoji="1" lang="ja-JP" altLang="en-US" sz="1600" dirty="0">
                <a:solidFill>
                  <a:schemeClr val="tx1"/>
                </a:solidFill>
                <a:latin typeface="HGSｺﾞｼｯｸM" panose="020B0600000000000000" pitchFamily="50" charset="-128"/>
                <a:ea typeface="HGSｺﾞｼｯｸM" panose="020B0600000000000000" pitchFamily="50" charset="-128"/>
              </a:rPr>
              <a:t>金・共益費</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免除）</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endParaRPr kumimoji="1" lang="en-US" altLang="ja-JP" sz="16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a:t>
            </a:r>
            <a:r>
              <a:rPr kumimoji="1" lang="en-US" altLang="ja-JP" sz="16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相談件数・提供戸数　</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相談件数　３１８件　　提供戸数　３３戸（現在入居中　２７戸）</a:t>
            </a:r>
            <a:endParaRPr kumimoji="1" lang="ja-JP" altLang="en-US" dirty="0">
              <a:solidFill>
                <a:schemeClr val="tx1"/>
              </a:solidFill>
            </a:endParaRPr>
          </a:p>
        </p:txBody>
      </p:sp>
      <p:sp>
        <p:nvSpPr>
          <p:cNvPr id="7" name="正方形/長方形 6"/>
          <p:cNvSpPr/>
          <p:nvPr/>
        </p:nvSpPr>
        <p:spPr>
          <a:xfrm>
            <a:off x="0" y="609019"/>
            <a:ext cx="2665927" cy="3182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HGSｺﾞｼｯｸM" panose="020B0600000000000000" pitchFamily="50" charset="-128"/>
                <a:ea typeface="HGSｺﾞｼｯｸM" panose="020B0600000000000000" pitchFamily="50" charset="-128"/>
              </a:rPr>
              <a:t>離職者等への住宅提供</a:t>
            </a:r>
            <a:endParaRPr kumimoji="1" lang="ja-JP" altLang="en-US" sz="16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0" y="3670479"/>
            <a:ext cx="9144000" cy="318752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200"/>
              </a:spcBef>
            </a:pP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1600" dirty="0">
                <a:solidFill>
                  <a:schemeClr val="tx1"/>
                </a:solidFill>
                <a:latin typeface="HGSｺﾞｼｯｸM" panose="020B0600000000000000" pitchFamily="50" charset="-128"/>
                <a:ea typeface="HGSｺﾞｼｯｸM" panose="020B0600000000000000" pitchFamily="50" charset="-128"/>
              </a:rPr>
              <a:t>家賃の減免 </a:t>
            </a: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解雇</a:t>
            </a:r>
            <a:r>
              <a:rPr kumimoji="1" lang="ja-JP" altLang="en-US" sz="1600" dirty="0">
                <a:solidFill>
                  <a:schemeClr val="tx1"/>
                </a:solidFill>
                <a:latin typeface="HGSｺﾞｼｯｸM" panose="020B0600000000000000" pitchFamily="50" charset="-128"/>
                <a:ea typeface="HGSｺﾞｼｯｸM" panose="020B0600000000000000" pitchFamily="50" charset="-128"/>
              </a:rPr>
              <a:t>・倒産・休業・休職等により、収入が著しく減少し、府の定める基準以下となった</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世帯を対</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象に基本家賃の２分の１を下限として家賃を減額（認定月収が</a:t>
            </a:r>
            <a:r>
              <a:rPr kumimoji="1" lang="en-US" altLang="ja-JP" sz="1600" dirty="0" smtClean="0">
                <a:solidFill>
                  <a:schemeClr val="tx1"/>
                </a:solidFill>
                <a:latin typeface="HGSｺﾞｼｯｸM" panose="020B0600000000000000" pitchFamily="50" charset="-128"/>
                <a:ea typeface="HGSｺﾞｼｯｸM" panose="020B0600000000000000" pitchFamily="50" charset="-128"/>
              </a:rPr>
              <a:t>104,000</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円以下の世帯が対象）</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1600" dirty="0">
                <a:solidFill>
                  <a:schemeClr val="tx1"/>
                </a:solidFill>
                <a:latin typeface="HGSｺﾞｼｯｸM" panose="020B0600000000000000" pitchFamily="50" charset="-128"/>
                <a:ea typeface="HGSｺﾞｼｯｸM" panose="020B0600000000000000" pitchFamily="50" charset="-128"/>
              </a:rPr>
              <a:t>収入の更正</a:t>
            </a: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解雇・倒産・休業・休職等により、収入が著しく減少した</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世帯について、認定月収</a:t>
            </a:r>
            <a:r>
              <a:rPr kumimoji="1" lang="ja-JP" altLang="en-US" sz="1600" dirty="0">
                <a:solidFill>
                  <a:schemeClr val="tx1"/>
                </a:solidFill>
                <a:latin typeface="HGSｺﾞｼｯｸM" panose="020B0600000000000000" pitchFamily="50" charset="-128"/>
                <a:ea typeface="HGSｺﾞｼｯｸM" panose="020B0600000000000000" pitchFamily="50" charset="-128"/>
              </a:rPr>
              <a:t>を再計算</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し、</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その</a:t>
            </a:r>
            <a:r>
              <a:rPr kumimoji="1" lang="ja-JP" altLang="en-US" sz="1600" dirty="0">
                <a:solidFill>
                  <a:schemeClr val="tx1"/>
                </a:solidFill>
                <a:latin typeface="HGSｺﾞｼｯｸM" panose="020B0600000000000000" pitchFamily="50" charset="-128"/>
                <a:ea typeface="HGSｺﾞｼｯｸM" panose="020B0600000000000000" pitchFamily="50" charset="-128"/>
              </a:rPr>
              <a:t>結果、収入分位が下がる場合</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に家賃</a:t>
            </a:r>
            <a:r>
              <a:rPr kumimoji="1" lang="ja-JP" altLang="en-US" sz="1600" dirty="0">
                <a:solidFill>
                  <a:schemeClr val="tx1"/>
                </a:solidFill>
                <a:latin typeface="HGSｺﾞｼｯｸM" panose="020B0600000000000000" pitchFamily="50" charset="-128"/>
                <a:ea typeface="HGSｺﾞｼｯｸM" panose="020B0600000000000000" pitchFamily="50" charset="-128"/>
              </a:rPr>
              <a:t>を</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減額</a:t>
            </a:r>
            <a:r>
              <a:rPr kumimoji="1" lang="ja-JP" altLang="en-US" sz="1600" dirty="0">
                <a:solidFill>
                  <a:schemeClr val="tx1"/>
                </a:solidFill>
                <a:latin typeface="HGSｺﾞｼｯｸM" panose="020B0600000000000000" pitchFamily="50" charset="-128"/>
                <a:ea typeface="HGSｺﾞｼｯｸM" panose="020B0600000000000000" pitchFamily="50" charset="-128"/>
              </a:rPr>
              <a:t>（認定月収が</a:t>
            </a:r>
            <a:r>
              <a:rPr kumimoji="1" lang="en-US" altLang="ja-JP" sz="1600" dirty="0">
                <a:solidFill>
                  <a:schemeClr val="tx1"/>
                </a:solidFill>
                <a:latin typeface="HGSｺﾞｼｯｸM" panose="020B0600000000000000" pitchFamily="50" charset="-128"/>
                <a:ea typeface="HGSｺﾞｼｯｸM" panose="020B0600000000000000" pitchFamily="50" charset="-128"/>
              </a:rPr>
              <a:t>104,000</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円を超える世帯</a:t>
            </a:r>
            <a:r>
              <a:rPr kumimoji="1" lang="ja-JP" altLang="en-US" sz="1600" dirty="0">
                <a:solidFill>
                  <a:schemeClr val="tx1"/>
                </a:solidFill>
                <a:latin typeface="HGSｺﾞｼｯｸM" panose="020B0600000000000000" pitchFamily="50" charset="-128"/>
                <a:ea typeface="HGSｺﾞｼｯｸM" panose="020B0600000000000000" pitchFamily="50" charset="-128"/>
              </a:rPr>
              <a:t>が対象</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endParaRPr kumimoji="1" lang="en-US" altLang="ja-JP" sz="1600" dirty="0">
              <a:solidFill>
                <a:schemeClr val="tx1"/>
              </a:solidFill>
              <a:latin typeface="HGSｺﾞｼｯｸM" panose="020B0600000000000000" pitchFamily="50" charset="-128"/>
              <a:ea typeface="HGSｺﾞｼｯｸM" panose="020B0600000000000000" pitchFamily="50" charset="-128"/>
            </a:endParaRPr>
          </a:p>
          <a:p>
            <a:endParaRPr kumimoji="1" lang="en-US" altLang="ja-JP" sz="1600" dirty="0">
              <a:solidFill>
                <a:schemeClr val="tx1"/>
              </a:solidFill>
              <a:latin typeface="HGSｺﾞｼｯｸM" panose="020B0600000000000000" pitchFamily="50" charset="-128"/>
              <a:ea typeface="HGSｺﾞｼｯｸM" panose="020B0600000000000000" pitchFamily="50" charset="-128"/>
            </a:endParaRPr>
          </a:p>
          <a:p>
            <a:endParaRPr kumimoji="1" lang="en-US" altLang="ja-JP" sz="16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1600" dirty="0">
                <a:solidFill>
                  <a:schemeClr val="tx1"/>
                </a:solidFill>
                <a:latin typeface="HGSｺﾞｼｯｸM" panose="020B0600000000000000" pitchFamily="50" charset="-128"/>
                <a:ea typeface="HGSｺﾞｼｯｸM" panose="020B0600000000000000" pitchFamily="50" charset="-128"/>
              </a:rPr>
              <a:t>　</a:t>
            </a:r>
            <a:r>
              <a:rPr kumimoji="1" lang="ja-JP" altLang="en-US" sz="16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dirty="0">
              <a:solidFill>
                <a:schemeClr val="tx1"/>
              </a:solidFill>
            </a:endParaRPr>
          </a:p>
        </p:txBody>
      </p:sp>
      <p:sp>
        <p:nvSpPr>
          <p:cNvPr id="9" name="正方形/長方形 8"/>
          <p:cNvSpPr/>
          <p:nvPr/>
        </p:nvSpPr>
        <p:spPr>
          <a:xfrm>
            <a:off x="0" y="3474260"/>
            <a:ext cx="3528811" cy="3483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HGSｺﾞｼｯｸM" panose="020B0600000000000000" pitchFamily="50" charset="-128"/>
                <a:ea typeface="HGSｺﾞｼｯｸM" panose="020B0600000000000000" pitchFamily="50" charset="-128"/>
              </a:rPr>
              <a:t>入居者の家賃減免・収入更正</a:t>
            </a:r>
            <a:endParaRPr kumimoji="1" lang="ja-JP" altLang="en-US" sz="1600" dirty="0">
              <a:latin typeface="HGSｺﾞｼｯｸM" panose="020B0600000000000000" pitchFamily="50" charset="-128"/>
              <a:ea typeface="HGSｺﾞｼｯｸM" panose="020B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171076802"/>
              </p:ext>
            </p:extLst>
          </p:nvPr>
        </p:nvGraphicFramePr>
        <p:xfrm>
          <a:off x="579548" y="5760721"/>
          <a:ext cx="5705341" cy="962052"/>
        </p:xfrm>
        <a:graphic>
          <a:graphicData uri="http://schemas.openxmlformats.org/drawingml/2006/table">
            <a:tbl>
              <a:tblPr firstRow="1" bandRow="1">
                <a:tableStyleId>{5940675A-B579-460E-94D1-54222C63F5DA}</a:tableStyleId>
              </a:tblPr>
              <a:tblGrid>
                <a:gridCol w="2825143">
                  <a:extLst>
                    <a:ext uri="{9D8B030D-6E8A-4147-A177-3AD203B41FA5}">
                      <a16:colId xmlns:a16="http://schemas.microsoft.com/office/drawing/2014/main" val="1104007502"/>
                    </a:ext>
                  </a:extLst>
                </a:gridCol>
                <a:gridCol w="1440099">
                  <a:extLst>
                    <a:ext uri="{9D8B030D-6E8A-4147-A177-3AD203B41FA5}">
                      <a16:colId xmlns:a16="http://schemas.microsoft.com/office/drawing/2014/main" val="1879890704"/>
                    </a:ext>
                  </a:extLst>
                </a:gridCol>
                <a:gridCol w="1440099">
                  <a:extLst>
                    <a:ext uri="{9D8B030D-6E8A-4147-A177-3AD203B41FA5}">
                      <a16:colId xmlns:a16="http://schemas.microsoft.com/office/drawing/2014/main" val="3233670514"/>
                    </a:ext>
                  </a:extLst>
                </a:gridCol>
              </a:tblGrid>
              <a:tr h="320684">
                <a:tc>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ctr"/>
                      <a:r>
                        <a:rPr kumimoji="1" lang="ja-JP" altLang="en-US" sz="1400" dirty="0" smtClean="0"/>
                        <a:t>相談件数</a:t>
                      </a:r>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ctr"/>
                      <a:r>
                        <a:rPr kumimoji="1" lang="ja-JP" altLang="en-US" sz="1400" dirty="0" smtClean="0"/>
                        <a:t>申請件数</a:t>
                      </a:r>
                      <a:endParaRPr kumimoji="1" lang="ja-JP" altLang="en-US" sz="140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4000338023"/>
                  </a:ext>
                </a:extLst>
              </a:tr>
              <a:tr h="320684">
                <a:tc>
                  <a:txBody>
                    <a:bodyPr/>
                    <a:lstStyle/>
                    <a:p>
                      <a:pPr algn="ctr"/>
                      <a:r>
                        <a:rPr kumimoji="1" lang="ja-JP" altLang="en-US" sz="1400" dirty="0" smtClean="0"/>
                        <a:t>家　賃　減　免</a:t>
                      </a:r>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r"/>
                      <a:r>
                        <a:rPr kumimoji="1" lang="ja-JP" altLang="en-US" sz="1400" dirty="0" smtClean="0"/>
                        <a:t>１，６３０</a:t>
                      </a:r>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r"/>
                      <a:r>
                        <a:rPr kumimoji="1" lang="ja-JP" altLang="en-US" sz="1400" dirty="0" smtClean="0"/>
                        <a:t>３３４</a:t>
                      </a:r>
                      <a:endParaRPr kumimoji="1" lang="ja-JP" altLang="en-US" sz="140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428176564"/>
                  </a:ext>
                </a:extLst>
              </a:tr>
              <a:tr h="320684">
                <a:tc>
                  <a:txBody>
                    <a:bodyPr/>
                    <a:lstStyle/>
                    <a:p>
                      <a:pPr algn="ctr"/>
                      <a:r>
                        <a:rPr kumimoji="1" lang="ja-JP" altLang="en-US" sz="1400" dirty="0" smtClean="0"/>
                        <a:t>収　入　更　正</a:t>
                      </a:r>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r"/>
                      <a:r>
                        <a:rPr kumimoji="1" lang="ja-JP" altLang="en-US" sz="1400" dirty="0" smtClean="0"/>
                        <a:t>１，２２８</a:t>
                      </a:r>
                      <a:endParaRPr kumimoji="1" lang="ja-JP" altLang="en-US" sz="1400" dirty="0">
                        <a:latin typeface="HGSｺﾞｼｯｸM" panose="020B0600000000000000" pitchFamily="50" charset="-128"/>
                        <a:ea typeface="HGSｺﾞｼｯｸM" panose="020B0600000000000000" pitchFamily="50" charset="-128"/>
                      </a:endParaRPr>
                    </a:p>
                  </a:txBody>
                  <a:tcPr/>
                </a:tc>
                <a:tc>
                  <a:txBody>
                    <a:bodyPr/>
                    <a:lstStyle/>
                    <a:p>
                      <a:pPr algn="r"/>
                      <a:r>
                        <a:rPr kumimoji="1" lang="ja-JP" altLang="en-US" sz="1400" dirty="0" smtClean="0"/>
                        <a:t>４３３</a:t>
                      </a:r>
                      <a:endParaRPr kumimoji="1" lang="ja-JP" altLang="en-US" sz="140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2374904693"/>
                  </a:ext>
                </a:extLst>
              </a:tr>
            </a:tbl>
          </a:graphicData>
        </a:graphic>
      </p:graphicFrame>
      <p:sp>
        <p:nvSpPr>
          <p:cNvPr id="3" name="テキスト ボックス 2"/>
          <p:cNvSpPr txBox="1"/>
          <p:nvPr/>
        </p:nvSpPr>
        <p:spPr>
          <a:xfrm>
            <a:off x="7018985" y="399245"/>
            <a:ext cx="2073499" cy="253916"/>
          </a:xfrm>
          <a:prstGeom prst="rect">
            <a:avLst/>
          </a:prstGeom>
          <a:noFill/>
        </p:spPr>
        <p:txBody>
          <a:bodyPr wrap="square" rtlCol="0">
            <a:spAutoFit/>
          </a:bodyPr>
          <a:lstStyle/>
          <a:p>
            <a:r>
              <a:rPr kumimoji="1" lang="ja-JP" altLang="en-US" sz="1050" dirty="0" smtClean="0">
                <a:latin typeface="HGSｺﾞｼｯｸM" panose="020B0600000000000000" pitchFamily="50" charset="-128"/>
                <a:ea typeface="HGSｺﾞｼｯｸM" panose="020B0600000000000000" pitchFamily="50" charset="-128"/>
              </a:rPr>
              <a:t>（令和２年１２月２８日現在）</a:t>
            </a:r>
            <a:endParaRPr kumimoji="1" lang="ja-JP" altLang="en-US" sz="1050"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27741673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302</Words>
  <Application>Microsoft Office PowerPoint</Application>
  <PresentationFormat>画面に合わせる (4:3)</PresentationFormat>
  <Paragraphs>33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淳裕</dc:creator>
  <cp:lastModifiedBy>辻井　温子</cp:lastModifiedBy>
  <cp:revision>10</cp:revision>
  <cp:lastPrinted>2021-01-12T01:15:41Z</cp:lastPrinted>
  <dcterms:created xsi:type="dcterms:W3CDTF">2021-01-11T23:23:38Z</dcterms:created>
  <dcterms:modified xsi:type="dcterms:W3CDTF">2021-01-12T05:51:42Z</dcterms:modified>
</cp:coreProperties>
</file>