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4" r:id="rId2"/>
    <p:sldId id="301" r:id="rId3"/>
    <p:sldId id="290" r:id="rId4"/>
    <p:sldId id="302" r:id="rId5"/>
    <p:sldId id="294" r:id="rId6"/>
    <p:sldId id="295" r:id="rId7"/>
    <p:sldId id="292" r:id="rId8"/>
    <p:sldId id="293" r:id="rId9"/>
    <p:sldId id="289" r:id="rId10"/>
    <p:sldId id="280" r:id="rId11"/>
    <p:sldId id="275" r:id="rId12"/>
    <p:sldId id="276" r:id="rId13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55" autoAdjust="0"/>
  </p:normalViewPr>
  <p:slideViewPr>
    <p:cSldViewPr snapToGrid="0">
      <p:cViewPr varScale="1">
        <p:scale>
          <a:sx n="61" d="100"/>
          <a:sy n="61" d="100"/>
        </p:scale>
        <p:origin x="222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23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652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68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04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4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12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38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873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690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569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734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73702"/>
              </p:ext>
            </p:extLst>
          </p:nvPr>
        </p:nvGraphicFramePr>
        <p:xfrm>
          <a:off x="125099" y="599718"/>
          <a:ext cx="11943332" cy="6018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5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区域　大阪府全域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レッドステージ１の期間</a:t>
                      </a:r>
                      <a:r>
                        <a:rPr kumimoji="1" lang="ja-JP" altLang="en-US" sz="160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60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1</a:t>
                      </a:r>
                      <a:r>
                        <a:rPr kumimoji="1" lang="ja-JP" altLang="en-US" sz="160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60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60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日から緊急事態宣</a:t>
                      </a:r>
                      <a:endParaRPr kumimoji="1" lang="en-US" altLang="ja-JP" sz="1600" b="0" i="0" u="none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　　</a:t>
                      </a:r>
                      <a:r>
                        <a:rPr kumimoji="1" lang="ja-JP" altLang="en-US" sz="160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　　　　　　言</a:t>
                      </a:r>
                      <a:r>
                        <a:rPr kumimoji="1" lang="ja-JP" altLang="en-US" sz="1600" b="0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発出までの間）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実施内容（特措法第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条第９項に基づく）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　緊急事態宣言が発出されている１都３県（東京都、埼玉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県、千葉県、神奈川県）との往来を自粛すること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不要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不急の外出を自粛すること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　成人式前後の懇親会には参加しないこと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上記のほか、府民に要請している内容については、継続し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て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要請を実施（別添参考資料１）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</a:t>
                      </a: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レッドステージ２の期間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１月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日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２月７日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ja-JP" altLang="en-US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「緊急事態措置を実施すべき区域」に大阪府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が追加された場合、それに応じて期間を変更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実施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内容（特措法第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条第９項に基づく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「緊急事態措置を実施すべき区域」に大阪府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が追加された場合、「不要不急の外出自粛」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は法第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条第１項に基づく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不要不急の外出・移動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は自粛すること 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　医療機関への通院、食料・医薬品・生活必需品の買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い出し、必要な職場への出勤、屋外での運動や散歩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など、生活や健康の維持のために必要なものについ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</a:rPr>
                        <a:t>ては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対象外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特に、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時以降の不要不急の外出自粛を徹底すること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25099" y="82424"/>
            <a:ext cx="9114435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レッドステージ（非常事態）の対応方針に基づく要請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新旧対照表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8901" y="70018"/>
            <a:ext cx="14214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7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10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58418"/>
              </p:ext>
            </p:extLst>
          </p:nvPr>
        </p:nvGraphicFramePr>
        <p:xfrm>
          <a:off x="193339" y="192922"/>
          <a:ext cx="11943332" cy="65990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＜高齢者施設、医療機関等へのお願い＞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１．職員、施設と関わりのある業務の従業員に対し、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緊急事態宣言が発出されている１都３県（東京都、埼玉県、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千葉県、神奈川県）との往来を自粛するよう求めること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２．職員、施設と関わりのある業務の従業員に対し、不要不急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の外出を自粛するよう求めること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３．職員、施設と関わりのある業務の従業員に対し、成人式前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後の懇親会、新年会には参加しないよう求めること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４．職員、施設と関わりのある業務の従業員に対し「５人以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spc="-50" baseline="0" dirty="0" smtClean="0">
                          <a:solidFill>
                            <a:schemeClr val="tx1"/>
                          </a:solidFill>
                        </a:rPr>
                        <a:t>上」「２時間以上」の宴会・飲み会は控えるよう求めること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５．職員に少しでも症状がある場合は、休暇を取得しやすい環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境を整えるとともに検査を受診させること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６．職員、施設と関わりのある業務の従業員、入所者・入院患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者、外部から訪問される方に対し、徹底した感染防止対策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（マスクの着用、手指消毒等）を求める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７．寒い環境においても、適度な保湿、適切な換気（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２セン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サーの活用による確認等）を実施すること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入）していない、接待を伴う飲食店及び酒類の提供を行う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飲食店の利用を自粛すること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862113" y="51331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2861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816050"/>
              </p:ext>
            </p:extLst>
          </p:nvPr>
        </p:nvGraphicFramePr>
        <p:xfrm>
          <a:off x="94918" y="173295"/>
          <a:ext cx="11943332" cy="6351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１．従業員等に対し、緊急事態宣言が発出されて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いる１都３県 （東京都、埼玉県、千葉県、神奈川県）との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往来を自粛するよう求めること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２．従業員等に対し、不要不急の外出を自粛するよう求める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こと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３．従業員等に対し、成人式前後の懇親会、新年会には参加し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ないよう求めること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1600"/>
                        </a:lnSpc>
                        <a:defRPr/>
                      </a:pP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４．テレワークを推進すること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出勤が必要となる職場でも、ローテーション勤務、時差通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勤、自転車通勤などの取り組みを推進すること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５．従業員等に対し、「５人以上」「２時間以上」の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宴会・飲み会を控えるよう求めること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６．従業員等に少しでも症状が有る場合は、休暇を取得しや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す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い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環境を整えるとともに検査受診を勧める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７．寒い環境においても、適度な保湿、適切な換気（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２セン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サーの活用による確認等）を実施すること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８．業種別ガイドラインを遵守（感染防止宣言ステッカーの導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入）していない、接待を伴う飲食店及び酒類の提供を行う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飲食店の利用を自粛すること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９．業種別ガイドラインの遵守を徹底すること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時以降の不要不急の外出自粛を徹底することを踏まえ、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事業の継続に必要な場合を除き、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時以降の勤務を抑制す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ること（特措法第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条第９項に基づく）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「出勤者数の７割削減」をめざすことも含め、テレワーク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をより推進すること　出勤が必要となる職場でも、ロー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テーション勤務、時差出勤、自転車通勤などの取り組みを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条第９項に基づく）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新年の挨拶回り、新年会・賀詞交歓会、及びこれに類する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ものは、飲食につながるため、自粛すること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87990" y="522015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546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912155"/>
              </p:ext>
            </p:extLst>
          </p:nvPr>
        </p:nvGraphicFramePr>
        <p:xfrm>
          <a:off x="94918" y="282479"/>
          <a:ext cx="11943332" cy="6175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840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１．学生に対し、緊急事態宣言が発出されている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１都３県（東京都、埼玉県、千葉県、神奈川県）との往来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を自粛するよう求めること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２．学生に対し、不要不急の外出を自粛するよう求めること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３．学生に対し、成人式前後の懇親会、新年会には参加しない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４．学生に対し、「５人以上」「２時間以上」の宴会・飲み会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を控えるよう求めること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５．学生に少しでも症状が有る場合は登校させず、検査受診を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勧めること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６．寒い環境においても、適度な保湿、適切な換気（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２セン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サーの活用による確認等）を実施する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７．寮やクラブ・サークル活動での感染防止対策（マスクの着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用等）を徹底すること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入）していない、接待を伴う飲食店及び酒類の提供を行う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飲食店の利用を自粛すること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＜大学等へのお願い＞　　　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感染防止と面接授業・遠隔授業の効果的実施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等により学修機会を確保すること（特措法第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条第９項に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基づく）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部活動、課外活動、学生寮における感染防止策、懇親会や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飲み会などについて、学生等に注意喚起を徹底すること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部活動における感染リスクの高い活動は自粛すること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条第９項に基づく）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50103" y="60834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560294"/>
              </p:ext>
            </p:extLst>
          </p:nvPr>
        </p:nvGraphicFramePr>
        <p:xfrm>
          <a:off x="180428" y="479693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・現在の要請内容を、継続して実施（別添参考資料２）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●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イベントの開催について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府主催（共催）のイベントを含む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要請期間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17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日～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日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収容人数・収容率等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人数上限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】5,000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人以下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収容率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屋内：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％以下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　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屋外：人と人との距離を十分に確保（できる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だ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　　　　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け２ｍ）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　　　　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条第９項に基づく）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　新年の挨拶回り、新年会・賀詞交歓会、及びこれに類す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るものは、飲食につながるため、自粛すること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　　　　　　　　　　　　　　　　　　　　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　あわせて、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時以降の時間短縮について協力を依頼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1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669157"/>
              </p:ext>
            </p:extLst>
          </p:nvPr>
        </p:nvGraphicFramePr>
        <p:xfrm>
          <a:off x="180428" y="479693"/>
          <a:ext cx="11943332" cy="6063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ついて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大阪市全域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②　期間　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１月</a:t>
                      </a:r>
                      <a:r>
                        <a:rPr lang="en-US" altLang="ja-JP" sz="1600" b="0" u="none" spc="-100" baseline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日までとしている期間を「緊急事態宣言発出</a:t>
                      </a:r>
                      <a:r>
                        <a:rPr lang="ja-JP" altLang="en-US" sz="1600" b="0" u="none" spc="-100" baseline="0" dirty="0" err="1" smtClean="0">
                          <a:solidFill>
                            <a:schemeClr val="tx1"/>
                          </a:solidFill>
                        </a:rPr>
                        <a:t>ま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　　　　で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の間」に延長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特措法施行令第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条第１項各号に掲げる施設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spc="-10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上記のほか、現在、施設に要請している内容については、継続し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spc="-100" dirty="0" err="1" smtClean="0">
                          <a:solidFill>
                            <a:schemeClr val="tx1"/>
                          </a:solidFill>
                        </a:rPr>
                        <a:t>て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要請を実施（別添参考資料３）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区域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大阪府全域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②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期間　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１月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日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~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２月７日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「緊急事態措置を実施すべき区域」に大阪府が　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追加された場合、それに応じて期間を変更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ja-JP" altLang="en-US" sz="1600" b="1" u="sng" spc="-1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内容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【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条第９項に基づく要請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615" y="2192530"/>
            <a:ext cx="5477731" cy="223556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4611" y="2826251"/>
            <a:ext cx="5443335" cy="224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0154"/>
              </p:ext>
            </p:extLst>
          </p:nvPr>
        </p:nvGraphicFramePr>
        <p:xfrm>
          <a:off x="180428" y="479693"/>
          <a:ext cx="11943332" cy="5858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504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【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協力依頼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　遊興施設のうち、食品衛生法の飲食店営業許可を受けて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</a:rPr>
                        <a:t>い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err="1" smtClean="0">
                          <a:solidFill>
                            <a:srgbClr val="FF0000"/>
                          </a:solidFill>
                        </a:rPr>
                        <a:t>る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店舗は、特措法に基づく要請の対象。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ネットカフェ・マンガ喫茶等、宿泊を目的とした利用が相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当程度見込まれる施設は要請・協力依頼の対象外。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286" y="1182413"/>
            <a:ext cx="5443335" cy="26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130789"/>
              </p:ext>
            </p:extLst>
          </p:nvPr>
        </p:nvGraphicFramePr>
        <p:xfrm>
          <a:off x="98543" y="73494"/>
          <a:ext cx="11943332" cy="6285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950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高齢者施設、医療機関等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経済界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大学等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への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お願い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各団体等の関係者に対して、以下の内容を求めること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○　緊急事態宣言が発出されている１都３県（東京都、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埼玉県、千葉県、神奈川県）との往来を自粛すること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○　不要不急の外出を自粛すること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○　成人式前後の懇親会、新年会には参加しないこと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○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経済界＞へのお願い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テレワークを、より推進すること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出勤が必要となる職場でも、ローテーション勤務、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時差出勤、自転車通勤などの取り組みを推進すること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上記のほか、現在、各団体等にお願いしている内容につい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ては、継続して要請を実施（別添参考資料４～６）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20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51371"/>
              </p:ext>
            </p:extLst>
          </p:nvPr>
        </p:nvGraphicFramePr>
        <p:xfrm>
          <a:off x="98543" y="136436"/>
          <a:ext cx="11943332" cy="5472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○　緊急事態宣言が発出されている１都３県（東京都、埼玉県、　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千葉県、神奈川県）との往来を自粛すること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○　不要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不急の外出を自粛すること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○　成人式前後の懇親会には参加しないこと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・「５人以上</a:t>
                      </a:r>
                      <a:r>
                        <a:rPr lang="en-US" altLang="ja-JP" sz="12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※</a:t>
                      </a:r>
                      <a:r>
                        <a:rPr lang="ja-JP" altLang="en-US" sz="12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１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」「２時間以上」の宴会・飲み会は控えること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１　家族や乳幼児・子ども、高齢者・</a:t>
                      </a:r>
                      <a:r>
                        <a:rPr lang="ja-JP" altLang="en-US" sz="1200" b="0" u="none" dirty="0" err="1" smtClean="0">
                          <a:solidFill>
                            <a:schemeClr val="tx1"/>
                          </a:solidFill>
                        </a:rPr>
                        <a:t>障がい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者の介助者などはこの限りでない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・</a:t>
                      </a: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高齢者の方、高齢者と日常的に接する家族、高齢者施設・医療機</a:t>
                      </a:r>
                      <a:endParaRPr kumimoji="1" lang="en-US" altLang="ja-JP" sz="1600" b="0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関等の職員は、感染リスクの高い環境を避け、少しでも症状が有</a:t>
                      </a:r>
                      <a:endParaRPr kumimoji="1" lang="en-US" altLang="ja-JP" sz="1600" b="0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0" i="0" u="none" strike="noStrike" kern="1200" cap="none" spc="-10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る</a:t>
                      </a: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場合、休暇を取得するとともに早めに検査を受診すること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・業種別ガイドラインを遵守（感染防止宣言ステッカーの導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入）していない、接待を伴う飲食店及び酒類の提供を行う飲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食店の利用を自粛すること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・３密で唾液が飛び交う環境を避けること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72000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参考資料１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2264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836663"/>
              </p:ext>
            </p:extLst>
          </p:nvPr>
        </p:nvGraphicFramePr>
        <p:xfrm>
          <a:off x="98543" y="136436"/>
          <a:ext cx="11943332" cy="65677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主催者に対し、業種別ガイドラインの遵守を徹底するとともに、 国の接触確認アプリ「ＣＯＣＯＡ」、大阪コロナ追跡システムの導入、 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業種別ガイドラインの見直しを前提に、必要な感染防止策が担保される場合は、別表のとおり</a:t>
                      </a:r>
                    </a:p>
                    <a:p>
                      <a:pPr marL="0" indent="0">
                        <a:lnSpc>
                          <a:spcPts val="21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21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全国的な感染拡大やイベントでのクラスターが発生し、国が業種別ガイドラインの見直しや収容率要件・人数上限の見直しを行った場合には、国に準じて対応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適切な感染防止策が実施されていないイベントや、リスクへの対応が整っていないイベントは、開催自粛を要請することも検討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参考資料２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91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445092"/>
              </p:ext>
            </p:extLst>
          </p:nvPr>
        </p:nvGraphicFramePr>
        <p:xfrm>
          <a:off x="98541" y="136436"/>
          <a:ext cx="11951620" cy="6350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5810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5810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9900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116426" y="6061988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詳細：令和２年</a:t>
            </a:r>
            <a:r>
              <a:rPr lang="en-US" altLang="ja-JP" sz="1100" dirty="0"/>
              <a:t>11</a:t>
            </a:r>
            <a:r>
              <a:rPr lang="ja-JP" altLang="en-US" sz="1100" dirty="0"/>
              <a:t>月</a:t>
            </a:r>
            <a:r>
              <a:rPr lang="en-US" altLang="ja-JP" sz="1100" dirty="0"/>
              <a:t>12</a:t>
            </a:r>
            <a:r>
              <a:rPr lang="ja-JP" altLang="en-US" sz="1100" dirty="0"/>
              <a:t>日付国事務連絡「来年</a:t>
            </a:r>
            <a:r>
              <a:rPr lang="en-US" altLang="ja-JP" sz="1100" dirty="0"/>
              <a:t>2</a:t>
            </a:r>
            <a:r>
              <a:rPr lang="ja-JP" altLang="en-US" sz="1100" dirty="0"/>
              <a:t>月末までの催物の開催制限、イベント等に</a:t>
            </a:r>
            <a:r>
              <a:rPr lang="ja-JP" altLang="en-US" sz="1100" dirty="0" err="1" smtClean="0"/>
              <a:t>お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ける</a:t>
            </a:r>
            <a:r>
              <a:rPr lang="ja-JP" altLang="en-US" sz="1100" dirty="0"/>
              <a:t>感染拡大防止ガイドライン遵守徹底に向けた取組強化等について」参照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8541" y="2739687"/>
            <a:ext cx="59334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※1</a:t>
            </a:r>
            <a:r>
              <a:rPr lang="ja-JP" altLang="en-US" sz="1100" dirty="0" smtClean="0"/>
              <a:t>：異なる</a:t>
            </a:r>
            <a:r>
              <a:rPr lang="ja-JP" altLang="en-US" sz="1100" dirty="0"/>
              <a:t>グループ間では座席を１席空け、同一グループ（５人以内に限る）内では</a:t>
            </a:r>
            <a:r>
              <a:rPr lang="ja-JP" altLang="en-US" sz="1100" dirty="0" smtClean="0"/>
              <a:t>座席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  間隔を設けなく</a:t>
            </a:r>
            <a:r>
              <a:rPr lang="ja-JP" altLang="en-US" sz="1100" dirty="0"/>
              <a:t>ともよい。すなわち、収容率は</a:t>
            </a:r>
            <a:r>
              <a:rPr lang="en-US" altLang="ja-JP" sz="1100" dirty="0"/>
              <a:t>50</a:t>
            </a:r>
            <a:r>
              <a:rPr lang="ja-JP" altLang="en-US" sz="1100" dirty="0"/>
              <a:t>％を超える場合がある。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8541" y="3170574"/>
            <a:ext cx="60372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※2:</a:t>
            </a:r>
            <a:r>
              <a:rPr lang="ja-JP" altLang="en-US" sz="1100" dirty="0" smtClean="0"/>
              <a:t>「イベント中の食事を伴う催物」は、必要な感染防止策が担保され、イベント中の発声が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     </a:t>
            </a:r>
            <a:r>
              <a:rPr lang="ja-JP" altLang="en-US" sz="1100" dirty="0" smtClean="0"/>
              <a:t>ない場合に限り、「大声での歓声・声援等がないことを前提としうるもの」と取り扱う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     </a:t>
            </a:r>
            <a:r>
              <a:rPr lang="ja-JP" altLang="en-US" sz="1100" dirty="0" smtClean="0"/>
              <a:t>ことを可とする。</a:t>
            </a:r>
            <a:endParaRPr kumimoji="1" lang="ja-JP" altLang="en-US" sz="11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99" y="3944647"/>
            <a:ext cx="5780939" cy="211734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20" y="669775"/>
            <a:ext cx="5922695" cy="194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2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9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049946"/>
              </p:ext>
            </p:extLst>
          </p:nvPr>
        </p:nvGraphicFramePr>
        <p:xfrm>
          <a:off x="160868" y="71765"/>
          <a:ext cx="11943332" cy="6732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173895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14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7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07358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●施設に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ついて（府有施設を含む）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１．従業員等に対し、緊急事態宣言が発出されている１都３県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（東京都、埼玉県、千葉県、神奈川県）との往来を自粛する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よう求めること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２．従業員等に対し、不要不急の外出を自粛するよう求める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３．従業員等に対し、成人式前後の懇親会、新年会には参加し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ないよう求めること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４．従業員等に対し、「５人以上」「２時間以上」の宴会・飲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み会を控えるよう求めること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５．従業員等に少しでも症状がある場合は、休暇を取得しや</a:t>
                      </a:r>
                      <a:r>
                        <a:rPr lang="ja-JP" altLang="en-US" sz="1600" b="0" dirty="0" err="1" smtClean="0"/>
                        <a:t>す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い環境を整えるとともに検査受診を勧めること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　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６．業種別ガイドラインを遵守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入）する</a:t>
                      </a:r>
                      <a:r>
                        <a:rPr lang="ja-JP" altLang="en-US" sz="1600" b="0" dirty="0" smtClean="0"/>
                        <a:t>こと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７．飲食店においては以下に留意すること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　・パーテーションの活用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　・会話の際は、マスク・フェイスシールドを着用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0" dirty="0" smtClean="0"/>
                        <a:t>        </a:t>
                      </a:r>
                      <a:r>
                        <a:rPr lang="ja-JP" altLang="en-US" sz="1600" b="0" dirty="0" smtClean="0"/>
                        <a:t>（食事中のマスクの活用を含む）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　・斜め向かいに座る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　・</a:t>
                      </a:r>
                      <a:r>
                        <a:rPr lang="en-US" altLang="ja-JP" sz="1600" b="0" dirty="0" smtClean="0"/>
                        <a:t>CO</a:t>
                      </a:r>
                      <a:r>
                        <a:rPr lang="ja-JP" altLang="en-US" sz="1600" b="0" dirty="0" smtClean="0"/>
                        <a:t>２センサー等を活用し、換気状況が適切か確認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　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８．業種別ガイドラインを遵守（感染防止宣言ステッカーの導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入）していない、接待を伴う飲食店及び酒類の提供を行う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飲食店の利用を自粛すること。</a:t>
                      </a:r>
                      <a:endParaRPr lang="ja-JP" alt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12944" y="43636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645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4491</TotalTime>
  <Words>3336</Words>
  <Application>Microsoft Office PowerPoint</Application>
  <PresentationFormat>ワイド画面</PresentationFormat>
  <Paragraphs>397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田中　淳也</cp:lastModifiedBy>
  <cp:revision>145</cp:revision>
  <cp:lastPrinted>2021-01-12T06:55:53Z</cp:lastPrinted>
  <dcterms:created xsi:type="dcterms:W3CDTF">2020-05-20T11:17:35Z</dcterms:created>
  <dcterms:modified xsi:type="dcterms:W3CDTF">2021-01-12T07:07:09Z</dcterms:modified>
</cp:coreProperties>
</file>