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0" r:id="rId2"/>
    <p:sldId id="310" r:id="rId3"/>
    <p:sldId id="311" r:id="rId4"/>
    <p:sldId id="299" r:id="rId5"/>
    <p:sldId id="312" r:id="rId6"/>
    <p:sldId id="313" r:id="rId7"/>
    <p:sldId id="314" r:id="rId8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3124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0056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8568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0516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2968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110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8098" y="176709"/>
            <a:ext cx="748362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latin typeface="游ゴシック" panose="020F0502020204030204"/>
                <a:ea typeface="游ゴシック" panose="020B0400000000000000" pitchFamily="50" charset="-128"/>
              </a:rPr>
              <a:t>レッド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ステージ（</a:t>
            </a:r>
            <a:r>
              <a:rPr lang="ja-JP" altLang="en-US" sz="2400" b="1" dirty="0" smtClean="0">
                <a:latin typeface="游ゴシック" panose="020F0502020204030204"/>
                <a:ea typeface="游ゴシック" panose="020B0400000000000000" pitchFamily="50" charset="-128"/>
              </a:rPr>
              <a:t>非常</a:t>
            </a:r>
            <a:r>
              <a:rPr lang="ja-JP" altLang="en-US" sz="2400" b="1" dirty="0">
                <a:latin typeface="游ゴシック" panose="020F0502020204030204"/>
                <a:ea typeface="游ゴシック" panose="020B0400000000000000" pitchFamily="50" charset="-128"/>
              </a:rPr>
              <a:t>事態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）２への移行の考え方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408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14559" y="204453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6151" y="647280"/>
            <a:ext cx="12165612" cy="109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/>
              <a:t>➢レッドステージ２について</a:t>
            </a:r>
            <a:endParaRPr lang="en-US" altLang="ja-JP" b="1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b="1" dirty="0"/>
              <a:t>　</a:t>
            </a:r>
            <a:r>
              <a:rPr lang="ja-JP" altLang="en-US" b="1" dirty="0" smtClean="0"/>
              <a:t>特措法に基づく「緊急事態措置を実施すべき区域」に該当する場合は、レッドステージ２へ移行</a:t>
            </a:r>
            <a:endParaRPr lang="en-US" altLang="ja-JP" b="1" dirty="0"/>
          </a:p>
          <a:p>
            <a:pPr>
              <a:lnSpc>
                <a:spcPct val="150000"/>
              </a:lnSpc>
              <a:defRPr/>
            </a:pPr>
            <a:endParaRPr lang="en-US" altLang="ja-JP" sz="800" b="1" dirty="0" smtClean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08098" y="1746613"/>
            <a:ext cx="11727684" cy="44848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3300"/>
              </a:lnSpc>
            </a:pPr>
            <a:r>
              <a:rPr kumimoji="1" lang="en-US" altLang="ja-JP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現在の感染状況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】</a:t>
            </a:r>
            <a:endParaRPr lang="en-US" altLang="ja-JP" b="1" dirty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○　直近１週間あたりの新規陽性者数</a:t>
            </a:r>
            <a:r>
              <a:rPr lang="ja-JP" altLang="en-US" dirty="0">
                <a:solidFill>
                  <a:schemeClr val="tx1"/>
                </a:solidFill>
              </a:rPr>
              <a:t>が</a:t>
            </a:r>
            <a:r>
              <a:rPr kumimoji="1" lang="ja-JP" altLang="en-US" dirty="0" smtClean="0">
                <a:solidFill>
                  <a:schemeClr val="tx1"/>
                </a:solidFill>
              </a:rPr>
              <a:t>前週比</a:t>
            </a:r>
            <a:r>
              <a:rPr lang="en-US" altLang="ja-JP" dirty="0">
                <a:solidFill>
                  <a:schemeClr val="tx1"/>
                </a:solidFill>
              </a:rPr>
              <a:t>1.96</a:t>
            </a:r>
            <a:r>
              <a:rPr kumimoji="1" lang="ja-JP" altLang="en-US" dirty="0" smtClean="0">
                <a:solidFill>
                  <a:schemeClr val="tx1"/>
                </a:solidFill>
              </a:rPr>
              <a:t>倍（１月</a:t>
            </a:r>
            <a:r>
              <a:rPr kumimoji="1" lang="en-US" altLang="ja-JP" dirty="0" smtClean="0">
                <a:solidFill>
                  <a:schemeClr val="tx1"/>
                </a:solidFill>
              </a:rPr>
              <a:t>11</a:t>
            </a:r>
            <a:r>
              <a:rPr kumimoji="1" lang="ja-JP" altLang="en-US" dirty="0" smtClean="0">
                <a:solidFill>
                  <a:schemeClr val="tx1"/>
                </a:solidFill>
              </a:rPr>
              <a:t>日現在）となっており、感染が急拡大し、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国の分科会のステージ</a:t>
            </a:r>
            <a:r>
              <a:rPr kumimoji="1" lang="en-US" altLang="ja-JP" dirty="0" smtClean="0">
                <a:solidFill>
                  <a:schemeClr val="tx1"/>
                </a:solidFill>
              </a:rPr>
              <a:t>Ⅳ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のモニタリング指標について、</a:t>
            </a:r>
            <a:r>
              <a:rPr lang="ja-JP" altLang="en-US" dirty="0" smtClean="0">
                <a:solidFill>
                  <a:schemeClr val="tx1"/>
                </a:solidFill>
              </a:rPr>
              <a:t>陽性率以外</a:t>
            </a:r>
            <a:r>
              <a:rPr lang="ja-JP" altLang="en-US" dirty="0">
                <a:solidFill>
                  <a:schemeClr val="tx1"/>
                </a:solidFill>
              </a:rPr>
              <a:t>は</a:t>
            </a:r>
            <a:r>
              <a:rPr lang="ja-JP" altLang="en-US" dirty="0" smtClean="0">
                <a:solidFill>
                  <a:schemeClr val="tx1"/>
                </a:solidFill>
              </a:rPr>
              <a:t>、基準以上に達していること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○　重症病床、軽症・中等症病床など、医療体制が極めてひっ迫</a:t>
            </a:r>
            <a:r>
              <a:rPr lang="ja-JP" altLang="en-US" dirty="0" smtClean="0">
                <a:solidFill>
                  <a:schemeClr val="tx1"/>
                </a:solidFill>
              </a:rPr>
              <a:t>しているこ</a:t>
            </a:r>
            <a:r>
              <a:rPr lang="ja-JP" altLang="en-US" dirty="0">
                <a:solidFill>
                  <a:schemeClr val="tx1"/>
                </a:solidFill>
              </a:rPr>
              <a:t>と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endParaRPr lang="en-US" altLang="ja-JP" b="1" dirty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endParaRPr kumimoji="1" lang="en-US" altLang="ja-JP" b="1" dirty="0" smtClean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endParaRPr lang="en-US" altLang="ja-JP" b="1" dirty="0" smtClean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　</a:t>
            </a:r>
            <a:endParaRPr lang="en-US" altLang="ja-JP" b="1" u="sng" dirty="0">
              <a:solidFill>
                <a:schemeClr val="tx1"/>
              </a:solidFill>
            </a:endParaRPr>
          </a:p>
          <a:p>
            <a:pPr algn="ctr"/>
            <a:r>
              <a:rPr lang="ja-JP" altLang="en-US" b="1" u="sng" dirty="0" smtClean="0">
                <a:solidFill>
                  <a:schemeClr val="tx1"/>
                </a:solidFill>
              </a:rPr>
              <a:t>レッドステージ２に移行</a:t>
            </a:r>
            <a:endParaRPr kumimoji="1" lang="en-US" altLang="ja-JP" b="1" u="sng" dirty="0" smtClean="0">
              <a:solidFill>
                <a:schemeClr val="tx1"/>
              </a:solidFill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5559375" y="4906027"/>
            <a:ext cx="1004553" cy="33485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 rot="10800000">
            <a:off x="5140810" y="3629604"/>
            <a:ext cx="1841679" cy="232976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479562" y="4071969"/>
            <a:ext cx="11164177" cy="729364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以上の状況を踏まえ、１月９日に、特措法に基づく「緊急事態措置を実施すべき区域」</a:t>
            </a:r>
            <a:r>
              <a:rPr lang="ja-JP" altLang="en-US" b="1" dirty="0" smtClean="0">
                <a:solidFill>
                  <a:schemeClr val="bg1"/>
                </a:solidFill>
              </a:rPr>
              <a:t>に</a:t>
            </a:r>
            <a:endParaRPr lang="en-US" altLang="ja-JP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bg1"/>
                </a:solidFill>
              </a:rPr>
              <a:t>大阪府</a:t>
            </a:r>
            <a:r>
              <a:rPr lang="ja-JP" altLang="en-US" b="1" dirty="0">
                <a:solidFill>
                  <a:schemeClr val="bg1"/>
                </a:solidFill>
              </a:rPr>
              <a:t>全域を</a:t>
            </a:r>
            <a:r>
              <a:rPr lang="ja-JP" altLang="en-US" b="1" dirty="0" smtClean="0">
                <a:solidFill>
                  <a:schemeClr val="bg1"/>
                </a:solidFill>
              </a:rPr>
              <a:t>追加する</a:t>
            </a:r>
            <a:r>
              <a:rPr lang="ja-JP" altLang="en-US" b="1" dirty="0">
                <a:solidFill>
                  <a:schemeClr val="bg1"/>
                </a:solidFill>
              </a:rPr>
              <a:t>よう、国に要請</a:t>
            </a:r>
            <a:endParaRPr lang="en-US" altLang="ja-JP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3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8098" y="176709"/>
            <a:ext cx="812657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latin typeface="游ゴシック" panose="020F0502020204030204"/>
                <a:ea typeface="游ゴシック" panose="020B0400000000000000" pitchFamily="50" charset="-128"/>
              </a:rPr>
              <a:t>レッド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ステージ（</a:t>
            </a:r>
            <a:r>
              <a:rPr lang="ja-JP" altLang="en-US" sz="2400" b="1" dirty="0" smtClean="0">
                <a:latin typeface="游ゴシック" panose="020F0502020204030204"/>
                <a:ea typeface="游ゴシック" panose="020B0400000000000000" pitchFamily="50" charset="-128"/>
              </a:rPr>
              <a:t>非常</a:t>
            </a:r>
            <a:r>
              <a:rPr lang="ja-JP" altLang="en-US" sz="2400" b="1" dirty="0">
                <a:latin typeface="游ゴシック" panose="020F0502020204030204"/>
                <a:ea typeface="游ゴシック" panose="020B0400000000000000" pitchFamily="50" charset="-128"/>
              </a:rPr>
              <a:t>事態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）の対応方針に基づく要請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408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8098" y="569666"/>
            <a:ext cx="12541718" cy="25288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  ①　区域　</a:t>
            </a:r>
            <a:r>
              <a:rPr lang="ja-JP" altLang="en-US" sz="2000" b="1" u="sng" dirty="0" smtClean="0">
                <a:latin typeface="游ゴシック" panose="020F0502020204030204"/>
                <a:ea typeface="游ゴシック" panose="020B0400000000000000" pitchFamily="50" charset="-128"/>
              </a:rPr>
              <a:t>大阪府全域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  ②　要請期間　</a:t>
            </a:r>
            <a:r>
              <a:rPr kumimoji="1" lang="ja-JP" altLang="en-US" sz="2000" b="1" i="0" u="sng" strike="noStrike" kern="1200" cap="none" spc="-12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レッドステージ２の期間</a:t>
            </a:r>
            <a:r>
              <a:rPr kumimoji="1" lang="ja-JP" altLang="en-US" sz="2000" b="1" i="0" u="sng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（</a:t>
            </a:r>
            <a:r>
              <a:rPr lang="ja-JP" altLang="en-US" sz="2000" b="1" u="sng" spc="-100" noProof="0" dirty="0" smtClean="0">
                <a:latin typeface="游ゴシック" panose="020F0502020204030204"/>
                <a:ea typeface="游ゴシック" panose="020B0400000000000000" pitchFamily="50" charset="-128"/>
              </a:rPr>
              <a:t>１</a:t>
            </a:r>
            <a:r>
              <a:rPr kumimoji="1" lang="ja-JP" altLang="en-US" sz="2000" b="1" i="0" u="sng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月</a:t>
            </a:r>
            <a:r>
              <a:rPr lang="en-US" altLang="ja-JP" sz="2000" b="1" u="sng" spc="-100" dirty="0">
                <a:latin typeface="游ゴシック" panose="020F0502020204030204"/>
                <a:ea typeface="游ゴシック" panose="020B0400000000000000" pitchFamily="50" charset="-128"/>
              </a:rPr>
              <a:t>14</a:t>
            </a:r>
            <a:r>
              <a:rPr kumimoji="1" lang="ja-JP" altLang="en-US" sz="2000" b="1" i="0" u="sng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日</a:t>
            </a:r>
            <a:r>
              <a:rPr lang="en-US" altLang="ja-JP" sz="2000" b="1" u="sng" spc="-100" noProof="0" dirty="0" smtClean="0">
                <a:latin typeface="游ゴシック" panose="020F0502020204030204"/>
                <a:ea typeface="游ゴシック" panose="020B0400000000000000" pitchFamily="50" charset="-128"/>
              </a:rPr>
              <a:t>~</a:t>
            </a:r>
            <a:r>
              <a:rPr lang="ja-JP" altLang="en-US" sz="2000" b="1" u="sng" spc="-100" noProof="0" dirty="0" smtClean="0">
                <a:latin typeface="游ゴシック" panose="020F0502020204030204"/>
                <a:ea typeface="游ゴシック" panose="020B0400000000000000" pitchFamily="50" charset="-128"/>
              </a:rPr>
              <a:t>２月７日</a:t>
            </a:r>
            <a:r>
              <a:rPr kumimoji="1" lang="ja-JP" altLang="en-US" sz="2000" b="1" i="0" u="sng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endParaRPr kumimoji="1" lang="en-US" altLang="ja-JP" sz="2000" b="1" i="0" u="sng" strike="noStrike" kern="1200" cap="none" spc="-10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spc="-100" dirty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2000" b="1" spc="-100" dirty="0" smtClean="0">
                <a:latin typeface="游ゴシック" panose="020F0502020204030204"/>
                <a:ea typeface="游ゴシック" panose="020B0400000000000000" pitchFamily="50" charset="-128"/>
              </a:rPr>
              <a:t>　　　　　　　　</a:t>
            </a:r>
            <a:r>
              <a:rPr lang="en-US" altLang="ja-JP" sz="1600" b="1" u="sng" spc="-100" dirty="0" smtClean="0">
                <a:latin typeface="游ゴシック" panose="020F0502020204030204"/>
                <a:ea typeface="游ゴシック" panose="020B0400000000000000" pitchFamily="50" charset="-128"/>
              </a:rPr>
              <a:t>※</a:t>
            </a:r>
            <a:r>
              <a:rPr lang="ja-JP" altLang="en-US" sz="1600" b="1" u="sng" spc="-100" dirty="0" smtClean="0">
                <a:latin typeface="游ゴシック" panose="020F0502020204030204"/>
                <a:ea typeface="游ゴシック" panose="020B0400000000000000" pitchFamily="50" charset="-128"/>
              </a:rPr>
              <a:t>「緊急事態措置を実施すべき区域」に大阪府が追加された場合、それに応じて期間を変更</a:t>
            </a:r>
            <a:endParaRPr kumimoji="1" lang="en-US" altLang="ja-JP" sz="1600" b="1" i="0" u="none" strike="noStrike" kern="1200" cap="none" spc="-10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lvl="0">
              <a:lnSpc>
                <a:spcPts val="3800"/>
              </a:lnSpc>
              <a:defRPr/>
            </a:pP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  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③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実施内容（特措法第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24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条第９項に基づく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）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lnSpc>
                <a:spcPts val="3800"/>
              </a:lnSpc>
              <a:defRPr/>
            </a:pP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2000" b="1" dirty="0" smtClean="0">
                <a:latin typeface="游ゴシック" panose="020F0502020204030204"/>
                <a:ea typeface="游ゴシック" panose="020B0400000000000000" pitchFamily="50" charset="-128"/>
              </a:rPr>
              <a:t>　　　　　</a:t>
            </a:r>
            <a:r>
              <a:rPr lang="en-US" altLang="ja-JP" sz="1600" b="1" dirty="0" smtClean="0">
                <a:latin typeface="游ゴシック" panose="020F0502020204030204"/>
                <a:ea typeface="游ゴシック" panose="020B0400000000000000" pitchFamily="50" charset="-128"/>
              </a:rPr>
              <a:t>※</a:t>
            </a:r>
            <a:r>
              <a:rPr lang="ja-JP" altLang="en-US" sz="1600" b="1" spc="-100" dirty="0" smtClean="0"/>
              <a:t>「</a:t>
            </a:r>
            <a:r>
              <a:rPr lang="ja-JP" altLang="en-US" sz="1600" b="1" spc="-100" dirty="0"/>
              <a:t>緊急事態措置を実施すべき区域」に大阪府が追加された</a:t>
            </a:r>
            <a:r>
              <a:rPr lang="ja-JP" altLang="en-US" sz="1600" b="1" spc="-100" dirty="0" smtClean="0"/>
              <a:t>場合、「不要不急の外出自粛」は法第</a:t>
            </a:r>
            <a:r>
              <a:rPr lang="en-US" altLang="ja-JP" sz="1600" b="1" spc="-100" dirty="0" smtClean="0"/>
              <a:t>45</a:t>
            </a:r>
            <a:r>
              <a:rPr lang="ja-JP" altLang="en-US" sz="1600" b="1" spc="-100" dirty="0" smtClean="0"/>
              <a:t>条第１項に基づく</a:t>
            </a:r>
            <a:endParaRPr kumimoji="1" lang="en-US" altLang="ja-JP" sz="1600" b="1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00785" y="3321938"/>
            <a:ext cx="11069867" cy="39927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●</a:t>
            </a:r>
            <a:r>
              <a:rPr kumimoji="1" lang="ja-JP" alt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府民への呼びかけ</a:t>
            </a:r>
            <a:endParaRPr kumimoji="1" lang="ja-JP" altLang="en-US" sz="16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00785" y="3881540"/>
            <a:ext cx="12165612" cy="468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/>
              <a:t>○　</a:t>
            </a:r>
            <a:r>
              <a:rPr lang="ja-JP" altLang="en-US" b="1" dirty="0"/>
              <a:t>不要不急の</a:t>
            </a:r>
            <a:r>
              <a:rPr lang="ja-JP" altLang="en-US" b="1" dirty="0" smtClean="0"/>
              <a:t>外出・移動</a:t>
            </a:r>
            <a:r>
              <a:rPr lang="en-US" altLang="ja-JP" sz="1600" b="1" dirty="0" smtClean="0"/>
              <a:t>※</a:t>
            </a:r>
            <a:r>
              <a:rPr lang="ja-JP" altLang="en-US" b="1" dirty="0" smtClean="0"/>
              <a:t>は自粛すること</a:t>
            </a:r>
            <a:r>
              <a:rPr lang="ja-JP" altLang="en-US" b="1" spc="-100" dirty="0" smtClean="0"/>
              <a:t> </a:t>
            </a:r>
            <a:endParaRPr lang="en-US" altLang="ja-JP" b="1" spc="-100" dirty="0" smtClean="0"/>
          </a:p>
        </p:txBody>
      </p:sp>
      <p:sp>
        <p:nvSpPr>
          <p:cNvPr id="15" name="正方形/長方形 14"/>
          <p:cNvSpPr/>
          <p:nvPr/>
        </p:nvSpPr>
        <p:spPr>
          <a:xfrm>
            <a:off x="848944" y="3764756"/>
            <a:ext cx="11275142" cy="195346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102378" y="4332837"/>
            <a:ext cx="107682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ja-JP" sz="1400" b="1" dirty="0" smtClean="0"/>
              <a:t>※</a:t>
            </a:r>
            <a:r>
              <a:rPr lang="ja-JP" altLang="en-US" sz="1400" b="1" dirty="0" smtClean="0"/>
              <a:t>　医療機関への通院、食料・医薬品・生活必需品の買い出し、必要な職場への出勤、屋外での運動や散歩など、生活や健康の維持</a:t>
            </a:r>
            <a:endParaRPr lang="en-US" altLang="ja-JP" sz="1400" b="1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sz="1400" b="1" dirty="0" smtClean="0"/>
              <a:t>　のために必要なものについては対象外</a:t>
            </a:r>
            <a:endParaRPr lang="en-US" altLang="ja-JP" sz="1400" b="1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1102378" y="5071501"/>
            <a:ext cx="12165612" cy="468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　</a:t>
            </a:r>
            <a:r>
              <a:rPr lang="ja-JP" altLang="en-US" b="1" dirty="0" smtClean="0"/>
              <a:t>特に、</a:t>
            </a:r>
            <a:r>
              <a:rPr lang="en-US" altLang="ja-JP" b="1" dirty="0" smtClean="0"/>
              <a:t>20</a:t>
            </a:r>
            <a:r>
              <a:rPr lang="ja-JP" altLang="en-US" b="1" dirty="0" smtClean="0"/>
              <a:t>時以降の不要不急の外出自粛を徹底すること</a:t>
            </a:r>
            <a:endParaRPr lang="en-US" altLang="ja-JP" b="1" dirty="0" smtClean="0"/>
          </a:p>
        </p:txBody>
      </p:sp>
    </p:spTree>
    <p:extLst>
      <p:ext uri="{BB962C8B-B14F-4D97-AF65-F5344CB8AC3E}">
        <p14:creationId xmlns:p14="http://schemas.microsoft.com/office/powerpoint/2010/main" val="3769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408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2105" y="346728"/>
            <a:ext cx="748915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●</a:t>
            </a:r>
            <a:r>
              <a:rPr lang="ja-JP" altLang="en-US" sz="2400" b="1" u="sng" dirty="0" smtClean="0"/>
              <a:t>イベントの開催に</a:t>
            </a:r>
            <a:r>
              <a:rPr lang="ja-JP" altLang="en-US" sz="2400" b="1" u="sng" dirty="0"/>
              <a:t>ついて</a:t>
            </a:r>
            <a:r>
              <a:rPr lang="ja-JP" altLang="en-US" sz="1600" u="sng" dirty="0"/>
              <a:t>（府主催（共催）の</a:t>
            </a:r>
            <a:r>
              <a:rPr lang="ja-JP" altLang="en-US" sz="1600" u="sng" dirty="0" smtClean="0"/>
              <a:t>イベントを含む）</a:t>
            </a:r>
            <a:endParaRPr kumimoji="1" lang="ja-JP" altLang="en-US" sz="1600" u="sng" dirty="0"/>
          </a:p>
        </p:txBody>
      </p:sp>
      <p:sp>
        <p:nvSpPr>
          <p:cNvPr id="20" name="正方形/長方形 19"/>
          <p:cNvSpPr/>
          <p:nvPr/>
        </p:nvSpPr>
        <p:spPr>
          <a:xfrm>
            <a:off x="801159" y="3867164"/>
            <a:ext cx="1216561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/>
              <a:t>○　新年の挨拶回り、新年会・賀詞交歓会、及びこれに類するものは、飲食につながるため、自粛すること</a:t>
            </a:r>
            <a:endParaRPr lang="en-US" altLang="ja-JP" b="1" dirty="0"/>
          </a:p>
          <a:p>
            <a:pPr>
              <a:lnSpc>
                <a:spcPct val="150000"/>
              </a:lnSpc>
              <a:defRPr/>
            </a:pPr>
            <a:endParaRPr lang="en-US" altLang="ja-JP" sz="800" b="1" dirty="0" smtClean="0">
              <a:solidFill>
                <a:srgbClr val="FF0000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29581" y="1889171"/>
            <a:ext cx="12165612" cy="468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ja-JP" b="1" dirty="0" smtClean="0"/>
              <a:t>【</a:t>
            </a:r>
            <a:r>
              <a:rPr lang="ja-JP" altLang="en-US" b="1" dirty="0" smtClean="0"/>
              <a:t>収容人数・収容率等</a:t>
            </a:r>
            <a:r>
              <a:rPr lang="en-US" altLang="ja-JP" b="1" dirty="0" smtClean="0"/>
              <a:t>】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801159" y="2436003"/>
            <a:ext cx="121656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/>
              <a:t>○　</a:t>
            </a:r>
            <a:r>
              <a:rPr lang="en-US" altLang="ja-JP" b="1" dirty="0" smtClean="0"/>
              <a:t>【</a:t>
            </a:r>
            <a:r>
              <a:rPr lang="ja-JP" altLang="en-US" b="1" dirty="0" smtClean="0"/>
              <a:t>人数上限</a:t>
            </a:r>
            <a:r>
              <a:rPr lang="en-US" altLang="ja-JP" b="1" dirty="0" smtClean="0"/>
              <a:t>】5,000</a:t>
            </a:r>
            <a:r>
              <a:rPr lang="ja-JP" altLang="en-US" b="1" dirty="0" smtClean="0"/>
              <a:t>人以下</a:t>
            </a:r>
            <a:endParaRPr lang="en-US" altLang="ja-JP" b="1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b="1" dirty="0"/>
              <a:t>　</a:t>
            </a:r>
            <a:r>
              <a:rPr lang="ja-JP" altLang="en-US" b="1" dirty="0" smtClean="0"/>
              <a:t>　</a:t>
            </a:r>
            <a:r>
              <a:rPr lang="en-US" altLang="ja-JP" b="1" dirty="0" smtClean="0"/>
              <a:t>【</a:t>
            </a:r>
            <a:r>
              <a:rPr lang="ja-JP" altLang="en-US" b="1" dirty="0" smtClean="0"/>
              <a:t>収容率</a:t>
            </a:r>
            <a:r>
              <a:rPr lang="en-US" altLang="ja-JP" b="1" dirty="0" smtClean="0"/>
              <a:t>】</a:t>
            </a:r>
            <a:r>
              <a:rPr lang="ja-JP" altLang="en-US" b="1" dirty="0" smtClean="0"/>
              <a:t>屋内：</a:t>
            </a:r>
            <a:r>
              <a:rPr lang="en-US" altLang="ja-JP" b="1" dirty="0" smtClean="0"/>
              <a:t>50</a:t>
            </a:r>
            <a:r>
              <a:rPr lang="ja-JP" altLang="en-US" b="1" dirty="0" smtClean="0"/>
              <a:t>％以下　屋外：人と人との距離を十分に確保（できるだけ２ｍ）</a:t>
            </a:r>
            <a:endParaRPr lang="en-US" altLang="ja-JP" b="1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b="1" dirty="0"/>
              <a:t>　</a:t>
            </a:r>
            <a:r>
              <a:rPr lang="ja-JP" altLang="en-US" b="1" dirty="0" smtClean="0"/>
              <a:t>　　　　　　　　　　　　　　　　　　　　　　　　　　　　（</a:t>
            </a:r>
            <a:r>
              <a:rPr lang="ja-JP" altLang="en-US" b="1" dirty="0"/>
              <a:t>特措法第</a:t>
            </a:r>
            <a:r>
              <a:rPr lang="en-US" altLang="ja-JP" b="1" dirty="0"/>
              <a:t>24</a:t>
            </a:r>
            <a:r>
              <a:rPr lang="ja-JP" altLang="en-US" b="1" dirty="0"/>
              <a:t>条第９項に基づく</a:t>
            </a:r>
            <a:r>
              <a:rPr lang="ja-JP" altLang="en-US" b="1" dirty="0" smtClean="0"/>
              <a:t>）</a:t>
            </a:r>
            <a:endParaRPr lang="en-US" altLang="ja-JP" b="1" dirty="0" smtClean="0"/>
          </a:p>
          <a:p>
            <a:pPr>
              <a:lnSpc>
                <a:spcPct val="150000"/>
              </a:lnSpc>
              <a:defRPr/>
            </a:pPr>
            <a:endParaRPr lang="en-US" altLang="ja-JP" b="1" dirty="0" smtClean="0"/>
          </a:p>
          <a:p>
            <a:pPr>
              <a:lnSpc>
                <a:spcPct val="200000"/>
              </a:lnSpc>
              <a:defRPr/>
            </a:pPr>
            <a:r>
              <a:rPr lang="ja-JP" altLang="en-US" b="1" dirty="0"/>
              <a:t>　</a:t>
            </a:r>
            <a:r>
              <a:rPr lang="ja-JP" altLang="en-US" b="1" dirty="0" smtClean="0"/>
              <a:t>　　　　　　　　　　　　　　　　　　　　　</a:t>
            </a:r>
            <a:endParaRPr lang="en-US" altLang="ja-JP" b="1" dirty="0" smtClean="0"/>
          </a:p>
          <a:p>
            <a:pPr>
              <a:lnSpc>
                <a:spcPct val="200000"/>
              </a:lnSpc>
              <a:defRPr/>
            </a:pPr>
            <a:r>
              <a:rPr lang="ja-JP" altLang="en-US" b="1" dirty="0" smtClean="0"/>
              <a:t>○　あわせて、</a:t>
            </a:r>
            <a:r>
              <a:rPr lang="en-US" altLang="ja-JP" b="1" dirty="0" smtClean="0"/>
              <a:t>20</a:t>
            </a:r>
            <a:r>
              <a:rPr lang="ja-JP" altLang="en-US" b="1" dirty="0" smtClean="0"/>
              <a:t>時以降の時間短縮について協力を依頼</a:t>
            </a:r>
            <a:endParaRPr lang="en-US" altLang="ja-JP" b="1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529581" y="1002398"/>
            <a:ext cx="7792783" cy="522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800"/>
              </a:lnSpc>
              <a:defRPr/>
            </a:pPr>
            <a:r>
              <a:rPr lang="en-US" altLang="ja-JP" b="1" dirty="0" smtClean="0"/>
              <a:t>【</a:t>
            </a:r>
            <a:r>
              <a:rPr lang="ja-JP" altLang="en-US" b="1" dirty="0" smtClean="0"/>
              <a:t>要請期間</a:t>
            </a:r>
            <a:r>
              <a:rPr lang="en-US" altLang="ja-JP" b="1" dirty="0" smtClean="0"/>
              <a:t>】</a:t>
            </a:r>
            <a:r>
              <a:rPr lang="ja-JP" altLang="en-US" b="1" dirty="0"/>
              <a:t>　</a:t>
            </a:r>
            <a:r>
              <a:rPr lang="ja-JP" altLang="en-US" b="1" spc="-100" dirty="0" smtClean="0"/>
              <a:t>１月</a:t>
            </a:r>
            <a:r>
              <a:rPr lang="en-US" altLang="ja-JP" b="1" spc="-100" dirty="0" smtClean="0"/>
              <a:t>17</a:t>
            </a:r>
            <a:r>
              <a:rPr lang="ja-JP" altLang="en-US" b="1" spc="-100" dirty="0" smtClean="0"/>
              <a:t>日</a:t>
            </a:r>
            <a:r>
              <a:rPr lang="en-US" altLang="ja-JP" b="1" spc="-100" dirty="0"/>
              <a:t>~</a:t>
            </a:r>
            <a:r>
              <a:rPr lang="ja-JP" altLang="en-US" b="1" spc="-100" dirty="0"/>
              <a:t>２月</a:t>
            </a:r>
            <a:r>
              <a:rPr lang="ja-JP" altLang="en-US" b="1" spc="-100" dirty="0" smtClean="0"/>
              <a:t>７日</a:t>
            </a:r>
            <a:endParaRPr lang="en-US" altLang="ja-JP" b="1" spc="-100" dirty="0"/>
          </a:p>
        </p:txBody>
      </p:sp>
    </p:spTree>
    <p:extLst>
      <p:ext uri="{BB962C8B-B14F-4D97-AF65-F5344CB8AC3E}">
        <p14:creationId xmlns:p14="http://schemas.microsoft.com/office/powerpoint/2010/main" val="29191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408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13283" y="780922"/>
            <a:ext cx="12541718" cy="163121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  ①　区域　</a:t>
            </a:r>
            <a:r>
              <a:rPr lang="ja-JP" altLang="en-US" sz="2000" b="1" u="sng" dirty="0" smtClean="0">
                <a:latin typeface="游ゴシック" panose="020F0502020204030204"/>
                <a:ea typeface="游ゴシック" panose="020B0400000000000000" pitchFamily="50" charset="-128"/>
              </a:rPr>
              <a:t>大阪府全域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lvl="0">
              <a:lnSpc>
                <a:spcPts val="3000"/>
              </a:lnSpc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  ②　期間　</a:t>
            </a:r>
            <a:r>
              <a:rPr lang="ja-JP" altLang="en-US" sz="2000" b="1" u="sng" spc="-100" dirty="0"/>
              <a:t> １月</a:t>
            </a:r>
            <a:r>
              <a:rPr lang="en-US" altLang="ja-JP" sz="2000" b="1" u="sng" spc="-100" dirty="0"/>
              <a:t>14</a:t>
            </a:r>
            <a:r>
              <a:rPr lang="ja-JP" altLang="en-US" sz="2000" b="1" u="sng" spc="-100" dirty="0"/>
              <a:t>日</a:t>
            </a:r>
            <a:r>
              <a:rPr lang="en-US" altLang="ja-JP" sz="2000" b="1" u="sng" spc="-100" dirty="0"/>
              <a:t>~</a:t>
            </a:r>
            <a:r>
              <a:rPr lang="ja-JP" altLang="en-US" sz="2000" b="1" u="sng" spc="-100" dirty="0"/>
              <a:t>２月</a:t>
            </a:r>
            <a:r>
              <a:rPr lang="ja-JP" altLang="en-US" sz="2000" b="1" u="sng" spc="-100" dirty="0" smtClean="0"/>
              <a:t>７日</a:t>
            </a:r>
            <a:endParaRPr lang="en-US" altLang="ja-JP" sz="2000" b="1" u="sng" spc="-100" dirty="0" smtClean="0"/>
          </a:p>
          <a:p>
            <a:pPr>
              <a:lnSpc>
                <a:spcPts val="3000"/>
              </a:lnSpc>
              <a:defRPr/>
            </a:pPr>
            <a:r>
              <a:rPr kumimoji="1" lang="ja-JP" altLang="en-US" sz="1600" b="1" i="0" strike="noStrike" kern="1200" cap="none" spc="-10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600" b="1" i="0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　　　　</a:t>
            </a:r>
            <a:r>
              <a:rPr lang="en-US" altLang="ja-JP" sz="1600" b="1" u="sng" spc="-100" dirty="0" smtClean="0"/>
              <a:t>※</a:t>
            </a:r>
            <a:r>
              <a:rPr lang="ja-JP" altLang="en-US" sz="1600" b="1" u="sng" spc="-100" dirty="0"/>
              <a:t>「緊急事態措置を実施すべき区域」に大阪府が追加された場合、それに応じて期間を</a:t>
            </a:r>
            <a:r>
              <a:rPr lang="ja-JP" altLang="en-US" sz="1600" b="1" u="sng" spc="-100" dirty="0" smtClean="0"/>
              <a:t>変更</a:t>
            </a:r>
            <a:endParaRPr kumimoji="1" lang="en-US" altLang="ja-JP" sz="2000" b="1" i="0" u="none" strike="noStrike" kern="1200" cap="none" normalizeH="0" baseline="0" noProof="0" dirty="0" smtClean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 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③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実施内容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176737"/>
              </p:ext>
            </p:extLst>
          </p:nvPr>
        </p:nvGraphicFramePr>
        <p:xfrm>
          <a:off x="780708" y="3004209"/>
          <a:ext cx="10900430" cy="2149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0876">
                  <a:extLst>
                    <a:ext uri="{9D8B030D-6E8A-4147-A177-3AD203B41FA5}">
                      <a16:colId xmlns:a16="http://schemas.microsoft.com/office/drawing/2014/main" val="281278"/>
                    </a:ext>
                  </a:extLst>
                </a:gridCol>
                <a:gridCol w="5349554">
                  <a:extLst>
                    <a:ext uri="{9D8B030D-6E8A-4147-A177-3AD203B41FA5}">
                      <a16:colId xmlns:a16="http://schemas.microsoft.com/office/drawing/2014/main" val="2806394976"/>
                    </a:ext>
                  </a:extLst>
                </a:gridCol>
              </a:tblGrid>
              <a:tr h="4423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対象施設</a:t>
                      </a:r>
                      <a:endParaRPr kumimoji="1" lang="en-US" altLang="ja-JP" dirty="0" smtClean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要請内容</a:t>
                      </a: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828618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飲食店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飲食店（居酒屋を含む）、喫茶店等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（宅配・テークアウトサービスを除く）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遊興施設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バー、カラオケボックス等で、食品衛生法の飲食店営業許可を受けている店舗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営業時間短縮（５時～</a:t>
                      </a:r>
                      <a:r>
                        <a:rPr kumimoji="1" lang="en-US" altLang="ja-JP" b="1" dirty="0" smtClean="0"/>
                        <a:t>20</a:t>
                      </a:r>
                      <a:r>
                        <a:rPr kumimoji="1" lang="ja-JP" altLang="en-US" b="1" dirty="0" smtClean="0"/>
                        <a:t>時）を要請</a:t>
                      </a:r>
                      <a:endParaRPr kumimoji="1" lang="en-US" altLang="ja-JP" b="1" dirty="0" smtClean="0"/>
                    </a:p>
                    <a:p>
                      <a:pPr algn="ctr"/>
                      <a:r>
                        <a:rPr kumimoji="1" lang="ja-JP" altLang="en-US" b="1" dirty="0" smtClean="0"/>
                        <a:t>ただし、酒類の提供は</a:t>
                      </a:r>
                      <a:r>
                        <a:rPr kumimoji="1" lang="en-US" altLang="ja-JP" b="1" dirty="0" smtClean="0"/>
                        <a:t>11</a:t>
                      </a:r>
                      <a:r>
                        <a:rPr kumimoji="1" lang="ja-JP" altLang="en-US" b="1" dirty="0" smtClean="0"/>
                        <a:t>時～</a:t>
                      </a:r>
                      <a:r>
                        <a:rPr kumimoji="1" lang="en-US" altLang="ja-JP" b="1" dirty="0" smtClean="0"/>
                        <a:t>19</a:t>
                      </a:r>
                      <a:r>
                        <a:rPr kumimoji="1" lang="ja-JP" altLang="en-US" b="1" dirty="0" smtClean="0"/>
                        <a:t>時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5795442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412123" y="308723"/>
            <a:ext cx="255001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施設</a:t>
            </a:r>
            <a:r>
              <a:rPr lang="ja-JP" altLang="en-US" sz="2400" b="1" u="sng" dirty="0" smtClean="0"/>
              <a:t>について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3283" y="2482022"/>
            <a:ext cx="12541718" cy="45230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dirty="0">
                <a:latin typeface="游ゴシック" panose="020F0502020204030204"/>
                <a:ea typeface="游ゴシック" panose="020B0400000000000000" pitchFamily="50" charset="-128"/>
              </a:rPr>
              <a:t>【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特措法第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24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条第９項に基づく要請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89166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408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229221"/>
              </p:ext>
            </p:extLst>
          </p:nvPr>
        </p:nvGraphicFramePr>
        <p:xfrm>
          <a:off x="780708" y="964746"/>
          <a:ext cx="10918210" cy="40905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33726">
                  <a:extLst>
                    <a:ext uri="{9D8B030D-6E8A-4147-A177-3AD203B41FA5}">
                      <a16:colId xmlns:a16="http://schemas.microsoft.com/office/drawing/2014/main" val="281278"/>
                    </a:ext>
                  </a:extLst>
                </a:gridCol>
                <a:gridCol w="5684484">
                  <a:extLst>
                    <a:ext uri="{9D8B030D-6E8A-4147-A177-3AD203B41FA5}">
                      <a16:colId xmlns:a16="http://schemas.microsoft.com/office/drawing/2014/main" val="2806394976"/>
                    </a:ext>
                  </a:extLst>
                </a:gridCol>
              </a:tblGrid>
              <a:tr h="4423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対象施設</a:t>
                      </a:r>
                      <a:endParaRPr kumimoji="1" lang="en-US" altLang="ja-JP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協力依頼内容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828618"/>
                  </a:ext>
                </a:extLst>
              </a:tr>
              <a:tr h="40195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運動施設、遊技場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/>
                        <a:t>以下の内容について、協力を依頼</a:t>
                      </a:r>
                      <a:endParaRPr kumimoji="1" lang="en-US" altLang="ja-JP" b="1" dirty="0" smtClean="0"/>
                    </a:p>
                    <a:p>
                      <a:pPr algn="l"/>
                      <a:r>
                        <a:rPr kumimoji="1" lang="ja-JP" altLang="en-US" b="1" dirty="0" smtClean="0"/>
                        <a:t>　・営業時間短縮（５時～</a:t>
                      </a:r>
                      <a:r>
                        <a:rPr kumimoji="1" lang="en-US" altLang="ja-JP" b="1" dirty="0" smtClean="0"/>
                        <a:t>20</a:t>
                      </a:r>
                      <a:r>
                        <a:rPr kumimoji="1" lang="ja-JP" altLang="en-US" b="1" dirty="0" smtClean="0"/>
                        <a:t>時）</a:t>
                      </a:r>
                      <a:endParaRPr kumimoji="1" lang="en-US" altLang="ja-JP" b="1" dirty="0" smtClean="0"/>
                    </a:p>
                    <a:p>
                      <a:pPr algn="l"/>
                      <a:r>
                        <a:rPr kumimoji="1" lang="ja-JP" altLang="en-US" b="1" dirty="0" smtClean="0"/>
                        <a:t>　　ただし、酒類の提供は</a:t>
                      </a:r>
                      <a:r>
                        <a:rPr kumimoji="1" lang="en-US" altLang="ja-JP" b="1" dirty="0" smtClean="0"/>
                        <a:t>11</a:t>
                      </a:r>
                      <a:r>
                        <a:rPr kumimoji="1" lang="ja-JP" altLang="en-US" b="1" dirty="0" smtClean="0"/>
                        <a:t>時～</a:t>
                      </a:r>
                      <a:r>
                        <a:rPr kumimoji="1" lang="en-US" altLang="ja-JP" b="1" dirty="0" smtClean="0"/>
                        <a:t>19</a:t>
                      </a:r>
                      <a:r>
                        <a:rPr kumimoji="1" lang="ja-JP" altLang="en-US" b="1" dirty="0" smtClean="0"/>
                        <a:t>時</a:t>
                      </a:r>
                      <a:endParaRPr kumimoji="1" lang="en-US" altLang="ja-JP" b="1" dirty="0" smtClean="0"/>
                    </a:p>
                    <a:p>
                      <a:pPr algn="l"/>
                      <a:r>
                        <a:rPr kumimoji="1" lang="ja-JP" altLang="en-US" b="1" dirty="0" smtClean="0"/>
                        <a:t>　・開催するイベントは、人数上限</a:t>
                      </a:r>
                      <a:r>
                        <a:rPr kumimoji="1" lang="en-US" altLang="ja-JP" b="1" dirty="0" smtClean="0"/>
                        <a:t>5,000</a:t>
                      </a:r>
                      <a:r>
                        <a:rPr kumimoji="1" lang="ja-JP" altLang="en-US" b="1" dirty="0" smtClean="0"/>
                        <a:t>人、かつ、</a:t>
                      </a:r>
                      <a:endParaRPr kumimoji="1" lang="en-US" altLang="ja-JP" b="1" dirty="0" smtClean="0"/>
                    </a:p>
                    <a:p>
                      <a:pPr algn="l"/>
                      <a:r>
                        <a:rPr kumimoji="1" lang="ja-JP" altLang="en-US" b="1" dirty="0" smtClean="0"/>
                        <a:t>　　収容率</a:t>
                      </a:r>
                      <a:r>
                        <a:rPr kumimoji="1" lang="en-US" altLang="ja-JP" b="1" dirty="0" smtClean="0"/>
                        <a:t>50</a:t>
                      </a:r>
                      <a:r>
                        <a:rPr kumimoji="1" lang="ja-JP" altLang="en-US" b="1" dirty="0" smtClean="0"/>
                        <a:t>％とすること（イベントに関する要請</a:t>
                      </a:r>
                      <a:endParaRPr kumimoji="1" lang="en-US" altLang="ja-JP" b="1" dirty="0" smtClean="0"/>
                    </a:p>
                    <a:p>
                      <a:pPr algn="l"/>
                      <a:r>
                        <a:rPr kumimoji="1" lang="ja-JP" altLang="en-US" b="1" dirty="0" smtClean="0"/>
                        <a:t>　　は１月</a:t>
                      </a:r>
                      <a:r>
                        <a:rPr kumimoji="1" lang="en-US" altLang="ja-JP" b="1" dirty="0" smtClean="0"/>
                        <a:t>17</a:t>
                      </a:r>
                      <a:r>
                        <a:rPr kumimoji="1" lang="ja-JP" altLang="en-US" b="1" dirty="0" smtClean="0"/>
                        <a:t>日～）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795442"/>
                  </a:ext>
                </a:extLst>
              </a:tr>
              <a:tr h="39320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劇場、観覧場、映画館又は演芸場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683565"/>
                  </a:ext>
                </a:extLst>
              </a:tr>
              <a:tr h="39320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集会場又は公会堂、展示場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341082"/>
                  </a:ext>
                </a:extLst>
              </a:tr>
              <a:tr h="39320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博物館、美術館又は図書館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859393"/>
                  </a:ext>
                </a:extLst>
              </a:tr>
              <a:tr h="39320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ホテル又は旅館（集会の用に供する部分に限る）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6415104"/>
                  </a:ext>
                </a:extLst>
              </a:tr>
              <a:tr h="39320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遊興施設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/>
                        <a:t>以下の内容について、協力を依頼</a:t>
                      </a:r>
                      <a:endParaRPr kumimoji="1" lang="en-US" altLang="ja-JP" b="1" dirty="0" smtClean="0"/>
                    </a:p>
                    <a:p>
                      <a:pPr algn="l"/>
                      <a:r>
                        <a:rPr kumimoji="1" lang="ja-JP" altLang="en-US" b="1" dirty="0" smtClean="0"/>
                        <a:t>　・営業時間短縮（５時～</a:t>
                      </a:r>
                      <a:r>
                        <a:rPr kumimoji="1" lang="en-US" altLang="ja-JP" b="1" dirty="0" smtClean="0"/>
                        <a:t>20</a:t>
                      </a:r>
                      <a:r>
                        <a:rPr kumimoji="1" lang="ja-JP" altLang="en-US" b="1" dirty="0" smtClean="0"/>
                        <a:t>時）</a:t>
                      </a:r>
                      <a:endParaRPr kumimoji="1" lang="en-US" altLang="ja-JP" b="1" dirty="0" smtClean="0"/>
                    </a:p>
                    <a:p>
                      <a:pPr algn="l"/>
                      <a:r>
                        <a:rPr kumimoji="1" lang="ja-JP" altLang="en-US" b="1" dirty="0" smtClean="0"/>
                        <a:t>　　ただし、酒類の提供は</a:t>
                      </a:r>
                      <a:r>
                        <a:rPr kumimoji="1" lang="en-US" altLang="ja-JP" b="1" dirty="0" smtClean="0"/>
                        <a:t>11</a:t>
                      </a:r>
                      <a:r>
                        <a:rPr kumimoji="1" lang="ja-JP" altLang="en-US" b="1" dirty="0" smtClean="0"/>
                        <a:t>時～</a:t>
                      </a:r>
                      <a:r>
                        <a:rPr kumimoji="1" lang="en-US" altLang="ja-JP" b="1" dirty="0" smtClean="0"/>
                        <a:t>19</a:t>
                      </a:r>
                      <a:r>
                        <a:rPr kumimoji="1" lang="ja-JP" altLang="en-US" b="1" dirty="0" smtClean="0"/>
                        <a:t>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37456"/>
                  </a:ext>
                </a:extLst>
              </a:tr>
              <a:tr h="39320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物品販売業を営む店舗（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㎡超）（生活必需物資を除く）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875258"/>
                  </a:ext>
                </a:extLst>
              </a:tr>
              <a:tr h="39320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サービス業を営む店舗（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㎡超）（生活必需サービスを除く）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93373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497373" y="404919"/>
            <a:ext cx="12541718" cy="45230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dirty="0" smtClean="0">
                <a:latin typeface="游ゴシック" panose="020F0502020204030204"/>
                <a:ea typeface="游ゴシック" panose="020B0400000000000000" pitchFamily="50" charset="-128"/>
              </a:rPr>
              <a:t>【</a:t>
            </a:r>
            <a:r>
              <a:rPr lang="ja-JP" altLang="en-US" sz="2000" b="1" dirty="0" smtClean="0">
                <a:latin typeface="游ゴシック" panose="020F0502020204030204"/>
                <a:ea typeface="游ゴシック" panose="020B0400000000000000" pitchFamily="50" charset="-128"/>
              </a:rPr>
              <a:t>協力</a:t>
            </a: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依頼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780708" y="5162807"/>
            <a:ext cx="116989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　遊興施設のうち、食品衛生法の飲食店営業許可を受けている店舗は、特措法に基づく要請の対象。</a:t>
            </a:r>
            <a:endParaRPr lang="en-US" altLang="ja-JP" sz="1600" dirty="0" smtClean="0"/>
          </a:p>
          <a:p>
            <a:pPr>
              <a:defRPr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ネットカフェ・マンガ喫茶等、宿泊を目的とした利用が相当程度見込まれる施設は要請・協力依頼の対象外。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9024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408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2123" y="308723"/>
            <a:ext cx="1068946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lang="ja-JP" altLang="en-US" sz="2400" b="1" u="sng" dirty="0" smtClean="0"/>
              <a:t>上記要請を踏まえ、各団体等に特にお願いしたいこと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710633" y="1317851"/>
            <a:ext cx="11275142" cy="25853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0543" y="840392"/>
            <a:ext cx="1068946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＜経済界＞へのお願い　　　　</a:t>
            </a:r>
            <a:endParaRPr kumimoji="1" lang="ja-JP" altLang="en-US" sz="24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710633" y="1282674"/>
            <a:ext cx="1216561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/>
              <a:t>○　</a:t>
            </a:r>
            <a:r>
              <a:rPr lang="en-US" altLang="ja-JP" b="1" dirty="0" smtClean="0"/>
              <a:t>20</a:t>
            </a:r>
            <a:r>
              <a:rPr lang="ja-JP" altLang="en-US" b="1" dirty="0" smtClean="0"/>
              <a:t>時以降の不要不急の外出自粛を徹底することを踏まえ、事業の継続に必要な場合を除き、</a:t>
            </a:r>
            <a:r>
              <a:rPr lang="en-US" altLang="ja-JP" b="1" dirty="0" smtClean="0"/>
              <a:t>20</a:t>
            </a:r>
            <a:r>
              <a:rPr lang="ja-JP" altLang="en-US" b="1" dirty="0" smtClean="0"/>
              <a:t>時以降</a:t>
            </a:r>
            <a:endParaRPr lang="en-US" altLang="ja-JP" b="1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b="1" spc="-100" dirty="0"/>
              <a:t>　</a:t>
            </a:r>
            <a:r>
              <a:rPr lang="ja-JP" altLang="en-US" b="1" spc="-100" dirty="0" smtClean="0"/>
              <a:t>の勤務を抑制すること（特措法第</a:t>
            </a:r>
            <a:r>
              <a:rPr lang="en-US" altLang="ja-JP" b="1" spc="-100" dirty="0" smtClean="0"/>
              <a:t>24</a:t>
            </a:r>
            <a:r>
              <a:rPr lang="ja-JP" altLang="en-US" b="1" spc="-100" dirty="0" smtClean="0"/>
              <a:t>条第９項に基づく）</a:t>
            </a:r>
            <a:endParaRPr lang="en-US" altLang="ja-JP" b="1" spc="-100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b="1" spc="-100" dirty="0" smtClean="0"/>
              <a:t>○　「出勤者数の７割削減」をめざすことも含め、テレワークをより推進すること</a:t>
            </a:r>
            <a:endParaRPr lang="en-US" altLang="ja-JP" b="1" spc="-100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b="1" spc="-100" dirty="0"/>
              <a:t>　</a:t>
            </a:r>
            <a:r>
              <a:rPr lang="ja-JP" altLang="en-US" b="1" spc="-100" dirty="0" smtClean="0"/>
              <a:t>出勤が必要となる職場でも、ローテーション勤務、時差出勤、自転車通勤などの取り組みを推進すること</a:t>
            </a:r>
            <a:endParaRPr lang="en-US" altLang="ja-JP" b="1" spc="-100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b="1" spc="-100" dirty="0"/>
              <a:t>　</a:t>
            </a:r>
            <a:r>
              <a:rPr lang="ja-JP" altLang="en-US" b="1" spc="-100" dirty="0" smtClean="0"/>
              <a:t>（特措法第</a:t>
            </a:r>
            <a:r>
              <a:rPr lang="en-US" altLang="ja-JP" b="1" spc="-100" dirty="0" smtClean="0"/>
              <a:t>24</a:t>
            </a:r>
            <a:r>
              <a:rPr lang="ja-JP" altLang="en-US" b="1" spc="-100" dirty="0" smtClean="0"/>
              <a:t>条第９項に基づく）</a:t>
            </a:r>
            <a:endParaRPr lang="en-US" altLang="ja-JP" b="1" spc="-100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b="1" spc="-100" dirty="0"/>
              <a:t>○　新年の挨拶回り、新年会・賀詞交歓会、及びこれに類するものは、飲食につながるため、自粛すること</a:t>
            </a:r>
            <a:endParaRPr lang="en-US" altLang="ja-JP" b="1" spc="-100" dirty="0"/>
          </a:p>
          <a:p>
            <a:pPr>
              <a:lnSpc>
                <a:spcPct val="150000"/>
              </a:lnSpc>
              <a:defRPr/>
            </a:pPr>
            <a:endParaRPr lang="en-US" altLang="ja-JP" b="1" spc="-1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0543" y="4276905"/>
            <a:ext cx="1068946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＜大学等＞へのお願い　　　　</a:t>
            </a:r>
            <a:endParaRPr kumimoji="1" lang="ja-JP" altLang="en-US" sz="24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710633" y="4738570"/>
            <a:ext cx="121656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/>
              <a:t>○　</a:t>
            </a:r>
            <a:r>
              <a:rPr lang="ja-JP" altLang="en-US" b="1" spc="-80" dirty="0" smtClean="0"/>
              <a:t>感染防止と面接授業・遠隔授業の効果的実施等により学修機会を確保すること（特措法第</a:t>
            </a:r>
            <a:r>
              <a:rPr lang="en-US" altLang="ja-JP" b="1" spc="-80" dirty="0" smtClean="0"/>
              <a:t>24</a:t>
            </a:r>
            <a:r>
              <a:rPr lang="ja-JP" altLang="en-US" b="1" spc="-80" dirty="0" smtClean="0"/>
              <a:t>条第９項に基づく）</a:t>
            </a:r>
            <a:endParaRPr lang="en-US" altLang="ja-JP" b="1" spc="-80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b="1" spc="-100" dirty="0" smtClean="0"/>
              <a:t>○　</a:t>
            </a:r>
            <a:r>
              <a:rPr lang="ja-JP" altLang="en-US" b="1" spc="-130" dirty="0" smtClean="0"/>
              <a:t>部活動、課外活動、学生寮における感染防止策、懇親会や飲み会などについて、学生等に注意喚起を徹底すること</a:t>
            </a:r>
            <a:endParaRPr lang="en-US" altLang="ja-JP" b="1" spc="-130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b="1" spc="-100" dirty="0"/>
              <a:t>　</a:t>
            </a:r>
            <a:r>
              <a:rPr lang="ja-JP" altLang="en-US" b="1" spc="-100" dirty="0" smtClean="0"/>
              <a:t>部活動における感染リスクの高い活動は自粛すること</a:t>
            </a:r>
            <a:endParaRPr lang="en-US" altLang="ja-JP" b="1" spc="-100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b="1" spc="-100" dirty="0"/>
              <a:t>　</a:t>
            </a:r>
            <a:r>
              <a:rPr lang="ja-JP" altLang="en-US" b="1" spc="-100" dirty="0" smtClean="0"/>
              <a:t>（特措法第</a:t>
            </a:r>
            <a:r>
              <a:rPr lang="en-US" altLang="ja-JP" b="1" spc="-100" dirty="0" smtClean="0"/>
              <a:t>24</a:t>
            </a:r>
            <a:r>
              <a:rPr lang="ja-JP" altLang="en-US" b="1" spc="-100" dirty="0" smtClean="0"/>
              <a:t>条第９項に基づく）</a:t>
            </a:r>
            <a:endParaRPr lang="en-US" altLang="ja-JP" b="1" spc="-100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710633" y="4738570"/>
            <a:ext cx="11369750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72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741823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緊急事態措置コールセンターの設置</a:t>
            </a:r>
            <a:endParaRPr kumimoji="1" lang="ja-JP" altLang="en-US" sz="24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9621" y="983047"/>
            <a:ext cx="10655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特措法に基づく営業時間短縮</a:t>
            </a:r>
            <a:r>
              <a:rPr lang="ja-JP" altLang="en-US" dirty="0" smtClean="0"/>
              <a:t>要請や「</a:t>
            </a:r>
            <a:r>
              <a:rPr lang="ja-JP" altLang="en-US" dirty="0"/>
              <a:t>感染防止宣言ステッカー</a:t>
            </a:r>
            <a:r>
              <a:rPr lang="ja-JP" altLang="en-US" dirty="0" smtClean="0"/>
              <a:t>」にかかる府民</a:t>
            </a:r>
            <a:r>
              <a:rPr kumimoji="1" lang="ja-JP" altLang="en-US" dirty="0" smtClean="0"/>
              <a:t>や事業者からの問い合わせに対応するため、</a:t>
            </a:r>
            <a:r>
              <a:rPr lang="ja-JP" altLang="en-US" dirty="0" smtClean="0"/>
              <a:t>コールセンターを設置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4134" y="1722595"/>
            <a:ext cx="10406129" cy="48936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コールセンターの概要</a:t>
            </a:r>
            <a:r>
              <a:rPr kumimoji="1" lang="en-US" altLang="ja-JP" dirty="0" smtClean="0"/>
              <a:t>】</a:t>
            </a:r>
          </a:p>
          <a:p>
            <a:endParaRPr lang="en-US" altLang="ja-JP" dirty="0"/>
          </a:p>
          <a:p>
            <a:r>
              <a:rPr kumimoji="1" lang="ja-JP" altLang="en-US" dirty="0" smtClean="0"/>
              <a:t>　名　　称：</a:t>
            </a:r>
            <a:r>
              <a:rPr kumimoji="1" lang="ja-JP" altLang="en-US" b="1" dirty="0" smtClean="0"/>
              <a:t>緊急事態措置コールセンター</a:t>
            </a:r>
            <a:endParaRPr kumimoji="1" lang="en-US" altLang="ja-JP" b="1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　設置時期：</a:t>
            </a:r>
            <a:r>
              <a:rPr kumimoji="1" lang="ja-JP" altLang="en-US" b="1" dirty="0" smtClean="0"/>
              <a:t>令和３年１月１２日</a:t>
            </a:r>
            <a:endParaRPr kumimoji="1" lang="en-US" altLang="ja-JP" b="1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　開設時間：</a:t>
            </a:r>
            <a:r>
              <a:rPr kumimoji="1" lang="ja-JP" altLang="en-US" b="1" dirty="0" smtClean="0"/>
              <a:t>平日９時～１８時（１月１２日は２１時まで）</a:t>
            </a:r>
            <a:endParaRPr kumimoji="1" lang="en-US" altLang="ja-JP" b="1" dirty="0" smtClean="0"/>
          </a:p>
          <a:p>
            <a:r>
              <a:rPr kumimoji="1" lang="ja-JP" altLang="en-US" dirty="0" smtClean="0"/>
              <a:t>　　　　　　</a:t>
            </a:r>
            <a:r>
              <a:rPr kumimoji="1" lang="en-US" altLang="ja-JP" sz="1600" b="1" dirty="0" smtClean="0"/>
              <a:t>※</a:t>
            </a:r>
            <a:r>
              <a:rPr kumimoji="1" lang="ja-JP" altLang="en-US" sz="1600" b="1" dirty="0" smtClean="0"/>
              <a:t>ただし、１／１６（土）、１／１７（日）は開設（９時～１８時）</a:t>
            </a:r>
            <a:endParaRPr kumimoji="1" lang="en-US" altLang="ja-JP" sz="1600" b="1" dirty="0" smtClean="0"/>
          </a:p>
          <a:p>
            <a:r>
              <a:rPr lang="ja-JP" altLang="en-US" b="1" dirty="0" smtClean="0"/>
              <a:t>　　　　</a:t>
            </a:r>
            <a:r>
              <a:rPr lang="ja-JP" altLang="en-US" dirty="0"/>
              <a:t>　</a:t>
            </a:r>
            <a:r>
              <a:rPr lang="ja-JP" altLang="en-US" dirty="0" smtClean="0"/>
              <a:t>　　　　　</a:t>
            </a:r>
            <a:endParaRPr kumimoji="1" lang="en-US" altLang="ja-JP" dirty="0" smtClean="0"/>
          </a:p>
          <a:p>
            <a:r>
              <a:rPr lang="ja-JP" altLang="en-US" dirty="0" smtClean="0"/>
              <a:t>　受付方法：</a:t>
            </a:r>
            <a:r>
              <a:rPr lang="ja-JP" altLang="en-US" b="1" dirty="0" smtClean="0"/>
              <a:t>専用</a:t>
            </a:r>
            <a:r>
              <a:rPr lang="ja-JP" altLang="en-US" b="1" smtClean="0"/>
              <a:t>電話（１５回線</a:t>
            </a:r>
            <a:r>
              <a:rPr lang="ja-JP" altLang="en-US" b="1" dirty="0" smtClean="0"/>
              <a:t>）</a:t>
            </a:r>
            <a:endParaRPr lang="en-US" altLang="ja-JP" b="1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sz="2400" b="1" dirty="0" smtClean="0"/>
              <a:t>　</a:t>
            </a:r>
            <a:r>
              <a:rPr lang="ja-JP" altLang="en-US" sz="2400" b="1" u="sng" dirty="0" smtClean="0"/>
              <a:t>受付電話番号：０６ー４３９７－３２６８　</a:t>
            </a:r>
            <a:endParaRPr lang="en-US" altLang="ja-JP" sz="2400" b="1" u="sng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府ホームページ上にも</a:t>
            </a:r>
            <a:r>
              <a:rPr lang="en-US" altLang="ja-JP" dirty="0" smtClean="0"/>
              <a:t>FAQ</a:t>
            </a:r>
            <a:r>
              <a:rPr lang="ja-JP" altLang="en-US" dirty="0" smtClean="0"/>
              <a:t>を掲載予定</a:t>
            </a:r>
            <a:endParaRPr lang="en-US" altLang="ja-JP" dirty="0"/>
          </a:p>
          <a:p>
            <a:endParaRPr kumimoji="1" lang="en-US" altLang="ja-JP" dirty="0" smtClean="0"/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0645254" y="6331564"/>
            <a:ext cx="1082722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90709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7969</TotalTime>
  <Words>1309</Words>
  <Application>Microsoft Office PowerPoint</Application>
  <PresentationFormat>ワイド画面</PresentationFormat>
  <Paragraphs>117</Paragraphs>
  <Slides>7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上野　和樹</dc:creator>
  <cp:lastModifiedBy>小原　朋子</cp:lastModifiedBy>
  <cp:revision>315</cp:revision>
  <cp:lastPrinted>2021-01-12T04:32:32Z</cp:lastPrinted>
  <dcterms:created xsi:type="dcterms:W3CDTF">2020-05-20T11:17:35Z</dcterms:created>
  <dcterms:modified xsi:type="dcterms:W3CDTF">2021-01-12T05:42:14Z</dcterms:modified>
</cp:coreProperties>
</file>