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太田　直樹" initials="太田　直樹" lastIdx="0" clrIdx="0">
    <p:extLst>
      <p:ext uri="{19B8F6BF-5375-455C-9EA6-DF929625EA0E}">
        <p15:presenceInfo xmlns:p15="http://schemas.microsoft.com/office/powerpoint/2012/main" userId="S-1-5-21-161959346-1900351369-444732941-774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55753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79064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50336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45122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32890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5734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291686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305217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01413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154404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316CC9-9CE3-469E-A17D-A7F9ADD14AEB}"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420582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16CC9-9CE3-469E-A17D-A7F9ADD14AEB}" type="datetimeFigureOut">
              <a:rPr kumimoji="1" lang="ja-JP" altLang="en-US" smtClean="0"/>
              <a:t>2021/1/12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9252D-A6FE-47B9-B072-20A22AF6A0FB}" type="slidenum">
              <a:rPr kumimoji="1" lang="ja-JP" altLang="en-US" smtClean="0"/>
              <a:t>‹#›</a:t>
            </a:fld>
            <a:endParaRPr kumimoji="1" lang="ja-JP" altLang="en-US"/>
          </a:p>
        </p:txBody>
      </p:sp>
    </p:spTree>
    <p:extLst>
      <p:ext uri="{BB962C8B-B14F-4D97-AF65-F5344CB8AC3E}">
        <p14:creationId xmlns:p14="http://schemas.microsoft.com/office/powerpoint/2010/main" val="3701306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85" y="394883"/>
            <a:ext cx="9144000"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47139607"/>
              </p:ext>
            </p:extLst>
          </p:nvPr>
        </p:nvGraphicFramePr>
        <p:xfrm>
          <a:off x="429294" y="1148603"/>
          <a:ext cx="8302583" cy="3309203"/>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物資及び資材の備蓄等（法第</a:t>
                      </a: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・医薬品等を</a:t>
                      </a:r>
                      <a:r>
                        <a:rPr kumimoji="1" lang="ja-JP" altLang="en-US" sz="1400" b="1" dirty="0" smtClean="0">
                          <a:latin typeface="Meiryo UI" panose="020B0604030504040204" pitchFamily="50" charset="-128"/>
                          <a:ea typeface="Meiryo UI" panose="020B0604030504040204" pitchFamily="50" charset="-128"/>
                        </a:rPr>
                        <a:t>備蓄、整備、点検しなければならない</a:t>
                      </a:r>
                      <a:endParaRPr kumimoji="1" lang="en-US" altLang="ja-JP" sz="1400" b="1"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・対策に必要な</a:t>
                      </a:r>
                      <a:r>
                        <a:rPr kumimoji="1" lang="ja-JP" altLang="en-US" sz="1400" b="1" dirty="0" smtClean="0">
                          <a:latin typeface="Meiryo UI" panose="020B0604030504040204" pitchFamily="50" charset="-128"/>
                          <a:ea typeface="Meiryo UI" panose="020B0604030504040204" pitchFamily="50" charset="-128"/>
                        </a:rPr>
                        <a:t>管理施設・設備を整備、点検しなければならない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6049142"/>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都道府県対策本部の設置（法</a:t>
                      </a:r>
                      <a:r>
                        <a:rPr kumimoji="1" lang="en-US" altLang="ja-JP" sz="1400" dirty="0" smtClean="0">
                          <a:latin typeface="Meiryo UI" panose="020B0604030504040204" pitchFamily="50" charset="-128"/>
                          <a:ea typeface="Meiryo UI" panose="020B0604030504040204" pitchFamily="50" charset="-128"/>
                        </a:rPr>
                        <a:t>22</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政府対策本部が設置されたときは、</a:t>
                      </a:r>
                      <a:r>
                        <a:rPr kumimoji="1" lang="ja-JP" altLang="en-US" sz="1400" b="1" dirty="0" smtClean="0">
                          <a:latin typeface="Meiryo UI" panose="020B0604030504040204" pitchFamily="50" charset="-128"/>
                          <a:ea typeface="Meiryo UI" panose="020B0604030504040204" pitchFamily="50" charset="-128"/>
                        </a:rPr>
                        <a:t>都道府県対策本部を設置しなければならない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37016199"/>
                  </a:ext>
                </a:extLst>
              </a:tr>
              <a:tr h="347563">
                <a:tc rowSpan="3">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都道府県対策本部長の権限（法第</a:t>
                      </a:r>
                      <a:r>
                        <a:rPr kumimoji="1" lang="en-US" altLang="ja-JP" sz="1400" dirty="0" smtClean="0">
                          <a:latin typeface="Meiryo UI" panose="020B0604030504040204" pitchFamily="50" charset="-128"/>
                          <a:ea typeface="Meiryo UI" panose="020B0604030504040204" pitchFamily="50" charset="-128"/>
                        </a:rPr>
                        <a:t>24</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・府域の対策に関する</a:t>
                      </a:r>
                      <a:r>
                        <a:rPr kumimoji="1" lang="ja-JP" altLang="en-US" sz="1400" b="1" dirty="0" smtClean="0">
                          <a:latin typeface="Meiryo UI" panose="020B0604030504040204" pitchFamily="50" charset="-128"/>
                          <a:ea typeface="Meiryo UI" panose="020B0604030504040204" pitchFamily="50" charset="-128"/>
                        </a:rPr>
                        <a:t>総合調整</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6275770"/>
                  </a:ext>
                </a:extLst>
              </a:tr>
              <a:tr h="21894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総合調整を行うよう要請</a:t>
                      </a:r>
                      <a:r>
                        <a:rPr kumimoji="1" lang="ja-JP" altLang="en-US" sz="1400" dirty="0" smtClean="0">
                          <a:latin typeface="Meiryo UI" panose="020B0604030504040204" pitchFamily="50" charset="-128"/>
                          <a:ea typeface="Meiryo UI" panose="020B0604030504040204" pitchFamily="50" charset="-128"/>
                        </a:rPr>
                        <a:t>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smtClean="0">
                          <a:latin typeface="Meiryo UI" panose="020B0604030504040204" pitchFamily="50" charset="-128"/>
                          <a:ea typeface="Meiryo UI" panose="020B0604030504040204" pitchFamily="50" charset="-128"/>
                        </a:rPr>
                        <a:t>政府対策本部長</a:t>
                      </a:r>
                      <a:r>
                        <a:rPr kumimoji="1" lang="en-US" altLang="ja-JP" sz="1400" spc="-100" baseline="0" dirty="0" smtClean="0">
                          <a:latin typeface="Meiryo UI" panose="020B0604030504040204" pitchFamily="50" charset="-128"/>
                          <a:ea typeface="Meiryo UI" panose="020B0604030504040204" pitchFamily="50" charset="-128"/>
                        </a:rPr>
                        <a:t>(</a:t>
                      </a:r>
                      <a:r>
                        <a:rPr kumimoji="1" lang="ja-JP" altLang="en-US" sz="1400" spc="-100" baseline="0" dirty="0" smtClean="0">
                          <a:latin typeface="Meiryo UI" panose="020B0604030504040204" pitchFamily="50" charset="-128"/>
                          <a:ea typeface="Meiryo UI" panose="020B0604030504040204" pitchFamily="50" charset="-128"/>
                        </a:rPr>
                        <a:t>内閣総理大臣</a:t>
                      </a:r>
                      <a:r>
                        <a:rPr kumimoji="1" lang="en-US" altLang="ja-JP" sz="1400" spc="-100" baseline="0" dirty="0" smtClean="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1099267447"/>
                  </a:ext>
                </a:extLst>
              </a:tr>
              <a:tr h="30050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必要な協力を要請</a:t>
                      </a:r>
                      <a:r>
                        <a:rPr kumimoji="1" lang="ja-JP" altLang="en-US" sz="1400" dirty="0" smtClean="0">
                          <a:latin typeface="Meiryo UI" panose="020B0604030504040204" pitchFamily="50" charset="-128"/>
                          <a:ea typeface="Meiryo UI" panose="020B0604030504040204" pitchFamily="50" charset="-128"/>
                        </a:rPr>
                        <a:t>できる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0" baseline="0" dirty="0" smtClean="0">
                          <a:latin typeface="Meiryo UI" panose="020B0604030504040204" pitchFamily="50" charset="-128"/>
                          <a:ea typeface="Meiryo UI" panose="020B0604030504040204" pitchFamily="50" charset="-128"/>
                        </a:rPr>
                        <a:t>公私の団体又は個人</a:t>
                      </a:r>
                    </a:p>
                  </a:txBody>
                  <a:tcPr/>
                </a:tc>
                <a:extLst>
                  <a:ext uri="{0D108BD9-81ED-4DB2-BD59-A6C34878D82A}">
                    <a16:rowId xmlns:a16="http://schemas.microsoft.com/office/drawing/2014/main" val="4208871223"/>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医療等の実施の要請（法第</a:t>
                      </a:r>
                      <a:r>
                        <a:rPr kumimoji="1" lang="en-US" altLang="ja-JP" sz="1400" dirty="0" smtClean="0">
                          <a:latin typeface="Meiryo UI" panose="020B0604030504040204" pitchFamily="50" charset="-128"/>
                          <a:ea typeface="Meiryo UI" panose="020B0604030504040204" pitchFamily="50" charset="-128"/>
                        </a:rPr>
                        <a:t>31</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①患者に対する</a:t>
                      </a:r>
                      <a:r>
                        <a:rPr kumimoji="1" lang="ja-JP" altLang="en-US" sz="1400" b="1" dirty="0" smtClean="0">
                          <a:latin typeface="Meiryo UI" panose="020B0604030504040204" pitchFamily="50" charset="-128"/>
                          <a:ea typeface="Meiryo UI" panose="020B0604030504040204" pitchFamily="50" charset="-128"/>
                        </a:rPr>
                        <a:t>医療を行うよう要請</a:t>
                      </a:r>
                      <a:r>
                        <a:rPr kumimoji="1" lang="ja-JP" altLang="en-US" sz="1400" dirty="0" smtClean="0">
                          <a:latin typeface="Meiryo UI" panose="020B0604030504040204" pitchFamily="50" charset="-128"/>
                          <a:ea typeface="Meiryo UI" panose="020B0604030504040204" pitchFamily="50" charset="-128"/>
                        </a:rPr>
                        <a:t>できる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②</a:t>
                      </a:r>
                      <a:r>
                        <a:rPr kumimoji="1" lang="ja-JP" altLang="en-US" sz="1400" b="1" dirty="0" smtClean="0">
                          <a:latin typeface="Meiryo UI" panose="020B0604030504040204" pitchFamily="50" charset="-128"/>
                          <a:ea typeface="Meiryo UI" panose="020B0604030504040204" pitchFamily="50" charset="-128"/>
                        </a:rPr>
                        <a:t>特定接種の実施に関し必要な要請</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③上記①②に応じないとき、</a:t>
                      </a:r>
                      <a:r>
                        <a:rPr kumimoji="1" lang="ja-JP" altLang="en-US" sz="1400" b="1" dirty="0" smtClean="0">
                          <a:latin typeface="Meiryo UI" panose="020B0604030504040204" pitchFamily="50" charset="-128"/>
                          <a:ea typeface="Meiryo UI" panose="020B0604030504040204" pitchFamily="50" charset="-128"/>
                        </a:rPr>
                        <a:t>指示</a:t>
                      </a:r>
                      <a:r>
                        <a:rPr kumimoji="1" lang="ja-JP" altLang="en-US" sz="1400" dirty="0" smtClean="0">
                          <a:latin typeface="Meiryo UI" panose="020B0604030504040204" pitchFamily="50" charset="-128"/>
                          <a:ea typeface="Meiryo UI" panose="020B0604030504040204" pitchFamily="50" charset="-128"/>
                        </a:rPr>
                        <a:t>できる</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①②③とも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医療関係者</a:t>
                      </a:r>
                      <a:endParaRPr kumimoji="1" lang="en-US" altLang="ja-JP" sz="1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4944356"/>
                  </a:ext>
                </a:extLst>
              </a:tr>
            </a:tbl>
          </a:graphicData>
        </a:graphic>
      </p:graphicFrame>
      <p:sp>
        <p:nvSpPr>
          <p:cNvPr id="7" name="テキスト ボックス 6"/>
          <p:cNvSpPr txBox="1"/>
          <p:nvPr/>
        </p:nvSpPr>
        <p:spPr>
          <a:xfrm>
            <a:off x="302654" y="810380"/>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緊急事態宣言の発出前</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2654" y="4397277"/>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118604049"/>
              </p:ext>
            </p:extLst>
          </p:nvPr>
        </p:nvGraphicFramePr>
        <p:xfrm>
          <a:off x="429293" y="4766609"/>
          <a:ext cx="8302583" cy="2047240"/>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都道府県対策本部長の指示（法第</a:t>
                      </a:r>
                      <a:r>
                        <a:rPr kumimoji="1" lang="en-US" altLang="ja-JP" sz="1400" dirty="0" smtClean="0">
                          <a:latin typeface="Meiryo UI" panose="020B0604030504040204" pitchFamily="50" charset="-128"/>
                          <a:ea typeface="Meiryo UI" panose="020B0604030504040204" pitchFamily="50" charset="-128"/>
                        </a:rPr>
                        <a:t>33</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1" dirty="0" smtClean="0">
                          <a:latin typeface="Meiryo UI" panose="020B0604030504040204" pitchFamily="50" charset="-128"/>
                          <a:ea typeface="Meiryo UI" panose="020B0604030504040204" pitchFamily="50" charset="-128"/>
                        </a:rPr>
                        <a:t>総合調整に基づく措置が実施されない場合</a:t>
                      </a:r>
                      <a:r>
                        <a:rPr kumimoji="1" lang="ja-JP" altLang="en-US" sz="1400" dirty="0" smtClean="0">
                          <a:latin typeface="Meiryo UI" panose="020B0604030504040204" pitchFamily="50" charset="-128"/>
                          <a:ea typeface="Meiryo UI" panose="020B0604030504040204" pitchFamily="50" charset="-128"/>
                        </a:rPr>
                        <a:t>で、特に必要があると認める場合、</a:t>
                      </a:r>
                      <a:r>
                        <a:rPr kumimoji="1" lang="ja-JP" altLang="en-US" sz="1400" b="1" dirty="0" smtClean="0">
                          <a:latin typeface="Meiryo UI" panose="020B0604030504040204" pitchFamily="50" charset="-128"/>
                          <a:ea typeface="Meiryo UI" panose="020B0604030504040204" pitchFamily="50" charset="-128"/>
                        </a:rPr>
                        <a:t>必要な指示</a:t>
                      </a:r>
                      <a:r>
                        <a:rPr kumimoji="1" lang="ja-JP" altLang="en-US" sz="1400" dirty="0" smtClean="0">
                          <a:latin typeface="Meiryo UI" panose="020B0604030504040204" pitchFamily="50" charset="-128"/>
                          <a:ea typeface="Meiryo UI" panose="020B0604030504040204" pitchFamily="50" charset="-128"/>
                        </a:rPr>
                        <a:t>ができる</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市町村長、</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指定公共機関</a:t>
                      </a:r>
                      <a:r>
                        <a:rPr kumimoji="1" lang="ja-JP" altLang="en-US" sz="1200" spc="-70" baseline="0" dirty="0" smtClean="0">
                          <a:solidFill>
                            <a:schemeClr val="tx1"/>
                          </a:solidFill>
                          <a:latin typeface="Meiryo UI" panose="020B0604030504040204" pitchFamily="50" charset="-128"/>
                          <a:ea typeface="Meiryo UI" panose="020B0604030504040204" pitchFamily="50" charset="-128"/>
                        </a:rPr>
                        <a:t>（日銀、日本赤十字、医師会、医療・医薬品等製造販売、電気・ガス、輸送、通信事業者等）</a:t>
                      </a:r>
                      <a:r>
                        <a:rPr kumimoji="1" lang="ja-JP" altLang="en-US" sz="1400" spc="-70" baseline="0" dirty="0" smtClean="0">
                          <a:solidFill>
                            <a:schemeClr val="tx1"/>
                          </a:solidFill>
                          <a:latin typeface="Meiryo UI" panose="020B0604030504040204" pitchFamily="50" charset="-128"/>
                          <a:ea typeface="Meiryo UI" panose="020B0604030504040204" pitchFamily="50" charset="-128"/>
                        </a:rPr>
                        <a:t>、</a:t>
                      </a:r>
                      <a:endParaRPr kumimoji="1" lang="en-US" altLang="ja-JP" sz="1400" spc="-70" baseline="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指定地方公共機関</a:t>
                      </a:r>
                      <a:r>
                        <a:rPr kumimoji="1" lang="ja-JP" altLang="en-US" sz="1200" dirty="0" smtClean="0">
                          <a:solidFill>
                            <a:schemeClr val="tx1"/>
                          </a:solidFill>
                          <a:latin typeface="Meiryo UI" panose="020B0604030504040204" pitchFamily="50" charset="-128"/>
                          <a:ea typeface="Meiryo UI" panose="020B0604030504040204" pitchFamily="50" charset="-128"/>
                        </a:rPr>
                        <a:t>（府内の医療関係機関、医療機関、</a:t>
                      </a:r>
                      <a:r>
                        <a:rPr kumimoji="1" lang="zh-TW" altLang="en-US" sz="1200" dirty="0" smtClean="0">
                          <a:solidFill>
                            <a:schemeClr val="tx1"/>
                          </a:solidFill>
                          <a:latin typeface="Meiryo UI" panose="020B0604030504040204" pitchFamily="50" charset="-128"/>
                          <a:ea typeface="Meiryo UI" panose="020B0604030504040204" pitchFamily="50" charset="-128"/>
                        </a:rPr>
                        <a:t>医薬品等卸販売業者</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ガス</a:t>
                      </a:r>
                      <a:r>
                        <a:rPr kumimoji="1" lang="zh-TW" altLang="en-US" sz="1200" dirty="0" smtClean="0">
                          <a:solidFill>
                            <a:schemeClr val="tx1"/>
                          </a:solidFill>
                          <a:latin typeface="Meiryo UI" panose="020B0604030504040204" pitchFamily="50" charset="-128"/>
                          <a:ea typeface="Meiryo UI" panose="020B0604030504040204" pitchFamily="50" charset="-128"/>
                        </a:rPr>
                        <a:t>事業者</a:t>
                      </a:r>
                      <a:r>
                        <a:rPr kumimoji="1" lang="ja-JP" altLang="en-US" sz="1200" dirty="0" err="1" smtClean="0">
                          <a:solidFill>
                            <a:schemeClr val="tx1"/>
                          </a:solidFill>
                          <a:latin typeface="Meiryo UI" panose="020B0604030504040204" pitchFamily="50" charset="-128"/>
                          <a:ea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rPr>
                        <a:t>貨物運送事業者</a:t>
                      </a:r>
                      <a:r>
                        <a:rPr kumimoji="1" lang="ja-JP" altLang="en-US" sz="1200" spc="-70" baseline="0" dirty="0" smtClean="0">
                          <a:solidFill>
                            <a:schemeClr val="tx1"/>
                          </a:solidFill>
                          <a:latin typeface="Meiryo UI" panose="020B0604030504040204" pitchFamily="50" charset="-128"/>
                          <a:ea typeface="Meiryo UI" panose="020B0604030504040204" pitchFamily="50" charset="-128"/>
                        </a:rPr>
                        <a:t>等</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6049142"/>
                  </a:ext>
                </a:extLst>
              </a:tr>
            </a:tbl>
          </a:graphicData>
        </a:graphic>
      </p:graphicFrame>
      <p:sp>
        <p:nvSpPr>
          <p:cNvPr id="10" name="テキスト ボックス 9"/>
          <p:cNvSpPr txBox="1"/>
          <p:nvPr/>
        </p:nvSpPr>
        <p:spPr>
          <a:xfrm>
            <a:off x="7294268" y="50963"/>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t>資料１－５</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00586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585" y="147017"/>
            <a:ext cx="9144000"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12143618"/>
              </p:ext>
            </p:extLst>
          </p:nvPr>
        </p:nvGraphicFramePr>
        <p:xfrm>
          <a:off x="429294" y="839514"/>
          <a:ext cx="8302583" cy="5690928"/>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2498501">
                  <a:extLst>
                    <a:ext uri="{9D8B030D-6E8A-4147-A177-3AD203B41FA5}">
                      <a16:colId xmlns:a16="http://schemas.microsoft.com/office/drawing/2014/main" val="1251737896"/>
                    </a:ext>
                  </a:extLst>
                </a:gridCol>
                <a:gridCol w="1352284">
                  <a:extLst>
                    <a:ext uri="{9D8B030D-6E8A-4147-A177-3AD203B41FA5}">
                      <a16:colId xmlns:a16="http://schemas.microsoft.com/office/drawing/2014/main" val="1115702174"/>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rowSpan="3">
                  <a:txBody>
                    <a:bodyPr/>
                    <a:lstStyle/>
                    <a:p>
                      <a:r>
                        <a:rPr kumimoji="1" lang="ja-JP" altLang="en-US" sz="1400" dirty="0" smtClean="0">
                          <a:latin typeface="Meiryo UI" panose="020B0604030504040204" pitchFamily="50" charset="-128"/>
                          <a:ea typeface="Meiryo UI" panose="020B0604030504040204" pitchFamily="50" charset="-128"/>
                        </a:rPr>
                        <a:t>感染を防止するための協力要請等</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45</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居宅から外出しないことの要請</a:t>
                      </a:r>
                      <a:r>
                        <a:rPr kumimoji="1" lang="ja-JP" altLang="en-US" sz="1400" dirty="0" smtClean="0">
                          <a:latin typeface="Meiryo UI" panose="020B0604030504040204" pitchFamily="50" charset="-128"/>
                          <a:ea typeface="Meiryo UI" panose="020B0604030504040204" pitchFamily="50" charset="-128"/>
                        </a:rPr>
                        <a:t>が可能</a:t>
                      </a:r>
                    </a:p>
                  </a:txBody>
                  <a:tcPr/>
                </a:tc>
                <a:tc hMerge="1">
                  <a:txBody>
                    <a:bodyPr/>
                    <a:lstStyle/>
                    <a:p>
                      <a:endParaRPr kumimoji="1" lang="ja-JP" altLang="en-US"/>
                    </a:p>
                  </a:txBody>
                  <a:tcPr/>
                </a:tc>
                <a:tc>
                  <a:txBody>
                    <a:bodyPr/>
                    <a:lstStyle/>
                    <a:p>
                      <a:r>
                        <a:rPr kumimoji="1" lang="ja-JP" altLang="en-US" sz="1400" dirty="0" smtClean="0">
                          <a:latin typeface="Meiryo UI" panose="020B0604030504040204" pitchFamily="50" charset="-128"/>
                          <a:ea typeface="Meiryo UI" panose="020B0604030504040204" pitchFamily="50" charset="-128"/>
                        </a:rPr>
                        <a:t>住民</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5803417"/>
                  </a:ext>
                </a:extLst>
              </a:tr>
              <a:tr h="608214">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施設の使用（催物の開催）の</a:t>
                      </a:r>
                      <a:r>
                        <a:rPr kumimoji="1" lang="ja-JP" altLang="en-US" sz="1400" b="1" dirty="0" smtClean="0">
                          <a:solidFill>
                            <a:schemeClr val="tx1"/>
                          </a:solidFill>
                          <a:latin typeface="Meiryo UI" panose="020B0604030504040204" pitchFamily="50" charset="-128"/>
                          <a:ea typeface="Meiryo UI" panose="020B0604030504040204" pitchFamily="50" charset="-128"/>
                        </a:rPr>
                        <a:t>制限・停止の要請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⇒要請に応じないときで、知事が必要があると認めるときは、</a:t>
                      </a:r>
                      <a:r>
                        <a:rPr kumimoji="1" lang="ja-JP" altLang="en-US" sz="1400" b="1" dirty="0" smtClean="0">
                          <a:solidFill>
                            <a:schemeClr val="tx1"/>
                          </a:solidFill>
                          <a:latin typeface="Meiryo UI" panose="020B0604030504040204" pitchFamily="50" charset="-128"/>
                          <a:ea typeface="Meiryo UI" panose="020B0604030504040204" pitchFamily="50" charset="-128"/>
                        </a:rPr>
                        <a:t>指示</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⇒知事が要請・指示をしたときは、その旨を</a:t>
                      </a:r>
                      <a:r>
                        <a:rPr kumimoji="1" lang="ja-JP" altLang="en-US" sz="1400" b="1" dirty="0" smtClean="0">
                          <a:solidFill>
                            <a:schemeClr val="tx1"/>
                          </a:solidFill>
                          <a:latin typeface="Meiryo UI" panose="020B0604030504040204" pitchFamily="50" charset="-128"/>
                          <a:ea typeface="Meiryo UI" panose="020B0604030504040204" pitchFamily="50" charset="-128"/>
                        </a:rPr>
                        <a:t>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rPr>
                        <a:t>（個別施設名を公表）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rPr>
                        <a:t>積極的に制限を行う施設</a:t>
                      </a: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１</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dirty="0" smtClean="0">
                          <a:solidFill>
                            <a:schemeClr val="tx1"/>
                          </a:solidFill>
                          <a:latin typeface="Meiryo UI" panose="020B0604030504040204" pitchFamily="50" charset="-128"/>
                          <a:ea typeface="Meiryo UI" panose="020B0604030504040204" pitchFamily="50" charset="-128"/>
                        </a:rPr>
                        <a:t>学校、保育所、</a:t>
                      </a:r>
                      <a:r>
                        <a:rPr lang="ja-JP" altLang="en-US" sz="1400" b="1" dirty="0" smtClean="0">
                          <a:solidFill>
                            <a:schemeClr val="tx1"/>
                          </a:solidFill>
                          <a:effectLst/>
                          <a:latin typeface="Meiryo UI" panose="020B0604030504040204" pitchFamily="50" charset="-128"/>
                          <a:ea typeface="Meiryo UI" panose="020B0604030504040204" pitchFamily="50" charset="-128"/>
                        </a:rPr>
                        <a:t>介護施設</a:t>
                      </a:r>
                      <a:endParaRPr lang="en-US" altLang="ja-JP" sz="1400" b="1"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（感染リスクが高い施設）</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88265407"/>
                  </a:ext>
                </a:extLst>
              </a:tr>
              <a:tr h="238892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rPr>
                        <a:t>柔軟に対応する施設</a:t>
                      </a: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２</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（協力要請→</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使用制限要請）</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１、２</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ja-JP" altLang="en-US" sz="1200" b="0" dirty="0" smtClean="0">
                          <a:solidFill>
                            <a:schemeClr val="tx1"/>
                          </a:solidFill>
                          <a:latin typeface="Meiryo UI" panose="020B0604030504040204" pitchFamily="50" charset="-128"/>
                          <a:ea typeface="Meiryo UI" panose="020B0604030504040204" pitchFamily="50" charset="-128"/>
                        </a:rPr>
                        <a:t>具体的な運用は、国によるガイドラインによる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建築物の床面積の合計が</a:t>
                      </a:r>
                      <a:r>
                        <a:rPr kumimoji="1" lang="en-US" altLang="ja-JP"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1,000</a:t>
                      </a:r>
                      <a:r>
                        <a:rPr kumimoji="1" lang="ja-JP" altLang="en-US"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㎡を超えるもの　</a:t>
                      </a:r>
                      <a:r>
                        <a:rPr kumimoji="1" lang="en-US" altLang="ja-JP" sz="1400" b="1"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200" spc="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200" spc="0" dirty="0" smtClean="0">
                          <a:solidFill>
                            <a:schemeClr val="tx1"/>
                          </a:solidFill>
                          <a:latin typeface="Meiryo UI" panose="020B0604030504040204" pitchFamily="50" charset="-128"/>
                          <a:ea typeface="Meiryo UI" panose="020B0604030504040204" pitchFamily="50" charset="-128"/>
                        </a:rPr>
                        <a:t>大学・専修学校・各種学校、　劇場・観覧場・映画館・演芸場、　集会場・公会堂、展示場、百貨店・マーケット、　ホテル・旅館、　体育館・水泳場・ボーリング場・遊技場、　博物館・美術館・図書館、　キャバレー・ナイトクラブ・ダンスホール、　理髪店・質屋・貸衣装屋、　自動車教習所・学習塾</a:t>
                      </a:r>
                      <a:endParaRPr kumimoji="1" lang="en-US" altLang="ja-JP" sz="1400" spc="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en-US" altLang="ja-JP" sz="1400" b="0" spc="-100" baseline="0" dirty="0" smtClean="0">
                          <a:solidFill>
                            <a:schemeClr val="tx1"/>
                          </a:solidFill>
                          <a:latin typeface="Meiryo UI" panose="020B0604030504040204" pitchFamily="50" charset="-128"/>
                          <a:ea typeface="Meiryo UI" panose="020B0604030504040204" pitchFamily="50" charset="-128"/>
                        </a:rPr>
                        <a:t>※1,000</a:t>
                      </a:r>
                      <a:r>
                        <a:rPr kumimoji="1" lang="ja-JP" altLang="en-US" sz="1400" b="0" spc="-100" baseline="0" dirty="0" smtClean="0">
                          <a:solidFill>
                            <a:schemeClr val="tx1"/>
                          </a:solidFill>
                          <a:latin typeface="Meiryo UI" panose="020B0604030504040204" pitchFamily="50" charset="-128"/>
                          <a:ea typeface="Meiryo UI" panose="020B0604030504040204" pitchFamily="50" charset="-128"/>
                        </a:rPr>
                        <a:t>㎡未満でも、厚労大臣が定めるものを含む</a:t>
                      </a:r>
                      <a:endParaRPr kumimoji="1" lang="en-US" altLang="ja-JP" sz="1400" b="0" spc="-100" baseline="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33951561"/>
                  </a:ext>
                </a:extLst>
              </a:tr>
              <a:tr h="370840">
                <a:tc rowSpan="2">
                  <a:txBody>
                    <a:bodyPr/>
                    <a:lstStyle/>
                    <a:p>
                      <a:r>
                        <a:rPr kumimoji="1" lang="ja-JP" altLang="en-US" sz="1400" dirty="0" smtClean="0">
                          <a:latin typeface="Meiryo UI" panose="020B0604030504040204" pitchFamily="50" charset="-128"/>
                          <a:ea typeface="Meiryo UI" panose="020B0604030504040204" pitchFamily="50" charset="-128"/>
                        </a:rPr>
                        <a:t>臨時医療施設開設</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48</a:t>
                      </a:r>
                      <a:r>
                        <a:rPr kumimoji="1" lang="ja-JP" altLang="en-US" sz="1400" dirty="0" smtClean="0">
                          <a:latin typeface="Meiryo UI" panose="020B0604030504040204" pitchFamily="50" charset="-128"/>
                          <a:ea typeface="Meiryo UI" panose="020B0604030504040204" pitchFamily="50" charset="-128"/>
                        </a:rPr>
                        <a:t>条、第</a:t>
                      </a:r>
                      <a:r>
                        <a:rPr kumimoji="1" lang="en-US" altLang="ja-JP" sz="1400" dirty="0" smtClean="0">
                          <a:latin typeface="Meiryo UI" panose="020B0604030504040204" pitchFamily="50" charset="-128"/>
                          <a:ea typeface="Meiryo UI" panose="020B0604030504040204" pitchFamily="50" charset="-128"/>
                        </a:rPr>
                        <a:t>49</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nSpc>
                          <a:spcPts val="1500"/>
                        </a:lnSpc>
                      </a:pPr>
                      <a:r>
                        <a:rPr kumimoji="1" lang="ja-JP" altLang="en-US" sz="1400" b="0" dirty="0" smtClean="0">
                          <a:latin typeface="Meiryo UI" panose="020B0604030504040204" pitchFamily="50" charset="-128"/>
                          <a:ea typeface="Meiryo UI" panose="020B0604030504040204" pitchFamily="50" charset="-128"/>
                        </a:rPr>
                        <a:t>医療機関が不足し、医療の提供に支障が生ずると認める場合は、</a:t>
                      </a:r>
                      <a:r>
                        <a:rPr kumimoji="1" lang="ja-JP" altLang="en-US" sz="1400" b="1" dirty="0" smtClean="0">
                          <a:latin typeface="Meiryo UI" panose="020B0604030504040204" pitchFamily="50" charset="-128"/>
                          <a:ea typeface="Meiryo UI" panose="020B0604030504040204" pitchFamily="50" charset="-128"/>
                        </a:rPr>
                        <a:t>臨時の医療施設において医療を提供しなければならない</a:t>
                      </a:r>
                      <a:endParaRPr kumimoji="1" lang="en-US" altLang="ja-JP" sz="1400" b="1" dirty="0" smtClean="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a:lnSpc>
                          <a:spcPts val="1500"/>
                        </a:lnSpc>
                      </a:pPr>
                      <a:endParaRPr kumimoji="1" lang="en-US" altLang="ja-JP" sz="1400" b="1"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9196439"/>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nSpc>
                          <a:spcPts val="1500"/>
                        </a:lnSpc>
                      </a:pPr>
                      <a:r>
                        <a:rPr kumimoji="1" lang="ja-JP" altLang="en-US" sz="1400" dirty="0" smtClean="0">
                          <a:latin typeface="Meiryo UI" panose="020B0604030504040204" pitchFamily="50" charset="-128"/>
                          <a:ea typeface="Meiryo UI" panose="020B0604030504040204" pitchFamily="50" charset="-128"/>
                        </a:rPr>
                        <a:t>所有者及び占有者の</a:t>
                      </a:r>
                      <a:r>
                        <a:rPr kumimoji="1" lang="ja-JP" altLang="en-US" sz="1400" b="1" dirty="0" smtClean="0">
                          <a:latin typeface="Meiryo UI" panose="020B0604030504040204" pitchFamily="50" charset="-128"/>
                          <a:ea typeface="Meiryo UI" panose="020B0604030504040204" pitchFamily="50" charset="-128"/>
                        </a:rPr>
                        <a:t>同意を得て</a:t>
                      </a:r>
                      <a:r>
                        <a:rPr kumimoji="1" lang="ja-JP" altLang="en-US" sz="1400" dirty="0" smtClean="0">
                          <a:latin typeface="Meiryo UI" panose="020B0604030504040204" pitchFamily="50" charset="-128"/>
                          <a:ea typeface="Meiryo UI" panose="020B0604030504040204" pitchFamily="50" charset="-128"/>
                        </a:rPr>
                        <a:t>土地・家屋・物資の</a:t>
                      </a:r>
                      <a:r>
                        <a:rPr kumimoji="1" lang="ja-JP" altLang="en-US" sz="1400" b="1" dirty="0" smtClean="0">
                          <a:latin typeface="Meiryo UI" panose="020B0604030504040204" pitchFamily="50" charset="-128"/>
                          <a:ea typeface="Meiryo UI" panose="020B0604030504040204" pitchFamily="50" charset="-128"/>
                        </a:rPr>
                        <a:t>使用が可能</a:t>
                      </a:r>
                      <a:endParaRPr kumimoji="1" lang="en-US" altLang="ja-JP" sz="1400" b="1" dirty="0" smtClean="0">
                        <a:latin typeface="Meiryo UI" panose="020B0604030504040204" pitchFamily="50" charset="-128"/>
                        <a:ea typeface="Meiryo UI" panose="020B0604030504040204" pitchFamily="50" charset="-128"/>
                      </a:endParaRPr>
                    </a:p>
                    <a:p>
                      <a:pPr>
                        <a:lnSpc>
                          <a:spcPts val="1500"/>
                        </a:lnSpc>
                      </a:pPr>
                      <a:endParaRPr kumimoji="1" lang="en-US" altLang="ja-JP" sz="1400" b="1" dirty="0" smtClean="0">
                        <a:latin typeface="Meiryo UI" panose="020B0604030504040204" pitchFamily="50" charset="-128"/>
                        <a:ea typeface="Meiryo UI" panose="020B0604030504040204" pitchFamily="50" charset="-128"/>
                      </a:endParaRPr>
                    </a:p>
                    <a:p>
                      <a:pPr>
                        <a:lnSpc>
                          <a:spcPts val="1500"/>
                        </a:lnSpc>
                      </a:pPr>
                      <a:r>
                        <a:rPr kumimoji="1" lang="ja-JP" altLang="en-US" sz="1400" dirty="0" smtClean="0">
                          <a:latin typeface="Meiryo UI" panose="020B0604030504040204" pitchFamily="50" charset="-128"/>
                          <a:ea typeface="Meiryo UI" panose="020B0604030504040204" pitchFamily="50" charset="-128"/>
                        </a:rPr>
                        <a:t>⇒所有者等が同意をしないとき（同意を求めることができないとき）で、知事が特に必要があると認めるときは、</a:t>
                      </a:r>
                      <a:r>
                        <a:rPr kumimoji="1" lang="ja-JP" altLang="en-US" sz="1400" b="1" dirty="0" smtClean="0">
                          <a:latin typeface="Meiryo UI" panose="020B0604030504040204" pitchFamily="50" charset="-128"/>
                          <a:ea typeface="Meiryo UI" panose="020B0604030504040204" pitchFamily="50" charset="-128"/>
                        </a:rPr>
                        <a:t>同意を得ないで使用が可能</a:t>
                      </a:r>
                      <a:endParaRPr kumimoji="1" lang="en-US" altLang="ja-JP" sz="1400" b="1" dirty="0" smtClean="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当該土地等の所有者及び占有者</a:t>
                      </a:r>
                    </a:p>
                  </a:txBody>
                  <a:tcPr anchor="ctr"/>
                </a:tc>
                <a:extLst>
                  <a:ext uri="{0D108BD9-81ED-4DB2-BD59-A6C34878D82A}">
                    <a16:rowId xmlns:a16="http://schemas.microsoft.com/office/drawing/2014/main" val="827354410"/>
                  </a:ext>
                </a:extLst>
              </a:tr>
            </a:tbl>
          </a:graphicData>
        </a:graphic>
      </p:graphicFrame>
      <p:sp>
        <p:nvSpPr>
          <p:cNvPr id="7" name="テキスト ボックス 6"/>
          <p:cNvSpPr txBox="1"/>
          <p:nvPr/>
        </p:nvSpPr>
        <p:spPr>
          <a:xfrm>
            <a:off x="173865" y="490591"/>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349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4799" y="128789"/>
            <a:ext cx="8551572"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新型インフルエンザ等対策特別措置法に基づく都道府県知事による措置（おもなもの）</a:t>
            </a:r>
            <a:endParaRPr kumimoji="1" lang="ja-JP" altLang="en-US"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734024241"/>
              </p:ext>
            </p:extLst>
          </p:nvPr>
        </p:nvGraphicFramePr>
        <p:xfrm>
          <a:off x="429294" y="839514"/>
          <a:ext cx="8302583" cy="5400040"/>
        </p:xfrm>
        <a:graphic>
          <a:graphicData uri="http://schemas.openxmlformats.org/drawingml/2006/table">
            <a:tbl>
              <a:tblPr firstRow="1" bandRow="1">
                <a:tableStyleId>{5C22544A-7EE6-4342-B048-85BDC9FD1C3A}</a:tableStyleId>
              </a:tblPr>
              <a:tblGrid>
                <a:gridCol w="1824509">
                  <a:extLst>
                    <a:ext uri="{9D8B030D-6E8A-4147-A177-3AD203B41FA5}">
                      <a16:colId xmlns:a16="http://schemas.microsoft.com/office/drawing/2014/main" val="3528804480"/>
                    </a:ext>
                  </a:extLst>
                </a:gridCol>
                <a:gridCol w="3850785">
                  <a:extLst>
                    <a:ext uri="{9D8B030D-6E8A-4147-A177-3AD203B41FA5}">
                      <a16:colId xmlns:a16="http://schemas.microsoft.com/office/drawing/2014/main" val="1251737896"/>
                    </a:ext>
                  </a:extLst>
                </a:gridCol>
                <a:gridCol w="2627289">
                  <a:extLst>
                    <a:ext uri="{9D8B030D-6E8A-4147-A177-3AD203B41FA5}">
                      <a16:colId xmlns:a16="http://schemas.microsoft.com/office/drawing/2014/main" val="1837397985"/>
                    </a:ext>
                  </a:extLst>
                </a:gridCol>
              </a:tblGrid>
              <a:tr h="370840">
                <a:tc>
                  <a:txBody>
                    <a:bodyPr/>
                    <a:lstStyle/>
                    <a:p>
                      <a:pPr algn="ctr"/>
                      <a:r>
                        <a:rPr kumimoji="1" lang="ja-JP" altLang="en-US" sz="1400" dirty="0" smtClean="0">
                          <a:latin typeface="Meiryo UI" panose="020B0604030504040204" pitchFamily="50" charset="-128"/>
                          <a:ea typeface="Meiryo UI" panose="020B0604030504040204" pitchFamily="50" charset="-128"/>
                        </a:rPr>
                        <a:t>項目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措置</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要請先等</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544055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物資及び資材の供給の要請（法第</a:t>
                      </a:r>
                      <a:r>
                        <a:rPr kumimoji="1" lang="en-US" altLang="ja-JP" sz="1400" dirty="0" smtClean="0">
                          <a:latin typeface="Meiryo UI" panose="020B0604030504040204" pitchFamily="50" charset="-128"/>
                          <a:ea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必要な物資又は資材の</a:t>
                      </a:r>
                      <a:r>
                        <a:rPr kumimoji="1" lang="ja-JP" altLang="en-US" sz="1400" b="1" dirty="0" smtClean="0">
                          <a:latin typeface="Meiryo UI" panose="020B0604030504040204" pitchFamily="50" charset="-128"/>
                          <a:ea typeface="Meiryo UI" panose="020B0604030504040204" pitchFamily="50" charset="-128"/>
                        </a:rPr>
                        <a:t>供給についての要請</a:t>
                      </a:r>
                      <a:r>
                        <a:rPr kumimoji="1" lang="ja-JP" altLang="en-US" sz="1400" dirty="0" smtClean="0">
                          <a:latin typeface="Meiryo UI" panose="020B0604030504040204" pitchFamily="50" charset="-128"/>
                          <a:ea typeface="Meiryo UI" panose="020B0604030504040204" pitchFamily="50" charset="-128"/>
                        </a:rPr>
                        <a:t>が可能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国の省庁、地方機関</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23681180"/>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緊急物資の運送</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54</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必要な物資又は資材の</a:t>
                      </a:r>
                      <a:r>
                        <a:rPr kumimoji="1" lang="ja-JP" altLang="en-US" sz="1400" b="1" dirty="0" smtClean="0">
                          <a:solidFill>
                            <a:schemeClr val="tx1"/>
                          </a:solidFill>
                          <a:latin typeface="Meiryo UI" panose="020B0604030504040204" pitchFamily="50" charset="-128"/>
                          <a:ea typeface="Meiryo UI" panose="020B0604030504040204" pitchFamily="50" charset="-128"/>
                        </a:rPr>
                        <a:t>運送</a:t>
                      </a:r>
                      <a:r>
                        <a:rPr kumimoji="1" lang="ja-JP" altLang="en-US" sz="1400" b="0" dirty="0" smtClean="0">
                          <a:solidFill>
                            <a:schemeClr val="tx1"/>
                          </a:solidFill>
                          <a:latin typeface="Meiryo UI" panose="020B0604030504040204" pitchFamily="50" charset="-128"/>
                          <a:ea typeface="Meiryo UI" panose="020B0604030504040204" pitchFamily="50" charset="-128"/>
                        </a:rPr>
                        <a:t>、医薬品等の</a:t>
                      </a:r>
                      <a:r>
                        <a:rPr kumimoji="1" lang="ja-JP" altLang="en-US" sz="1400" b="1" dirty="0" smtClean="0">
                          <a:solidFill>
                            <a:schemeClr val="tx1"/>
                          </a:solidFill>
                          <a:latin typeface="Meiryo UI" panose="020B0604030504040204" pitchFamily="50" charset="-128"/>
                          <a:ea typeface="Meiryo UI" panose="020B0604030504040204" pitchFamily="50" charset="-128"/>
                        </a:rPr>
                        <a:t>配送についての要請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a:t>
                      </a:r>
                      <a:r>
                        <a:rPr kumimoji="1" lang="ja-JP" altLang="en-US" sz="1400" b="1" dirty="0" smtClean="0">
                          <a:solidFill>
                            <a:schemeClr val="tx1"/>
                          </a:solidFill>
                          <a:latin typeface="Meiryo UI" panose="020B0604030504040204" pitchFamily="50" charset="-128"/>
                          <a:ea typeface="Meiryo UI" panose="020B0604030504040204" pitchFamily="50" charset="-128"/>
                        </a:rPr>
                        <a:t>運送・配送の指示</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鉄道事業者、運送事業者、医薬品等販売事業者等</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68177290"/>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物資の売渡しの要請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55</a:t>
                      </a:r>
                      <a:r>
                        <a:rPr kumimoji="1" lang="ja-JP" altLang="en-US" sz="1400" dirty="0" smtClean="0">
                          <a:latin typeface="Meiryo UI" panose="020B0604030504040204" pitchFamily="50" charset="-128"/>
                          <a:ea typeface="Meiryo UI" panose="020B0604030504040204" pitchFamily="50" charset="-128"/>
                        </a:rPr>
                        <a:t>条）</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特定物資（医薬品、食品等）について、</a:t>
                      </a:r>
                      <a:r>
                        <a:rPr kumimoji="1" lang="ja-JP" altLang="en-US" sz="1400" b="1" dirty="0" smtClean="0">
                          <a:solidFill>
                            <a:schemeClr val="tx1"/>
                          </a:solidFill>
                          <a:latin typeface="Meiryo UI" panose="020B0604030504040204" pitchFamily="50" charset="-128"/>
                          <a:ea typeface="Meiryo UI" panose="020B0604030504040204" pitchFamily="50" charset="-128"/>
                        </a:rPr>
                        <a:t>売渡しの要請</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⇒要請に応じないとき、</a:t>
                      </a:r>
                      <a:r>
                        <a:rPr kumimoji="1" lang="ja-JP" altLang="en-US" sz="1400" b="1" dirty="0" smtClean="0">
                          <a:solidFill>
                            <a:schemeClr val="tx1"/>
                          </a:solidFill>
                          <a:latin typeface="Meiryo UI" panose="020B0604030504040204" pitchFamily="50" charset="-128"/>
                          <a:ea typeface="Meiryo UI" panose="020B0604030504040204" pitchFamily="50" charset="-128"/>
                        </a:rPr>
                        <a:t>物資の収用</a:t>
                      </a:r>
                      <a:r>
                        <a:rPr kumimoji="1" lang="ja-JP" altLang="en-US" sz="1400" dirty="0" smtClean="0">
                          <a:solidFill>
                            <a:schemeClr val="tx1"/>
                          </a:solidFill>
                          <a:latin typeface="Meiryo UI" panose="020B0604030504040204" pitchFamily="50" charset="-128"/>
                          <a:ea typeface="Meiryo UI" panose="020B0604030504040204" pitchFamily="50" charset="-128"/>
                        </a:rPr>
                        <a:t>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⇒物資の</a:t>
                      </a:r>
                      <a:r>
                        <a:rPr kumimoji="1" lang="ja-JP" altLang="en-US" sz="1400" b="1" dirty="0" smtClean="0">
                          <a:solidFill>
                            <a:schemeClr val="tx1"/>
                          </a:solidFill>
                          <a:latin typeface="Meiryo UI" panose="020B0604030504040204" pitchFamily="50" charset="-128"/>
                          <a:ea typeface="Meiryo UI" panose="020B0604030504040204" pitchFamily="50" charset="-128"/>
                        </a:rPr>
                        <a:t>保管を命ずる</a:t>
                      </a:r>
                      <a:r>
                        <a:rPr kumimoji="1" lang="ja-JP" altLang="en-US" sz="1400" dirty="0" smtClean="0">
                          <a:solidFill>
                            <a:schemeClr val="tx1"/>
                          </a:solidFill>
                          <a:latin typeface="Meiryo UI" panose="020B0604030504040204" pitchFamily="50" charset="-128"/>
                          <a:ea typeface="Meiryo UI" panose="020B0604030504040204" pitchFamily="50" charset="-128"/>
                        </a:rPr>
                        <a:t>ことが可能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所有者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生産、販売、輸送等を行う者</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7299286"/>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埋葬及び火葬の特例</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56</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埋葬または火葬が困難な場合、厚労大臣の定めるところにより、</a:t>
                      </a:r>
                      <a:r>
                        <a:rPr kumimoji="1" lang="ja-JP" altLang="en-US" sz="1400" b="1" dirty="0" smtClean="0">
                          <a:latin typeface="Meiryo UI" panose="020B0604030504040204" pitchFamily="50" charset="-128"/>
                          <a:ea typeface="Meiryo UI" panose="020B0604030504040204" pitchFamily="50" charset="-128"/>
                        </a:rPr>
                        <a:t>埋葬又は火葬を行わなければならない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1329113"/>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生活関連物資等の価格の安定</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59</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0" dirty="0" smtClean="0">
                          <a:latin typeface="Meiryo UI" panose="020B0604030504040204" pitchFamily="50" charset="-128"/>
                          <a:ea typeface="Meiryo UI" panose="020B0604030504040204" pitchFamily="50" charset="-128"/>
                        </a:rPr>
                        <a:t>生活関連物資等の買占め及び売惜しみに対する</a:t>
                      </a:r>
                      <a:r>
                        <a:rPr kumimoji="1" lang="ja-JP" altLang="en-US" sz="1400" b="1" dirty="0" smtClean="0">
                          <a:latin typeface="Meiryo UI" panose="020B0604030504040204" pitchFamily="50" charset="-128"/>
                          <a:ea typeface="Meiryo UI" panose="020B0604030504040204" pitchFamily="50" charset="-128"/>
                        </a:rPr>
                        <a:t>調査、監視の措置を行わなければならない</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extLst>
                  <a:ext uri="{0D108BD9-81ED-4DB2-BD59-A6C34878D82A}">
                    <a16:rowId xmlns:a16="http://schemas.microsoft.com/office/drawing/2014/main" val="3772536507"/>
                  </a:ext>
                </a:extLst>
              </a:tr>
              <a:tr h="370840">
                <a:tc>
                  <a:txBody>
                    <a:bodyPr/>
                    <a:lstStyle/>
                    <a:p>
                      <a:pPr algn="l"/>
                      <a:r>
                        <a:rPr kumimoji="1" lang="ja-JP" altLang="en-US" sz="1400" dirty="0" smtClean="0">
                          <a:latin typeface="Meiryo UI" panose="020B0604030504040204" pitchFamily="50" charset="-128"/>
                          <a:ea typeface="Meiryo UI" panose="020B0604030504040204" pitchFamily="50" charset="-128"/>
                        </a:rPr>
                        <a:t>立入検査</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（法第</a:t>
                      </a:r>
                      <a:r>
                        <a:rPr kumimoji="1" lang="en-US" altLang="ja-JP" sz="1400" dirty="0" smtClean="0">
                          <a:latin typeface="Meiryo UI" panose="020B0604030504040204" pitchFamily="50" charset="-128"/>
                          <a:ea typeface="Meiryo UI" panose="020B0604030504040204" pitchFamily="50" charset="-128"/>
                        </a:rPr>
                        <a:t>72</a:t>
                      </a:r>
                      <a:r>
                        <a:rPr kumimoji="1" lang="ja-JP" altLang="en-US" sz="1400" dirty="0" smtClean="0">
                          <a:latin typeface="Meiryo UI" panose="020B0604030504040204" pitchFamily="50" charset="-128"/>
                          <a:ea typeface="Meiryo UI" panose="020B0604030504040204" pitchFamily="50" charset="-128"/>
                        </a:rPr>
                        <a:t>条）</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b="0" dirty="0" smtClean="0">
                          <a:latin typeface="Meiryo UI" panose="020B0604030504040204" pitchFamily="50" charset="-128"/>
                          <a:ea typeface="Meiryo UI" panose="020B0604030504040204" pitchFamily="50" charset="-128"/>
                        </a:rPr>
                        <a:t>土地使用、物資収用、物資保管のために必要があるときは、</a:t>
                      </a:r>
                      <a:r>
                        <a:rPr kumimoji="1" lang="ja-JP" altLang="en-US" sz="1400" b="1" dirty="0" smtClean="0">
                          <a:latin typeface="Meiryo UI" panose="020B0604030504040204" pitchFamily="50" charset="-128"/>
                          <a:ea typeface="Meiryo UI" panose="020B0604030504040204" pitchFamily="50" charset="-128"/>
                        </a:rPr>
                        <a:t>立入り、検査させる</a:t>
                      </a:r>
                      <a:r>
                        <a:rPr kumimoji="1" lang="ja-JP" altLang="en-US" sz="1400" b="0" dirty="0" smtClean="0">
                          <a:latin typeface="Meiryo UI" panose="020B0604030504040204" pitchFamily="50" charset="-128"/>
                          <a:ea typeface="Meiryo UI" panose="020B0604030504040204" pitchFamily="50" charset="-128"/>
                        </a:rPr>
                        <a:t>ことが可能</a:t>
                      </a:r>
                      <a:endParaRPr kumimoji="1" lang="ja-JP" altLang="en-US" sz="1400" b="0" dirty="0">
                        <a:latin typeface="Meiryo UI" panose="020B0604030504040204" pitchFamily="50" charset="-128"/>
                        <a:ea typeface="Meiryo UI" panose="020B0604030504040204" pitchFamily="50" charset="-128"/>
                      </a:endParaRPr>
                    </a:p>
                  </a:txBody>
                  <a:tcPr/>
                </a:tc>
                <a:tc>
                  <a:txBody>
                    <a:bodyPr/>
                    <a:lstStyle/>
                    <a:p>
                      <a:endParaRPr kumimoji="1" lang="ja-JP" altLang="en-US" dirty="0"/>
                    </a:p>
                  </a:txBody>
                  <a:tcPr/>
                </a:tc>
                <a:extLst>
                  <a:ext uri="{0D108BD9-81ED-4DB2-BD59-A6C34878D82A}">
                    <a16:rowId xmlns:a16="http://schemas.microsoft.com/office/drawing/2014/main" val="1564081588"/>
                  </a:ext>
                </a:extLst>
              </a:tr>
            </a:tbl>
          </a:graphicData>
        </a:graphic>
      </p:graphicFrame>
      <p:sp>
        <p:nvSpPr>
          <p:cNvPr id="6" name="テキスト ボックス 5"/>
          <p:cNvSpPr txBox="1"/>
          <p:nvPr/>
        </p:nvSpPr>
        <p:spPr>
          <a:xfrm>
            <a:off x="429294" y="484152"/>
            <a:ext cx="9144000"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緊急事態宣言の発出後</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0616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583</TotalTime>
  <Words>925</Words>
  <Application>Microsoft Office PowerPoint</Application>
  <PresentationFormat>画面に合わせる (4:3)</PresentationFormat>
  <Paragraphs>97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中川　亮</dc:creator>
  <cp:lastModifiedBy>松永　あかり</cp:lastModifiedBy>
  <cp:revision>3</cp:revision>
  <cp:lastPrinted>2020-04-01T12:23:05Z</cp:lastPrinted>
  <dcterms:created xsi:type="dcterms:W3CDTF">2020-03-30T09:45:53Z</dcterms:created>
  <dcterms:modified xsi:type="dcterms:W3CDTF">2021-01-12T07:19:08Z</dcterms:modified>
</cp:coreProperties>
</file>