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2021/1/12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60451"/>
            <a:ext cx="12496800" cy="6401753"/>
          </a:xfrm>
          <a:prstGeom prst="rect">
            <a:avLst/>
          </a:prstGeom>
          <a:noFill/>
          <a:ln>
            <a:noFill/>
          </a:ln>
        </p:spPr>
        <p:txBody>
          <a:bodyPr wrap="square" rtlCol="0">
            <a:spAutoFit/>
          </a:bodyPr>
          <a:lstStyle/>
          <a:p>
            <a:endParaRPr kumimoji="1"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１月５日以降新規陽性者数は急増し、直近１週間は</a:t>
            </a:r>
            <a:r>
              <a:rPr lang="ja-JP" altLang="en-US" sz="1600" b="1" dirty="0" smtClean="0">
                <a:latin typeface="Meiryo UI" panose="020B0604030504040204" pitchFamily="50" charset="-128"/>
                <a:ea typeface="Meiryo UI" panose="020B0604030504040204" pitchFamily="50" charset="-128"/>
              </a:rPr>
              <a:t>前週比</a:t>
            </a:r>
            <a:r>
              <a:rPr lang="en-US" altLang="ja-JP" sz="1600" b="1" dirty="0" smtClean="0">
                <a:latin typeface="Meiryo UI" panose="020B0604030504040204" pitchFamily="50" charset="-128"/>
                <a:ea typeface="Meiryo UI" panose="020B0604030504040204" pitchFamily="50" charset="-128"/>
              </a:rPr>
              <a:t>1.96</a:t>
            </a:r>
            <a:r>
              <a:rPr lang="ja-JP" altLang="en-US" sz="1600" b="1" dirty="0" smtClean="0">
                <a:latin typeface="Meiryo UI" panose="020B0604030504040204" pitchFamily="50" charset="-128"/>
                <a:ea typeface="Meiryo UI" panose="020B0604030504040204" pitchFamily="50" charset="-128"/>
              </a:rPr>
              <a:t>倍とほぼ倍増。感染拡大の規模・スピードはこれまでの波にないレベル。</a:t>
            </a:r>
            <a:endParaRPr lang="en-US" altLang="ja-JP" sz="1600" b="1" dirty="0" smtClean="0">
              <a:latin typeface="Meiryo UI" panose="020B0604030504040204" pitchFamily="50" charset="-128"/>
              <a:ea typeface="Meiryo UI" panose="020B0604030504040204" pitchFamily="50" charset="-128"/>
            </a:endParaRPr>
          </a:p>
          <a:p>
            <a:r>
              <a:rPr lang="ja-JP" altLang="en-US" sz="1600" i="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直</a:t>
            </a:r>
            <a:r>
              <a:rPr lang="ja-JP" altLang="en-US" sz="1600" b="1" dirty="0">
                <a:latin typeface="Meiryo UI" panose="020B0604030504040204" pitchFamily="50" charset="-128"/>
                <a:ea typeface="Meiryo UI" panose="020B0604030504040204" pitchFamily="50" charset="-128"/>
              </a:rPr>
              <a:t>近１週間の人口</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万人あたり新規陽性者数</a:t>
            </a:r>
            <a:r>
              <a:rPr lang="ja-JP" altLang="en-US" sz="1600" b="1" dirty="0" smtClean="0">
                <a:latin typeface="Meiryo UI" panose="020B0604030504040204" pitchFamily="50" charset="-128"/>
                <a:ea typeface="Meiryo UI" panose="020B0604030504040204" pitchFamily="50" charset="-128"/>
              </a:rPr>
              <a:t>は</a:t>
            </a:r>
            <a:r>
              <a:rPr lang="en-US" altLang="ja-JP" sz="1600" b="1" dirty="0" smtClean="0">
                <a:latin typeface="Meiryo UI" panose="020B0604030504040204" pitchFamily="50" charset="-128"/>
                <a:ea typeface="Meiryo UI" panose="020B0604030504040204" pitchFamily="50" charset="-128"/>
              </a:rPr>
              <a:t>43.95</a:t>
            </a:r>
            <a:r>
              <a:rPr lang="ja-JP" altLang="en-US" sz="1600" b="1" dirty="0" smtClean="0">
                <a:latin typeface="Meiryo UI" panose="020B0604030504040204" pitchFamily="50" charset="-128"/>
                <a:ea typeface="Meiryo UI" panose="020B0604030504040204" pitchFamily="50" charset="-128"/>
              </a:rPr>
              <a:t>人</a:t>
            </a:r>
            <a:r>
              <a:rPr lang="en-US" altLang="ja-JP" sz="1600" b="1" dirty="0" smtClean="0">
                <a:latin typeface="Meiryo UI" panose="020B0604030504040204" pitchFamily="50" charset="-128"/>
                <a:ea typeface="Meiryo UI" panose="020B0604030504040204" pitchFamily="50" charset="-128"/>
              </a:rPr>
              <a:t>(1/11</a:t>
            </a:r>
            <a:r>
              <a:rPr lang="ja-JP" altLang="en-US" sz="1600" b="1" dirty="0" smtClean="0">
                <a:latin typeface="Meiryo UI" panose="020B0604030504040204" pitchFamily="50" charset="-128"/>
                <a:ea typeface="Meiryo UI" panose="020B0604030504040204" pitchFamily="50" charset="-128"/>
              </a:rPr>
              <a:t>）と過去最多を記録し、陽性率以外は国の分科会指標のステージ</a:t>
            </a:r>
            <a:r>
              <a:rPr lang="en-US" altLang="ja-JP" sz="1600" b="1" dirty="0" smtClean="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の</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基準を大きく超過。</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新規陽性者に占める</a:t>
            </a:r>
            <a:r>
              <a:rPr lang="en-US" altLang="ja-JP" sz="1600" b="1" dirty="0" smtClean="0">
                <a:latin typeface="Meiryo UI" panose="020B0604030504040204" pitchFamily="50" charset="-128"/>
                <a:ea typeface="Meiryo UI" panose="020B0604030504040204" pitchFamily="50" charset="-128"/>
              </a:rPr>
              <a:t>40</a:t>
            </a:r>
            <a:r>
              <a:rPr lang="ja-JP" altLang="en-US" sz="1600" b="1" dirty="0" smtClean="0">
                <a:latin typeface="Meiryo UI" panose="020B0604030504040204" pitchFamily="50" charset="-128"/>
                <a:ea typeface="Meiryo UI" panose="020B0604030504040204" pitchFamily="50" charset="-128"/>
              </a:rPr>
              <a:t>代未満や感染経路不明者の割合が</a:t>
            </a:r>
            <a:r>
              <a:rPr lang="ja-JP" altLang="en-US" sz="1600" b="1" dirty="0">
                <a:latin typeface="Meiryo UI" panose="020B0604030504040204" pitchFamily="50" charset="-128"/>
                <a:ea typeface="Meiryo UI" panose="020B0604030504040204" pitchFamily="50" charset="-128"/>
              </a:rPr>
              <a:t>直</a:t>
            </a:r>
            <a:r>
              <a:rPr lang="ja-JP" altLang="en-US" sz="1600" b="1" dirty="0" smtClean="0">
                <a:latin typeface="Meiryo UI" panose="020B0604030504040204" pitchFamily="50" charset="-128"/>
                <a:ea typeface="Meiryo UI" panose="020B0604030504040204" pitchFamily="50" charset="-128"/>
              </a:rPr>
              <a:t>近２週間で増加。　</a:t>
            </a: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endParaRPr>
          </a:p>
          <a:p>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市内・市外ともに直近１週間で急増し、</a:t>
            </a:r>
            <a:r>
              <a:rPr lang="en-US" altLang="ja-JP" sz="1600" b="1" dirty="0" smtClean="0">
                <a:latin typeface="Meiryo UI" panose="020B0604030504040204" pitchFamily="50" charset="-128"/>
                <a:ea typeface="Meiryo UI" panose="020B0604030504040204" pitchFamily="50" charset="-128"/>
              </a:rPr>
              <a:t>11</a:t>
            </a:r>
            <a:r>
              <a:rPr lang="ja-JP" altLang="en-US" sz="1600" b="1" dirty="0" smtClean="0">
                <a:latin typeface="Meiryo UI" panose="020B0604030504040204" pitchFamily="50" charset="-128"/>
                <a:ea typeface="Meiryo UI" panose="020B0604030504040204" pitchFamily="50" charset="-128"/>
              </a:rPr>
              <a:t>月の時短要請前の数を大きく超過。</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市内・市外の各年代いずれも直近１週間で増加</a:t>
            </a:r>
            <a:r>
              <a:rPr lang="ja-JP" altLang="en-US" sz="1600" dirty="0" smtClean="0">
                <a:latin typeface="Meiryo UI" panose="020B0604030504040204" pitchFamily="50" charset="-128"/>
                <a:ea typeface="Meiryo UI" panose="020B0604030504040204" pitchFamily="50" charset="-128"/>
              </a:rPr>
              <a:t>し、</a:t>
            </a:r>
            <a:r>
              <a:rPr lang="ja-JP" altLang="en-US" sz="1600" b="1" dirty="0" smtClean="0">
                <a:latin typeface="Meiryo UI" panose="020B0604030504040204" pitchFamily="50" charset="-128"/>
                <a:ea typeface="Meiryo UI" panose="020B0604030504040204" pitchFamily="50" charset="-128"/>
              </a:rPr>
              <a:t>特に</a:t>
            </a:r>
            <a:r>
              <a:rPr lang="en-US" altLang="ja-JP" sz="1600" b="1" dirty="0" smtClean="0">
                <a:latin typeface="Meiryo UI" panose="020B0604030504040204" pitchFamily="50" charset="-128"/>
                <a:ea typeface="Meiryo UI" panose="020B0604030504040204" pitchFamily="50" charset="-128"/>
              </a:rPr>
              <a:t>10</a:t>
            </a:r>
            <a:r>
              <a:rPr lang="ja-JP" altLang="en-US" sz="1600" b="1" dirty="0" smtClean="0">
                <a:latin typeface="Meiryo UI" panose="020B0604030504040204" pitchFamily="50" charset="-128"/>
                <a:ea typeface="Meiryo UI" panose="020B0604030504040204" pitchFamily="50" charset="-128"/>
              </a:rPr>
              <a:t>代～</a:t>
            </a:r>
            <a:r>
              <a:rPr lang="en-US" altLang="ja-JP" sz="1600" b="1" dirty="0" smtClean="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代の新規陽性者数が急増</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50</a:t>
            </a:r>
            <a:r>
              <a:rPr lang="ja-JP" altLang="en-US" sz="1600" dirty="0" smtClean="0">
                <a:latin typeface="Meiryo UI" panose="020B0604030504040204" pitchFamily="50" charset="-128"/>
                <a:ea typeface="Meiryo UI" panose="020B0604030504040204" pitchFamily="50" charset="-128"/>
              </a:rPr>
              <a:t>歳代の世代の感染拡大が、家庭内</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医療機関や高齢者</a:t>
            </a:r>
            <a:r>
              <a:rPr lang="ja-JP" altLang="en-US" sz="1600" dirty="0">
                <a:latin typeface="Meiryo UI" panose="020B0604030504040204" pitchFamily="50" charset="-128"/>
                <a:ea typeface="Meiryo UI" panose="020B0604030504040204" pitchFamily="50" charset="-128"/>
              </a:rPr>
              <a:t>施設等での感染に繋がっており、重症者が</a:t>
            </a:r>
            <a:r>
              <a:rPr lang="ja-JP" altLang="en-US" sz="1600" dirty="0" smtClean="0">
                <a:latin typeface="Meiryo UI" panose="020B0604030504040204" pitchFamily="50" charset="-128"/>
                <a:ea typeface="Meiryo UI" panose="020B0604030504040204" pitchFamily="50" charset="-128"/>
              </a:rPr>
              <a:t>増加する要因）</a:t>
            </a:r>
            <a:endParaRPr lang="en-US" altLang="ja-JP" sz="16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（３）夜の街関連等の発生動向</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新規</a:t>
            </a:r>
            <a:r>
              <a:rPr kumimoji="1" lang="ja-JP" altLang="en-US" sz="1600" b="1" dirty="0">
                <a:latin typeface="Meiryo UI" panose="020B0604030504040204" pitchFamily="50" charset="-128"/>
                <a:ea typeface="Meiryo UI" panose="020B0604030504040204" pitchFamily="50" charset="-128"/>
              </a:rPr>
              <a:t>陽性者に占める夜の街の関係者及び滞在者の割合</a:t>
            </a:r>
            <a:r>
              <a:rPr kumimoji="1" lang="ja-JP" altLang="en-US" sz="1600" b="1" dirty="0" smtClean="0">
                <a:latin typeface="Meiryo UI" panose="020B0604030504040204" pitchFamily="50" charset="-128"/>
                <a:ea typeface="Meiryo UI" panose="020B0604030504040204" pitchFamily="50" charset="-128"/>
              </a:rPr>
              <a:t>は、直近</a:t>
            </a:r>
            <a:r>
              <a:rPr lang="ja-JP" altLang="en-US" sz="1600" b="1" dirty="0" smtClean="0">
                <a:latin typeface="Meiryo UI" panose="020B0604030504040204" pitchFamily="50" charset="-128"/>
                <a:ea typeface="Meiryo UI" panose="020B0604030504040204" pitchFamily="50" charset="-128"/>
              </a:rPr>
              <a:t>２週間で増加に転じ</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特に居酒屋・飲食店、バーの滞在歴のある陽性者</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b="1" dirty="0" err="1" smtClean="0">
                <a:latin typeface="Meiryo UI" panose="020B0604030504040204" pitchFamily="50" charset="-128"/>
                <a:ea typeface="Meiryo UI" panose="020B0604030504040204" pitchFamily="50" charset="-128"/>
              </a:rPr>
              <a:t>は</a:t>
            </a:r>
            <a:r>
              <a:rPr lang="en-US" altLang="ja-JP" sz="1600" b="1" dirty="0" smtClean="0">
                <a:latin typeface="Meiryo UI" panose="020B0604030504040204" pitchFamily="50" charset="-128"/>
                <a:ea typeface="Meiryo UI" panose="020B0604030504040204" pitchFamily="50" charset="-128"/>
              </a:rPr>
              <a:t>11</a:t>
            </a:r>
            <a:r>
              <a:rPr lang="ja-JP" altLang="en-US" sz="1600" b="1" dirty="0" smtClean="0">
                <a:latin typeface="Meiryo UI" panose="020B0604030504040204" pitchFamily="50" charset="-128"/>
                <a:ea typeface="Meiryo UI" panose="020B0604030504040204" pitchFamily="50" charset="-128"/>
              </a:rPr>
              <a:t>月</a:t>
            </a:r>
            <a:r>
              <a:rPr lang="en-US" altLang="ja-JP" sz="1600" b="1" dirty="0" smtClean="0">
                <a:latin typeface="Meiryo UI" panose="020B0604030504040204" pitchFamily="50" charset="-128"/>
                <a:ea typeface="Meiryo UI" panose="020B0604030504040204" pitchFamily="50" charset="-128"/>
              </a:rPr>
              <a:t>27</a:t>
            </a:r>
            <a:r>
              <a:rPr lang="ja-JP" altLang="en-US" sz="1600" b="1" dirty="0" smtClean="0">
                <a:latin typeface="Meiryo UI" panose="020B0604030504040204" pitchFamily="50" charset="-128"/>
                <a:ea typeface="Meiryo UI" panose="020B0604030504040204" pitchFamily="50" charset="-128"/>
              </a:rPr>
              <a:t>日の時短要請開始時点の水準を上回っている。</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滞在エリア別では、クラスターによる影響もあり</a:t>
            </a:r>
            <a:r>
              <a:rPr lang="ja-JP" altLang="en-US" sz="1600"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市外でも増加</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市内も再び増加に転じ</a:t>
            </a:r>
            <a:r>
              <a:rPr lang="ja-JP" altLang="en-US" sz="1600" dirty="0" smtClean="0">
                <a:latin typeface="Meiryo UI" panose="020B0604030504040204" pitchFamily="50" charset="-128"/>
                <a:ea typeface="Meiryo UI" panose="020B0604030504040204" pitchFamily="50" charset="-128"/>
              </a:rPr>
              <a:t>、時短要請開始時点の水準にまで戻っている。</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年末年始は、</a:t>
            </a:r>
            <a:r>
              <a:rPr lang="ja-JP" altLang="en-US" sz="1600" b="1" dirty="0" smtClean="0">
                <a:latin typeface="Meiryo UI" panose="020B0604030504040204" pitchFamily="50" charset="-128"/>
                <a:ea typeface="Meiryo UI" panose="020B0604030504040204" pitchFamily="50" charset="-128"/>
              </a:rPr>
              <a:t>会食・カラオケなど同窓会、友人同士や親族の集まり、クリスマスや忘年会、新年会や初詣等のイベントによる感染が推定される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事例が数多く確認</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資料１－３</a:t>
            </a:r>
          </a:p>
        </p:txBody>
      </p:sp>
      <p:sp>
        <p:nvSpPr>
          <p:cNvPr id="3" name="テキスト ボックス 2"/>
          <p:cNvSpPr txBox="1"/>
          <p:nvPr/>
        </p:nvSpPr>
        <p:spPr>
          <a:xfrm>
            <a:off x="1144082" y="2272445"/>
            <a:ext cx="9903835" cy="1446550"/>
          </a:xfrm>
          <a:prstGeom prst="rect">
            <a:avLst/>
          </a:prstGeom>
          <a:noFill/>
          <a:ln>
            <a:solidFill>
              <a:schemeClr val="tx1"/>
            </a:solidFill>
            <a:prstDash val="sysDash"/>
          </a:ln>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（参考　これまでの取組み）</a:t>
            </a:r>
          </a:p>
          <a:p>
            <a:r>
              <a:rPr lang="ja-JP" altLang="en-US" sz="1200" dirty="0">
                <a:latin typeface="Meiryo UI" panose="020B0604030504040204" pitchFamily="50" charset="-128"/>
                <a:ea typeface="Meiryo UI" panose="020B0604030504040204" pitchFamily="50" charset="-128"/>
              </a:rPr>
              <a:t>　　　①</a:t>
            </a:r>
            <a:r>
              <a:rPr lang="en-US" altLang="ja-JP" sz="1200" dirty="0">
                <a:latin typeface="Meiryo UI" panose="020B0604030504040204" pitchFamily="50" charset="-128"/>
                <a:ea typeface="Meiryo UI" panose="020B0604030504040204" pitchFamily="50" charset="-128"/>
              </a:rPr>
              <a:t>11/21</a:t>
            </a:r>
            <a:r>
              <a:rPr lang="ja-JP" altLang="en-US" sz="1200" dirty="0">
                <a:latin typeface="Meiryo UI" panose="020B0604030504040204" pitchFamily="50" charset="-128"/>
                <a:ea typeface="Meiryo UI" panose="020B0604030504040204" pitchFamily="50" charset="-128"/>
              </a:rPr>
              <a:t>～イエローステージ</a:t>
            </a:r>
            <a:r>
              <a:rPr lang="en-US" altLang="ja-JP" sz="1200" dirty="0">
                <a:latin typeface="Meiryo UI" panose="020B0604030504040204" pitchFamily="50" charset="-128"/>
                <a:ea typeface="Meiryo UI" panose="020B0604030504040204" pitchFamily="50" charset="-128"/>
              </a:rPr>
              <a:t>Ⅱ</a:t>
            </a:r>
            <a:r>
              <a:rPr lang="ja-JP" altLang="en-US" sz="1200" dirty="0">
                <a:latin typeface="Meiryo UI" panose="020B0604030504040204" pitchFamily="50" charset="-128"/>
                <a:ea typeface="Meiryo UI" panose="020B0604030504040204" pitchFamily="50" charset="-128"/>
              </a:rPr>
              <a:t>に移行。</a:t>
            </a:r>
          </a:p>
          <a:p>
            <a:r>
              <a:rPr lang="ja-JP" altLang="en-US" sz="1200" dirty="0">
                <a:latin typeface="Meiryo UI" panose="020B0604030504040204" pitchFamily="50" charset="-128"/>
                <a:ea typeface="Meiryo UI" panose="020B0604030504040204" pitchFamily="50" charset="-128"/>
              </a:rPr>
              <a:t>　　　　　　　　　　 府民等に対し、「５人以上」「２時間以上」の宴会・飲み会は控えることや、重症化リスクの高い方は、不要不急の外出を控えることなどを要請</a:t>
            </a:r>
          </a:p>
          <a:p>
            <a:r>
              <a:rPr lang="ja-JP" altLang="en-US" sz="1200" dirty="0">
                <a:latin typeface="Meiryo UI" panose="020B0604030504040204" pitchFamily="50" charset="-128"/>
                <a:ea typeface="Meiryo UI" panose="020B0604030504040204" pitchFamily="50" charset="-128"/>
              </a:rPr>
              <a:t>　　　②</a:t>
            </a:r>
            <a:r>
              <a:rPr lang="en-US" altLang="ja-JP" sz="1200" dirty="0">
                <a:latin typeface="Meiryo UI" panose="020B0604030504040204" pitchFamily="50" charset="-128"/>
                <a:ea typeface="Meiryo UI" panose="020B0604030504040204" pitchFamily="50" charset="-128"/>
              </a:rPr>
              <a:t>11/27</a:t>
            </a:r>
            <a:r>
              <a:rPr lang="ja-JP" altLang="en-US" sz="1200" dirty="0">
                <a:latin typeface="Meiryo UI" panose="020B0604030504040204" pitchFamily="50" charset="-128"/>
                <a:ea typeface="Meiryo UI" panose="020B0604030504040204" pitchFamily="50" charset="-128"/>
              </a:rPr>
              <a:t>～大阪市北区、中央区の接待を伴う飲食店、酒類の提供を行う飲食店</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居酒屋等に対する休業又は営業時間短縮の</a:t>
            </a:r>
            <a:r>
              <a:rPr lang="ja-JP" altLang="en-US" sz="1200" dirty="0" smtClean="0">
                <a:latin typeface="Meiryo UI" panose="020B0604030504040204" pitchFamily="50" charset="-128"/>
                <a:ea typeface="Meiryo UI" panose="020B0604030504040204" pitchFamily="50" charset="-128"/>
              </a:rPr>
              <a:t>要請）</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③</a:t>
            </a:r>
            <a:r>
              <a:rPr lang="en-US" altLang="ja-JP" sz="1200" dirty="0">
                <a:latin typeface="Meiryo UI" panose="020B0604030504040204" pitchFamily="50" charset="-128"/>
                <a:ea typeface="Meiryo UI" panose="020B0604030504040204" pitchFamily="50" charset="-128"/>
              </a:rPr>
              <a:t>12/4  </a:t>
            </a:r>
            <a:r>
              <a:rPr lang="ja-JP" altLang="en-US" sz="1200" dirty="0">
                <a:latin typeface="Meiryo UI" panose="020B0604030504040204" pitchFamily="50" charset="-128"/>
                <a:ea typeface="Meiryo UI" panose="020B0604030504040204" pitchFamily="50" charset="-128"/>
              </a:rPr>
              <a:t>～府民に対するできる限りの不要不急の外出自粛</a:t>
            </a:r>
            <a:r>
              <a:rPr lang="ja-JP" altLang="en-US" sz="1200" dirty="0" smtClean="0">
                <a:latin typeface="Meiryo UI" panose="020B0604030504040204" pitchFamily="50" charset="-128"/>
                <a:ea typeface="Meiryo UI" panose="020B0604030504040204" pitchFamily="50" charset="-128"/>
              </a:rPr>
              <a:t>要請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④</a:t>
            </a:r>
            <a:r>
              <a:rPr lang="en-US" altLang="ja-JP" sz="1200" dirty="0" smtClean="0">
                <a:latin typeface="Meiryo UI" panose="020B0604030504040204" pitchFamily="50" charset="-128"/>
                <a:ea typeface="Meiryo UI" panose="020B0604030504040204" pitchFamily="50" charset="-128"/>
              </a:rPr>
              <a:t>12/16</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市内の接待を伴う飲食店、酒類の提供を行う飲食店</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居酒屋等に対する休業又は営業時間短縮の</a:t>
            </a:r>
            <a:r>
              <a:rPr lang="ja-JP" altLang="en-US" sz="1200" dirty="0" smtClean="0">
                <a:latin typeface="Meiryo UI" panose="020B0604030504040204" pitchFamily="50" charset="-128"/>
                <a:ea typeface="Meiryo UI" panose="020B0604030504040204" pitchFamily="50" charset="-128"/>
              </a:rPr>
              <a:t>要請）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府民に対する不要不急の外出自粛要請</a:t>
            </a:r>
            <a:endParaRPr lang="en-US" altLang="ja-JP" sz="14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328288"/>
            <a:ext cx="12095018" cy="2492990"/>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重症</a:t>
            </a:r>
            <a:r>
              <a:rPr lang="ja-JP" altLang="en-US" sz="1600" b="1" dirty="0">
                <a:latin typeface="Meiryo UI" panose="020B0604030504040204" pitchFamily="50" charset="-128"/>
                <a:ea typeface="Meiryo UI" panose="020B0604030504040204" pitchFamily="50" charset="-128"/>
              </a:rPr>
              <a:t>病床</a:t>
            </a:r>
            <a:r>
              <a:rPr lang="ja-JP" altLang="en-US" sz="1600" b="1" dirty="0" smtClean="0">
                <a:latin typeface="Meiryo UI" panose="020B0604030504040204" pitchFamily="50" charset="-128"/>
                <a:ea typeface="Meiryo UI" panose="020B0604030504040204" pitchFamily="50" charset="-128"/>
              </a:rPr>
              <a:t>使用率</a:t>
            </a:r>
            <a:r>
              <a:rPr lang="ja-JP" altLang="en-US" sz="1600" dirty="0" smtClean="0">
                <a:latin typeface="Meiryo UI" panose="020B0604030504040204" pitchFamily="50" charset="-128"/>
                <a:ea typeface="Meiryo UI" panose="020B0604030504040204" pitchFamily="50" charset="-128"/>
              </a:rPr>
              <a:t>は、重症者数が</a:t>
            </a:r>
            <a:r>
              <a:rPr lang="en-US" altLang="ja-JP" sz="1600" dirty="0" smtClean="0">
                <a:latin typeface="Meiryo UI" panose="020B0604030504040204" pitchFamily="50" charset="-128"/>
                <a:ea typeface="Meiryo UI" panose="020B0604030504040204" pitchFamily="50" charset="-128"/>
              </a:rPr>
              <a:t>170</a:t>
            </a:r>
            <a:r>
              <a:rPr lang="ja-JP" altLang="en-US" sz="1600" dirty="0" smtClean="0">
                <a:latin typeface="Meiryo UI" panose="020B0604030504040204" pitchFamily="50" charset="-128"/>
                <a:ea typeface="Meiryo UI" panose="020B0604030504040204" pitchFamily="50" charset="-128"/>
              </a:rPr>
              <a:t>人前後で推移したままであり、</a:t>
            </a:r>
            <a:r>
              <a:rPr lang="ja-JP" altLang="en-US" sz="1600" b="1" dirty="0" smtClean="0">
                <a:latin typeface="Meiryo UI" panose="020B0604030504040204" pitchFamily="50" charset="-128"/>
                <a:ea typeface="Meiryo UI" panose="020B0604030504040204" pitchFamily="50" charset="-128"/>
              </a:rPr>
              <a:t>依然ひっ</a:t>
            </a:r>
            <a:r>
              <a:rPr lang="ja-JP" altLang="en-US" sz="1600" b="1" dirty="0">
                <a:latin typeface="Meiryo UI" panose="020B0604030504040204" pitchFamily="50" charset="-128"/>
                <a:ea typeface="Meiryo UI" panose="020B0604030504040204" pitchFamily="50" charset="-128"/>
              </a:rPr>
              <a:t>迫</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1/11 71.6%</a:t>
            </a:r>
            <a:r>
              <a:rPr lang="ja-JP" altLang="en-US" sz="1600" dirty="0" smtClean="0">
                <a:latin typeface="Meiryo UI" panose="020B0604030504040204" pitchFamily="50" charset="-128"/>
                <a:ea typeface="Meiryo UI" panose="020B0604030504040204" pitchFamily="50" charset="-128"/>
              </a:rPr>
              <a:t>（実運用率</a:t>
            </a:r>
            <a:r>
              <a:rPr lang="en-US" altLang="ja-JP" sz="1600" dirty="0" smtClean="0">
                <a:latin typeface="Meiryo UI" panose="020B0604030504040204" pitchFamily="50" charset="-128"/>
                <a:ea typeface="Meiryo UI" panose="020B0604030504040204" pitchFamily="50" charset="-128"/>
              </a:rPr>
              <a:t>80.5</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軽症中等症病床</a:t>
            </a:r>
            <a:r>
              <a:rPr lang="ja-JP" altLang="en-US" sz="1600" dirty="0" smtClean="0">
                <a:latin typeface="Meiryo UI" panose="020B0604030504040204" pitchFamily="50" charset="-128"/>
                <a:ea typeface="Meiryo UI" panose="020B0604030504040204" pitchFamily="50" charset="-128"/>
              </a:rPr>
              <a:t>は、</a:t>
            </a:r>
            <a:r>
              <a:rPr lang="en-US" altLang="ja-JP" sz="1600" dirty="0" smtClean="0">
                <a:latin typeface="Meiryo UI" panose="020B0604030504040204" pitchFamily="50" charset="-128"/>
                <a:ea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rPr>
              <a:t>日に入院者数が</a:t>
            </a:r>
            <a:r>
              <a:rPr lang="en-US" altLang="ja-JP" sz="1600" dirty="0" smtClean="0">
                <a:latin typeface="Meiryo UI" panose="020B0604030504040204" pitchFamily="50" charset="-128"/>
                <a:ea typeface="Meiryo UI" panose="020B0604030504040204" pitchFamily="50" charset="-128"/>
              </a:rPr>
              <a:t>948</a:t>
            </a:r>
            <a:r>
              <a:rPr lang="ja-JP" altLang="en-US" sz="1600" dirty="0" smtClean="0">
                <a:latin typeface="Meiryo UI" panose="020B0604030504040204" pitchFamily="50" charset="-128"/>
                <a:ea typeface="Meiryo UI" panose="020B0604030504040204" pitchFamily="50" charset="-128"/>
              </a:rPr>
              <a:t>名と過去最多となり、</a:t>
            </a:r>
            <a:r>
              <a:rPr lang="ja-JP" altLang="en-US" sz="1600" b="1" dirty="0" smtClean="0">
                <a:latin typeface="Meiryo UI" panose="020B0604030504040204" pitchFamily="50" charset="-128"/>
                <a:ea typeface="Meiryo UI" panose="020B0604030504040204" pitchFamily="50" charset="-128"/>
              </a:rPr>
              <a:t>極めてひっ迫。</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1/11 </a:t>
            </a:r>
            <a:r>
              <a:rPr lang="ja-JP" altLang="en-US" sz="1600" dirty="0" smtClean="0">
                <a:latin typeface="Meiryo UI" panose="020B0604030504040204" pitchFamily="50" charset="-128"/>
                <a:ea typeface="Meiryo UI" panose="020B0604030504040204" pitchFamily="50" charset="-128"/>
              </a:rPr>
              <a:t>使用率</a:t>
            </a:r>
            <a:r>
              <a:rPr lang="en-US" altLang="ja-JP" sz="1600" dirty="0" smtClean="0">
                <a:latin typeface="Meiryo UI" panose="020B0604030504040204" pitchFamily="50" charset="-128"/>
                <a:ea typeface="Meiryo UI" panose="020B0604030504040204" pitchFamily="50" charset="-128"/>
              </a:rPr>
              <a:t>70.6%</a:t>
            </a:r>
            <a:r>
              <a:rPr lang="ja-JP" altLang="en-US" sz="1600" dirty="0" smtClean="0">
                <a:latin typeface="Meiryo UI" panose="020B0604030504040204" pitchFamily="50" charset="-128"/>
                <a:ea typeface="Meiryo UI" panose="020B0604030504040204" pitchFamily="50" charset="-128"/>
              </a:rPr>
              <a:t>（実運用率</a:t>
            </a:r>
            <a:r>
              <a:rPr lang="en-US" altLang="ja-JP" sz="1600" dirty="0" smtClean="0">
                <a:latin typeface="Meiryo UI" panose="020B0604030504040204" pitchFamily="50" charset="-128"/>
                <a:ea typeface="Meiryo UI" panose="020B0604030504040204" pitchFamily="50" charset="-128"/>
              </a:rPr>
              <a:t>74.8</a:t>
            </a:r>
            <a:r>
              <a:rPr lang="ja-JP" altLang="en-US" sz="1600" dirty="0" smtClean="0">
                <a:latin typeface="Meiryo UI" panose="020B0604030504040204" pitchFamily="50" charset="-128"/>
                <a:ea typeface="Meiryo UI" panose="020B0604030504040204" pitchFamily="50" charset="-128"/>
              </a:rPr>
              <a:t>％））。</a:t>
            </a:r>
            <a:endParaRPr lang="ja-JP" altLang="en-US"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宿泊療養施設についても使用率が約６割に達し</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ひっ迫の度合いが増している。</a:t>
            </a:r>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今後</a:t>
            </a:r>
            <a:r>
              <a:rPr lang="ja-JP" altLang="en-US" sz="1600" b="1" dirty="0">
                <a:latin typeface="Meiryo UI" panose="020B0604030504040204" pitchFamily="50" charset="-128"/>
                <a:ea typeface="Meiryo UI" panose="020B0604030504040204" pitchFamily="50" charset="-128"/>
              </a:rPr>
              <a:t>、新規陽性者数が１日あたり</a:t>
            </a:r>
            <a:r>
              <a:rPr lang="en-US" altLang="ja-JP" sz="1600" b="1" dirty="0">
                <a:latin typeface="Meiryo UI" panose="020B0604030504040204" pitchFamily="50" charset="-128"/>
                <a:ea typeface="Meiryo UI" panose="020B0604030504040204" pitchFamily="50" charset="-128"/>
              </a:rPr>
              <a:t>600</a:t>
            </a:r>
            <a:r>
              <a:rPr lang="ja-JP" altLang="en-US" sz="1600" b="1" dirty="0">
                <a:latin typeface="Meiryo UI" panose="020B0604030504040204" pitchFamily="50" charset="-128"/>
                <a:ea typeface="Meiryo UI" panose="020B0604030504040204" pitchFamily="50" charset="-128"/>
              </a:rPr>
              <a:t>名程度で推移すると仮定した場合、重症者数及び軽症・中等者数は</a:t>
            </a:r>
            <a:r>
              <a:rPr lang="ja-JP" altLang="en-US" sz="1600" b="1" dirty="0" smtClean="0">
                <a:latin typeface="Meiryo UI" panose="020B0604030504040204" pitchFamily="50" charset="-128"/>
                <a:ea typeface="Meiryo UI" panose="020B0604030504040204" pitchFamily="50" charset="-128"/>
              </a:rPr>
              <a:t>、１月</a:t>
            </a:r>
            <a:r>
              <a:rPr lang="en-US" altLang="ja-JP" sz="1600" b="1" dirty="0" smtClean="0">
                <a:latin typeface="Meiryo UI" panose="020B0604030504040204" pitchFamily="50" charset="-128"/>
                <a:ea typeface="Meiryo UI" panose="020B0604030504040204" pitchFamily="50" charset="-128"/>
              </a:rPr>
              <a:t>11</a:t>
            </a:r>
            <a:r>
              <a:rPr lang="ja-JP" altLang="en-US" sz="1600" b="1" dirty="0" smtClean="0">
                <a:latin typeface="Meiryo UI" panose="020B0604030504040204" pitchFamily="50" charset="-128"/>
                <a:ea typeface="Meiryo UI" panose="020B0604030504040204" pitchFamily="50" charset="-128"/>
              </a:rPr>
              <a:t>日時点の確保病床数</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重症</a:t>
            </a:r>
            <a:r>
              <a:rPr lang="ja-JP" altLang="en-US" sz="1600" b="1" dirty="0" smtClean="0">
                <a:latin typeface="Meiryo UI" panose="020B0604030504040204" pitchFamily="50" charset="-128"/>
                <a:ea typeface="Meiryo UI" panose="020B0604030504040204" pitchFamily="50" charset="-128"/>
              </a:rPr>
              <a:t>病床</a:t>
            </a:r>
            <a:r>
              <a:rPr lang="en-US" altLang="ja-JP" sz="1600" b="1" dirty="0" smtClean="0">
                <a:latin typeface="Meiryo UI" panose="020B0604030504040204" pitchFamily="50" charset="-128"/>
                <a:ea typeface="Meiryo UI" panose="020B0604030504040204" pitchFamily="50" charset="-128"/>
              </a:rPr>
              <a:t>236</a:t>
            </a:r>
            <a:r>
              <a:rPr lang="ja-JP" altLang="en-US" sz="1600" b="1" dirty="0" smtClean="0">
                <a:latin typeface="Meiryo UI" panose="020B0604030504040204" pitchFamily="50" charset="-128"/>
                <a:ea typeface="Meiryo UI" panose="020B0604030504040204" pitchFamily="50" charset="-128"/>
              </a:rPr>
              <a:t>床</a:t>
            </a:r>
            <a:r>
              <a:rPr lang="ja-JP" altLang="en-US" sz="1600" b="1" dirty="0">
                <a:latin typeface="Meiryo UI" panose="020B0604030504040204" pitchFamily="50" charset="-128"/>
                <a:ea typeface="Meiryo UI" panose="020B0604030504040204" pitchFamily="50" charset="-128"/>
              </a:rPr>
              <a:t>、軽症・中等症病床</a:t>
            </a:r>
            <a:r>
              <a:rPr lang="en-US" altLang="ja-JP" sz="1600" b="1" dirty="0" smtClean="0">
                <a:latin typeface="Meiryo UI" panose="020B0604030504040204" pitchFamily="50" charset="-128"/>
                <a:ea typeface="Meiryo UI" panose="020B0604030504040204" pitchFamily="50" charset="-128"/>
              </a:rPr>
              <a:t>1,342</a:t>
            </a:r>
            <a:r>
              <a:rPr lang="ja-JP" altLang="en-US" sz="1600" b="1" dirty="0" smtClean="0">
                <a:latin typeface="Meiryo UI" panose="020B0604030504040204" pitchFamily="50" charset="-128"/>
                <a:ea typeface="Meiryo UI" panose="020B0604030504040204" pitchFamily="50" charset="-128"/>
              </a:rPr>
              <a:t>床</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を上回る恐れがある。また、宿泊療養についても、運用数が急激に増加している。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入院・療養者数が高水準で継続することにより、医療</a:t>
            </a:r>
            <a:r>
              <a:rPr lang="ja-JP" altLang="en-US" sz="1600" b="1" dirty="0">
                <a:latin typeface="Meiryo UI" panose="020B0604030504040204" pitchFamily="50" charset="-128"/>
                <a:ea typeface="Meiryo UI" panose="020B0604030504040204" pitchFamily="50" charset="-128"/>
              </a:rPr>
              <a:t>提供体制が</a:t>
            </a:r>
            <a:r>
              <a:rPr lang="ja-JP" altLang="en-US" sz="1600" b="1" dirty="0" smtClean="0">
                <a:latin typeface="Meiryo UI" panose="020B0604030504040204" pitchFamily="50" charset="-128"/>
                <a:ea typeface="Meiryo UI" panose="020B0604030504040204" pitchFamily="50" charset="-128"/>
              </a:rPr>
              <a:t>限界を超える恐れ</a:t>
            </a:r>
            <a:r>
              <a:rPr lang="ja-JP" altLang="en-US" sz="1600" b="1" dirty="0">
                <a:latin typeface="Meiryo UI" panose="020B0604030504040204" pitchFamily="50" charset="-128"/>
                <a:ea typeface="Meiryo UI" panose="020B0604030504040204" pitchFamily="50" charset="-128"/>
              </a:rPr>
              <a:t>がある</a:t>
            </a:r>
            <a:r>
              <a:rPr lang="ja-JP" altLang="en-US" sz="1600" b="1" dirty="0" smtClean="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a:p>
        </p:txBody>
      </p:sp>
      <p:sp>
        <p:nvSpPr>
          <p:cNvPr id="5" name="角丸四角形 4"/>
          <p:cNvSpPr/>
          <p:nvPr/>
        </p:nvSpPr>
        <p:spPr>
          <a:xfrm>
            <a:off x="152104" y="577985"/>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
        <p:nvSpPr>
          <p:cNvPr id="7" name="角丸四角形 6"/>
          <p:cNvSpPr/>
          <p:nvPr/>
        </p:nvSpPr>
        <p:spPr>
          <a:xfrm>
            <a:off x="152104" y="3806465"/>
            <a:ext cx="11887790" cy="2580482"/>
          </a:xfrm>
          <a:prstGeom prst="roundRect">
            <a:avLst>
              <a:gd name="adj" fmla="val 1234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年末年始特有のイベント等や季節性による感染の広がりなどにより、現在、</a:t>
            </a:r>
            <a:r>
              <a:rPr lang="ja-JP" altLang="en-US" b="1" dirty="0" smtClean="0">
                <a:solidFill>
                  <a:schemeClr val="tx1"/>
                </a:solidFill>
                <a:latin typeface="Meiryo UI" panose="020B0604030504040204" pitchFamily="50" charset="-128"/>
                <a:ea typeface="Meiryo UI" panose="020B0604030504040204" pitchFamily="50" charset="-128"/>
              </a:rPr>
              <a:t>新規陽性者数はこれまで例をみない急拡大の</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波に突入している。その影響で、医療</a:t>
            </a:r>
            <a:r>
              <a:rPr lang="ja-JP" altLang="en-US" b="1" dirty="0">
                <a:solidFill>
                  <a:schemeClr val="tx1"/>
                </a:solidFill>
                <a:latin typeface="Meiryo UI" panose="020B0604030504040204" pitchFamily="50" charset="-128"/>
                <a:ea typeface="Meiryo UI" panose="020B0604030504040204" pitchFamily="50" charset="-128"/>
              </a:rPr>
              <a:t>提供</a:t>
            </a:r>
            <a:r>
              <a:rPr lang="ja-JP" altLang="en-US" b="1" dirty="0" smtClean="0">
                <a:solidFill>
                  <a:schemeClr val="tx1"/>
                </a:solidFill>
                <a:latin typeface="Meiryo UI" panose="020B0604030504040204" pitchFamily="50" charset="-128"/>
                <a:ea typeface="Meiryo UI" panose="020B0604030504040204" pitchFamily="50" charset="-128"/>
              </a:rPr>
              <a:t>体制のひっ迫の度合いが一層、増している。</a:t>
            </a:r>
            <a:endParaRPr lang="en-US" altLang="ja-JP" b="1" dirty="0" smtClean="0">
              <a:solidFill>
                <a:schemeClr val="tx1"/>
              </a:solidFill>
              <a:latin typeface="Meiryo UI" panose="020B0604030504040204" pitchFamily="50" charset="-128"/>
              <a:ea typeface="Meiryo UI" panose="020B0604030504040204" pitchFamily="50" charset="-128"/>
            </a:endParaRPr>
          </a:p>
          <a:p>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　新規陽性者に占める</a:t>
            </a:r>
            <a:r>
              <a:rPr lang="en-US" altLang="ja-JP" b="1" dirty="0">
                <a:solidFill>
                  <a:schemeClr val="tx1"/>
                </a:solidFill>
                <a:latin typeface="Meiryo UI" panose="020B0604030504040204" pitchFamily="50" charset="-128"/>
                <a:ea typeface="Meiryo UI" panose="020B0604030504040204" pitchFamily="50" charset="-128"/>
              </a:rPr>
              <a:t>40</a:t>
            </a:r>
            <a:r>
              <a:rPr lang="ja-JP" altLang="en-US" b="1" dirty="0">
                <a:solidFill>
                  <a:schemeClr val="tx1"/>
                </a:solidFill>
                <a:latin typeface="Meiryo UI" panose="020B0604030504040204" pitchFamily="50" charset="-128"/>
                <a:ea typeface="Meiryo UI" panose="020B0604030504040204" pitchFamily="50" charset="-128"/>
              </a:rPr>
              <a:t>代未満や感染経路不明者の割合</a:t>
            </a:r>
            <a:r>
              <a:rPr lang="ja-JP" altLang="en-US" b="1" dirty="0" smtClean="0">
                <a:solidFill>
                  <a:schemeClr val="tx1"/>
                </a:solidFill>
                <a:latin typeface="Meiryo UI" panose="020B0604030504040204" pitchFamily="50" charset="-128"/>
                <a:ea typeface="Meiryo UI" panose="020B0604030504040204" pitchFamily="50" charset="-128"/>
              </a:rPr>
              <a:t>が増加していることから、今後、感染が更に拡大する恐れが</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大きく、確保病床をオーバーフローする恐れが刻一刻と高まっている</a:t>
            </a:r>
            <a:r>
              <a:rPr lang="ja-JP" altLang="en-US" dirty="0" smtClean="0">
                <a:solidFill>
                  <a:schemeClr val="tx1"/>
                </a:solidFill>
                <a:latin typeface="Meiryo UI" panose="020B0604030504040204" pitchFamily="50" charset="-128"/>
                <a:ea typeface="Meiryo UI" panose="020B0604030504040204" pitchFamily="50" charset="-128"/>
              </a:rPr>
              <a:t>ことから</a:t>
            </a:r>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府民</a:t>
            </a:r>
            <a:r>
              <a:rPr lang="ja-JP" altLang="en-US" b="1" dirty="0" smtClean="0">
                <a:solidFill>
                  <a:schemeClr val="tx1"/>
                </a:solidFill>
                <a:latin typeface="Meiryo UI" panose="020B0604030504040204" pitchFamily="50" charset="-128"/>
                <a:ea typeface="Meiryo UI" panose="020B0604030504040204" pitchFamily="50" charset="-128"/>
              </a:rPr>
              <a:t>への</a:t>
            </a:r>
            <a:r>
              <a:rPr lang="ja-JP" altLang="en-US" b="1" dirty="0" smtClean="0">
                <a:solidFill>
                  <a:schemeClr val="tx1"/>
                </a:solidFill>
                <a:latin typeface="Meiryo UI" panose="020B0604030504040204" pitchFamily="50" charset="-128"/>
                <a:ea typeface="Meiryo UI" panose="020B0604030504040204" pitchFamily="50" charset="-128"/>
              </a:rPr>
              <a:t>更なる</a:t>
            </a:r>
            <a:r>
              <a:rPr lang="ja-JP" altLang="en-US" b="1" dirty="0" smtClean="0">
                <a:solidFill>
                  <a:schemeClr val="tx1"/>
                </a:solidFill>
                <a:latin typeface="Meiryo UI" panose="020B0604030504040204" pitchFamily="50" charset="-128"/>
                <a:ea typeface="Meiryo UI" panose="020B0604030504040204" pitchFamily="50" charset="-128"/>
              </a:rPr>
              <a:t>強い呼びかけなど、感染抑制</a:t>
            </a:r>
            <a:r>
              <a:rPr lang="ja-JP" altLang="en-US" b="1" dirty="0" smtClean="0">
                <a:solidFill>
                  <a:schemeClr val="tx1"/>
                </a:solidFill>
                <a:latin typeface="Meiryo UI" panose="020B0604030504040204" pitchFamily="50" charset="-128"/>
                <a:ea typeface="Meiryo UI" panose="020B0604030504040204" pitchFamily="50" charset="-128"/>
              </a:rPr>
              <a:t>に</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a:solidFill>
                  <a:schemeClr val="tx1"/>
                </a:solidFill>
                <a:latin typeface="Meiryo UI" panose="020B0604030504040204" pitchFamily="50" charset="-128"/>
                <a:ea typeface="Meiryo UI" panose="020B0604030504040204" pitchFamily="50" charset="-128"/>
              </a:rPr>
              <a:t>　</a:t>
            </a:r>
            <a:r>
              <a:rPr lang="ja-JP" altLang="en-US" b="1" smtClean="0">
                <a:solidFill>
                  <a:schemeClr val="tx1"/>
                </a:solidFill>
                <a:latin typeface="Meiryo UI" panose="020B0604030504040204" pitchFamily="50" charset="-128"/>
                <a:ea typeface="Meiryo UI" panose="020B0604030504040204" pitchFamily="50" charset="-128"/>
              </a:rPr>
              <a:t>向けた</a:t>
            </a:r>
            <a:r>
              <a:rPr lang="ja-JP" altLang="en-US" b="1" dirty="0" smtClean="0">
                <a:solidFill>
                  <a:schemeClr val="tx1"/>
                </a:solidFill>
                <a:latin typeface="Meiryo UI" panose="020B0604030504040204" pitchFamily="50" charset="-128"/>
                <a:ea typeface="Meiryo UI" panose="020B0604030504040204" pitchFamily="50" charset="-128"/>
              </a:rPr>
              <a:t>さらに強い取組み</a:t>
            </a:r>
            <a:r>
              <a:rPr lang="ja-JP" altLang="en-US" b="1" dirty="0">
                <a:solidFill>
                  <a:schemeClr val="tx1"/>
                </a:solidFill>
                <a:latin typeface="Meiryo UI" panose="020B0604030504040204" pitchFamily="50" charset="-128"/>
                <a:ea typeface="Meiryo UI" panose="020B0604030504040204" pitchFamily="50" charset="-128"/>
              </a:rPr>
              <a:t>が</a:t>
            </a:r>
            <a:r>
              <a:rPr lang="ja-JP" altLang="en-US" b="1" dirty="0" smtClean="0">
                <a:solidFill>
                  <a:schemeClr val="tx1"/>
                </a:solidFill>
                <a:latin typeface="Meiryo UI" panose="020B0604030504040204" pitchFamily="50" charset="-128"/>
                <a:ea typeface="Meiryo UI" panose="020B0604030504040204" pitchFamily="50" charset="-128"/>
              </a:rPr>
              <a:t>必要である。</a:t>
            </a:r>
            <a:endParaRPr lang="en-US" altLang="ja-JP" b="1"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221379" y="3367907"/>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a:t>
            </a:r>
            <a:r>
              <a:rPr lang="ja-JP" altLang="en-US" sz="1600" b="1" dirty="0" smtClean="0">
                <a:latin typeface="Meiryo UI" panose="020B0604030504040204" pitchFamily="50" charset="-128"/>
                <a:ea typeface="Meiryo UI" panose="020B0604030504040204" pitchFamily="50" charset="-128"/>
              </a:rPr>
              <a:t>の対応方針につい</a:t>
            </a:r>
            <a:r>
              <a:rPr lang="ja-JP" altLang="en-US" sz="1600" b="1" dirty="0">
                <a:latin typeface="Meiryo UI" panose="020B0604030504040204" pitchFamily="50" charset="-128"/>
                <a:ea typeface="Meiryo UI" panose="020B0604030504040204" pitchFamily="50" charset="-128"/>
              </a:rPr>
              <a:t>て</a:t>
            </a:r>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3359</TotalTime>
  <Words>909</Words>
  <Application>Microsoft Office PowerPoint</Application>
  <PresentationFormat>ワイド画面</PresentationFormat>
  <Paragraphs>57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21</cp:revision>
  <cp:lastPrinted>2021-01-12T01:54:43Z</cp:lastPrinted>
  <dcterms:created xsi:type="dcterms:W3CDTF">2020-07-15T08:05:42Z</dcterms:created>
  <dcterms:modified xsi:type="dcterms:W3CDTF">2021-01-12T03:56:20Z</dcterms:modified>
</cp:coreProperties>
</file>