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82" r:id="rId2"/>
    <p:sldId id="683" r:id="rId3"/>
    <p:sldId id="671" r:id="rId4"/>
    <p:sldId id="677" r:id="rId5"/>
    <p:sldId id="678" r:id="rId6"/>
    <p:sldId id="679" r:id="rId7"/>
    <p:sldId id="680" r:id="rId8"/>
    <p:sldId id="681" r:id="rId9"/>
    <p:sldId id="672" r:id="rId10"/>
    <p:sldId id="673" r:id="rId11"/>
    <p:sldId id="674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周藤　英" initials="周藤　英" lastIdx="1" clrIdx="0">
    <p:extLst>
      <p:ext uri="{19B8F6BF-5375-455C-9EA6-DF929625EA0E}">
        <p15:presenceInfo xmlns:p15="http://schemas.microsoft.com/office/powerpoint/2012/main" userId="S-1-5-21-161959346-1900351369-444732941-102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B28B"/>
    <a:srgbClr val="FF6699"/>
    <a:srgbClr val="E7EDEF"/>
    <a:srgbClr val="FF6600"/>
    <a:srgbClr val="99FF66"/>
    <a:srgbClr val="33CC33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B98CA-D6EC-4BA5-A9B2-86EEAB6615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9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28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2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4A32F-0E8C-4D91-BAC6-EA2E81F1CF45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05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F179-10CB-45A6-B13C-93904DC17FE4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2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42DB-F35F-4377-94B7-B7ED4323D95B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2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3C5E-CF60-4334-9FD4-141CAC84472E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15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D1FA-B226-445F-B72F-F5654B8E355B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90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E846-7A07-4EDA-B2BD-6340DA55CC0B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64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B574D-5CAF-477E-894B-F08871D0771C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9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2300-6663-4891-BD5D-793907E96D35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78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E0D3-56EB-460F-ABA6-3FE4DA800664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07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D1D72-1EAB-4C54-83FC-667B976995F2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1E87-BAE2-4B8B-8BEA-3C5827EB6F87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66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00F3-FD50-4284-B304-AA55E7B077B8}" type="datetime1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-4371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新規陽性者数と入院・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療養者数（</a:t>
            </a:r>
            <a:r>
              <a:rPr lang="en-US" altLang="ja-JP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</a:t>
            </a:r>
            <a:r>
              <a:rPr lang="ja-JP" altLang="en-US" sz="2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時点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91795" y="6537948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563366" y="97105"/>
            <a:ext cx="1439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</a:t>
            </a:r>
            <a:r>
              <a:rPr lang="ja-JP" altLang="en-US" dirty="0" smtClean="0"/>
              <a:t>１－２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5" y="575187"/>
            <a:ext cx="11857748" cy="276172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7" y="3356513"/>
            <a:ext cx="2908044" cy="338357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6207" y="3324744"/>
            <a:ext cx="2950720" cy="339576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629" y="3324744"/>
            <a:ext cx="2877561" cy="33835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5996" y="3324744"/>
            <a:ext cx="2911833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81888" y="1"/>
            <a:ext cx="12286445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691" y="6422315"/>
            <a:ext cx="8451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実運用病床については、日々受入れ病院と調整し、病床を確保。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日以降は「大阪コロナ重症センター」が運用開始。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0275" y="745452"/>
            <a:ext cx="11856950" cy="584775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■第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回本部会議資料（資料</a:t>
            </a:r>
            <a:r>
              <a:rPr kumimoji="1"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1-2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）に、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日以降、新規陽性者が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日横ばいで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推移した場合の</a:t>
            </a:r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入院患者数（重症及び軽症中等症）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シミュレーション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を追加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8055622" y="3291714"/>
            <a:ext cx="3774929" cy="868456"/>
          </a:xfrm>
          <a:prstGeom prst="wedgeRoundRectCallout">
            <a:avLst>
              <a:gd name="adj1" fmla="val -55524"/>
              <a:gd name="adj2" fmla="val -5256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今後、新規陽性者が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日程度の横ばいで推移した場合、重症患者数は確保病床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(236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を大きく上回る恐れがある。</a:t>
            </a:r>
            <a:endParaRPr 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33" y="1401147"/>
            <a:ext cx="11955292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"/>
            <a:ext cx="12204557" cy="668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療養者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数</a:t>
            </a:r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　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61357" y="6407135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6156" y="6495261"/>
            <a:ext cx="4338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実運用病床については、日々受入れ病院と調整し、病床を確保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8063154" y="2769143"/>
            <a:ext cx="3664859" cy="711994"/>
          </a:xfrm>
          <a:prstGeom prst="wedgeRoundRectCallout">
            <a:avLst>
              <a:gd name="adj1" fmla="val -55515"/>
              <a:gd name="adj2" fmla="val -5085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今後、新規陽性者が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日程度の横ばいで推移した場合、確保病床数（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1342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床）を大きく上回る恐れがある。</a:t>
            </a:r>
            <a:endParaRPr 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5" y="683646"/>
            <a:ext cx="11827265" cy="58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A4B9F2-9BFE-4A54-BFF8-6DE358A35303}"/>
              </a:ext>
            </a:extLst>
          </p:cNvPr>
          <p:cNvSpPr/>
          <p:nvPr/>
        </p:nvSpPr>
        <p:spPr>
          <a:xfrm>
            <a:off x="8508" y="-11645"/>
            <a:ext cx="12192000" cy="5672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入院・療養状況（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</a:t>
            </a:r>
            <a:r>
              <a:rPr lang="en-US" altLang="ja-JP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11</a:t>
            </a:r>
            <a:r>
              <a:rPr lang="ja-JP" altLang="en-US" sz="28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日時点）</a:t>
            </a:r>
            <a:endParaRPr kumimoji="1" lang="ja-JP" altLang="en-US" sz="2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37950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285717" y="753035"/>
          <a:ext cx="11637582" cy="5559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169">
                  <a:extLst>
                    <a:ext uri="{9D8B030D-6E8A-4147-A177-3AD203B41FA5}">
                      <a16:colId xmlns:a16="http://schemas.microsoft.com/office/drawing/2014/main" val="4214479889"/>
                    </a:ext>
                  </a:extLst>
                </a:gridCol>
                <a:gridCol w="2445390">
                  <a:extLst>
                    <a:ext uri="{9D8B030D-6E8A-4147-A177-3AD203B41FA5}">
                      <a16:colId xmlns:a16="http://schemas.microsoft.com/office/drawing/2014/main" val="2827451945"/>
                    </a:ext>
                  </a:extLst>
                </a:gridCol>
                <a:gridCol w="2564352">
                  <a:extLst>
                    <a:ext uri="{9D8B030D-6E8A-4147-A177-3AD203B41FA5}">
                      <a16:colId xmlns:a16="http://schemas.microsoft.com/office/drawing/2014/main" val="3330282666"/>
                    </a:ext>
                  </a:extLst>
                </a:gridCol>
                <a:gridCol w="2388358">
                  <a:extLst>
                    <a:ext uri="{9D8B030D-6E8A-4147-A177-3AD203B41FA5}">
                      <a16:colId xmlns:a16="http://schemas.microsoft.com/office/drawing/2014/main" val="2446586581"/>
                    </a:ext>
                  </a:extLst>
                </a:gridCol>
                <a:gridCol w="2661313">
                  <a:extLst>
                    <a:ext uri="{9D8B030D-6E8A-4147-A177-3AD203B41FA5}">
                      <a16:colId xmlns:a16="http://schemas.microsoft.com/office/drawing/2014/main" val="2405967172"/>
                    </a:ext>
                  </a:extLst>
                </a:gridCol>
              </a:tblGrid>
              <a:tr h="3045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重症病床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軽症中等症病床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宿泊療養施設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943038"/>
                  </a:ext>
                </a:extLst>
              </a:tr>
              <a:tr h="35214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確保計画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フェーズ１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６０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4033225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フェーズ２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８００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149374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フェーズ３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１５０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０３６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0661412"/>
                  </a:ext>
                </a:extLst>
              </a:tr>
              <a:tr h="30454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>
                          <a:effectLst/>
                        </a:rPr>
                        <a:t>フェーズ４</a:t>
                      </a:r>
                      <a:endParaRPr lang="ja-JP" sz="1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２１５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altLang="ja-JP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４００</a:t>
                      </a:r>
                      <a:r>
                        <a:rPr lang="ja-JP" sz="1400" kern="100" dirty="0" smtClean="0">
                          <a:effectLst/>
                        </a:rPr>
                        <a:t>床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―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3595924"/>
                  </a:ext>
                </a:extLst>
              </a:tr>
              <a:tr h="1238264">
                <a:tc gridSpan="2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確保数等</a:t>
                      </a: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※重症病床、軽症中等症病床について</a:t>
                      </a:r>
                      <a:r>
                        <a:rPr lang="ja-JP" sz="1400" kern="100" dirty="0" smtClean="0">
                          <a:effectLst/>
                        </a:rPr>
                        <a:t>、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marL="264160" indent="-13081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en-US" sz="1400" kern="100" dirty="0" smtClean="0">
                          <a:effectLst/>
                        </a:rPr>
                        <a:t>11</a:t>
                      </a:r>
                      <a:r>
                        <a:rPr lang="ja-JP" sz="1400" kern="100" dirty="0">
                          <a:effectLst/>
                        </a:rPr>
                        <a:t>月</a:t>
                      </a:r>
                      <a:r>
                        <a:rPr lang="en-US" sz="1400" kern="100" dirty="0">
                          <a:effectLst/>
                        </a:rPr>
                        <a:t>19</a:t>
                      </a:r>
                      <a:r>
                        <a:rPr lang="ja-JP" sz="1400" kern="100" dirty="0">
                          <a:effectLst/>
                        </a:rPr>
                        <a:t>日からフェーズ</a:t>
                      </a:r>
                      <a:r>
                        <a:rPr lang="en-US" sz="1400" kern="100" dirty="0">
                          <a:effectLst/>
                        </a:rPr>
                        <a:t>4</a:t>
                      </a:r>
                      <a:r>
                        <a:rPr lang="ja-JP" sz="1400" kern="100" dirty="0">
                          <a:effectLst/>
                        </a:rPr>
                        <a:t>へ移行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確保数２３６床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  <a:latin typeface="+mn-lt"/>
                        </a:rPr>
                        <a:t>確保数１，３４２床</a:t>
                      </a:r>
                      <a:endParaRPr lang="en-US" altLang="ja-JP" sz="1400" kern="100" dirty="0" smtClean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ja-JP" sz="1400" kern="100" dirty="0" smtClean="0">
                          <a:effectLst/>
                        </a:rPr>
                        <a:t>，</a:t>
                      </a:r>
                      <a:r>
                        <a:rPr lang="ja-JP" altLang="en-US" sz="1400" kern="100" dirty="0" smtClean="0">
                          <a:effectLst/>
                        </a:rPr>
                        <a:t>０１９</a:t>
                      </a:r>
                      <a:r>
                        <a:rPr lang="ja-JP" sz="1400" kern="100" dirty="0" smtClean="0">
                          <a:effectLst/>
                        </a:rPr>
                        <a:t>室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6789386"/>
                  </a:ext>
                </a:extLst>
              </a:tr>
              <a:tr h="73703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入院・</a:t>
                      </a:r>
                      <a:r>
                        <a:rPr lang="ja-JP" sz="1400" kern="100" dirty="0" smtClean="0">
                          <a:effectLst/>
                        </a:rPr>
                        <a:t>療養者数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１６９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９４８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１，１７３</a:t>
                      </a:r>
                      <a:r>
                        <a:rPr lang="ja-JP" sz="1400" kern="100" dirty="0" smtClean="0">
                          <a:effectLst/>
                        </a:rPr>
                        <a:t>人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586094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（使用率：入院・</a:t>
                      </a:r>
                      <a:r>
                        <a:rPr lang="ja-JP" sz="1400" kern="100" dirty="0" smtClean="0">
                          <a:effectLst/>
                        </a:rPr>
                        <a:t>療養者数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　　　　　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sz="1400" kern="100" dirty="0">
                          <a:effectLst/>
                        </a:rPr>
                        <a:t>確保病床・室数）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７１．６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１６９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２３６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７０．６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９４８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１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３４２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５８．１</a:t>
                      </a:r>
                      <a:r>
                        <a:rPr lang="ja-JP" sz="1400" kern="100" dirty="0" smtClean="0">
                          <a:effectLst/>
                        </a:rPr>
                        <a:t>％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１，１７３</a:t>
                      </a:r>
                      <a:r>
                        <a:rPr 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２</a:t>
                      </a:r>
                      <a:r>
                        <a:rPr lang="en-US" sz="1400" kern="100" dirty="0" smtClean="0">
                          <a:effectLst/>
                        </a:rPr>
                        <a:t>,</a:t>
                      </a:r>
                      <a:r>
                        <a:rPr lang="ja-JP" altLang="en-US" sz="1400" kern="100" dirty="0" smtClean="0">
                          <a:effectLst/>
                        </a:rPr>
                        <a:t>０１９</a:t>
                      </a:r>
                      <a:r>
                        <a:rPr lang="ja-JP" sz="1400" kern="100" dirty="0" smtClean="0">
                          <a:effectLst/>
                        </a:rPr>
                        <a:t>）</a:t>
                      </a:r>
                      <a:endParaRPr lang="ja-JP" sz="1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953785"/>
                  </a:ext>
                </a:extLst>
              </a:tr>
              <a:tr h="824804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400" kern="100" dirty="0" smtClean="0">
                          <a:effectLst/>
                        </a:rPr>
                        <a:t>（</a:t>
                      </a:r>
                      <a:r>
                        <a:rPr lang="ja-JP" altLang="en-US" sz="1400" kern="100" dirty="0" smtClean="0">
                          <a:effectLst/>
                        </a:rPr>
                        <a:t>運用</a:t>
                      </a:r>
                      <a:r>
                        <a:rPr lang="ja-JP" altLang="ja-JP" sz="1400" kern="100" dirty="0" smtClean="0">
                          <a:effectLst/>
                        </a:rPr>
                        <a:t>率：入院・療養者数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　　　　　</a:t>
                      </a:r>
                      <a:r>
                        <a:rPr lang="ja-JP" altLang="ja-JP" sz="1400" kern="100" dirty="0" smtClean="0">
                          <a:effectLst/>
                        </a:rPr>
                        <a:t>／</a:t>
                      </a:r>
                      <a:r>
                        <a:rPr lang="ja-JP" altLang="en-US" sz="1400" kern="100" dirty="0" smtClean="0">
                          <a:effectLst/>
                        </a:rPr>
                        <a:t>実運用</a:t>
                      </a:r>
                      <a:r>
                        <a:rPr lang="ja-JP" altLang="ja-JP" sz="1400" kern="100" dirty="0" smtClean="0">
                          <a:effectLst/>
                        </a:rPr>
                        <a:t>病床・室数）</a:t>
                      </a:r>
                      <a:endParaRPr lang="ja-JP" altLang="ja-JP" sz="1400" kern="100" dirty="0" smtClean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８０．５％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（１６９／２１０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altLang="ja-JP" sz="6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うち、大阪コロナ重症センター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b="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（１５／２０）</a:t>
                      </a:r>
                      <a:endParaRPr lang="en-US" altLang="ja-JP" sz="1200" b="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７４．８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９４８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２６８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５８．１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％</a:t>
                      </a:r>
                      <a:endParaRPr lang="en-US" altLang="ja-JP" sz="1600" b="1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（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１，１７３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／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２</a:t>
                      </a:r>
                      <a:r>
                        <a:rPr lang="en-US" altLang="ja-JP" sz="1600" b="1" kern="100" dirty="0" smtClean="0"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lang="ja-JP" altLang="en-US" sz="1600" b="1" kern="100" dirty="0" smtClean="0">
                          <a:effectLst/>
                          <a:latin typeface="+mn-ea"/>
                          <a:ea typeface="+mn-ea"/>
                        </a:rPr>
                        <a:t>０１９</a:t>
                      </a:r>
                      <a:r>
                        <a:rPr lang="ja-JP" altLang="ja-JP" sz="1600" b="1" kern="100" dirty="0" smtClean="0">
                          <a:effectLst/>
                          <a:latin typeface="+mn-ea"/>
                          <a:ea typeface="+mn-ea"/>
                        </a:rPr>
                        <a:t>）</a:t>
                      </a:r>
                      <a:endParaRPr lang="ja-JP" altLang="ja-JP" sz="1600" b="1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557308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2448" y="6312172"/>
            <a:ext cx="350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※</a:t>
            </a:r>
            <a:r>
              <a:rPr lang="ja-JP" altLang="en-US" sz="1200" dirty="0"/>
              <a:t> </a:t>
            </a:r>
            <a:r>
              <a:rPr kumimoji="1" lang="ja-JP" altLang="en-US" sz="1200" dirty="0" smtClean="0"/>
              <a:t>別途、自宅療養　</a:t>
            </a:r>
            <a:r>
              <a:rPr lang="ja-JP" altLang="en-US" sz="1200" dirty="0" smtClean="0"/>
              <a:t>２，０２３</a:t>
            </a:r>
            <a:r>
              <a:rPr kumimoji="1" lang="ja-JP" altLang="en-US" sz="1200" dirty="0" smtClean="0"/>
              <a:t>人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146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79269" y="1136484"/>
            <a:ext cx="5694235" cy="773979"/>
          </a:xfrm>
          <a:prstGeom prst="roundRect">
            <a:avLst/>
          </a:prstGeom>
          <a:solidFill>
            <a:srgbClr val="FF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2" y="-28486"/>
            <a:ext cx="12192001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シミュレーション</a:t>
            </a:r>
            <a:endParaRPr kumimoji="1" lang="en-US" altLang="ja-JP" sz="20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重症患者数の推移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12493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4023"/>
            <a:ext cx="380104" cy="2750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代以上の新規陽性者数と重症患者数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9562" y="864023"/>
            <a:ext cx="369332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重症化・軽症化・死亡の人数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8963" y="4983162"/>
            <a:ext cx="360637" cy="1611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5898" y="1136483"/>
            <a:ext cx="5766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月以降、重症患者が急増。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月中旬以降は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代以上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の陽性者数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が増加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し、日々、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名程度の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新規の重症患者が発生している（最大値：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）。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8" y="610790"/>
            <a:ext cx="11766300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-11300"/>
            <a:ext cx="12192000" cy="5254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陽性者の年齢区分と重症者数の推移</a:t>
            </a:r>
            <a:endParaRPr lang="ja-JP" altLang="en-US" sz="28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81036" y="677253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左右矢印 23"/>
          <p:cNvSpPr/>
          <p:nvPr/>
        </p:nvSpPr>
        <p:spPr>
          <a:xfrm>
            <a:off x="3057752" y="1445509"/>
            <a:ext cx="800762" cy="543831"/>
          </a:xfrm>
          <a:prstGeom prst="leftRightArrow">
            <a:avLst>
              <a:gd name="adj1" fmla="val 62643"/>
              <a:gd name="adj2" fmla="val 4115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818633" y="630406"/>
            <a:ext cx="425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01873" y="630406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8/16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4311897" y="1713681"/>
            <a:ext cx="3170490" cy="686027"/>
          </a:xfrm>
          <a:prstGeom prst="wedgeRoundRectCallout">
            <a:avLst>
              <a:gd name="adj1" fmla="val -61129"/>
              <a:gd name="adj2" fmla="val -3901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イエローステージ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移行後から約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週間後に重症患者数は最大値となった。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週間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名増加した。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3842702" y="855478"/>
            <a:ext cx="31624" cy="302224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105619" y="1576291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3031191" y="913425"/>
            <a:ext cx="24817" cy="38229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-32447" y="696538"/>
            <a:ext cx="346249" cy="7489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陽性者数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左右矢印 34"/>
          <p:cNvSpPr/>
          <p:nvPr/>
        </p:nvSpPr>
        <p:spPr>
          <a:xfrm>
            <a:off x="3695957" y="4345521"/>
            <a:ext cx="1104115" cy="471686"/>
          </a:xfrm>
          <a:prstGeom prst="leftRightArrow">
            <a:avLst>
              <a:gd name="adj1" fmla="val 62643"/>
              <a:gd name="adj2" fmla="val 34826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36" name="テキスト ボックス 13"/>
          <p:cNvSpPr txBox="1"/>
          <p:nvPr/>
        </p:nvSpPr>
        <p:spPr>
          <a:xfrm>
            <a:off x="3874326" y="4450558"/>
            <a:ext cx="778971" cy="2616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吹き出し 36"/>
          <p:cNvSpPr/>
          <p:nvPr/>
        </p:nvSpPr>
        <p:spPr>
          <a:xfrm>
            <a:off x="5157782" y="3981828"/>
            <a:ext cx="2324605" cy="599536"/>
          </a:xfrm>
          <a:prstGeom prst="wedgeRoundRectCallout">
            <a:avLst>
              <a:gd name="adj1" fmla="val -65566"/>
              <a:gd name="adj2" fmla="val 49159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重症患者が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名以上を推移した期間は約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日間続いた。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H="1">
            <a:off x="9645945" y="892016"/>
            <a:ext cx="3022" cy="256458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9448800" y="651815"/>
            <a:ext cx="600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/3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角丸四角形吹き出し 39"/>
          <p:cNvSpPr/>
          <p:nvPr/>
        </p:nvSpPr>
        <p:spPr>
          <a:xfrm>
            <a:off x="7887690" y="1071023"/>
            <a:ext cx="1456118" cy="454009"/>
          </a:xfrm>
          <a:prstGeom prst="wedgeRoundRectCallout">
            <a:avLst>
              <a:gd name="adj1" fmla="val 60059"/>
              <a:gd name="adj2" fmla="val -53151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レッドステージ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移行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（赤信号点灯）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0" y="541417"/>
            <a:ext cx="12052837" cy="61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706643" y="593341"/>
            <a:ext cx="10778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日以降の重症例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される感染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経路の７割強は感染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経路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不明者。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死亡例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390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名について、推定される感染経路の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割強が施設・医療機関関連で、４割弱が感染経路不明者。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1356" y="1531509"/>
            <a:ext cx="29754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重症例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646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例のうち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例は死亡のため重複あり</a:t>
            </a:r>
            <a:endParaRPr kumimoji="1" lang="ja-JP" altLang="en-US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2423"/>
            <a:ext cx="12192000" cy="57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重症・死亡例について推定される感染経路（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５判明時点）</a:t>
            </a:r>
            <a:endParaRPr lang="ja-JP" altLang="en-US" sz="2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8297"/>
            <a:ext cx="2743200" cy="365125"/>
          </a:xfrm>
        </p:spPr>
        <p:txBody>
          <a:bodyPr/>
          <a:lstStyle/>
          <a:p>
            <a:fld id="{FE1BD58B-2CDE-485A-8E10-5E6FB430C5D3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4010467"/>
            <a:ext cx="5748853" cy="265747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4077142"/>
            <a:ext cx="5885333" cy="25241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532" y="3134622"/>
            <a:ext cx="2411526" cy="696609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238" y="3249960"/>
            <a:ext cx="2082094" cy="69660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66300" y="1217192"/>
            <a:ext cx="6127011" cy="259712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5330" y="1216053"/>
            <a:ext cx="7443861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4272121" y="3292042"/>
            <a:ext cx="3845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7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" y="3352784"/>
            <a:ext cx="35429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kumimoji="1" lang="en-US" altLang="ja-JP" sz="1000" dirty="0" smtClean="0"/>
              <a:t>13.2%</a:t>
            </a:r>
            <a:r>
              <a:rPr kumimoji="1" lang="en-US" altLang="ja-JP" sz="800" dirty="0" smtClean="0"/>
              <a:t>(139/1,054)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21.1%</a:t>
            </a:r>
            <a:r>
              <a:rPr lang="en-US" altLang="ja-JP" sz="800" dirty="0" smtClean="0"/>
              <a:t>(103/489)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8.2%</a:t>
            </a:r>
            <a:r>
              <a:rPr lang="en-US" altLang="ja-JP" sz="800" dirty="0" smtClean="0"/>
              <a:t>(147/1,786)</a:t>
            </a:r>
            <a:endParaRPr kumimoji="1" lang="ja-JP" altLang="en-US" sz="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61549" y="3472751"/>
            <a:ext cx="3509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5.7</a:t>
            </a:r>
            <a:r>
              <a:rPr kumimoji="1" lang="en-US" altLang="ja-JP" sz="1000" dirty="0" smtClean="0"/>
              <a:t>%</a:t>
            </a:r>
            <a:r>
              <a:rPr kumimoji="1" lang="en-US" altLang="ja-JP" sz="800" dirty="0" smtClean="0"/>
              <a:t>(229/4,012)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9.8% </a:t>
            </a:r>
            <a:r>
              <a:rPr lang="en-US" altLang="ja-JP" sz="800" dirty="0" smtClean="0"/>
              <a:t>(177/1,805)</a:t>
            </a:r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2.5%</a:t>
            </a:r>
            <a:r>
              <a:rPr lang="en-US" altLang="ja-JP" sz="800" dirty="0" smtClean="0"/>
              <a:t>(232/9,271)</a:t>
            </a:r>
            <a:endParaRPr kumimoji="1" lang="ja-JP" altLang="en-US" sz="8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030322"/>
            <a:ext cx="9233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重症の定義：「重症病床における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入室、挿管、人工呼吸器装着、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使用」のいずれかとした。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606623" y="5568656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64.5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76.3%</a:t>
            </a: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】65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66.4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575692" y="5589119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kumimoji="1"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60.6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70.1%</a:t>
            </a: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】65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61.2%</a:t>
            </a: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6764" y="911"/>
            <a:ext cx="12192000" cy="3841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重症者のまとめ（令和</a:t>
            </a:r>
            <a:r>
              <a:rPr lang="en-US" altLang="ja-JP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0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0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2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18281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969656" y="655680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0538" y="607523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589366"/>
            <a:ext cx="3750859" cy="5430350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72121" y="609988"/>
            <a:ext cx="3750859" cy="5409727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09988"/>
            <a:ext cx="3750859" cy="542911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829702" y="589365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8237944" y="3292042"/>
            <a:ext cx="3903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軽症化後の情報把握のため報道提供していない事例が</a:t>
            </a:r>
            <a:r>
              <a:rPr lang="en-US" altLang="ja-JP" sz="1000" dirty="0"/>
              <a:t>3</a:t>
            </a:r>
            <a:r>
              <a:rPr kumimoji="1" lang="ja-JP" altLang="en-US" sz="1000" dirty="0" smtClean="0"/>
              <a:t>例あり</a:t>
            </a:r>
            <a:endParaRPr kumimoji="1" lang="ja-JP" altLang="en-US" sz="10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416833" y="3456450"/>
            <a:ext cx="3624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/>
              <a:t>40</a:t>
            </a:r>
            <a:r>
              <a:rPr kumimoji="1" lang="ja-JP" altLang="en-US" sz="1000" dirty="0" smtClean="0"/>
              <a:t>代以上の陽性者に占める重症者の割合：</a:t>
            </a:r>
            <a:r>
              <a:rPr lang="en-US" altLang="ja-JP" sz="1000" dirty="0" smtClean="0"/>
              <a:t>5.2</a:t>
            </a:r>
            <a:r>
              <a:rPr kumimoji="1" lang="en-US" altLang="ja-JP" sz="1000" dirty="0" smtClean="0"/>
              <a:t>% </a:t>
            </a:r>
            <a:r>
              <a:rPr kumimoji="1" lang="en-US" altLang="ja-JP" sz="800" dirty="0" smtClean="0"/>
              <a:t>(</a:t>
            </a:r>
            <a:r>
              <a:rPr lang="en-US" altLang="ja-JP" sz="800" dirty="0" smtClean="0"/>
              <a:t>635</a:t>
            </a:r>
            <a:r>
              <a:rPr kumimoji="1" lang="en-US" altLang="ja-JP" sz="800" dirty="0" smtClean="0"/>
              <a:t>/12,210)</a:t>
            </a:r>
          </a:p>
          <a:p>
            <a:r>
              <a:rPr lang="en-US" altLang="ja-JP" sz="1000" dirty="0" smtClean="0"/>
              <a:t>60</a:t>
            </a:r>
            <a:r>
              <a:rPr lang="ja-JP" altLang="en-US" sz="1000" dirty="0" smtClean="0"/>
              <a:t>代</a:t>
            </a:r>
            <a:r>
              <a:rPr lang="ja-JP" altLang="en-US" sz="1000" dirty="0"/>
              <a:t>以上</a:t>
            </a:r>
            <a:r>
              <a:rPr lang="ja-JP" altLang="en-US" sz="1000" dirty="0" smtClean="0"/>
              <a:t>の陽性者に占める重症者の割合：</a:t>
            </a:r>
            <a:r>
              <a:rPr lang="en-US" altLang="ja-JP" sz="1000" dirty="0" smtClean="0"/>
              <a:t>8.5%</a:t>
            </a:r>
            <a:r>
              <a:rPr lang="en-US" altLang="ja-JP" sz="800" dirty="0" smtClean="0"/>
              <a:t>(533/6,300)</a:t>
            </a:r>
            <a:endParaRPr kumimoji="1" lang="en-US" altLang="ja-JP" sz="800" dirty="0" smtClean="0"/>
          </a:p>
          <a:p>
            <a:r>
              <a:rPr lang="ja-JP" altLang="en-US" sz="1000" dirty="0" smtClean="0"/>
              <a:t>全陽性者数に占める重症者の割合：</a:t>
            </a:r>
            <a:r>
              <a:rPr lang="en-US" altLang="ja-JP" sz="1000" dirty="0" smtClean="0"/>
              <a:t>3.2%</a:t>
            </a:r>
            <a:r>
              <a:rPr lang="en-US" altLang="ja-JP" sz="800" dirty="0" smtClean="0"/>
              <a:t>(646/20,395)</a:t>
            </a:r>
            <a:endParaRPr kumimoji="1" lang="ja-JP" altLang="en-US" sz="8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715853" y="5577441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65.9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82.5%</a:t>
            </a: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再掲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】65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73.7%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27762" y="369371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9248" y="3984278"/>
            <a:ext cx="3453327" cy="20354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323" y="4143375"/>
            <a:ext cx="1950850" cy="212115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442" y="3960828"/>
            <a:ext cx="2790172" cy="21638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94" y="3954780"/>
            <a:ext cx="2058821" cy="19693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97" y="984423"/>
            <a:ext cx="2834474" cy="23563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762" y="979599"/>
            <a:ext cx="2770005" cy="232664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100013" y="6427627"/>
            <a:ext cx="11883822" cy="326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は第二波に比べ、</a:t>
            </a:r>
            <a:r>
              <a:rPr lang="en-US" altLang="ja-JP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代以上、</a:t>
            </a:r>
            <a:r>
              <a:rPr lang="en-US" altLang="ja-JP" sz="1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60</a:t>
            </a:r>
            <a:r>
              <a:rPr lang="ja-JP" altLang="en-US" sz="1600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代以上いずれも重症化率は減少しているが、全陽性者に占める重症化率は第二波より高い。</a:t>
            </a:r>
            <a:endParaRPr kumimoji="1" lang="en-US" altLang="ja-JP" sz="1600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6463" y="917783"/>
            <a:ext cx="2830969" cy="237785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65960" y="4045770"/>
            <a:ext cx="2220236" cy="189193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45594" y="4144178"/>
            <a:ext cx="2115245" cy="18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角丸四角形 212"/>
          <p:cNvSpPr/>
          <p:nvPr/>
        </p:nvSpPr>
        <p:spPr>
          <a:xfrm>
            <a:off x="10437278" y="2094804"/>
            <a:ext cx="1464091" cy="606081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2" name="角丸四角形 221"/>
          <p:cNvSpPr/>
          <p:nvPr/>
        </p:nvSpPr>
        <p:spPr>
          <a:xfrm>
            <a:off x="10502557" y="4517424"/>
            <a:ext cx="1425102" cy="616769"/>
          </a:xfrm>
          <a:prstGeom prst="roundRect">
            <a:avLst/>
          </a:prstGeom>
          <a:solidFill>
            <a:srgbClr val="FFE07D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角丸四角形 95"/>
          <p:cNvSpPr/>
          <p:nvPr/>
        </p:nvSpPr>
        <p:spPr>
          <a:xfrm>
            <a:off x="7417457" y="3295850"/>
            <a:ext cx="1831442" cy="938678"/>
          </a:xfrm>
          <a:prstGeom prst="roundRect">
            <a:avLst/>
          </a:prstGeom>
          <a:solidFill>
            <a:srgbClr val="FF99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712" y="2712083"/>
            <a:ext cx="1283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陽性患者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20,395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1420183" y="2244307"/>
            <a:ext cx="703270" cy="728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405874" y="2984458"/>
            <a:ext cx="642635" cy="798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3857789" y="1540125"/>
            <a:ext cx="1724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自宅・宿泊療養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459324" y="1951059"/>
            <a:ext cx="167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893311" y="1079238"/>
            <a:ext cx="1130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療養解除</a:t>
            </a:r>
            <a:endParaRPr kumimoji="1"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70224" y="1323751"/>
            <a:ext cx="672019" cy="26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004730" y="2179344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軽症・調査中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996619" y="1910229"/>
            <a:ext cx="170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無症状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101819" y="3478724"/>
            <a:ext cx="14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174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直線コネクタ 62"/>
          <p:cNvCxnSpPr/>
          <p:nvPr/>
        </p:nvCxnSpPr>
        <p:spPr>
          <a:xfrm flipH="1" flipV="1">
            <a:off x="6368912" y="2282108"/>
            <a:ext cx="241458" cy="216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807626" y="2637396"/>
            <a:ext cx="17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重症化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47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>
            <a:off x="3596726" y="3810401"/>
            <a:ext cx="3822977" cy="3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7346835" y="3442751"/>
            <a:ext cx="1933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646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flipH="1">
            <a:off x="3592118" y="2123561"/>
            <a:ext cx="2156753" cy="1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>
            <a:stCxn id="72" idx="3"/>
            <a:endCxn id="222" idx="1"/>
          </p:cNvCxnSpPr>
          <p:nvPr/>
        </p:nvCxnSpPr>
        <p:spPr>
          <a:xfrm>
            <a:off x="9280600" y="3765917"/>
            <a:ext cx="1221957" cy="1059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0460893" y="3827962"/>
            <a:ext cx="147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261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4" name="直線コネクタ 103"/>
          <p:cNvCxnSpPr>
            <a:stCxn id="72" idx="3"/>
            <a:endCxn id="217" idx="1"/>
          </p:cNvCxnSpPr>
          <p:nvPr/>
        </p:nvCxnSpPr>
        <p:spPr>
          <a:xfrm>
            <a:off x="9280600" y="3765917"/>
            <a:ext cx="1180293" cy="478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10599099" y="4634563"/>
            <a:ext cx="1568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en-US" altLang="ja-JP" baseline="64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>
            <a:stCxn id="82" idx="1"/>
            <a:endCxn id="72" idx="3"/>
          </p:cNvCxnSpPr>
          <p:nvPr/>
        </p:nvCxnSpPr>
        <p:spPr>
          <a:xfrm flipH="1">
            <a:off x="9280600" y="3444855"/>
            <a:ext cx="1172438" cy="321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>
            <a:off x="10422874" y="3038864"/>
            <a:ext cx="1555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軽症中等症：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131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重症：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161</a:t>
            </a:r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7" name="直線コネクタ 126"/>
          <p:cNvCxnSpPr>
            <a:stCxn id="213" idx="1"/>
            <a:endCxn id="42" idx="3"/>
          </p:cNvCxnSpPr>
          <p:nvPr/>
        </p:nvCxnSpPr>
        <p:spPr>
          <a:xfrm flipH="1" flipV="1">
            <a:off x="9195098" y="2096954"/>
            <a:ext cx="1242180" cy="300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9195098" y="2105567"/>
            <a:ext cx="334579" cy="516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テキスト ボックス 131"/>
          <p:cNvSpPr txBox="1"/>
          <p:nvPr/>
        </p:nvSpPr>
        <p:spPr>
          <a:xfrm>
            <a:off x="10458868" y="1590903"/>
            <a:ext cx="143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退院・解除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10467472" y="2194458"/>
            <a:ext cx="1782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　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297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600" baseline="50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endParaRPr lang="en-US" altLang="ja-JP" sz="1600" baseline="50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9079243" y="2592374"/>
            <a:ext cx="117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入院中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57" name="直線コネクタ 156"/>
          <p:cNvCxnSpPr>
            <a:stCxn id="42" idx="3"/>
            <a:endCxn id="212" idx="1"/>
          </p:cNvCxnSpPr>
          <p:nvPr/>
        </p:nvCxnSpPr>
        <p:spPr>
          <a:xfrm flipV="1">
            <a:off x="9195098" y="1778341"/>
            <a:ext cx="1243608" cy="318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H="1" flipV="1">
            <a:off x="6961502" y="3131622"/>
            <a:ext cx="458202" cy="40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角丸四角形 211"/>
          <p:cNvSpPr/>
          <p:nvPr/>
        </p:nvSpPr>
        <p:spPr>
          <a:xfrm>
            <a:off x="10438706" y="1493220"/>
            <a:ext cx="1461236" cy="5702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角丸四角形 216"/>
          <p:cNvSpPr/>
          <p:nvPr/>
        </p:nvSpPr>
        <p:spPr>
          <a:xfrm>
            <a:off x="10444186" y="3758663"/>
            <a:ext cx="1479269" cy="73722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/>
          <p:cNvCxnSpPr/>
          <p:nvPr/>
        </p:nvCxnSpPr>
        <p:spPr>
          <a:xfrm flipH="1" flipV="1">
            <a:off x="5370224" y="1843394"/>
            <a:ext cx="411939" cy="11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角丸四角形 207"/>
          <p:cNvSpPr/>
          <p:nvPr/>
        </p:nvSpPr>
        <p:spPr>
          <a:xfrm>
            <a:off x="5764219" y="2515214"/>
            <a:ext cx="1845105" cy="61018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/>
          <p:cNvCxnSpPr/>
          <p:nvPr/>
        </p:nvCxnSpPr>
        <p:spPr>
          <a:xfrm flipV="1">
            <a:off x="3584304" y="1876874"/>
            <a:ext cx="884661" cy="247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角丸四角形 245"/>
          <p:cNvSpPr/>
          <p:nvPr/>
        </p:nvSpPr>
        <p:spPr>
          <a:xfrm>
            <a:off x="2117457" y="1801817"/>
            <a:ext cx="1449231" cy="95548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2318522" y="1626182"/>
            <a:ext cx="1079142" cy="276999"/>
          </a:xfrm>
          <a:prstGeom prst="rect">
            <a:avLst/>
          </a:prstGeom>
          <a:solidFill>
            <a:schemeClr val="lt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角丸四角形 246"/>
          <p:cNvSpPr/>
          <p:nvPr/>
        </p:nvSpPr>
        <p:spPr>
          <a:xfrm>
            <a:off x="2062818" y="3358414"/>
            <a:ext cx="1533908" cy="86782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2311804" y="3172803"/>
            <a:ext cx="107914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診断時の症状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4" name="直線コネクタ 63"/>
          <p:cNvCxnSpPr>
            <a:stCxn id="42" idx="1"/>
          </p:cNvCxnSpPr>
          <p:nvPr/>
        </p:nvCxnSpPr>
        <p:spPr>
          <a:xfrm flipH="1" flipV="1">
            <a:off x="6896854" y="2095822"/>
            <a:ext cx="1072905" cy="1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7941387" y="1913276"/>
            <a:ext cx="1300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入院療養等　</a:t>
            </a:r>
            <a:endParaRPr kumimoji="1"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969759" y="1743095"/>
            <a:ext cx="1225339" cy="7077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12568" y="2634266"/>
            <a:ext cx="1207615" cy="85854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584531" y="4212152"/>
            <a:ext cx="1617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重症率：</a:t>
            </a:r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3.2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3690060" y="3236003"/>
            <a:ext cx="289557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重症の定義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重症病床における</a:t>
            </a:r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ICU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入室、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人工呼吸器装着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05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ECMO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のいずれかとした</a:t>
            </a:r>
            <a:r>
              <a:rPr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15189" y="3520244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(10/10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1/5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判明分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14948" y="71827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重症及び死亡例の経過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10439752" y="3033508"/>
            <a:ext cx="1459141" cy="71324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0255335" y="5598009"/>
            <a:ext cx="195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390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0437278" y="5923285"/>
            <a:ext cx="1624163" cy="369332"/>
          </a:xfrm>
          <a:prstGeom prst="rect">
            <a:avLst/>
          </a:prstGeom>
          <a:ln w="41275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死亡率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:1.9%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-14948" y="2086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【10/10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以降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重症及び死亡事例のまとめ（令和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56742" y="6448616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7714" y="4406971"/>
            <a:ext cx="3833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全国と大阪府の陽性者数と死亡者数（死亡率）の比較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8293116" y="4872774"/>
            <a:ext cx="1803963" cy="614984"/>
          </a:xfrm>
          <a:prstGeom prst="wedgeRoundRectCallout">
            <a:avLst>
              <a:gd name="adj1" fmla="val 44881"/>
              <a:gd name="adj2" fmla="val -885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93116" y="4932655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重症から死亡：</a:t>
            </a:r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（死亡率：</a:t>
            </a:r>
            <a:r>
              <a:rPr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14.4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％）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flipH="1">
            <a:off x="10491199" y="5137343"/>
            <a:ext cx="1734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公表時点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死亡されて</a:t>
            </a:r>
            <a:endParaRPr kumimoji="1"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いた事例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(N=33)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含む。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0" y="4454784"/>
            <a:ext cx="7074335" cy="2037664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451758" y="6456965"/>
            <a:ext cx="10248869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第三波の死亡率は第二波を上回り、全国よりも高い。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8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6298" y="2357575"/>
            <a:ext cx="36134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8.3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(87/1,054)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16</a:t>
            </a:r>
            <a:r>
              <a:rPr lang="en-US" altLang="ja-JP" sz="1050" dirty="0"/>
              <a:t>.</a:t>
            </a:r>
            <a:r>
              <a:rPr lang="en-US" altLang="ja-JP" sz="1050" dirty="0" smtClean="0"/>
              <a:t>6%</a:t>
            </a:r>
            <a:r>
              <a:rPr lang="en-US" altLang="ja-JP" sz="900" dirty="0" smtClean="0"/>
              <a:t>(81/489)</a:t>
            </a:r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4.9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(87/1,786)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45022" y="2300449"/>
            <a:ext cx="367761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 smtClean="0"/>
              <a:t>死亡者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3.5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(142/4,012)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</a:t>
            </a:r>
            <a:r>
              <a:rPr lang="ja-JP" altLang="en-US" sz="1050" dirty="0"/>
              <a:t>以上</a:t>
            </a:r>
            <a:r>
              <a:rPr lang="ja-JP" altLang="en-US" sz="1050" dirty="0" smtClean="0"/>
              <a:t>の陽性者に占める死亡者の割合：</a:t>
            </a:r>
            <a:r>
              <a:rPr lang="en-US" altLang="ja-JP" sz="1050" dirty="0" smtClean="0"/>
              <a:t>7.6%</a:t>
            </a:r>
            <a:r>
              <a:rPr lang="en-US" altLang="ja-JP" sz="900" dirty="0" smtClean="0"/>
              <a:t>(138/1,805)</a:t>
            </a:r>
            <a:endParaRPr kumimoji="1" lang="en-US" altLang="ja-JP" sz="900" dirty="0" smtClean="0"/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/>
              <a:t>1.5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(142/9,271)</a:t>
            </a:r>
            <a:endParaRPr kumimoji="1" lang="ja-JP" altLang="en-US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7196" y="6179265"/>
            <a:ext cx="10142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基礎疾患：相談・受診の目安で示されている重症化リスクの高い患者（糖尿病、心不全、呼吸器疾患（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COPD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等）、透析患者、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免疫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抑制剤や抗がん剤等を用いている患者）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8751" y="4327347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76.8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97.2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245" y="4401388"/>
            <a:ext cx="1345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73.8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代以上の割合：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93.1%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0" y="2603"/>
            <a:ext cx="12192000" cy="4368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死亡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者のまとめ（令和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lang="en-US" altLang="ja-JP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月</a:t>
            </a:r>
            <a:r>
              <a:rPr lang="en-US" altLang="ja-JP" sz="2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2400" b="1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日時点）</a:t>
            </a:r>
            <a:endParaRPr lang="ja-JP" altLang="en-US" sz="14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402016" y="6214343"/>
            <a:ext cx="2743200" cy="365125"/>
          </a:xfrm>
        </p:spPr>
        <p:txBody>
          <a:bodyPr/>
          <a:lstStyle/>
          <a:p>
            <a:fld id="{0B62D5CB-8769-475A-9BC8-A2F17E2F558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1043795" y="646699"/>
            <a:ext cx="248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第一波（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まで）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8383" y="675641"/>
            <a:ext cx="3202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第二波（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6/14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8261025" y="641518"/>
            <a:ext cx="3750859" cy="5524585"/>
          </a:xfrm>
          <a:prstGeom prst="rect">
            <a:avLst/>
          </a:prstGeom>
          <a:noFill/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4213300" y="641518"/>
            <a:ext cx="3750859" cy="5524585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3" name="正方形/長方形 32"/>
          <p:cNvSpPr/>
          <p:nvPr/>
        </p:nvSpPr>
        <p:spPr>
          <a:xfrm>
            <a:off x="257196" y="641518"/>
            <a:ext cx="3750859" cy="55245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34" name="正方形/長方形 33"/>
          <p:cNvSpPr/>
          <p:nvPr/>
        </p:nvSpPr>
        <p:spPr>
          <a:xfrm>
            <a:off x="8902360" y="666829"/>
            <a:ext cx="2902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第三波（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10/10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345857" y="2274673"/>
            <a:ext cx="37417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/>
              <a:t>40</a:t>
            </a:r>
            <a:r>
              <a:rPr kumimoji="1" lang="ja-JP" altLang="en-US" sz="1050" dirty="0" smtClean="0"/>
              <a:t>代以上の陽性者に占める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kumimoji="1" lang="ja-JP" altLang="en-US" sz="1050" dirty="0" smtClean="0"/>
              <a:t>の割合：</a:t>
            </a:r>
            <a:r>
              <a:rPr lang="en-US" altLang="ja-JP" sz="1050" dirty="0"/>
              <a:t>3.2</a:t>
            </a:r>
            <a:r>
              <a:rPr kumimoji="1" lang="en-US" altLang="ja-JP" sz="1050" dirty="0" smtClean="0"/>
              <a:t>%</a:t>
            </a:r>
            <a:r>
              <a:rPr kumimoji="1" lang="en-US" altLang="ja-JP" sz="900" dirty="0" smtClean="0"/>
              <a:t>(</a:t>
            </a:r>
            <a:r>
              <a:rPr lang="en-US" altLang="ja-JP" sz="900" dirty="0" smtClean="0"/>
              <a:t>390</a:t>
            </a:r>
            <a:r>
              <a:rPr kumimoji="1" lang="en-US" altLang="ja-JP" sz="900" dirty="0" smtClean="0"/>
              <a:t>/12,210)</a:t>
            </a:r>
          </a:p>
          <a:p>
            <a:r>
              <a:rPr lang="en-US" altLang="ja-JP" sz="1050" dirty="0" smtClean="0"/>
              <a:t>60</a:t>
            </a:r>
            <a:r>
              <a:rPr lang="ja-JP" altLang="en-US" sz="1050" dirty="0" smtClean="0"/>
              <a:t>代以上の陽性者に占める死亡者の割合：</a:t>
            </a:r>
            <a:r>
              <a:rPr lang="en-US" altLang="ja-JP" sz="1050" dirty="0"/>
              <a:t>6.0</a:t>
            </a:r>
            <a:r>
              <a:rPr lang="en-US" altLang="ja-JP" sz="1050" dirty="0" smtClean="0"/>
              <a:t>%</a:t>
            </a:r>
            <a:r>
              <a:rPr lang="en-US" altLang="ja-JP" sz="900" dirty="0" smtClean="0"/>
              <a:t>(</a:t>
            </a:r>
            <a:r>
              <a:rPr lang="en-US" altLang="ja-JP" sz="900" dirty="0"/>
              <a:t>381</a:t>
            </a:r>
            <a:r>
              <a:rPr lang="en-US" altLang="ja-JP" sz="900" dirty="0" smtClean="0"/>
              <a:t>/6,300)</a:t>
            </a:r>
            <a:endParaRPr kumimoji="1" lang="en-US" altLang="ja-JP" sz="900" dirty="0" smtClean="0"/>
          </a:p>
          <a:p>
            <a:r>
              <a:rPr lang="ja-JP" altLang="en-US" sz="1050" dirty="0" smtClean="0"/>
              <a:t>全陽性者数に占める</a:t>
            </a:r>
            <a:r>
              <a:rPr lang="ja-JP" altLang="en-US" sz="1050" dirty="0"/>
              <a:t>死</a:t>
            </a:r>
            <a:r>
              <a:rPr lang="ja-JP" altLang="en-US" sz="1050" dirty="0" smtClean="0"/>
              <a:t>亡</a:t>
            </a:r>
            <a:r>
              <a:rPr lang="ja-JP" altLang="en-US" sz="1050" dirty="0"/>
              <a:t>者</a:t>
            </a:r>
            <a:r>
              <a:rPr lang="ja-JP" altLang="en-US" sz="1050" dirty="0" smtClean="0"/>
              <a:t>の割合：</a:t>
            </a:r>
            <a:r>
              <a:rPr lang="en-US" altLang="ja-JP" sz="1050" dirty="0" smtClean="0"/>
              <a:t>1.9%</a:t>
            </a:r>
            <a:r>
              <a:rPr lang="ja-JP" altLang="en-US" sz="1050" dirty="0" smtClean="0"/>
              <a:t> </a:t>
            </a:r>
            <a:r>
              <a:rPr lang="en-US" altLang="ja-JP" sz="1000" dirty="0" smtClean="0"/>
              <a:t>(390/20,395)</a:t>
            </a:r>
            <a:endParaRPr kumimoji="1" lang="ja-JP" altLang="en-US" sz="10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67366" y="4296203"/>
            <a:ext cx="1383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平均年齢：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77.4</a:t>
            </a: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代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r>
              <a:rPr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の割合：</a:t>
            </a:r>
            <a:r>
              <a:rPr lang="en-US" altLang="ja-JP" sz="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97.7%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94654" y="410405"/>
            <a:ext cx="1028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令和</a:t>
            </a:r>
            <a:r>
              <a:rPr kumimoji="1" lang="en-US" altLang="ja-JP" sz="1000" dirty="0" smtClean="0"/>
              <a:t>2</a:t>
            </a:r>
            <a:r>
              <a:rPr kumimoji="1" lang="ja-JP" altLang="en-US" sz="1000" dirty="0" smtClean="0"/>
              <a:t>年</a:t>
            </a:r>
            <a:r>
              <a:rPr kumimoji="1" lang="en-US" altLang="ja-JP" sz="1000" dirty="0" smtClean="0"/>
              <a:t>1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29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13</a:t>
            </a:r>
            <a:r>
              <a:rPr kumimoji="1" lang="ja-JP" altLang="en-US" sz="1000" dirty="0" smtClean="0"/>
              <a:t>日を「</a:t>
            </a:r>
            <a:r>
              <a:rPr kumimoji="1" lang="ja-JP" altLang="en-US" sz="1000" dirty="0"/>
              <a:t>第一波</a:t>
            </a:r>
            <a:r>
              <a:rPr kumimoji="1" lang="ja-JP" altLang="en-US" sz="1000" dirty="0" smtClean="0"/>
              <a:t>」、</a:t>
            </a:r>
            <a:r>
              <a:rPr kumimoji="1" lang="en-US" altLang="ja-JP" sz="1000" dirty="0" smtClean="0"/>
              <a:t>6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14</a:t>
            </a:r>
            <a:r>
              <a:rPr kumimoji="1" lang="ja-JP" altLang="en-US" sz="1000" dirty="0" smtClean="0"/>
              <a:t>日から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9</a:t>
            </a:r>
            <a:r>
              <a:rPr kumimoji="1" lang="ja-JP" altLang="en-US" sz="1000" dirty="0" smtClean="0"/>
              <a:t>日を「第二波」、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月</a:t>
            </a:r>
            <a:r>
              <a:rPr kumimoji="1" lang="en-US" altLang="ja-JP" sz="1000" dirty="0" smtClean="0"/>
              <a:t>10</a:t>
            </a:r>
            <a:r>
              <a:rPr kumimoji="1" lang="ja-JP" altLang="en-US" sz="1000" dirty="0" smtClean="0"/>
              <a:t>日以降を「第三波」と総称して分析</a:t>
            </a:r>
            <a:endParaRPr kumimoji="1" lang="ja-JP" altLang="en-US" sz="10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24" y="1045441"/>
            <a:ext cx="3189402" cy="13366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10" y="1024677"/>
            <a:ext cx="3097579" cy="1311648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389585" y="6423195"/>
            <a:ext cx="11447987" cy="393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第三波の死亡率は第二波を上回っている。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758" y="977475"/>
            <a:ext cx="3130195" cy="132545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81" y="2947818"/>
            <a:ext cx="2956816" cy="18960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52" y="4394839"/>
            <a:ext cx="2389839" cy="17375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6940" y="2825632"/>
            <a:ext cx="2889754" cy="19143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6940" y="4390894"/>
            <a:ext cx="2523963" cy="176799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3952" y="2813439"/>
            <a:ext cx="2840982" cy="19265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1052" y="4511954"/>
            <a:ext cx="2450804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1" y="0"/>
            <a:ext cx="12192001" cy="723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新規陽性者数の推移と患者発生シミュレーション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76828" y="6394987"/>
            <a:ext cx="2743200" cy="365125"/>
          </a:xfrm>
        </p:spPr>
        <p:txBody>
          <a:bodyPr/>
          <a:lstStyle/>
          <a:p>
            <a:fld id="{77DCD627-EEAA-4F34-BED0-FC7872475823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7775" y="801051"/>
            <a:ext cx="11836660" cy="83099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回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本部会議資料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（資料１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-2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を同じ設定のまま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日までシミュレーションを実施（第二波（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8/7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以降）と同じ減少率（前週比）で減少していくと想定）。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・想定①：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366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時点の新規陽性者数の直近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日間平均）で横ばいとなり、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12/11(11/27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の要請から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週間後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以降減少していく場合。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・想定②：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12/3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以降、新規陽性者数が前週比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1.2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倍ずつ増加し、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12/11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をピークに減少していく場合。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■新たに、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、新規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陽性者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名で推移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し、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日要請開始から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週間後（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日）以降に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減少するという前提で試算したシミュレーションを追加。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6193033" y="2546731"/>
            <a:ext cx="547101" cy="434245"/>
          </a:xfrm>
          <a:prstGeom prst="downArrow">
            <a:avLst>
              <a:gd name="adj1" fmla="val 56753"/>
              <a:gd name="adj2" fmla="val 486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7" name="テキスト ボックス 1"/>
          <p:cNvSpPr txBox="1"/>
          <p:nvPr/>
        </p:nvSpPr>
        <p:spPr>
          <a:xfrm>
            <a:off x="5318311" y="2129692"/>
            <a:ext cx="2875731" cy="498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11/27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要請開始から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週後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(12/11)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減少傾向となる前提で試算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C024533-669C-48B1-82E7-C27042384F7F}"/>
              </a:ext>
            </a:extLst>
          </p:cNvPr>
          <p:cNvSpPr/>
          <p:nvPr/>
        </p:nvSpPr>
        <p:spPr>
          <a:xfrm>
            <a:off x="207301" y="6387989"/>
            <a:ext cx="11409528" cy="455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b="1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新規陽性者数は１月５日以降急増に転じている。</a:t>
            </a:r>
            <a:endParaRPr kumimoji="1" lang="en-US" altLang="ja-JP" b="1" dirty="0" smtClean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10474877" y="2112486"/>
            <a:ext cx="547101" cy="434245"/>
          </a:xfrm>
          <a:prstGeom prst="downArrow">
            <a:avLst>
              <a:gd name="adj1" fmla="val 56753"/>
              <a:gd name="adj2" fmla="val 4869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/>
          </a:p>
        </p:txBody>
      </p:sp>
      <p:sp>
        <p:nvSpPr>
          <p:cNvPr id="18" name="テキスト ボックス 1"/>
          <p:cNvSpPr txBox="1"/>
          <p:nvPr/>
        </p:nvSpPr>
        <p:spPr>
          <a:xfrm>
            <a:off x="9584112" y="1675440"/>
            <a:ext cx="2875731" cy="498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/14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要請開始から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週後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(1/28)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以降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減少傾向となる前提で試算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5" y="1632048"/>
            <a:ext cx="12004064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1734</Words>
  <Application>Microsoft Office PowerPoint</Application>
  <PresentationFormat>ワイド画面</PresentationFormat>
  <Paragraphs>199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Meiryo UI</vt:lpstr>
      <vt:lpstr>UD デジタル 教科書体 NK-B</vt:lpstr>
      <vt:lpstr>UD デジタル 教科書体 NP-B</vt:lpstr>
      <vt:lpstr>游ゴシック</vt:lpstr>
      <vt:lpstr>游ゴシック Light</vt:lpstr>
      <vt:lpstr>游明朝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寶來　徳子</dc:creator>
  <cp:lastModifiedBy>川幡　尚亮</cp:lastModifiedBy>
  <cp:revision>961</cp:revision>
  <cp:lastPrinted>2021-01-06T02:11:46Z</cp:lastPrinted>
  <dcterms:created xsi:type="dcterms:W3CDTF">2020-08-11T02:27:27Z</dcterms:created>
  <dcterms:modified xsi:type="dcterms:W3CDTF">2021-01-12T08:50:17Z</dcterms:modified>
</cp:coreProperties>
</file>