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0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B6AFA-B306-45CF-8496-722A52EF6AC3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AF5D2-E203-4C0A-B6EC-D13FCD017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924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1BE3-4B0D-47F4-B6C6-6F97376F4B30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06D0-528B-4E2B-AA80-F8B2050F6A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83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1BE3-4B0D-47F4-B6C6-6F97376F4B30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06D0-528B-4E2B-AA80-F8B2050F6A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53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1BE3-4B0D-47F4-B6C6-6F97376F4B30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06D0-528B-4E2B-AA80-F8B2050F6A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47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1BE3-4B0D-47F4-B6C6-6F97376F4B30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06D0-528B-4E2B-AA80-F8B2050F6A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6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1BE3-4B0D-47F4-B6C6-6F97376F4B30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06D0-528B-4E2B-AA80-F8B2050F6A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73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1BE3-4B0D-47F4-B6C6-6F97376F4B30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06D0-528B-4E2B-AA80-F8B2050F6A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15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1BE3-4B0D-47F4-B6C6-6F97376F4B30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06D0-528B-4E2B-AA80-F8B2050F6A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68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1BE3-4B0D-47F4-B6C6-6F97376F4B30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06D0-528B-4E2B-AA80-F8B2050F6A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74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1BE3-4B0D-47F4-B6C6-6F97376F4B30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06D0-528B-4E2B-AA80-F8B2050F6A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00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1BE3-4B0D-47F4-B6C6-6F97376F4B30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06D0-528B-4E2B-AA80-F8B2050F6A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80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1BE3-4B0D-47F4-B6C6-6F97376F4B30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06D0-528B-4E2B-AA80-F8B2050F6A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52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B1BE3-4B0D-47F4-B6C6-6F97376F4B30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306D0-528B-4E2B-AA80-F8B2050F6A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11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31160" y="3886781"/>
            <a:ext cx="4311859" cy="2874881"/>
          </a:xfrm>
          <a:prstGeom prst="roundRect">
            <a:avLst>
              <a:gd name="adj" fmla="val 26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 40"/>
          <p:cNvSpPr/>
          <p:nvPr/>
        </p:nvSpPr>
        <p:spPr>
          <a:xfrm>
            <a:off x="384753" y="526890"/>
            <a:ext cx="8356821" cy="1512024"/>
          </a:xfrm>
          <a:prstGeom prst="roundRect">
            <a:avLst>
              <a:gd name="adj" fmla="val 830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0" y="8233"/>
            <a:ext cx="9144000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</a:rPr>
              <a:t>新型</a:t>
            </a:r>
            <a:r>
              <a:rPr kumimoji="1" lang="ja-JP" altLang="en-US" sz="2000" b="1" smtClean="0">
                <a:solidFill>
                  <a:schemeClr val="bg1"/>
                </a:solidFill>
              </a:rPr>
              <a:t>コロナワクチン接種の取組状況について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749" y="5810590"/>
            <a:ext cx="4075554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100" dirty="0" smtClean="0"/>
          </a:p>
          <a:p>
            <a:r>
              <a:rPr kumimoji="1" lang="ja-JP" altLang="en-US" sz="1100" dirty="0" smtClean="0"/>
              <a:t>・都道府県、市町村のスケジュール感について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・超低温冷凍庫の配備調整について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・各市町の状況報告等について</a:t>
            </a:r>
            <a:endParaRPr kumimoji="1" lang="ja-JP" altLang="en-US" sz="11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2749" y="4556921"/>
            <a:ext cx="4100346" cy="8925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Ins="0" rtlCol="0">
            <a:spAutoFit/>
          </a:bodyPr>
          <a:lstStyle/>
          <a:p>
            <a:r>
              <a:rPr kumimoji="1" lang="ja-JP" altLang="en-US" sz="1100" dirty="0" smtClean="0"/>
              <a:t>　</a:t>
            </a:r>
            <a:endParaRPr kumimoji="1" lang="en-US" altLang="ja-JP" sz="1100" dirty="0" smtClean="0"/>
          </a:p>
          <a:p>
            <a:r>
              <a:rPr kumimoji="1" lang="ja-JP" altLang="en-US" sz="1000" dirty="0" smtClean="0"/>
              <a:t>・大阪府</a:t>
            </a:r>
            <a:r>
              <a:rPr kumimoji="1" lang="ja-JP" altLang="en-US" sz="1000" dirty="0"/>
              <a:t>　</a:t>
            </a:r>
            <a:r>
              <a:rPr kumimoji="1" lang="ja-JP" altLang="en-US" sz="1000" dirty="0" smtClean="0"/>
              <a:t>健康</a:t>
            </a:r>
            <a:r>
              <a:rPr kumimoji="1" lang="ja-JP" altLang="en-US" sz="1000" dirty="0"/>
              <a:t>医療部</a:t>
            </a:r>
            <a:r>
              <a:rPr kumimoji="1" lang="ja-JP" altLang="en-US" sz="800" dirty="0"/>
              <a:t>（事務局</a:t>
            </a:r>
            <a:r>
              <a:rPr kumimoji="1" lang="ja-JP" altLang="en-US" sz="800" dirty="0" smtClean="0"/>
              <a:t>：感染症</a:t>
            </a:r>
            <a:r>
              <a:rPr kumimoji="1" lang="ja-JP" altLang="en-US" sz="800" dirty="0"/>
              <a:t>対策課）</a:t>
            </a:r>
            <a:r>
              <a:rPr kumimoji="1" lang="ja-JP" altLang="en-US" sz="1000" dirty="0"/>
              <a:t>　</a:t>
            </a:r>
            <a:r>
              <a:rPr kumimoji="1" lang="ja-JP" altLang="en-US" sz="1100" dirty="0"/>
              <a:t>　　　　　　</a:t>
            </a:r>
            <a:endParaRPr kumimoji="1" lang="en-US" altLang="ja-JP" sz="1100" dirty="0"/>
          </a:p>
          <a:p>
            <a:r>
              <a:rPr kumimoji="1" lang="ja-JP" altLang="en-US" sz="1000" dirty="0" smtClean="0"/>
              <a:t>・府内市町村代表（岸和田市、熊取町）　　　　　　　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・政令市（大阪市、堺市）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・中核市代表（枚方市）</a:t>
            </a:r>
            <a:endParaRPr kumimoji="1" lang="en-US" altLang="ja-JP" sz="1000" dirty="0" smtClean="0"/>
          </a:p>
        </p:txBody>
      </p:sp>
      <p:sp>
        <p:nvSpPr>
          <p:cNvPr id="17" name="角丸四角形 16"/>
          <p:cNvSpPr/>
          <p:nvPr/>
        </p:nvSpPr>
        <p:spPr>
          <a:xfrm>
            <a:off x="372748" y="5586100"/>
            <a:ext cx="1865225" cy="32974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第１回開催予定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(1/13)</a:t>
            </a:r>
            <a:endParaRPr kumimoji="1" lang="ja-JP" altLang="en-US" sz="1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72828" y="4389857"/>
            <a:ext cx="1322565" cy="2811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構　　成</a:t>
            </a:r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25669" y="4261613"/>
            <a:ext cx="15843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令和</a:t>
            </a:r>
            <a:r>
              <a:rPr kumimoji="1" lang="en-US" altLang="ja-JP" sz="1100" dirty="0"/>
              <a:t>2</a:t>
            </a:r>
            <a:r>
              <a:rPr kumimoji="1" lang="ja-JP" altLang="en-US" sz="1100" dirty="0" smtClean="0"/>
              <a:t>年</a:t>
            </a:r>
            <a:r>
              <a:rPr kumimoji="1" lang="en-US" altLang="ja-JP" sz="1100" dirty="0" smtClean="0"/>
              <a:t>12</a:t>
            </a:r>
            <a:r>
              <a:rPr kumimoji="1" lang="ja-JP" altLang="en-US" sz="1100" dirty="0" smtClean="0"/>
              <a:t>月</a:t>
            </a:r>
            <a:r>
              <a:rPr kumimoji="1" lang="en-US" altLang="ja-JP" sz="1100" dirty="0" smtClean="0"/>
              <a:t>25</a:t>
            </a:r>
            <a:r>
              <a:rPr kumimoji="1" lang="ja-JP" altLang="en-US" sz="1100" dirty="0" smtClean="0"/>
              <a:t>日設置</a:t>
            </a:r>
            <a:endParaRPr kumimoji="1" lang="ja-JP" altLang="en-US" sz="11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72828" y="3946719"/>
            <a:ext cx="4100267" cy="30777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kumimoji="1" lang="ja-JP" altLang="en-US" sz="1400" b="1" dirty="0" smtClean="0">
                <a:ln/>
              </a:rPr>
              <a:t>大阪府ワクチン接種調整ワーキングの設置</a:t>
            </a:r>
            <a:endParaRPr kumimoji="1" lang="ja-JP" altLang="en-US" sz="1400" b="1" dirty="0">
              <a:ln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3057007" y="4865073"/>
            <a:ext cx="106088" cy="413027"/>
          </a:xfrm>
          <a:prstGeom prst="rightBrace">
            <a:avLst>
              <a:gd name="adj1" fmla="val 4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213153" y="4865073"/>
            <a:ext cx="1192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各々</a:t>
            </a:r>
            <a:r>
              <a:rPr kumimoji="1" lang="ja-JP" altLang="en-US" sz="900" dirty="0" smtClean="0"/>
              <a:t>の</a:t>
            </a:r>
            <a:endParaRPr kumimoji="1" lang="en-US" altLang="ja-JP" sz="900" dirty="0" smtClean="0"/>
          </a:p>
          <a:p>
            <a:r>
              <a:rPr kumimoji="1" lang="ja-JP" altLang="en-US" sz="900" dirty="0" smtClean="0"/>
              <a:t>健康医療所管部署</a:t>
            </a:r>
            <a:endParaRPr kumimoji="1" lang="ja-JP" altLang="en-US" sz="900" dirty="0"/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65803"/>
              </p:ext>
            </p:extLst>
          </p:nvPr>
        </p:nvGraphicFramePr>
        <p:xfrm>
          <a:off x="448363" y="578284"/>
          <a:ext cx="8205747" cy="1438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9589">
                  <a:extLst>
                    <a:ext uri="{9D8B030D-6E8A-4147-A177-3AD203B41FA5}">
                      <a16:colId xmlns:a16="http://schemas.microsoft.com/office/drawing/2014/main" val="3792901747"/>
                    </a:ext>
                  </a:extLst>
                </a:gridCol>
                <a:gridCol w="612251">
                  <a:extLst>
                    <a:ext uri="{9D8B030D-6E8A-4147-A177-3AD203B41FA5}">
                      <a16:colId xmlns:a16="http://schemas.microsoft.com/office/drawing/2014/main" val="200711519"/>
                    </a:ext>
                  </a:extLst>
                </a:gridCol>
                <a:gridCol w="608435">
                  <a:extLst>
                    <a:ext uri="{9D8B030D-6E8A-4147-A177-3AD203B41FA5}">
                      <a16:colId xmlns:a16="http://schemas.microsoft.com/office/drawing/2014/main" val="3569294617"/>
                    </a:ext>
                  </a:extLst>
                </a:gridCol>
                <a:gridCol w="934439">
                  <a:extLst>
                    <a:ext uri="{9D8B030D-6E8A-4147-A177-3AD203B41FA5}">
                      <a16:colId xmlns:a16="http://schemas.microsoft.com/office/drawing/2014/main" val="3530136514"/>
                    </a:ext>
                  </a:extLst>
                </a:gridCol>
                <a:gridCol w="934439">
                  <a:extLst>
                    <a:ext uri="{9D8B030D-6E8A-4147-A177-3AD203B41FA5}">
                      <a16:colId xmlns:a16="http://schemas.microsoft.com/office/drawing/2014/main" val="1918998937"/>
                    </a:ext>
                  </a:extLst>
                </a:gridCol>
                <a:gridCol w="934439">
                  <a:extLst>
                    <a:ext uri="{9D8B030D-6E8A-4147-A177-3AD203B41FA5}">
                      <a16:colId xmlns:a16="http://schemas.microsoft.com/office/drawing/2014/main" val="1115960363"/>
                    </a:ext>
                  </a:extLst>
                </a:gridCol>
                <a:gridCol w="934439">
                  <a:extLst>
                    <a:ext uri="{9D8B030D-6E8A-4147-A177-3AD203B41FA5}">
                      <a16:colId xmlns:a16="http://schemas.microsoft.com/office/drawing/2014/main" val="2945920206"/>
                    </a:ext>
                  </a:extLst>
                </a:gridCol>
                <a:gridCol w="567716">
                  <a:extLst>
                    <a:ext uri="{9D8B030D-6E8A-4147-A177-3AD203B41FA5}">
                      <a16:colId xmlns:a16="http://schemas.microsoft.com/office/drawing/2014/main" val="648085812"/>
                    </a:ext>
                  </a:extLst>
                </a:gridCol>
              </a:tblGrid>
              <a:tr h="287660">
                <a:tc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調整主体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12</a:t>
                      </a:r>
                      <a:r>
                        <a:rPr kumimoji="1" lang="ja-JP" altLang="en-US" sz="1100" dirty="0" smtClean="0"/>
                        <a:t>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令和</a:t>
                      </a:r>
                      <a:r>
                        <a:rPr kumimoji="1" lang="en-US" altLang="ja-JP" sz="900" dirty="0" smtClean="0"/>
                        <a:t>3</a:t>
                      </a:r>
                      <a:r>
                        <a:rPr kumimoji="1" lang="ja-JP" altLang="en-US" sz="900" dirty="0" smtClean="0"/>
                        <a:t>年</a:t>
                      </a:r>
                      <a:r>
                        <a:rPr kumimoji="1" lang="en-US" altLang="ja-JP" sz="1100" dirty="0" smtClean="0"/>
                        <a:t>1</a:t>
                      </a:r>
                      <a:r>
                        <a:rPr kumimoji="1" lang="ja-JP" altLang="en-US" sz="1100" dirty="0" smtClean="0"/>
                        <a:t>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2</a:t>
                      </a:r>
                      <a:r>
                        <a:rPr kumimoji="1" lang="ja-JP" altLang="en-US" sz="1100" dirty="0" smtClean="0"/>
                        <a:t>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3</a:t>
                      </a:r>
                      <a:r>
                        <a:rPr kumimoji="1" lang="ja-JP" altLang="en-US" sz="1100" dirty="0" smtClean="0"/>
                        <a:t>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4</a:t>
                      </a:r>
                      <a:r>
                        <a:rPr kumimoji="1" lang="ja-JP" altLang="en-US" sz="1100" dirty="0" smtClean="0"/>
                        <a:t>月～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46456"/>
                  </a:ext>
                </a:extLst>
              </a:tr>
              <a:tr h="28766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043740"/>
                  </a:ext>
                </a:extLst>
              </a:tr>
              <a:tr h="28766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213369"/>
                  </a:ext>
                </a:extLst>
              </a:tr>
              <a:tr h="28766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694594"/>
                  </a:ext>
                </a:extLst>
              </a:tr>
              <a:tr h="28766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3625751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475048" y="883396"/>
            <a:ext cx="7857199" cy="1120391"/>
            <a:chOff x="452485" y="1963182"/>
            <a:chExt cx="7857199" cy="1120391"/>
          </a:xfrm>
        </p:grpSpPr>
        <p:cxnSp>
          <p:nvCxnSpPr>
            <p:cNvPr id="52" name="直線矢印コネクタ 51"/>
            <p:cNvCxnSpPr/>
            <p:nvPr/>
          </p:nvCxnSpPr>
          <p:spPr>
            <a:xfrm>
              <a:off x="3992306" y="2750025"/>
              <a:ext cx="2700000" cy="0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グループ化 34"/>
            <p:cNvGrpSpPr/>
            <p:nvPr/>
          </p:nvGrpSpPr>
          <p:grpSpPr>
            <a:xfrm>
              <a:off x="452485" y="1963182"/>
              <a:ext cx="7857199" cy="1120391"/>
              <a:chOff x="451459" y="1975925"/>
              <a:chExt cx="7857199" cy="1120391"/>
            </a:xfrm>
          </p:grpSpPr>
          <p:cxnSp>
            <p:nvCxnSpPr>
              <p:cNvPr id="43" name="直線矢印コネクタ 42"/>
              <p:cNvCxnSpPr/>
              <p:nvPr/>
            </p:nvCxnSpPr>
            <p:spPr>
              <a:xfrm>
                <a:off x="3982274" y="2164733"/>
                <a:ext cx="1764000" cy="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グループ化 5"/>
              <p:cNvGrpSpPr/>
              <p:nvPr/>
            </p:nvGrpSpPr>
            <p:grpSpPr>
              <a:xfrm>
                <a:off x="451459" y="1975925"/>
                <a:ext cx="7857199" cy="1120391"/>
                <a:chOff x="456116" y="2015437"/>
                <a:chExt cx="7857199" cy="1120391"/>
              </a:xfrm>
            </p:grpSpPr>
            <p:sp>
              <p:nvSpPr>
                <p:cNvPr id="27" name="正方形/長方形 26"/>
                <p:cNvSpPr/>
                <p:nvPr/>
              </p:nvSpPr>
              <p:spPr>
                <a:xfrm>
                  <a:off x="464751" y="2015437"/>
                  <a:ext cx="2612235" cy="239241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r>
                    <a:rPr kumimoji="1" lang="ja-JP" altLang="en-US" sz="1100" dirty="0" smtClean="0"/>
                    <a:t>医療従事者向け先行接種</a:t>
                  </a:r>
                  <a:r>
                    <a:rPr kumimoji="1" lang="ja-JP" altLang="en-US" sz="800" dirty="0" smtClean="0"/>
                    <a:t>（約１万人程度）</a:t>
                  </a:r>
                  <a:endParaRPr kumimoji="1" lang="ja-JP" altLang="en-US" sz="800" dirty="0"/>
                </a:p>
              </p:txBody>
            </p:sp>
            <p:sp>
              <p:nvSpPr>
                <p:cNvPr id="28" name="正方形/長方形 27"/>
                <p:cNvSpPr/>
                <p:nvPr/>
              </p:nvSpPr>
              <p:spPr>
                <a:xfrm>
                  <a:off x="464751" y="2310013"/>
                  <a:ext cx="2612235" cy="239241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r>
                    <a:rPr kumimoji="1" lang="ja-JP" altLang="en-US" sz="1100" dirty="0" smtClean="0"/>
                    <a:t>医療従事者向け優先接種</a:t>
                  </a:r>
                  <a:r>
                    <a:rPr kumimoji="1" lang="ja-JP" altLang="en-US" sz="800" dirty="0" smtClean="0"/>
                    <a:t>（</a:t>
                  </a:r>
                  <a:r>
                    <a:rPr kumimoji="1" lang="en-US" altLang="ja-JP" sz="800" dirty="0" smtClean="0"/>
                    <a:t>300</a:t>
                  </a:r>
                  <a:r>
                    <a:rPr kumimoji="1" lang="ja-JP" altLang="en-US" sz="800" dirty="0" smtClean="0"/>
                    <a:t>万人程度）</a:t>
                  </a:r>
                  <a:endParaRPr kumimoji="1" lang="ja-JP" altLang="en-US" sz="800" dirty="0"/>
                </a:p>
              </p:txBody>
            </p:sp>
            <p:sp>
              <p:nvSpPr>
                <p:cNvPr id="29" name="正方形/長方形 28"/>
                <p:cNvSpPr/>
                <p:nvPr/>
              </p:nvSpPr>
              <p:spPr>
                <a:xfrm>
                  <a:off x="456116" y="2603655"/>
                  <a:ext cx="2620870" cy="239241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r>
                    <a:rPr kumimoji="1" lang="ja-JP" altLang="en-US" sz="1100" dirty="0"/>
                    <a:t>高齢</a:t>
                  </a:r>
                  <a:r>
                    <a:rPr kumimoji="1" lang="ja-JP" altLang="en-US" sz="1100" dirty="0" smtClean="0"/>
                    <a:t>者向け優先接種</a:t>
                  </a:r>
                  <a:r>
                    <a:rPr kumimoji="1" lang="ja-JP" altLang="en-US" sz="800" dirty="0" smtClean="0"/>
                    <a:t>（</a:t>
                  </a:r>
                  <a:r>
                    <a:rPr kumimoji="1" lang="en-US" altLang="ja-JP" sz="800" dirty="0" smtClean="0"/>
                    <a:t>3,000</a:t>
                  </a:r>
                  <a:r>
                    <a:rPr kumimoji="1" lang="ja-JP" altLang="en-US" sz="800" dirty="0" smtClean="0"/>
                    <a:t>万～</a:t>
                  </a:r>
                  <a:r>
                    <a:rPr kumimoji="1" lang="en-US" altLang="ja-JP" sz="800" dirty="0" smtClean="0"/>
                    <a:t>4,000</a:t>
                  </a:r>
                  <a:r>
                    <a:rPr kumimoji="1" lang="ja-JP" altLang="en-US" sz="800" dirty="0" smtClean="0"/>
                    <a:t>万人程度）</a:t>
                  </a:r>
                  <a:endParaRPr kumimoji="1" lang="ja-JP" altLang="en-US" sz="800" dirty="0"/>
                </a:p>
              </p:txBody>
            </p:sp>
            <p:sp>
              <p:nvSpPr>
                <p:cNvPr id="30" name="正方形/長方形 29"/>
                <p:cNvSpPr/>
                <p:nvPr/>
              </p:nvSpPr>
              <p:spPr>
                <a:xfrm>
                  <a:off x="456116" y="2896587"/>
                  <a:ext cx="2620870" cy="239241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r>
                    <a:rPr kumimoji="1" lang="ja-JP" altLang="en-US" sz="1100" dirty="0" smtClean="0"/>
                    <a:t>その他の方</a:t>
                  </a:r>
                  <a:r>
                    <a:rPr kumimoji="1" lang="ja-JP" altLang="en-US" sz="800" dirty="0" smtClean="0"/>
                    <a:t>（基礎疾患のある方等を優先）</a:t>
                  </a:r>
                  <a:endParaRPr kumimoji="1" lang="ja-JP" altLang="en-US" sz="800" dirty="0"/>
                </a:p>
              </p:txBody>
            </p:sp>
            <p:sp>
              <p:nvSpPr>
                <p:cNvPr id="31" name="正方形/長方形 30"/>
                <p:cNvSpPr/>
                <p:nvPr/>
              </p:nvSpPr>
              <p:spPr>
                <a:xfrm>
                  <a:off x="3191235" y="2067060"/>
                  <a:ext cx="483320" cy="13612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en-US" altLang="ja-JP" sz="800" dirty="0" smtClean="0">
                      <a:solidFill>
                        <a:schemeClr val="bg1"/>
                      </a:solidFill>
                    </a:rPr>
                    <a:t>(</a:t>
                  </a:r>
                  <a:r>
                    <a:rPr kumimoji="1" lang="ja-JP" altLang="en-US" sz="800" dirty="0" smtClean="0">
                      <a:solidFill>
                        <a:schemeClr val="bg1"/>
                      </a:solidFill>
                    </a:rPr>
                    <a:t>調整中</a:t>
                  </a:r>
                  <a:r>
                    <a:rPr kumimoji="1" lang="en-US" altLang="ja-JP" sz="800" dirty="0" smtClean="0">
                      <a:solidFill>
                        <a:schemeClr val="bg1"/>
                      </a:solidFill>
                    </a:rPr>
                    <a:t>)</a:t>
                  </a:r>
                  <a:endParaRPr kumimoji="1" lang="ja-JP" altLang="en-US" sz="8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>
                <a:xfrm>
                  <a:off x="3191235" y="2363735"/>
                  <a:ext cx="483320" cy="13612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800" dirty="0"/>
                    <a:t>都道府県</a:t>
                  </a:r>
                </a:p>
              </p:txBody>
            </p:sp>
            <p:sp>
              <p:nvSpPr>
                <p:cNvPr id="33" name="正方形/長方形 32"/>
                <p:cNvSpPr/>
                <p:nvPr/>
              </p:nvSpPr>
              <p:spPr>
                <a:xfrm>
                  <a:off x="3191235" y="2635689"/>
                  <a:ext cx="482838" cy="40175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800" dirty="0"/>
                    <a:t>市町村</a:t>
                  </a:r>
                </a:p>
              </p:txBody>
            </p:sp>
            <p:sp>
              <p:nvSpPr>
                <p:cNvPr id="34" name="角丸四角形 33"/>
                <p:cNvSpPr/>
                <p:nvPr/>
              </p:nvSpPr>
              <p:spPr>
                <a:xfrm>
                  <a:off x="5882279" y="2102913"/>
                  <a:ext cx="813657" cy="135769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kumimoji="1" lang="ja-JP" altLang="en-US" sz="1000" dirty="0" smtClean="0"/>
                    <a:t>体制</a:t>
                  </a:r>
                  <a:r>
                    <a:rPr kumimoji="1" lang="ja-JP" altLang="en-US" sz="1000" dirty="0"/>
                    <a:t>確保</a:t>
                  </a:r>
                  <a:r>
                    <a:rPr kumimoji="1" lang="ja-JP" altLang="en-US" sz="1000" dirty="0" smtClean="0"/>
                    <a:t>目途</a:t>
                  </a:r>
                  <a:endParaRPr kumimoji="1" lang="ja-JP" altLang="en-US" sz="1000" dirty="0"/>
                </a:p>
              </p:txBody>
            </p:sp>
            <p:sp>
              <p:nvSpPr>
                <p:cNvPr id="44" name="テキスト ボックス 43"/>
                <p:cNvSpPr txBox="1"/>
                <p:nvPr/>
              </p:nvSpPr>
              <p:spPr>
                <a:xfrm>
                  <a:off x="3933448" y="2027312"/>
                  <a:ext cx="2028639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 smtClean="0"/>
                    <a:t>医療機関との調整　超低温</a:t>
                  </a:r>
                  <a:r>
                    <a:rPr kumimoji="1" lang="ja-JP" altLang="en-US" sz="800" dirty="0"/>
                    <a:t>冷凍</a:t>
                  </a:r>
                  <a:r>
                    <a:rPr kumimoji="1" lang="ja-JP" altLang="en-US" sz="800" dirty="0" smtClean="0"/>
                    <a:t>庫配備</a:t>
                  </a:r>
                  <a:endParaRPr kumimoji="1" lang="ja-JP" altLang="en-US" sz="800" dirty="0"/>
                </a:p>
              </p:txBody>
            </p:sp>
            <p:cxnSp>
              <p:nvCxnSpPr>
                <p:cNvPr id="51" name="直線矢印コネクタ 50"/>
                <p:cNvCxnSpPr/>
                <p:nvPr/>
              </p:nvCxnSpPr>
              <p:spPr>
                <a:xfrm>
                  <a:off x="3985241" y="2500402"/>
                  <a:ext cx="2304000" cy="0"/>
                </a:xfrm>
                <a:prstGeom prst="straightConnector1">
                  <a:avLst/>
                </a:prstGeom>
                <a:ln w="158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矢印コネクタ 52"/>
                <p:cNvCxnSpPr/>
                <p:nvPr/>
              </p:nvCxnSpPr>
              <p:spPr>
                <a:xfrm>
                  <a:off x="4024861" y="3041821"/>
                  <a:ext cx="3384000" cy="0"/>
                </a:xfrm>
                <a:prstGeom prst="straightConnector1">
                  <a:avLst/>
                </a:prstGeom>
                <a:ln w="158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テキスト ボックス 57"/>
                <p:cNvSpPr txBox="1"/>
                <p:nvPr/>
              </p:nvSpPr>
              <p:spPr>
                <a:xfrm>
                  <a:off x="3911170" y="2324491"/>
                  <a:ext cx="2242185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 smtClean="0"/>
                    <a:t>医療機関・関係団体との調整　</a:t>
                  </a:r>
                  <a:r>
                    <a:rPr kumimoji="1" lang="ja-JP" altLang="en-US" sz="800" dirty="0"/>
                    <a:t>冷凍</a:t>
                  </a:r>
                  <a:r>
                    <a:rPr kumimoji="1" lang="ja-JP" altLang="en-US" sz="800" dirty="0" smtClean="0"/>
                    <a:t>庫配備</a:t>
                  </a:r>
                  <a:endParaRPr kumimoji="1" lang="ja-JP" altLang="en-US" sz="800" dirty="0"/>
                </a:p>
              </p:txBody>
            </p:sp>
            <p:sp>
              <p:nvSpPr>
                <p:cNvPr id="59" name="テキスト ボックス 58"/>
                <p:cNvSpPr txBox="1"/>
                <p:nvPr/>
              </p:nvSpPr>
              <p:spPr>
                <a:xfrm>
                  <a:off x="3911170" y="2608330"/>
                  <a:ext cx="2784767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 smtClean="0"/>
                    <a:t>医療機関・関係団体との調整　冷凍庫配備　接種券準備</a:t>
                  </a:r>
                  <a:endParaRPr kumimoji="1" lang="ja-JP" altLang="en-US" sz="800" dirty="0"/>
                </a:p>
              </p:txBody>
            </p:sp>
            <p:sp>
              <p:nvSpPr>
                <p:cNvPr id="60" name="テキスト ボックス 59"/>
                <p:cNvSpPr txBox="1"/>
                <p:nvPr/>
              </p:nvSpPr>
              <p:spPr>
                <a:xfrm>
                  <a:off x="4454163" y="2844714"/>
                  <a:ext cx="2784767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/>
                    <a:t>　</a:t>
                  </a:r>
                  <a:r>
                    <a:rPr kumimoji="1" lang="ja-JP" altLang="en-US" sz="800" dirty="0" smtClean="0"/>
                    <a:t>　　　　　　　　　　　　　　　　接種券準備</a:t>
                  </a:r>
                  <a:endParaRPr kumimoji="1" lang="ja-JP" altLang="en-US" sz="800" dirty="0"/>
                </a:p>
              </p:txBody>
            </p:sp>
            <p:sp>
              <p:nvSpPr>
                <p:cNvPr id="73" name="角丸四角形 72"/>
                <p:cNvSpPr/>
                <p:nvPr/>
              </p:nvSpPr>
              <p:spPr>
                <a:xfrm>
                  <a:off x="6366863" y="2372315"/>
                  <a:ext cx="813657" cy="135769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kumimoji="1" lang="ja-JP" altLang="en-US" sz="1000" dirty="0" smtClean="0"/>
                    <a:t>体制</a:t>
                  </a:r>
                  <a:r>
                    <a:rPr kumimoji="1" lang="ja-JP" altLang="en-US" sz="1000" dirty="0"/>
                    <a:t>確保</a:t>
                  </a:r>
                  <a:r>
                    <a:rPr kumimoji="1" lang="ja-JP" altLang="en-US" sz="1000" dirty="0" smtClean="0"/>
                    <a:t>目途</a:t>
                  </a:r>
                  <a:endParaRPr kumimoji="1" lang="ja-JP" altLang="en-US" sz="1000" dirty="0"/>
                </a:p>
              </p:txBody>
            </p:sp>
            <p:sp>
              <p:nvSpPr>
                <p:cNvPr id="74" name="角丸四角形 73"/>
                <p:cNvSpPr/>
                <p:nvPr/>
              </p:nvSpPr>
              <p:spPr>
                <a:xfrm>
                  <a:off x="6773691" y="2667806"/>
                  <a:ext cx="813657" cy="135769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kumimoji="1" lang="ja-JP" altLang="en-US" sz="1000" dirty="0" smtClean="0"/>
                    <a:t>体制</a:t>
                  </a:r>
                  <a:r>
                    <a:rPr kumimoji="1" lang="ja-JP" altLang="en-US" sz="1000" dirty="0"/>
                    <a:t>確保</a:t>
                  </a:r>
                  <a:r>
                    <a:rPr kumimoji="1" lang="ja-JP" altLang="en-US" sz="1000" dirty="0" smtClean="0"/>
                    <a:t>目途</a:t>
                  </a:r>
                  <a:endParaRPr kumimoji="1" lang="ja-JP" altLang="en-US" sz="1000" dirty="0"/>
                </a:p>
              </p:txBody>
            </p:sp>
            <p:sp>
              <p:nvSpPr>
                <p:cNvPr id="75" name="角丸四角形 74"/>
                <p:cNvSpPr/>
                <p:nvPr/>
              </p:nvSpPr>
              <p:spPr>
                <a:xfrm>
                  <a:off x="7499658" y="2925112"/>
                  <a:ext cx="813657" cy="135769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kumimoji="1" lang="ja-JP" altLang="en-US" sz="1000" dirty="0" smtClean="0"/>
                    <a:t>体制</a:t>
                  </a:r>
                  <a:r>
                    <a:rPr kumimoji="1" lang="ja-JP" altLang="en-US" sz="1000" dirty="0"/>
                    <a:t>確保</a:t>
                  </a:r>
                  <a:r>
                    <a:rPr kumimoji="1" lang="ja-JP" altLang="en-US" sz="1000" dirty="0" smtClean="0"/>
                    <a:t>目途</a:t>
                  </a:r>
                  <a:endParaRPr kumimoji="1" lang="ja-JP" altLang="en-US" sz="1000" dirty="0"/>
                </a:p>
              </p:txBody>
            </p:sp>
          </p:grpSp>
        </p:grpSp>
      </p:grpSp>
      <p:sp>
        <p:nvSpPr>
          <p:cNvPr id="61" name="テキスト ボックス 60"/>
          <p:cNvSpPr txBox="1"/>
          <p:nvPr/>
        </p:nvSpPr>
        <p:spPr>
          <a:xfrm>
            <a:off x="646988" y="591069"/>
            <a:ext cx="22769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接種対象者別　実施の流れ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490874" y="3577058"/>
            <a:ext cx="3072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　医療従事者向け優先接種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4780420" y="3835703"/>
            <a:ext cx="4240962" cy="2884794"/>
          </a:xfrm>
          <a:prstGeom prst="roundRect">
            <a:avLst>
              <a:gd name="adj" fmla="val 26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811157" y="3905554"/>
            <a:ext cx="4104291" cy="30777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kumimoji="1" lang="ja-JP" altLang="en-US" sz="1400" b="1" dirty="0" smtClean="0">
                <a:ln/>
              </a:rPr>
              <a:t>医療従事者等に対する事前調査の実施</a:t>
            </a:r>
            <a:endParaRPr kumimoji="1" lang="ja-JP" altLang="en-US" sz="1400" b="1" dirty="0">
              <a:ln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034110" y="3611357"/>
            <a:ext cx="3072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　市町村事務にかかる広域調整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811157" y="5997279"/>
            <a:ext cx="4075554" cy="6001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100" dirty="0" smtClean="0"/>
          </a:p>
          <a:p>
            <a:r>
              <a:rPr kumimoji="1" lang="ja-JP" altLang="en-US" sz="1100" dirty="0" smtClean="0"/>
              <a:t>・ </a:t>
            </a:r>
            <a:r>
              <a:rPr kumimoji="1" lang="ja-JP" altLang="en-US" sz="1100" dirty="0"/>
              <a:t>接種希望人数、自院での接種可否</a:t>
            </a:r>
            <a:r>
              <a:rPr kumimoji="1" lang="ja-JP" altLang="en-US" sz="1100" dirty="0" smtClean="0"/>
              <a:t>等　１月</a:t>
            </a:r>
            <a:r>
              <a:rPr kumimoji="1" lang="ja-JP" altLang="en-US" sz="1100" dirty="0"/>
              <a:t>１５日（金）</a:t>
            </a:r>
          </a:p>
          <a:p>
            <a:r>
              <a:rPr kumimoji="1" lang="ja-JP" altLang="en-US" sz="1100" dirty="0" smtClean="0"/>
              <a:t>・ </a:t>
            </a:r>
            <a:r>
              <a:rPr kumimoji="1" lang="ja-JP" altLang="en-US" sz="1100" dirty="0"/>
              <a:t>ワクチン接種希望者名簿の</a:t>
            </a:r>
            <a:r>
              <a:rPr kumimoji="1" lang="ja-JP" altLang="en-US" sz="1100" dirty="0" smtClean="0"/>
              <a:t>提出　　　１月</a:t>
            </a:r>
            <a:r>
              <a:rPr kumimoji="1" lang="ja-JP" altLang="en-US" sz="1100" dirty="0"/>
              <a:t>２２日（金）</a:t>
            </a:r>
          </a:p>
        </p:txBody>
      </p:sp>
      <p:graphicFrame>
        <p:nvGraphicFramePr>
          <p:cNvPr id="69" name="表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193543"/>
              </p:ext>
            </p:extLst>
          </p:nvPr>
        </p:nvGraphicFramePr>
        <p:xfrm>
          <a:off x="5359863" y="4557030"/>
          <a:ext cx="3210582" cy="966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862">
                  <a:extLst>
                    <a:ext uri="{9D8B030D-6E8A-4147-A177-3AD203B41FA5}">
                      <a16:colId xmlns:a16="http://schemas.microsoft.com/office/drawing/2014/main" val="2115558100"/>
                    </a:ext>
                  </a:extLst>
                </a:gridCol>
                <a:gridCol w="710720">
                  <a:extLst>
                    <a:ext uri="{9D8B030D-6E8A-4147-A177-3AD203B41FA5}">
                      <a16:colId xmlns:a16="http://schemas.microsoft.com/office/drawing/2014/main" val="3791410828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対象機関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機関数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T="36000" marB="36000"/>
                </a:tc>
                <a:extLst>
                  <a:ext uri="{0D108BD9-81ED-4DB2-BD59-A6C34878D82A}">
                    <a16:rowId xmlns:a16="http://schemas.microsoft.com/office/drawing/2014/main" val="858739604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①　医療機関（病院・クリニック）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9,500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0" marT="36000" marB="36000"/>
                </a:tc>
                <a:extLst>
                  <a:ext uri="{0D108BD9-81ED-4DB2-BD59-A6C34878D82A}">
                    <a16:rowId xmlns:a16="http://schemas.microsoft.com/office/drawing/2014/main" val="2022097250"/>
                  </a:ext>
                </a:extLst>
              </a:tr>
              <a:tr h="167723"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②　歯科診療所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5,500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0" marT="36000" marB="36000"/>
                </a:tc>
                <a:extLst>
                  <a:ext uri="{0D108BD9-81ED-4DB2-BD59-A6C34878D82A}">
                    <a16:rowId xmlns:a16="http://schemas.microsoft.com/office/drawing/2014/main" val="1731463649"/>
                  </a:ext>
                </a:extLst>
              </a:tr>
              <a:tr h="202732"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③　薬局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4,300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0" marT="36000" marB="36000"/>
                </a:tc>
                <a:extLst>
                  <a:ext uri="{0D108BD9-81ED-4DB2-BD59-A6C34878D82A}">
                    <a16:rowId xmlns:a16="http://schemas.microsoft.com/office/drawing/2014/main" val="2722603591"/>
                  </a:ext>
                </a:extLst>
              </a:tr>
            </a:tbl>
          </a:graphicData>
        </a:graphic>
      </p:graphicFrame>
      <p:sp>
        <p:nvSpPr>
          <p:cNvPr id="68" name="角丸四角形 67"/>
          <p:cNvSpPr/>
          <p:nvPr/>
        </p:nvSpPr>
        <p:spPr>
          <a:xfrm>
            <a:off x="4875911" y="4244409"/>
            <a:ext cx="1302379" cy="29190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調査対象機関</a:t>
            </a:r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4811156" y="5788720"/>
            <a:ext cx="1670291" cy="31581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調査内容、回答期限</a:t>
            </a:r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359862" y="5495426"/>
            <a:ext cx="25313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+mn-ea"/>
              </a:rPr>
              <a:t>※ </a:t>
            </a:r>
            <a:r>
              <a:rPr kumimoji="1" lang="ja-JP" altLang="en-US" sz="1050" dirty="0" smtClean="0">
                <a:latin typeface="+mn-ea"/>
              </a:rPr>
              <a:t>ほかに保健師、救急隊員等も対象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289262" y="2054242"/>
            <a:ext cx="1624164" cy="324238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《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府の取組状況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》</a:t>
            </a:r>
            <a:endParaRPr kumimoji="1" lang="ja-JP" altLang="en-US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7605" y="2440936"/>
            <a:ext cx="37161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１　広域</a:t>
            </a:r>
            <a:r>
              <a:rPr kumimoji="1" lang="ja-JP" altLang="en-US" sz="1200" dirty="0"/>
              <a:t>での接種の実施体制の確保に係る調整</a:t>
            </a:r>
          </a:p>
          <a:p>
            <a:r>
              <a:rPr kumimoji="1" lang="ja-JP" altLang="en-US" sz="1200" dirty="0" smtClean="0"/>
              <a:t>２　医療</a:t>
            </a:r>
            <a:r>
              <a:rPr kumimoji="1" lang="ja-JP" altLang="en-US" sz="1200" dirty="0"/>
              <a:t>従事者等への接種の実施体制の確保</a:t>
            </a:r>
          </a:p>
          <a:p>
            <a:r>
              <a:rPr kumimoji="1" lang="ja-JP" altLang="en-US" sz="1200" dirty="0" smtClean="0"/>
              <a:t>３　新型</a:t>
            </a:r>
            <a:r>
              <a:rPr kumimoji="1" lang="ja-JP" altLang="en-US" sz="1200" dirty="0"/>
              <a:t>コロナウイルスワクチン流通調整準備</a:t>
            </a:r>
          </a:p>
          <a:p>
            <a:r>
              <a:rPr kumimoji="1" lang="ja-JP" altLang="en-US" sz="1200" dirty="0" smtClean="0"/>
              <a:t>４　人的</a:t>
            </a:r>
            <a:r>
              <a:rPr kumimoji="1" lang="ja-JP" altLang="en-US" sz="1200" dirty="0"/>
              <a:t>体制の整備</a:t>
            </a:r>
          </a:p>
          <a:p>
            <a:r>
              <a:rPr kumimoji="1" lang="ja-JP" altLang="en-US" sz="1200" dirty="0" smtClean="0"/>
              <a:t>５　専門的</a:t>
            </a:r>
            <a:r>
              <a:rPr kumimoji="1" lang="ja-JP" altLang="en-US" sz="1200" dirty="0"/>
              <a:t>相談体制の</a:t>
            </a:r>
            <a:r>
              <a:rPr kumimoji="1" lang="ja-JP" altLang="en-US" sz="1200" dirty="0" smtClean="0"/>
              <a:t>確保</a:t>
            </a:r>
            <a:endParaRPr kumimoji="1" lang="ja-JP" altLang="en-US" sz="12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707768" y="2428544"/>
            <a:ext cx="5436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第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/>
              <a:t>回市町村ＷＧ実施（ 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月</a:t>
            </a:r>
            <a:r>
              <a:rPr kumimoji="1" lang="en-US" altLang="ja-JP" sz="1200" dirty="0"/>
              <a:t>13</a:t>
            </a:r>
            <a:r>
              <a:rPr kumimoji="1" lang="ja-JP" altLang="en-US" sz="1200" dirty="0"/>
              <a:t>日）</a:t>
            </a:r>
          </a:p>
          <a:p>
            <a:r>
              <a:rPr kumimoji="1" lang="ja-JP" altLang="en-US" sz="1200" dirty="0" smtClean="0"/>
              <a:t>全医療</a:t>
            </a:r>
            <a:r>
              <a:rPr kumimoji="1" lang="ja-JP" altLang="en-US" sz="1200" dirty="0"/>
              <a:t>機関、歯科、薬局、保健所、</a:t>
            </a:r>
            <a:r>
              <a:rPr kumimoji="1" lang="ja-JP" altLang="en-US" sz="1200" dirty="0" smtClean="0"/>
              <a:t>救急隊等へ優先</a:t>
            </a:r>
            <a:r>
              <a:rPr kumimoji="1" lang="ja-JP" altLang="en-US" sz="1200" dirty="0"/>
              <a:t>接種希望調査（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月</a:t>
            </a:r>
            <a:r>
              <a:rPr kumimoji="1" lang="en-US" altLang="ja-JP" sz="1200" dirty="0"/>
              <a:t>8</a:t>
            </a:r>
            <a:r>
              <a:rPr kumimoji="1" lang="ja-JP" altLang="en-US" sz="1200" dirty="0"/>
              <a:t>日）　</a:t>
            </a:r>
          </a:p>
          <a:p>
            <a:r>
              <a:rPr kumimoji="1" lang="ja-JP" altLang="en-US" sz="1200" dirty="0" smtClean="0"/>
              <a:t>二次</a:t>
            </a:r>
            <a:r>
              <a:rPr kumimoji="1" lang="ja-JP" altLang="en-US" sz="1200" dirty="0"/>
              <a:t>医療圏単位で分担調整することで卸団体と合意（</a:t>
            </a:r>
            <a:r>
              <a:rPr kumimoji="1" lang="en-US" altLang="ja-JP" sz="1200" dirty="0"/>
              <a:t>12</a:t>
            </a:r>
            <a:r>
              <a:rPr kumimoji="1" lang="ja-JP" altLang="en-US" sz="1200" dirty="0"/>
              <a:t>月</a:t>
            </a:r>
            <a:r>
              <a:rPr kumimoji="1" lang="en-US" altLang="ja-JP" sz="1200" dirty="0"/>
              <a:t>24</a:t>
            </a:r>
            <a:r>
              <a:rPr kumimoji="1" lang="ja-JP" altLang="en-US" sz="1200" dirty="0"/>
              <a:t>日）　</a:t>
            </a:r>
          </a:p>
          <a:p>
            <a:r>
              <a:rPr kumimoji="1" lang="ja-JP" altLang="en-US" sz="1200" dirty="0" smtClean="0"/>
              <a:t>ワクチンチーム</a:t>
            </a:r>
            <a:r>
              <a:rPr kumimoji="1" lang="ja-JP" altLang="en-US" sz="1200" dirty="0"/>
              <a:t>を立ち上げ（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月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日、順次拡充）　</a:t>
            </a:r>
          </a:p>
          <a:p>
            <a:r>
              <a:rPr kumimoji="1" lang="ja-JP" altLang="en-US" sz="1200" dirty="0" smtClean="0"/>
              <a:t>市町村</a:t>
            </a:r>
            <a:r>
              <a:rPr kumimoji="1" lang="ja-JP" altLang="en-US" sz="1200" dirty="0"/>
              <a:t>で対応が困難な専門的な相談等を住民から受け付ける体制</a:t>
            </a:r>
            <a:r>
              <a:rPr kumimoji="1" lang="ja-JP" altLang="en-US" sz="1200" dirty="0" smtClean="0"/>
              <a:t>を今後構築</a:t>
            </a:r>
            <a:endParaRPr kumimoji="1" lang="ja-JP" altLang="en-US" sz="1200" dirty="0"/>
          </a:p>
        </p:txBody>
      </p:sp>
      <p:sp>
        <p:nvSpPr>
          <p:cNvPr id="2" name="正方形/長方形 1"/>
          <p:cNvSpPr/>
          <p:nvPr/>
        </p:nvSpPr>
        <p:spPr>
          <a:xfrm>
            <a:off x="7606280" y="48574"/>
            <a:ext cx="1135294" cy="3010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資料４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7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907</TotalTime>
  <Words>483</Words>
  <Application>Microsoft Office PowerPoint</Application>
  <PresentationFormat>画面に合わせる (4:3)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横田　祐樹</dc:creator>
  <cp:lastModifiedBy>田中　淳也</cp:lastModifiedBy>
  <cp:revision>81</cp:revision>
  <cp:lastPrinted>2021-01-08T02:15:27Z</cp:lastPrinted>
  <dcterms:created xsi:type="dcterms:W3CDTF">2020-12-16T02:42:53Z</dcterms:created>
  <dcterms:modified xsi:type="dcterms:W3CDTF">2021-01-08T04:11:18Z</dcterms:modified>
</cp:coreProperties>
</file>