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84" r:id="rId2"/>
    <p:sldId id="290" r:id="rId3"/>
    <p:sldId id="294" r:id="rId4"/>
    <p:sldId id="295" r:id="rId5"/>
    <p:sldId id="292" r:id="rId6"/>
    <p:sldId id="293" r:id="rId7"/>
    <p:sldId id="289" r:id="rId8"/>
    <p:sldId id="297" r:id="rId9"/>
    <p:sldId id="280" r:id="rId10"/>
    <p:sldId id="298" r:id="rId11"/>
    <p:sldId id="275" r:id="rId12"/>
    <p:sldId id="299" r:id="rId13"/>
    <p:sldId id="276" r:id="rId14"/>
    <p:sldId id="300" r:id="rId15"/>
  </p:sldIdLst>
  <p:sldSz cx="12192000" cy="6858000"/>
  <p:notesSz cx="9939338" cy="68072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434" autoAdjust="0"/>
  </p:normalViewPr>
  <p:slideViewPr>
    <p:cSldViewPr snapToGrid="0">
      <p:cViewPr varScale="1">
        <p:scale>
          <a:sx n="67" d="100"/>
          <a:sy n="67" d="100"/>
        </p:scale>
        <p:origin x="75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6737" cy="3413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5630284" y="0"/>
            <a:ext cx="4306737" cy="3413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9F1423-5716-49C5-BA0B-68D6AF06BD5A}" type="datetimeFigureOut">
              <a:rPr kumimoji="1" lang="ja-JP" altLang="en-US" smtClean="0"/>
              <a:t>2021/1/8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1" y="6465807"/>
            <a:ext cx="4306737" cy="34139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5630284" y="6465807"/>
            <a:ext cx="4306737" cy="34139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232B63-51E7-4026-98EE-C7D0E28CF2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141871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6888" cy="341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5629275" y="0"/>
            <a:ext cx="4308475" cy="341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98B7A0-C579-44EE-9337-C3D9974416C9}" type="datetimeFigureOut">
              <a:rPr kumimoji="1" lang="ja-JP" altLang="en-US" smtClean="0"/>
              <a:t>2021/1/8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927350" y="850900"/>
            <a:ext cx="4084638" cy="22971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993775" y="3276600"/>
            <a:ext cx="7951788" cy="26797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6465888"/>
            <a:ext cx="4306888" cy="3413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5629275" y="6465888"/>
            <a:ext cx="4308475" cy="3413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C2A64D-7BE5-4DD9-A4F0-F64F0B4BBB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817810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C2A64D-7BE5-4DD9-A4F0-F64F0B4BBB4C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292322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C2A64D-7BE5-4DD9-A4F0-F64F0B4BBB4C}" type="slidenum">
              <a:rPr kumimoji="1" lang="ja-JP" altLang="en-US" smtClean="0"/>
              <a:t>10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5400389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C2A64D-7BE5-4DD9-A4F0-F64F0B4BBB4C}" type="slidenum">
              <a:rPr kumimoji="1" lang="ja-JP" altLang="en-US" smtClean="0"/>
              <a:t>11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7836814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C2A64D-7BE5-4DD9-A4F0-F64F0B4BBB4C}" type="slidenum">
              <a:rPr kumimoji="1" lang="ja-JP" altLang="en-US" smtClean="0"/>
              <a:t>12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127971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C2A64D-7BE5-4DD9-A4F0-F64F0B4BBB4C}" type="slidenum">
              <a:rPr kumimoji="1" lang="ja-JP" altLang="en-US" smtClean="0"/>
              <a:t>13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276006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C2A64D-7BE5-4DD9-A4F0-F64F0B4BBB4C}" type="slidenum">
              <a:rPr kumimoji="1" lang="ja-JP" altLang="en-US" smtClean="0"/>
              <a:t>14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15542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C2A64D-7BE5-4DD9-A4F0-F64F0B4BBB4C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76944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C2A64D-7BE5-4DD9-A4F0-F64F0B4BBB4C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94383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C2A64D-7BE5-4DD9-A4F0-F64F0B4BBB4C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98732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C2A64D-7BE5-4DD9-A4F0-F64F0B4BBB4C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469048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C2A64D-7BE5-4DD9-A4F0-F64F0B4BBB4C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456986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C2A64D-7BE5-4DD9-A4F0-F64F0B4BBB4C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573477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C2A64D-7BE5-4DD9-A4F0-F64F0B4BBB4C}" type="slidenum">
              <a:rPr kumimoji="1" lang="ja-JP" altLang="en-US" smtClean="0"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475439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C2A64D-7BE5-4DD9-A4F0-F64F0B4BBB4C}" type="slidenum">
              <a:rPr kumimoji="1" lang="ja-JP" altLang="en-US" smtClean="0"/>
              <a:t>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36527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BB047-88D8-4DB2-90C2-79679C7788C9}" type="datetimeFigureOut">
              <a:rPr kumimoji="1" lang="ja-JP" altLang="en-US" smtClean="0"/>
              <a:t>2021/1/8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D6529-D2F6-4822-941E-64D1E5B45B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29500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BB047-88D8-4DB2-90C2-79679C7788C9}" type="datetimeFigureOut">
              <a:rPr kumimoji="1" lang="ja-JP" altLang="en-US" smtClean="0"/>
              <a:t>2021/1/8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D6529-D2F6-4822-941E-64D1E5B45B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61142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BB047-88D8-4DB2-90C2-79679C7788C9}" type="datetimeFigureOut">
              <a:rPr kumimoji="1" lang="ja-JP" altLang="en-US" smtClean="0"/>
              <a:t>2021/1/8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D6529-D2F6-4822-941E-64D1E5B45B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71571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BB047-88D8-4DB2-90C2-79679C7788C9}" type="datetimeFigureOut">
              <a:rPr kumimoji="1" lang="ja-JP" altLang="en-US" smtClean="0"/>
              <a:t>2021/1/8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D6529-D2F6-4822-941E-64D1E5B45B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38240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BB047-88D8-4DB2-90C2-79679C7788C9}" type="datetimeFigureOut">
              <a:rPr kumimoji="1" lang="ja-JP" altLang="en-US" smtClean="0"/>
              <a:t>2021/1/8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D6529-D2F6-4822-941E-64D1E5B45B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586843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BB047-88D8-4DB2-90C2-79679C7788C9}" type="datetimeFigureOut">
              <a:rPr kumimoji="1" lang="ja-JP" altLang="en-US" smtClean="0"/>
              <a:t>2021/1/8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D6529-D2F6-4822-941E-64D1E5B45B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14020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BB047-88D8-4DB2-90C2-79679C7788C9}" type="datetimeFigureOut">
              <a:rPr kumimoji="1" lang="ja-JP" altLang="en-US" smtClean="0"/>
              <a:t>2021/1/8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D6529-D2F6-4822-941E-64D1E5B45B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0670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BB047-88D8-4DB2-90C2-79679C7788C9}" type="datetimeFigureOut">
              <a:rPr kumimoji="1" lang="ja-JP" altLang="en-US" smtClean="0"/>
              <a:t>2021/1/8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D6529-D2F6-4822-941E-64D1E5B45B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31644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BB047-88D8-4DB2-90C2-79679C7788C9}" type="datetimeFigureOut">
              <a:rPr kumimoji="1" lang="ja-JP" altLang="en-US" smtClean="0"/>
              <a:t>2021/1/8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D6529-D2F6-4822-941E-64D1E5B45B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921844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BB047-88D8-4DB2-90C2-79679C7788C9}" type="datetimeFigureOut">
              <a:rPr kumimoji="1" lang="ja-JP" altLang="en-US" smtClean="0"/>
              <a:t>2021/1/8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D6529-D2F6-4822-941E-64D1E5B45B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1730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BB047-88D8-4DB2-90C2-79679C7788C9}" type="datetimeFigureOut">
              <a:rPr kumimoji="1" lang="ja-JP" altLang="en-US" smtClean="0"/>
              <a:t>2021/1/8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D6529-D2F6-4822-941E-64D1E5B45B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54895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DBB047-88D8-4DB2-90C2-79679C7788C9}" type="datetimeFigureOut">
              <a:rPr kumimoji="1" lang="ja-JP" altLang="en-US" smtClean="0"/>
              <a:t>2021/1/8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0D6529-D2F6-4822-941E-64D1E5B45B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61337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9380560" y="6360302"/>
            <a:ext cx="2743200" cy="365125"/>
          </a:xfrm>
        </p:spPr>
        <p:txBody>
          <a:bodyPr/>
          <a:lstStyle/>
          <a:p>
            <a:fld id="{38329C25-BD09-4AEE-90D6-E5269A43C3B5}" type="slidenum">
              <a:rPr kumimoji="1" lang="ja-JP" altLang="en-US" sz="2000" smtClean="0"/>
              <a:t>1</a:t>
            </a:fld>
            <a:endParaRPr kumimoji="1" lang="ja-JP" altLang="en-US" sz="20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93339" y="282479"/>
            <a:ext cx="4172753" cy="461665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2400" b="1" dirty="0" smtClean="0"/>
              <a:t>　　　　</a:t>
            </a:r>
            <a:endParaRPr kumimoji="1" lang="ja-JP" altLang="en-US" sz="2400" b="1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88872" y="3062912"/>
            <a:ext cx="12198828" cy="646331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endParaRPr lang="en-US" altLang="ja-JP" b="1" dirty="0" smtClean="0"/>
          </a:p>
          <a:p>
            <a:endParaRPr lang="en-US" altLang="ja-JP" dirty="0"/>
          </a:p>
        </p:txBody>
      </p:sp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339000"/>
              </p:ext>
            </p:extLst>
          </p:nvPr>
        </p:nvGraphicFramePr>
        <p:xfrm>
          <a:off x="125099" y="599718"/>
          <a:ext cx="11943332" cy="617256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971666">
                  <a:extLst>
                    <a:ext uri="{9D8B030D-6E8A-4147-A177-3AD203B41FA5}">
                      <a16:colId xmlns:a16="http://schemas.microsoft.com/office/drawing/2014/main" val="3989974363"/>
                    </a:ext>
                  </a:extLst>
                </a:gridCol>
                <a:gridCol w="5971666">
                  <a:extLst>
                    <a:ext uri="{9D8B030D-6E8A-4147-A177-3AD203B41FA5}">
                      <a16:colId xmlns:a16="http://schemas.microsoft.com/office/drawing/2014/main" val="849356273"/>
                    </a:ext>
                  </a:extLst>
                </a:gridCol>
              </a:tblGrid>
              <a:tr h="353421">
                <a:tc>
                  <a:txBody>
                    <a:bodyPr/>
                    <a:lstStyle/>
                    <a:p>
                      <a:pPr algn="ctr"/>
                      <a:r>
                        <a:rPr kumimoji="1" lang="zh-CN" altLang="en-US" sz="1600" b="1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旧（令和</a:t>
                      </a:r>
                      <a:r>
                        <a:rPr kumimoji="1" lang="en-US" altLang="zh-CN" sz="1600" b="1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2</a:t>
                      </a:r>
                      <a:r>
                        <a:rPr kumimoji="1" lang="zh-CN" altLang="en-US" sz="1600" b="1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年</a:t>
                      </a:r>
                      <a:r>
                        <a:rPr kumimoji="1" lang="en-US" altLang="zh-CN" sz="1600" b="1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12</a:t>
                      </a:r>
                      <a:r>
                        <a:rPr kumimoji="1" lang="zh-CN" altLang="en-US" sz="1600" b="1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月</a:t>
                      </a:r>
                      <a:r>
                        <a:rPr kumimoji="1" lang="en-US" altLang="ja-JP" sz="1600" b="1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30</a:t>
                      </a:r>
                      <a:r>
                        <a:rPr kumimoji="1" lang="zh-CN" altLang="en-US" sz="1600" b="1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日～</a:t>
                      </a:r>
                      <a:r>
                        <a:rPr kumimoji="1" lang="ja-JP" altLang="en-US" sz="1600" b="1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令和</a:t>
                      </a:r>
                      <a:r>
                        <a:rPr kumimoji="1" lang="en-US" altLang="ja-JP" sz="1600" b="1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3</a:t>
                      </a:r>
                      <a:r>
                        <a:rPr kumimoji="1" lang="ja-JP" altLang="en-US" sz="1600" b="1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年</a:t>
                      </a:r>
                      <a:r>
                        <a:rPr kumimoji="1" lang="en-US" altLang="zh-CN" sz="1600" b="1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</a:t>
                      </a:r>
                      <a:r>
                        <a:rPr kumimoji="1" lang="zh-CN" altLang="en-US" sz="1600" b="1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月</a:t>
                      </a:r>
                      <a:r>
                        <a:rPr kumimoji="1" lang="en-US" altLang="zh-CN" sz="1600" b="1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11</a:t>
                      </a:r>
                      <a:r>
                        <a:rPr kumimoji="1" lang="zh-CN" altLang="en-US" sz="1600" b="1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日）</a:t>
                      </a:r>
                      <a:endParaRPr kumimoji="1" lang="ja-JP" altLang="en-US" sz="1600" b="1" baseline="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1" dirty="0" smtClean="0">
                          <a:latin typeface="+mn-lt"/>
                        </a:rPr>
                        <a:t>新（令和</a:t>
                      </a:r>
                      <a:r>
                        <a:rPr kumimoji="1" lang="en-US" altLang="ja-JP" sz="1600" b="1" dirty="0" smtClean="0">
                          <a:latin typeface="+mn-lt"/>
                        </a:rPr>
                        <a:t>3</a:t>
                      </a:r>
                      <a:r>
                        <a:rPr kumimoji="1" lang="ja-JP" altLang="en-US" sz="1600" b="1" dirty="0" smtClean="0">
                          <a:latin typeface="+mn-lt"/>
                        </a:rPr>
                        <a:t>年</a:t>
                      </a:r>
                      <a:r>
                        <a:rPr kumimoji="1" lang="en-US" altLang="ja-JP" sz="1600" b="1" dirty="0" smtClean="0">
                          <a:latin typeface="+mn-lt"/>
                        </a:rPr>
                        <a:t>1</a:t>
                      </a:r>
                      <a:r>
                        <a:rPr kumimoji="1" lang="ja-JP" altLang="en-US" sz="1600" b="1" dirty="0" smtClean="0">
                          <a:latin typeface="+mn-lt"/>
                        </a:rPr>
                        <a:t>月</a:t>
                      </a:r>
                      <a:r>
                        <a:rPr kumimoji="1" lang="en-US" altLang="ja-JP" sz="1600" b="1" dirty="0" smtClean="0">
                          <a:latin typeface="+mn-lt"/>
                        </a:rPr>
                        <a:t>9</a:t>
                      </a:r>
                      <a:r>
                        <a:rPr kumimoji="1" lang="ja-JP" altLang="en-US" sz="1600" b="1" dirty="0" smtClean="0">
                          <a:latin typeface="+mn-lt"/>
                        </a:rPr>
                        <a:t>日～</a:t>
                      </a:r>
                      <a:r>
                        <a:rPr kumimoji="1" lang="en-US" altLang="ja-JP" sz="1600" b="1" dirty="0" smtClean="0">
                          <a:latin typeface="+mn-lt"/>
                        </a:rPr>
                        <a:t>1</a:t>
                      </a:r>
                      <a:r>
                        <a:rPr kumimoji="1" lang="ja-JP" altLang="en-US" sz="1600" b="1" dirty="0" smtClean="0">
                          <a:latin typeface="+mn-lt"/>
                        </a:rPr>
                        <a:t>月</a:t>
                      </a:r>
                      <a:r>
                        <a:rPr kumimoji="1" lang="en-US" altLang="ja-JP" sz="1600" b="1" dirty="0" smtClean="0">
                          <a:latin typeface="+mn-lt"/>
                        </a:rPr>
                        <a:t>31</a:t>
                      </a:r>
                      <a:r>
                        <a:rPr kumimoji="1" lang="ja-JP" altLang="en-US" sz="1600" b="1" dirty="0" smtClean="0">
                          <a:latin typeface="+mn-lt"/>
                        </a:rPr>
                        <a:t>日）</a:t>
                      </a:r>
                      <a:endParaRPr kumimoji="1" lang="ja-JP" altLang="en-US" sz="1600" b="1" dirty="0">
                        <a:latin typeface="+mn-lt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5190762"/>
                  </a:ext>
                </a:extLst>
              </a:tr>
              <a:tr h="566514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①　区域　大阪府全域</a:t>
                      </a:r>
                      <a:endParaRPr kumimoji="1" lang="en-US" altLang="ja-JP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②　要請期間　</a:t>
                      </a:r>
                      <a:r>
                        <a:rPr kumimoji="1" lang="ja-JP" alt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</a:rPr>
                        <a:t>レッドステージ１の期間</a:t>
                      </a:r>
                      <a:endParaRPr kumimoji="1" lang="en-US" altLang="ja-JP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</a:rPr>
                        <a:t>　　　　　　　　　　（令和２年</a:t>
                      </a:r>
                      <a:r>
                        <a:rPr lang="en-US" altLang="ja-JP" sz="1600" b="0" u="none" spc="-13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</a:rPr>
                        <a:t>12</a:t>
                      </a:r>
                      <a:r>
                        <a:rPr kumimoji="1" lang="ja-JP" altLang="en-US" sz="1600" b="0" i="0" u="none" strike="noStrike" kern="1200" cap="none" spc="-13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</a:rPr>
                        <a:t>月</a:t>
                      </a:r>
                      <a:r>
                        <a:rPr kumimoji="1" lang="en-US" altLang="ja-JP" sz="1600" b="0" i="0" u="none" strike="noStrike" kern="1200" cap="none" spc="-13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</a:rPr>
                        <a:t>30</a:t>
                      </a:r>
                      <a:r>
                        <a:rPr kumimoji="1" lang="ja-JP" altLang="en-US" sz="1600" b="0" i="0" u="none" strike="noStrike" kern="1200" cap="none" spc="-13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</a:rPr>
                        <a:t>日～令和３年１月</a:t>
                      </a:r>
                      <a:r>
                        <a:rPr kumimoji="1" lang="en-US" altLang="ja-JP" sz="1600" b="0" i="0" u="none" strike="noStrike" kern="1200" cap="none" spc="-13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</a:rPr>
                        <a:t>11</a:t>
                      </a:r>
                      <a:r>
                        <a:rPr kumimoji="1" lang="ja-JP" altLang="en-US" sz="1600" b="0" i="0" u="none" strike="noStrike" kern="1200" cap="none" spc="-13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</a:rPr>
                        <a:t>日）</a:t>
                      </a:r>
                      <a:endParaRPr kumimoji="1" lang="en-US" altLang="ja-JP" sz="1600" b="0" i="0" u="none" strike="noStrike" kern="1200" cap="none" spc="-13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③　実施内容（特措法第</a:t>
                      </a:r>
                      <a:r>
                        <a:rPr kumimoji="1" lang="en-US" altLang="ja-JP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24</a:t>
                      </a:r>
                      <a:r>
                        <a:rPr kumimoji="1" lang="ja-JP" alt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条第９項に基づく）</a:t>
                      </a:r>
                      <a:endParaRPr kumimoji="1" lang="en-US" altLang="ja-JP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●府民への呼びかけ</a:t>
                      </a:r>
                      <a:endParaRPr kumimoji="1" lang="en-US" altLang="ja-JP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ts val="1800"/>
                        </a:lnSpc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　○不要不急の外出を自粛すること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800"/>
                        </a:lnSpc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800"/>
                        </a:lnSpc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　○年末年始は「ステイ ホーム」に努めること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800"/>
                        </a:lnSpc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　　・</a:t>
                      </a:r>
                      <a:r>
                        <a:rPr lang="ja-JP" altLang="en-US" sz="1600" b="0" u="none" spc="-100" baseline="0" dirty="0" smtClean="0">
                          <a:solidFill>
                            <a:schemeClr val="tx1"/>
                          </a:solidFill>
                        </a:rPr>
                        <a:t>忘年会、新年会、成人式後の懇親会への参加は、控えること</a:t>
                      </a:r>
                      <a:endParaRPr lang="en-US" altLang="ja-JP" sz="1600" b="0" u="none" spc="-1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800"/>
                        </a:lnSpc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　　・</a:t>
                      </a: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  <a:latin typeface="游ゴシック" panose="020B0400000000000000" pitchFamily="50" charset="-128"/>
                        </a:rPr>
                        <a:t>帰省は控えること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  <a:latin typeface="游ゴシック" panose="020B0400000000000000" pitchFamily="50" charset="-128"/>
                      </a:endParaRPr>
                    </a:p>
                    <a:p>
                      <a:pPr>
                        <a:lnSpc>
                          <a:spcPts val="1800"/>
                        </a:lnSpc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  <a:latin typeface="游ゴシック" panose="020B0400000000000000" pitchFamily="50" charset="-128"/>
                        </a:rPr>
                        <a:t>　　・カウントダウン等、主催者がいないイベントへの参加は、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  <a:latin typeface="游ゴシック" panose="020B0400000000000000" pitchFamily="50" charset="-128"/>
                      </a:endParaRPr>
                    </a:p>
                    <a:p>
                      <a:pPr>
                        <a:lnSpc>
                          <a:spcPts val="1800"/>
                        </a:lnSpc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  <a:latin typeface="游ゴシック" panose="020B0400000000000000" pitchFamily="50" charset="-128"/>
                        </a:rPr>
                        <a:t>　　　控えること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  <a:latin typeface="游ゴシック" panose="020B0400000000000000" pitchFamily="50" charset="-128"/>
                      </a:endParaRPr>
                    </a:p>
                    <a:p>
                      <a:pPr>
                        <a:lnSpc>
                          <a:spcPts val="1800"/>
                        </a:lnSpc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  <a:latin typeface="游ゴシック" panose="020B0400000000000000" pitchFamily="50" charset="-128"/>
                        </a:rPr>
                        <a:t>　　・</a:t>
                      </a:r>
                      <a:r>
                        <a:rPr lang="ja-JP" altLang="en-US" sz="1600" b="0" u="none" spc="-150" baseline="0" dirty="0" smtClean="0">
                          <a:solidFill>
                            <a:schemeClr val="tx1"/>
                          </a:solidFill>
                          <a:latin typeface="游ゴシック" panose="020B0400000000000000" pitchFamily="50" charset="-128"/>
                        </a:rPr>
                        <a:t>初詣をする場合は、できるだけ密を避け、時期を分散すること</a:t>
                      </a:r>
                      <a:endParaRPr lang="en-US" altLang="ja-JP" sz="1600" b="0" u="none" spc="-150" baseline="0" dirty="0" smtClean="0">
                        <a:solidFill>
                          <a:schemeClr val="tx1"/>
                        </a:solidFill>
                        <a:latin typeface="游ゴシック" panose="020B0400000000000000" pitchFamily="50" charset="-128"/>
                      </a:endParaRPr>
                    </a:p>
                    <a:p>
                      <a:pPr>
                        <a:lnSpc>
                          <a:spcPts val="1800"/>
                        </a:lnSpc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800"/>
                        </a:lnSpc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　</a:t>
                      </a:r>
                      <a:r>
                        <a:rPr lang="en-US" altLang="ja-JP" sz="1600" b="0" u="none" dirty="0" smtClean="0">
                          <a:solidFill>
                            <a:schemeClr val="tx1"/>
                          </a:solidFill>
                        </a:rPr>
                        <a:t>※</a:t>
                      </a: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上記のほか、府民に要請している内容については、継続し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800"/>
                        </a:lnSpc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　　</a:t>
                      </a:r>
                      <a:r>
                        <a:rPr lang="ja-JP" altLang="en-US" sz="1600" b="0" u="none" dirty="0" err="1" smtClean="0">
                          <a:solidFill>
                            <a:schemeClr val="tx1"/>
                          </a:solidFill>
                        </a:rPr>
                        <a:t>て</a:t>
                      </a: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要請を実施（別添参考資料１）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●イベントの開催について</a:t>
                      </a:r>
                      <a:r>
                        <a:rPr lang="en-US" altLang="ja-JP" sz="1600" b="0" u="none" dirty="0" smtClean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府主催（共催）のイベントを含む</a:t>
                      </a:r>
                      <a:r>
                        <a:rPr lang="en-US" altLang="ja-JP" sz="1600" b="0" u="none" dirty="0" smtClean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　・現在の要請内容を、継続して実施（別添参考資料２）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</a:pPr>
                      <a:r>
                        <a:rPr kumimoji="1" lang="ja-JP" alt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①　</a:t>
                      </a:r>
                      <a:r>
                        <a:rPr lang="ja-JP" altLang="en-US" sz="1600" b="0" dirty="0" smtClean="0"/>
                        <a:t>（略）</a:t>
                      </a:r>
                      <a:endParaRPr lang="en-US" altLang="ja-JP" sz="1600" b="0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②　要請期間　</a:t>
                      </a:r>
                      <a:r>
                        <a:rPr kumimoji="1" lang="ja-JP" alt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</a:rPr>
                        <a:t>レッドステージ１の期間</a:t>
                      </a:r>
                      <a:r>
                        <a:rPr kumimoji="1" lang="ja-JP" altLang="en-US" sz="1600" b="1" i="0" u="sng" strike="noStrike" kern="1200" cap="none" spc="-15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</a:rPr>
                        <a:t>（</a:t>
                      </a:r>
                      <a:r>
                        <a:rPr kumimoji="1" lang="en-US" altLang="ja-JP" sz="1600" b="1" i="0" u="sng" strike="noStrike" kern="1200" cap="none" spc="-15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</a:rPr>
                        <a:t>1</a:t>
                      </a:r>
                      <a:r>
                        <a:rPr kumimoji="1" lang="ja-JP" altLang="en-US" sz="1600" b="1" i="0" u="sng" strike="noStrike" kern="1200" cap="none" spc="-15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</a:rPr>
                        <a:t>月</a:t>
                      </a:r>
                      <a:r>
                        <a:rPr kumimoji="1" lang="en-US" altLang="ja-JP" sz="1600" b="1" i="0" u="sng" strike="noStrike" kern="1200" cap="none" spc="-15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</a:rPr>
                        <a:t>9</a:t>
                      </a:r>
                      <a:r>
                        <a:rPr kumimoji="1" lang="ja-JP" altLang="en-US" sz="1600" b="1" i="0" u="sng" strike="noStrike" kern="1200" cap="none" spc="-15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</a:rPr>
                        <a:t>日～１月</a:t>
                      </a:r>
                      <a:r>
                        <a:rPr kumimoji="1" lang="en-US" altLang="ja-JP" sz="1600" b="1" i="0" u="sng" strike="noStrike" kern="1200" cap="none" spc="-15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</a:rPr>
                        <a:t>31</a:t>
                      </a:r>
                      <a:r>
                        <a:rPr kumimoji="1" lang="ja-JP" altLang="en-US" sz="1600" b="1" i="0" u="sng" strike="noStrike" kern="1200" cap="none" spc="-15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</a:rPr>
                        <a:t>日）</a:t>
                      </a:r>
                      <a:r>
                        <a:rPr kumimoji="1" lang="en-US" altLang="ja-JP" sz="1600" b="1" i="0" u="sng" strike="noStrike" kern="1200" cap="none" spc="-15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</a:rPr>
                        <a:t>※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</a:rPr>
                        <a:t>　　　　　　　</a:t>
                      </a:r>
                      <a:r>
                        <a:rPr kumimoji="1" lang="en-US" altLang="ja-JP" sz="1600" b="1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</a:rPr>
                        <a:t>※</a:t>
                      </a:r>
                      <a:r>
                        <a:rPr kumimoji="1" lang="ja-JP" altLang="en-US" sz="1600" b="1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</a:rPr>
                        <a:t>ただし、緊急事態宣言発出までの間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③　実施内容（特措法第</a:t>
                      </a:r>
                      <a:r>
                        <a:rPr kumimoji="1" lang="en-US" altLang="ja-JP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24</a:t>
                      </a:r>
                      <a:r>
                        <a:rPr kumimoji="1" lang="ja-JP" alt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条第９項に基づく）</a:t>
                      </a:r>
                      <a:endParaRPr kumimoji="1" lang="en-US" altLang="ja-JP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●府民への呼びかけ</a:t>
                      </a:r>
                      <a:endParaRPr kumimoji="1" lang="en-US" altLang="ja-JP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ts val="1800"/>
                        </a:lnSpc>
                      </a:pPr>
                      <a:r>
                        <a:rPr lang="ja-JP" altLang="en-US" sz="1600" b="1" u="none" dirty="0" smtClean="0">
                          <a:solidFill>
                            <a:srgbClr val="FF0000"/>
                          </a:solidFill>
                        </a:rPr>
                        <a:t>　</a:t>
                      </a:r>
                      <a:r>
                        <a:rPr lang="ja-JP" altLang="en-US" sz="1600" b="1" u="sng" dirty="0" smtClean="0">
                          <a:solidFill>
                            <a:srgbClr val="FF0000"/>
                          </a:solidFill>
                        </a:rPr>
                        <a:t>○　緊急事態宣言が発出されている１都３県（東京都、埼玉</a:t>
                      </a:r>
                      <a:endParaRPr lang="en-US" altLang="ja-JP" sz="1600" b="1" u="sng" dirty="0" smtClean="0">
                        <a:solidFill>
                          <a:srgbClr val="FF0000"/>
                        </a:solidFill>
                      </a:endParaRPr>
                    </a:p>
                    <a:p>
                      <a:pPr>
                        <a:lnSpc>
                          <a:spcPts val="1800"/>
                        </a:lnSpc>
                      </a:pPr>
                      <a:r>
                        <a:rPr lang="ja-JP" altLang="en-US" sz="1600" b="1" u="none" dirty="0" smtClean="0">
                          <a:solidFill>
                            <a:srgbClr val="FF0000"/>
                          </a:solidFill>
                        </a:rPr>
                        <a:t>　　　</a:t>
                      </a:r>
                      <a:r>
                        <a:rPr lang="ja-JP" altLang="en-US" sz="1600" b="1" u="sng" dirty="0" smtClean="0">
                          <a:solidFill>
                            <a:srgbClr val="FF0000"/>
                          </a:solidFill>
                        </a:rPr>
                        <a:t>県、千葉県、神奈川県）との往来を自粛すること</a:t>
                      </a:r>
                      <a:endParaRPr lang="en-US" altLang="ja-JP" sz="1600" b="1" u="sng" dirty="0" smtClean="0">
                        <a:solidFill>
                          <a:srgbClr val="FF0000"/>
                        </a:solidFill>
                      </a:endParaRPr>
                    </a:p>
                    <a:p>
                      <a:pPr>
                        <a:lnSpc>
                          <a:spcPts val="1800"/>
                        </a:lnSpc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0" dirty="0" smtClean="0"/>
                        <a:t>　（略）</a:t>
                      </a:r>
                      <a:endParaRPr lang="en-US" altLang="ja-JP" sz="1600" b="0" dirty="0" smtClean="0"/>
                    </a:p>
                    <a:p>
                      <a:pPr>
                        <a:lnSpc>
                          <a:spcPts val="1800"/>
                        </a:lnSpc>
                      </a:pPr>
                      <a:endParaRPr lang="ja-JP" altLang="en-US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800"/>
                        </a:lnSpc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　○　</a:t>
                      </a:r>
                      <a:r>
                        <a:rPr lang="ja-JP" altLang="en-US" sz="1600" b="1" u="sng" dirty="0" smtClean="0">
                          <a:solidFill>
                            <a:srgbClr val="FF0000"/>
                          </a:solidFill>
                        </a:rPr>
                        <a:t>成人式前後の懇親会には参加しないこと</a:t>
                      </a:r>
                    </a:p>
                    <a:p>
                      <a:pPr>
                        <a:lnSpc>
                          <a:spcPts val="1800"/>
                        </a:lnSpc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800"/>
                        </a:lnSpc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　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0" dirty="0" smtClean="0"/>
                        <a:t>（略）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0" dirty="0" smtClean="0"/>
                        <a:t>（略）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2475152"/>
                  </a:ext>
                </a:extLst>
              </a:tr>
            </a:tbl>
          </a:graphicData>
        </a:graphic>
      </p:graphicFrame>
      <p:sp>
        <p:nvSpPr>
          <p:cNvPr id="10" name="テキスト ボックス 9"/>
          <p:cNvSpPr txBox="1"/>
          <p:nvPr/>
        </p:nvSpPr>
        <p:spPr>
          <a:xfrm>
            <a:off x="125099" y="82424"/>
            <a:ext cx="9114435" cy="40011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2000" b="1" dirty="0" smtClean="0"/>
              <a:t>レッドステージ（非常事態）の対応方針に基づく要請</a:t>
            </a:r>
            <a:r>
              <a:rPr lang="ja-JP" altLang="en-US" sz="2000" b="1" dirty="0"/>
              <a:t>　</a:t>
            </a:r>
            <a:r>
              <a:rPr lang="ja-JP" altLang="en-US" sz="2000" b="1" dirty="0" smtClean="0"/>
              <a:t>新旧対照表</a:t>
            </a:r>
            <a:endParaRPr kumimoji="1" lang="ja-JP" altLang="en-US" sz="2000" b="1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10658901" y="70018"/>
            <a:ext cx="142148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資料３－</a:t>
            </a:r>
            <a:r>
              <a:rPr lang="ja-JP" altLang="en-US" dirty="0" smtClean="0">
                <a:solidFill>
                  <a:prstClr val="black"/>
                </a:solidFill>
                <a:latin typeface="游ゴシック" panose="020F0502020204030204"/>
                <a:ea typeface="游ゴシック" panose="020B0400000000000000" pitchFamily="50" charset="-128"/>
              </a:rPr>
              <a:t>２</a:t>
            </a: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34764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9448800" y="6442190"/>
            <a:ext cx="2743200" cy="365125"/>
          </a:xfrm>
        </p:spPr>
        <p:txBody>
          <a:bodyPr/>
          <a:lstStyle/>
          <a:p>
            <a:fld id="{38329C25-BD09-4AEE-90D6-E5269A43C3B5}" type="slidenum">
              <a:rPr kumimoji="1" lang="ja-JP" altLang="en-US" sz="2000" smtClean="0"/>
              <a:t>10</a:t>
            </a:fld>
            <a:endParaRPr kumimoji="1" lang="ja-JP" altLang="en-US" sz="20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93339" y="282479"/>
            <a:ext cx="4172753" cy="461665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2400" b="1" dirty="0" smtClean="0"/>
              <a:t>　　　　</a:t>
            </a:r>
            <a:endParaRPr kumimoji="1" lang="ja-JP" altLang="en-US" sz="2400" b="1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57112" y="3144800"/>
            <a:ext cx="12198828" cy="646331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endParaRPr lang="en-US" altLang="ja-JP" b="1" dirty="0" smtClean="0"/>
          </a:p>
          <a:p>
            <a:endParaRPr lang="en-US" altLang="ja-JP" dirty="0"/>
          </a:p>
        </p:txBody>
      </p:sp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4082727"/>
              </p:ext>
            </p:extLst>
          </p:nvPr>
        </p:nvGraphicFramePr>
        <p:xfrm>
          <a:off x="193339" y="192922"/>
          <a:ext cx="11943332" cy="655008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971666">
                  <a:extLst>
                    <a:ext uri="{9D8B030D-6E8A-4147-A177-3AD203B41FA5}">
                      <a16:colId xmlns:a16="http://schemas.microsoft.com/office/drawing/2014/main" val="3989974363"/>
                    </a:ext>
                  </a:extLst>
                </a:gridCol>
                <a:gridCol w="5971666">
                  <a:extLst>
                    <a:ext uri="{9D8B030D-6E8A-4147-A177-3AD203B41FA5}">
                      <a16:colId xmlns:a16="http://schemas.microsoft.com/office/drawing/2014/main" val="849356273"/>
                    </a:ext>
                  </a:extLst>
                </a:gridCol>
              </a:tblGrid>
              <a:tr h="310030">
                <a:tc>
                  <a:txBody>
                    <a:bodyPr/>
                    <a:lstStyle/>
                    <a:p>
                      <a:pPr algn="ctr"/>
                      <a:r>
                        <a:rPr kumimoji="1" lang="zh-CN" altLang="en-US" sz="1600" b="1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旧（令和</a:t>
                      </a:r>
                      <a:r>
                        <a:rPr kumimoji="1" lang="en-US" altLang="zh-CN" sz="1600" b="1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2</a:t>
                      </a:r>
                      <a:r>
                        <a:rPr kumimoji="1" lang="zh-CN" altLang="en-US" sz="1600" b="1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年</a:t>
                      </a:r>
                      <a:r>
                        <a:rPr kumimoji="1" lang="en-US" altLang="zh-CN" sz="1600" b="1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12</a:t>
                      </a:r>
                      <a:r>
                        <a:rPr kumimoji="1" lang="zh-CN" altLang="en-US" sz="1600" b="1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月</a:t>
                      </a:r>
                      <a:r>
                        <a:rPr kumimoji="1" lang="en-US" altLang="ja-JP" sz="1600" b="1" baseline="0" dirty="0" smtClean="0">
                          <a:latin typeface="游ゴシック" panose="020B0400000000000000" pitchFamily="50" charset="-128"/>
                          <a:ea typeface="+mn-ea"/>
                        </a:rPr>
                        <a:t>30</a:t>
                      </a:r>
                      <a:r>
                        <a:rPr kumimoji="1" lang="zh-CN" altLang="en-US" sz="1600" b="1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日～</a:t>
                      </a:r>
                      <a:r>
                        <a:rPr kumimoji="1" lang="ja-JP" altLang="en-US" sz="1600" b="1" baseline="0" dirty="0" smtClean="0">
                          <a:latin typeface="游ゴシック" panose="020B0400000000000000" pitchFamily="50" charset="-128"/>
                          <a:ea typeface="+mn-ea"/>
                        </a:rPr>
                        <a:t>令和</a:t>
                      </a:r>
                      <a:r>
                        <a:rPr kumimoji="1" lang="en-US" altLang="ja-JP" sz="1600" b="1" baseline="0" dirty="0" smtClean="0">
                          <a:latin typeface="游ゴシック" panose="020B0400000000000000" pitchFamily="50" charset="-128"/>
                          <a:ea typeface="+mn-ea"/>
                        </a:rPr>
                        <a:t>3</a:t>
                      </a:r>
                      <a:r>
                        <a:rPr kumimoji="1" lang="ja-JP" altLang="en-US" sz="1600" b="1" baseline="0" dirty="0" smtClean="0">
                          <a:latin typeface="游ゴシック" panose="020B0400000000000000" pitchFamily="50" charset="-128"/>
                          <a:ea typeface="+mn-ea"/>
                        </a:rPr>
                        <a:t>年</a:t>
                      </a:r>
                      <a:r>
                        <a:rPr kumimoji="1" lang="en-US" altLang="zh-CN" sz="1600" b="1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</a:t>
                      </a:r>
                      <a:r>
                        <a:rPr kumimoji="1" lang="zh-CN" altLang="en-US" sz="1600" b="1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月</a:t>
                      </a:r>
                      <a:r>
                        <a:rPr kumimoji="1" lang="en-US" altLang="zh-CN" sz="1600" b="1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11</a:t>
                      </a:r>
                      <a:r>
                        <a:rPr kumimoji="1" lang="zh-CN" altLang="en-US" sz="1600" b="1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日）</a:t>
                      </a:r>
                      <a:endParaRPr kumimoji="1" lang="ja-JP" altLang="en-US" sz="1600" b="1" baseline="0" dirty="0">
                        <a:latin typeface="游ゴシック" panose="020B0400000000000000" pitchFamily="50" charset="-128"/>
                        <a:ea typeface="+mn-ea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1" dirty="0" smtClean="0">
                          <a:latin typeface="+mn-lt"/>
                        </a:rPr>
                        <a:t>新（令和</a:t>
                      </a:r>
                      <a:r>
                        <a:rPr kumimoji="1" lang="en-US" altLang="ja-JP" sz="1600" b="1" dirty="0" smtClean="0">
                          <a:latin typeface="+mn-lt"/>
                        </a:rPr>
                        <a:t>3</a:t>
                      </a:r>
                      <a:r>
                        <a:rPr kumimoji="1" lang="ja-JP" altLang="en-US" sz="1600" b="1" dirty="0" smtClean="0">
                          <a:latin typeface="+mn-lt"/>
                        </a:rPr>
                        <a:t>年</a:t>
                      </a:r>
                      <a:r>
                        <a:rPr kumimoji="1" lang="en-US" altLang="ja-JP" sz="1600" b="1" dirty="0" smtClean="0">
                          <a:latin typeface="+mn-lt"/>
                        </a:rPr>
                        <a:t>1</a:t>
                      </a:r>
                      <a:r>
                        <a:rPr kumimoji="1" lang="ja-JP" altLang="en-US" sz="1600" b="1" dirty="0" smtClean="0">
                          <a:latin typeface="+mn-lt"/>
                        </a:rPr>
                        <a:t>月</a:t>
                      </a:r>
                      <a:r>
                        <a:rPr kumimoji="1" lang="en-US" altLang="ja-JP" sz="1600" b="1" dirty="0" smtClean="0">
                          <a:latin typeface="+mn-lt"/>
                        </a:rPr>
                        <a:t>9</a:t>
                      </a:r>
                      <a:r>
                        <a:rPr kumimoji="1" lang="ja-JP" altLang="en-US" sz="1600" b="1" dirty="0" smtClean="0">
                          <a:latin typeface="+mn-lt"/>
                        </a:rPr>
                        <a:t>日～</a:t>
                      </a:r>
                      <a:r>
                        <a:rPr kumimoji="1" lang="en-US" altLang="ja-JP" sz="1600" b="1" dirty="0" smtClean="0">
                          <a:latin typeface="+mn-lt"/>
                        </a:rPr>
                        <a:t>1</a:t>
                      </a:r>
                      <a:r>
                        <a:rPr kumimoji="1" lang="ja-JP" altLang="en-US" sz="1600" b="1" dirty="0" smtClean="0">
                          <a:latin typeface="+mn-lt"/>
                        </a:rPr>
                        <a:t>月</a:t>
                      </a:r>
                      <a:r>
                        <a:rPr kumimoji="1" lang="en-US" altLang="ja-JP" sz="1600" b="1" dirty="0" smtClean="0">
                          <a:latin typeface="+mn-lt"/>
                        </a:rPr>
                        <a:t>31</a:t>
                      </a:r>
                      <a:r>
                        <a:rPr kumimoji="1" lang="ja-JP" altLang="en-US" sz="1600" b="1" dirty="0" smtClean="0">
                          <a:latin typeface="+mn-lt"/>
                        </a:rPr>
                        <a:t>日）</a:t>
                      </a:r>
                      <a:endParaRPr kumimoji="1" lang="ja-JP" altLang="en-US" sz="1600" b="1" dirty="0">
                        <a:latin typeface="+mn-lt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5190762"/>
                  </a:ext>
                </a:extLst>
              </a:tr>
              <a:tr h="6214806"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800"/>
                        </a:lnSpc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800"/>
                        </a:lnSpc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６．寒い環境においても、適度な保湿、適切な換気（</a:t>
                      </a:r>
                      <a:r>
                        <a:rPr lang="en-US" altLang="ja-JP" sz="1600" b="0" u="none" dirty="0" smtClean="0">
                          <a:solidFill>
                            <a:schemeClr val="tx1"/>
                          </a:solidFill>
                        </a:rPr>
                        <a:t>CO</a:t>
                      </a: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２セン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800"/>
                        </a:lnSpc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　　サーの活用による確認等）を実施すること</a:t>
                      </a:r>
                    </a:p>
                    <a:p>
                      <a:pPr>
                        <a:lnSpc>
                          <a:spcPts val="1800"/>
                        </a:lnSpc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800"/>
                        </a:lnSpc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７．休憩室、喫煙所、更衣室などでのマスクを外した状態での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800"/>
                        </a:lnSpc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　　会話は控えること</a:t>
                      </a:r>
                    </a:p>
                    <a:p>
                      <a:pPr>
                        <a:lnSpc>
                          <a:spcPts val="1800"/>
                        </a:lnSpc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800"/>
                        </a:lnSpc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８．業種別ガイドラインを遵守（感染防止宣言ステッカーの導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800"/>
                        </a:lnSpc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　　入）していない、接待を伴う飲食店及び酒類の提供を行う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800"/>
                        </a:lnSpc>
                      </a:pPr>
                      <a:r>
                        <a:rPr lang="en-US" altLang="ja-JP" sz="1600" b="0" u="none" dirty="0" smtClean="0">
                          <a:solidFill>
                            <a:schemeClr val="tx1"/>
                          </a:solidFill>
                        </a:rPr>
                        <a:t>       </a:t>
                      </a: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飲食店の利用を自粛すること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800"/>
                        </a:lnSpc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800"/>
                        </a:lnSpc>
                      </a:pPr>
                      <a:r>
                        <a:rPr lang="ja-JP" altLang="en-US" sz="1600" b="1" u="sng" dirty="0" smtClean="0">
                          <a:solidFill>
                            <a:srgbClr val="FF0000"/>
                          </a:solidFill>
                        </a:rPr>
                        <a:t>７．</a:t>
                      </a: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（略）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800"/>
                        </a:lnSpc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800"/>
                        </a:lnSpc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800"/>
                        </a:lnSpc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（削除）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800"/>
                        </a:lnSpc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800"/>
                        </a:lnSpc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800"/>
                        </a:lnSpc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８．（略）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2475152"/>
                  </a:ext>
                </a:extLst>
              </a:tr>
            </a:tbl>
          </a:graphicData>
        </a:graphic>
      </p:graphicFrame>
      <p:sp>
        <p:nvSpPr>
          <p:cNvPr id="6" name="テキスト ボックス 5"/>
          <p:cNvSpPr txBox="1"/>
          <p:nvPr/>
        </p:nvSpPr>
        <p:spPr>
          <a:xfrm>
            <a:off x="4909411" y="513311"/>
            <a:ext cx="1255594" cy="307777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 dirty="0" smtClean="0"/>
              <a:t>参考資料４</a:t>
            </a:r>
            <a:endParaRPr kumimoji="1" lang="ja-JP" altLang="en-US" sz="1400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0908742" y="516628"/>
            <a:ext cx="1255594" cy="307777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 dirty="0" smtClean="0"/>
              <a:t>参考資料４</a:t>
            </a:r>
            <a:endParaRPr kumimoji="1" lang="ja-JP" altLang="en-US" sz="1400" dirty="0"/>
          </a:p>
        </p:txBody>
      </p:sp>
    </p:spTree>
    <p:extLst>
      <p:ext uri="{BB962C8B-B14F-4D97-AF65-F5344CB8AC3E}">
        <p14:creationId xmlns:p14="http://schemas.microsoft.com/office/powerpoint/2010/main" val="1199245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9448800" y="6442190"/>
            <a:ext cx="2743200" cy="365125"/>
          </a:xfrm>
        </p:spPr>
        <p:txBody>
          <a:bodyPr/>
          <a:lstStyle/>
          <a:p>
            <a:fld id="{38329C25-BD09-4AEE-90D6-E5269A43C3B5}" type="slidenum">
              <a:rPr kumimoji="1" lang="ja-JP" altLang="en-US" sz="2000" smtClean="0"/>
              <a:t>11</a:t>
            </a:fld>
            <a:endParaRPr kumimoji="1" lang="ja-JP" altLang="en-US" sz="20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93339" y="282479"/>
            <a:ext cx="4172753" cy="461665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2400" b="1" dirty="0" smtClean="0"/>
              <a:t>　　　　</a:t>
            </a:r>
            <a:endParaRPr kumimoji="1" lang="ja-JP" altLang="en-US" sz="2400" b="1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57112" y="3144800"/>
            <a:ext cx="12198828" cy="646331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endParaRPr lang="en-US" altLang="ja-JP" b="1" dirty="0" smtClean="0"/>
          </a:p>
          <a:p>
            <a:endParaRPr lang="en-US" altLang="ja-JP" dirty="0"/>
          </a:p>
        </p:txBody>
      </p:sp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0860039"/>
              </p:ext>
            </p:extLst>
          </p:nvPr>
        </p:nvGraphicFramePr>
        <p:xfrm>
          <a:off x="94918" y="173295"/>
          <a:ext cx="11943332" cy="61417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971666">
                  <a:extLst>
                    <a:ext uri="{9D8B030D-6E8A-4147-A177-3AD203B41FA5}">
                      <a16:colId xmlns:a16="http://schemas.microsoft.com/office/drawing/2014/main" val="3989974363"/>
                    </a:ext>
                  </a:extLst>
                </a:gridCol>
                <a:gridCol w="5971666">
                  <a:extLst>
                    <a:ext uri="{9D8B030D-6E8A-4147-A177-3AD203B41FA5}">
                      <a16:colId xmlns:a16="http://schemas.microsoft.com/office/drawing/2014/main" val="849356273"/>
                    </a:ext>
                  </a:extLst>
                </a:gridCol>
              </a:tblGrid>
              <a:tr h="334826">
                <a:tc>
                  <a:txBody>
                    <a:bodyPr/>
                    <a:lstStyle/>
                    <a:p>
                      <a:pPr algn="ctr"/>
                      <a:r>
                        <a:rPr kumimoji="1" lang="zh-CN" altLang="en-US" sz="1600" b="1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旧（令和</a:t>
                      </a:r>
                      <a:r>
                        <a:rPr kumimoji="1" lang="en-US" altLang="zh-CN" sz="1600" b="1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2</a:t>
                      </a:r>
                      <a:r>
                        <a:rPr kumimoji="1" lang="zh-CN" altLang="en-US" sz="1600" b="1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年</a:t>
                      </a:r>
                      <a:r>
                        <a:rPr kumimoji="1" lang="en-US" altLang="zh-CN" sz="1600" b="1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12</a:t>
                      </a:r>
                      <a:r>
                        <a:rPr kumimoji="1" lang="zh-CN" altLang="en-US" sz="1600" b="1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月</a:t>
                      </a:r>
                      <a:r>
                        <a:rPr kumimoji="1" lang="en-US" altLang="ja-JP" sz="1600" b="1" baseline="0" dirty="0" smtClean="0">
                          <a:latin typeface="游ゴシック" panose="020B0400000000000000" pitchFamily="50" charset="-128"/>
                          <a:ea typeface="+mn-ea"/>
                        </a:rPr>
                        <a:t>30</a:t>
                      </a:r>
                      <a:r>
                        <a:rPr kumimoji="1" lang="zh-CN" altLang="en-US" sz="1600" b="1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日～</a:t>
                      </a:r>
                      <a:r>
                        <a:rPr kumimoji="1" lang="ja-JP" altLang="en-US" sz="1600" b="1" baseline="0" dirty="0" smtClean="0">
                          <a:latin typeface="游ゴシック" panose="020B0400000000000000" pitchFamily="50" charset="-128"/>
                          <a:ea typeface="+mn-ea"/>
                        </a:rPr>
                        <a:t>令和</a:t>
                      </a:r>
                      <a:r>
                        <a:rPr kumimoji="1" lang="en-US" altLang="ja-JP" sz="1600" b="1" baseline="0" dirty="0" smtClean="0">
                          <a:latin typeface="游ゴシック" panose="020B0400000000000000" pitchFamily="50" charset="-128"/>
                          <a:ea typeface="+mn-ea"/>
                        </a:rPr>
                        <a:t>3</a:t>
                      </a:r>
                      <a:r>
                        <a:rPr kumimoji="1" lang="ja-JP" altLang="en-US" sz="1600" b="1" baseline="0" dirty="0" smtClean="0">
                          <a:latin typeface="游ゴシック" panose="020B0400000000000000" pitchFamily="50" charset="-128"/>
                          <a:ea typeface="+mn-ea"/>
                        </a:rPr>
                        <a:t>年</a:t>
                      </a:r>
                      <a:r>
                        <a:rPr kumimoji="1" lang="en-US" altLang="zh-CN" sz="1600" b="1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</a:t>
                      </a:r>
                      <a:r>
                        <a:rPr kumimoji="1" lang="zh-CN" altLang="en-US" sz="1600" b="1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月</a:t>
                      </a:r>
                      <a:r>
                        <a:rPr kumimoji="1" lang="en-US" altLang="zh-CN" sz="1600" b="1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11</a:t>
                      </a:r>
                      <a:r>
                        <a:rPr kumimoji="1" lang="zh-CN" altLang="en-US" sz="1600" b="1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日）</a:t>
                      </a:r>
                      <a:endParaRPr kumimoji="1" lang="ja-JP" altLang="en-US" sz="1600" b="1" baseline="0" dirty="0">
                        <a:latin typeface="游ゴシック" panose="020B0400000000000000" pitchFamily="50" charset="-128"/>
                        <a:ea typeface="+mn-ea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1" dirty="0" smtClean="0">
                          <a:latin typeface="+mn-lt"/>
                        </a:rPr>
                        <a:t>新（令和</a:t>
                      </a:r>
                      <a:r>
                        <a:rPr kumimoji="1" lang="en-US" altLang="ja-JP" sz="1600" b="1" dirty="0" smtClean="0">
                          <a:latin typeface="+mn-lt"/>
                        </a:rPr>
                        <a:t>3</a:t>
                      </a:r>
                      <a:r>
                        <a:rPr kumimoji="1" lang="ja-JP" altLang="en-US" sz="1600" b="1" dirty="0" smtClean="0">
                          <a:latin typeface="+mn-lt"/>
                        </a:rPr>
                        <a:t>年</a:t>
                      </a:r>
                      <a:r>
                        <a:rPr kumimoji="1" lang="en-US" altLang="ja-JP" sz="1600" b="1" dirty="0" smtClean="0">
                          <a:latin typeface="+mn-lt"/>
                        </a:rPr>
                        <a:t>1</a:t>
                      </a:r>
                      <a:r>
                        <a:rPr kumimoji="1" lang="ja-JP" altLang="en-US" sz="1600" b="1" dirty="0" smtClean="0">
                          <a:latin typeface="+mn-lt"/>
                        </a:rPr>
                        <a:t>月</a:t>
                      </a:r>
                      <a:r>
                        <a:rPr kumimoji="1" lang="en-US" altLang="ja-JP" sz="1600" b="1" dirty="0" smtClean="0">
                          <a:latin typeface="+mn-lt"/>
                        </a:rPr>
                        <a:t>9</a:t>
                      </a:r>
                      <a:r>
                        <a:rPr kumimoji="1" lang="ja-JP" altLang="en-US" sz="1600" b="1" dirty="0" smtClean="0">
                          <a:latin typeface="+mn-lt"/>
                        </a:rPr>
                        <a:t>日～</a:t>
                      </a:r>
                      <a:r>
                        <a:rPr kumimoji="1" lang="en-US" altLang="ja-JP" sz="1600" b="1" dirty="0" smtClean="0">
                          <a:latin typeface="+mn-lt"/>
                        </a:rPr>
                        <a:t>1</a:t>
                      </a:r>
                      <a:r>
                        <a:rPr kumimoji="1" lang="ja-JP" altLang="en-US" sz="1600" b="1" dirty="0" smtClean="0">
                          <a:latin typeface="+mn-lt"/>
                        </a:rPr>
                        <a:t>月</a:t>
                      </a:r>
                      <a:r>
                        <a:rPr kumimoji="1" lang="en-US" altLang="ja-JP" sz="1600" b="1" dirty="0" smtClean="0">
                          <a:latin typeface="+mn-lt"/>
                        </a:rPr>
                        <a:t>31</a:t>
                      </a:r>
                      <a:r>
                        <a:rPr kumimoji="1" lang="ja-JP" altLang="en-US" sz="1600" b="1" dirty="0" smtClean="0">
                          <a:latin typeface="+mn-lt"/>
                        </a:rPr>
                        <a:t>日）</a:t>
                      </a:r>
                      <a:endParaRPr kumimoji="1" lang="ja-JP" altLang="en-US" sz="1600" b="1" dirty="0">
                        <a:latin typeface="+mn-lt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5190762"/>
                  </a:ext>
                </a:extLst>
              </a:tr>
              <a:tr h="566066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＜経済界へのお願い＞　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１．従業員等に対し、不要不急の外出を自粛するよう求める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　　こと　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ts val="1800"/>
                        </a:lnSpc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２．従業員等に対し、以下の内容を求めること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800"/>
                        </a:lnSpc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　年末年始は「ステイ ホーム」に努めること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lvl="0">
                        <a:lnSpc>
                          <a:spcPts val="1800"/>
                        </a:lnSpc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　・</a:t>
                      </a:r>
                      <a:r>
                        <a:rPr lang="ja-JP" altLang="en-US" sz="1600" b="0" u="none" spc="-70" baseline="0" dirty="0" smtClean="0">
                          <a:solidFill>
                            <a:schemeClr val="tx1"/>
                          </a:solidFill>
                        </a:rPr>
                        <a:t>忘年会、新年会、成人式後の懇親会への参加は、控えること</a:t>
                      </a:r>
                      <a:endParaRPr lang="en-US" altLang="ja-JP" sz="1600" b="0" u="none" spc="-7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lvl="0">
                        <a:lnSpc>
                          <a:spcPts val="1800"/>
                        </a:lnSpc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　・</a:t>
                      </a: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  <a:latin typeface="游ゴシック" panose="020B0400000000000000" pitchFamily="50" charset="-128"/>
                        </a:rPr>
                        <a:t>帰省は控えること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  <a:latin typeface="游ゴシック" panose="020B0400000000000000" pitchFamily="50" charset="-128"/>
                      </a:endParaRPr>
                    </a:p>
                    <a:p>
                      <a:pPr lvl="0">
                        <a:lnSpc>
                          <a:spcPts val="1800"/>
                        </a:lnSpc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  <a:latin typeface="游ゴシック" panose="020B0400000000000000" pitchFamily="50" charset="-128"/>
                        </a:rPr>
                        <a:t>　・カウントダウン等、主催者がいないイベントへの参加は、　　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  <a:latin typeface="游ゴシック" panose="020B0400000000000000" pitchFamily="50" charset="-128"/>
                      </a:endParaRPr>
                    </a:p>
                    <a:p>
                      <a:pPr lvl="0">
                        <a:lnSpc>
                          <a:spcPts val="1800"/>
                        </a:lnSpc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  <a:latin typeface="游ゴシック" panose="020B0400000000000000" pitchFamily="50" charset="-128"/>
                        </a:rPr>
                        <a:t>　　控えること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  <a:latin typeface="游ゴシック" panose="020B0400000000000000" pitchFamily="50" charset="-128"/>
                      </a:endParaRPr>
                    </a:p>
                    <a:p>
                      <a:pPr lvl="0">
                        <a:lnSpc>
                          <a:spcPts val="1800"/>
                        </a:lnSpc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  <a:latin typeface="游ゴシック" panose="020B0400000000000000" pitchFamily="50" charset="-128"/>
                        </a:rPr>
                        <a:t>　・</a:t>
                      </a:r>
                      <a:r>
                        <a:rPr lang="ja-JP" altLang="en-US" sz="1600" b="0" u="none" spc="-150" baseline="0" dirty="0" smtClean="0">
                          <a:solidFill>
                            <a:schemeClr val="tx1"/>
                          </a:solidFill>
                          <a:latin typeface="游ゴシック" panose="020B0400000000000000" pitchFamily="50" charset="-128"/>
                        </a:rPr>
                        <a:t>初詣をする場合は、できるだけ密を避け、時期を分散すること</a:t>
                      </a:r>
                      <a:endParaRPr lang="en-US" altLang="ja-JP" sz="1600" b="0" u="none" spc="-150" baseline="0" dirty="0" smtClean="0">
                        <a:solidFill>
                          <a:schemeClr val="tx1"/>
                        </a:solidFill>
                        <a:latin typeface="游ゴシック" panose="020B0400000000000000" pitchFamily="50" charset="-128"/>
                      </a:endParaRPr>
                    </a:p>
                    <a:p>
                      <a:pPr lvl="0">
                        <a:lnSpc>
                          <a:spcPts val="1800"/>
                        </a:lnSpc>
                        <a:defRPr/>
                      </a:pPr>
                      <a:endParaRPr lang="en-US" altLang="ja-JP" sz="1600" b="0" u="none" spc="-150" baseline="0" dirty="0" smtClean="0">
                        <a:solidFill>
                          <a:schemeClr val="tx1"/>
                        </a:solidFill>
                        <a:latin typeface="游ゴシック" panose="020B0400000000000000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５．テレワークを推進すること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　　出勤が必要となる職場でも、ローテーション勤務、時差通　</a:t>
                      </a:r>
                      <a:endParaRPr kumimoji="1" lang="en-US" altLang="ja-JP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　　勤、自転車通勤などの取り組みを推進すること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３．従業員等に対し、「５人以上」「２時間以上」の</a:t>
                      </a:r>
                      <a:endParaRPr kumimoji="1" lang="en-US" altLang="ja-JP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　　宴会・飲み会を控えるよう求めること　</a:t>
                      </a:r>
                      <a:endParaRPr kumimoji="1" lang="en-US" altLang="ja-JP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４．従業員等に少しでも症状が有る場合は、休暇を取得しや</a:t>
                      </a:r>
                      <a:r>
                        <a:rPr kumimoji="1" lang="ja-JP" altLang="en-US" sz="16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す</a:t>
                      </a:r>
                      <a:endParaRPr kumimoji="1" lang="en-US" altLang="ja-JP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　　</a:t>
                      </a:r>
                      <a:r>
                        <a:rPr kumimoji="1" lang="ja-JP" altLang="en-US" sz="16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い</a:t>
                      </a:r>
                      <a:r>
                        <a:rPr kumimoji="1" lang="ja-JP" alt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環境を整えるとともに検査受診を勧めること</a:t>
                      </a:r>
                      <a:endParaRPr kumimoji="1" lang="en-US" altLang="ja-JP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＜経済界へのお願い＞　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1" u="sng" dirty="0" smtClean="0">
                          <a:solidFill>
                            <a:srgbClr val="FF0000"/>
                          </a:solidFill>
                        </a:rPr>
                        <a:t>１．従業員等に対し、緊急事態宣言が発出されて</a:t>
                      </a:r>
                      <a:endParaRPr lang="en-US" altLang="ja-JP" sz="1600" b="1" u="sng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1" u="none" dirty="0" smtClean="0">
                          <a:solidFill>
                            <a:srgbClr val="FF0000"/>
                          </a:solidFill>
                        </a:rPr>
                        <a:t>　　</a:t>
                      </a:r>
                      <a:r>
                        <a:rPr lang="ja-JP" altLang="en-US" sz="1600" b="1" u="sng" dirty="0" smtClean="0">
                          <a:solidFill>
                            <a:srgbClr val="FF0000"/>
                          </a:solidFill>
                        </a:rPr>
                        <a:t>いる１都３県 （東京都、埼玉県、千葉県、神奈川県）との　</a:t>
                      </a:r>
                      <a:endParaRPr lang="en-US" altLang="ja-JP" sz="1600" b="1" u="sng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1" u="none" dirty="0" smtClean="0">
                          <a:solidFill>
                            <a:srgbClr val="FF0000"/>
                          </a:solidFill>
                        </a:rPr>
                        <a:t>　　</a:t>
                      </a:r>
                      <a:r>
                        <a:rPr lang="ja-JP" altLang="en-US" sz="1600" b="1" u="sng" dirty="0" smtClean="0">
                          <a:solidFill>
                            <a:srgbClr val="FF0000"/>
                          </a:solidFill>
                        </a:rPr>
                        <a:t>往来を自粛するよう求めること</a:t>
                      </a:r>
                    </a:p>
                    <a:p>
                      <a:pPr>
                        <a:lnSpc>
                          <a:spcPts val="1800"/>
                        </a:lnSpc>
                        <a:defRPr/>
                      </a:pPr>
                      <a:endParaRPr lang="en-US" altLang="ja-JP" sz="1600" b="1" u="sng" dirty="0" smtClean="0">
                        <a:solidFill>
                          <a:srgbClr val="FF0000"/>
                        </a:solidFill>
                      </a:endParaRPr>
                    </a:p>
                    <a:p>
                      <a:pPr>
                        <a:lnSpc>
                          <a:spcPts val="1800"/>
                        </a:lnSpc>
                        <a:defRPr/>
                      </a:pPr>
                      <a:r>
                        <a:rPr lang="ja-JP" altLang="en-US" sz="1600" b="1" u="sng" dirty="0" smtClean="0">
                          <a:solidFill>
                            <a:srgbClr val="FF0000"/>
                          </a:solidFill>
                        </a:rPr>
                        <a:t>２．</a:t>
                      </a: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（略）</a:t>
                      </a:r>
                      <a:endParaRPr lang="en-US" altLang="ja-JP" sz="1600" b="0" u="none" spc="-150" baseline="0" dirty="0" smtClean="0">
                        <a:solidFill>
                          <a:schemeClr val="tx1"/>
                        </a:solidFill>
                        <a:latin typeface="游ゴシック" panose="020B0400000000000000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1" u="sng" dirty="0" smtClean="0">
                          <a:solidFill>
                            <a:srgbClr val="FF0000"/>
                          </a:solidFill>
                        </a:rPr>
                        <a:t>３．従業員等に対し、成人式前後の懇親会、新年会には参加し</a:t>
                      </a:r>
                      <a:endParaRPr lang="en-US" altLang="ja-JP" sz="1600" b="1" u="sng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1" u="none" dirty="0" smtClean="0">
                          <a:solidFill>
                            <a:srgbClr val="FF0000"/>
                          </a:solidFill>
                        </a:rPr>
                        <a:t>　　</a:t>
                      </a:r>
                      <a:r>
                        <a:rPr lang="ja-JP" altLang="en-US" sz="1600" b="1" u="sng" dirty="0" smtClean="0">
                          <a:solidFill>
                            <a:srgbClr val="FF0000"/>
                          </a:solidFill>
                        </a:rPr>
                        <a:t>ないよう求めること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1" u="sng" dirty="0" smtClean="0">
                          <a:solidFill>
                            <a:srgbClr val="FF0000"/>
                          </a:solidFill>
                        </a:rPr>
                        <a:t>４．</a:t>
                      </a: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（略）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1" u="sng" dirty="0" smtClean="0">
                          <a:solidFill>
                            <a:srgbClr val="FF0000"/>
                          </a:solidFill>
                        </a:rPr>
                        <a:t>５．</a:t>
                      </a: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（略）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1" u="sng" dirty="0" smtClean="0">
                          <a:solidFill>
                            <a:srgbClr val="FF0000"/>
                          </a:solidFill>
                        </a:rPr>
                        <a:t>６．</a:t>
                      </a: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（略）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2475152"/>
                  </a:ext>
                </a:extLst>
              </a:tr>
            </a:tbl>
          </a:graphicData>
        </a:graphic>
      </p:graphicFrame>
      <p:sp>
        <p:nvSpPr>
          <p:cNvPr id="6" name="テキスト ボックス 5"/>
          <p:cNvSpPr txBox="1"/>
          <p:nvPr/>
        </p:nvSpPr>
        <p:spPr>
          <a:xfrm>
            <a:off x="4609160" y="522015"/>
            <a:ext cx="1255594" cy="307777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 dirty="0" smtClean="0"/>
              <a:t>参考資料５</a:t>
            </a:r>
            <a:endParaRPr kumimoji="1" lang="ja-JP" altLang="en-US" sz="1400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0737929" y="515531"/>
            <a:ext cx="1255594" cy="307777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 dirty="0" smtClean="0"/>
              <a:t>参考資料５</a:t>
            </a:r>
            <a:endParaRPr kumimoji="1" lang="ja-JP" altLang="en-US" sz="1400" dirty="0"/>
          </a:p>
        </p:txBody>
      </p:sp>
    </p:spTree>
    <p:extLst>
      <p:ext uri="{BB962C8B-B14F-4D97-AF65-F5344CB8AC3E}">
        <p14:creationId xmlns:p14="http://schemas.microsoft.com/office/powerpoint/2010/main" val="3754610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9448800" y="6442190"/>
            <a:ext cx="2743200" cy="365125"/>
          </a:xfrm>
        </p:spPr>
        <p:txBody>
          <a:bodyPr/>
          <a:lstStyle/>
          <a:p>
            <a:fld id="{38329C25-BD09-4AEE-90D6-E5269A43C3B5}" type="slidenum">
              <a:rPr kumimoji="1" lang="ja-JP" altLang="en-US" sz="2000" smtClean="0"/>
              <a:t>12</a:t>
            </a:fld>
            <a:endParaRPr kumimoji="1" lang="ja-JP" altLang="en-US" sz="20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93339" y="282479"/>
            <a:ext cx="4172753" cy="461665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2400" b="1" dirty="0" smtClean="0"/>
              <a:t>　　　　</a:t>
            </a:r>
            <a:endParaRPr kumimoji="1" lang="ja-JP" altLang="en-US" sz="2400" b="1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57112" y="3144800"/>
            <a:ext cx="12198828" cy="646331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endParaRPr lang="en-US" altLang="ja-JP" b="1" dirty="0" smtClean="0"/>
          </a:p>
          <a:p>
            <a:endParaRPr lang="en-US" altLang="ja-JP" dirty="0"/>
          </a:p>
        </p:txBody>
      </p:sp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4268892"/>
              </p:ext>
            </p:extLst>
          </p:nvPr>
        </p:nvGraphicFramePr>
        <p:xfrm>
          <a:off x="94918" y="282479"/>
          <a:ext cx="11943332" cy="599594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971666">
                  <a:extLst>
                    <a:ext uri="{9D8B030D-6E8A-4147-A177-3AD203B41FA5}">
                      <a16:colId xmlns:a16="http://schemas.microsoft.com/office/drawing/2014/main" val="3989974363"/>
                    </a:ext>
                  </a:extLst>
                </a:gridCol>
                <a:gridCol w="5971666">
                  <a:extLst>
                    <a:ext uri="{9D8B030D-6E8A-4147-A177-3AD203B41FA5}">
                      <a16:colId xmlns:a16="http://schemas.microsoft.com/office/drawing/2014/main" val="849356273"/>
                    </a:ext>
                  </a:extLst>
                </a:gridCol>
              </a:tblGrid>
              <a:tr h="334826">
                <a:tc>
                  <a:txBody>
                    <a:bodyPr/>
                    <a:lstStyle/>
                    <a:p>
                      <a:pPr algn="ctr"/>
                      <a:r>
                        <a:rPr kumimoji="1" lang="zh-CN" altLang="en-US" sz="1600" b="1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旧（令和</a:t>
                      </a:r>
                      <a:r>
                        <a:rPr kumimoji="1" lang="en-US" altLang="zh-CN" sz="1600" b="1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2</a:t>
                      </a:r>
                      <a:r>
                        <a:rPr kumimoji="1" lang="zh-CN" altLang="en-US" sz="1600" b="1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年</a:t>
                      </a:r>
                      <a:r>
                        <a:rPr kumimoji="1" lang="en-US" altLang="zh-CN" sz="1600" b="1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12</a:t>
                      </a:r>
                      <a:r>
                        <a:rPr kumimoji="1" lang="zh-CN" altLang="en-US" sz="1600" b="1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月</a:t>
                      </a:r>
                      <a:r>
                        <a:rPr kumimoji="1" lang="en-US" altLang="ja-JP" sz="1600" b="1" baseline="0" dirty="0" smtClean="0">
                          <a:latin typeface="游ゴシック" panose="020B0400000000000000" pitchFamily="50" charset="-128"/>
                          <a:ea typeface="+mn-ea"/>
                        </a:rPr>
                        <a:t>30</a:t>
                      </a:r>
                      <a:r>
                        <a:rPr kumimoji="1" lang="zh-CN" altLang="en-US" sz="1600" b="1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日～</a:t>
                      </a:r>
                      <a:r>
                        <a:rPr kumimoji="1" lang="ja-JP" altLang="en-US" sz="1600" b="1" baseline="0" dirty="0" smtClean="0">
                          <a:latin typeface="游ゴシック" panose="020B0400000000000000" pitchFamily="50" charset="-128"/>
                          <a:ea typeface="+mn-ea"/>
                        </a:rPr>
                        <a:t>令和</a:t>
                      </a:r>
                      <a:r>
                        <a:rPr kumimoji="1" lang="en-US" altLang="ja-JP" sz="1600" b="1" baseline="0" dirty="0" smtClean="0">
                          <a:latin typeface="游ゴシック" panose="020B0400000000000000" pitchFamily="50" charset="-128"/>
                          <a:ea typeface="+mn-ea"/>
                        </a:rPr>
                        <a:t>3</a:t>
                      </a:r>
                      <a:r>
                        <a:rPr kumimoji="1" lang="ja-JP" altLang="en-US" sz="1600" b="1" baseline="0" dirty="0" smtClean="0">
                          <a:latin typeface="游ゴシック" panose="020B0400000000000000" pitchFamily="50" charset="-128"/>
                          <a:ea typeface="+mn-ea"/>
                        </a:rPr>
                        <a:t>年</a:t>
                      </a:r>
                      <a:r>
                        <a:rPr kumimoji="1" lang="en-US" altLang="zh-CN" sz="1600" b="1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</a:t>
                      </a:r>
                      <a:r>
                        <a:rPr kumimoji="1" lang="zh-CN" altLang="en-US" sz="1600" b="1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月</a:t>
                      </a:r>
                      <a:r>
                        <a:rPr kumimoji="1" lang="en-US" altLang="zh-CN" sz="1600" b="1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11</a:t>
                      </a:r>
                      <a:r>
                        <a:rPr kumimoji="1" lang="zh-CN" altLang="en-US" sz="1600" b="1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日）</a:t>
                      </a:r>
                      <a:endParaRPr kumimoji="1" lang="ja-JP" altLang="en-US" sz="1600" b="1" baseline="0" dirty="0">
                        <a:latin typeface="游ゴシック" panose="020B0400000000000000" pitchFamily="50" charset="-128"/>
                        <a:ea typeface="+mn-ea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1" dirty="0" smtClean="0">
                          <a:latin typeface="+mn-lt"/>
                        </a:rPr>
                        <a:t>新（令和</a:t>
                      </a:r>
                      <a:r>
                        <a:rPr kumimoji="1" lang="en-US" altLang="ja-JP" sz="1600" b="1" dirty="0" smtClean="0">
                          <a:latin typeface="+mn-lt"/>
                        </a:rPr>
                        <a:t>3</a:t>
                      </a:r>
                      <a:r>
                        <a:rPr kumimoji="1" lang="ja-JP" altLang="en-US" sz="1600" b="1" dirty="0" smtClean="0">
                          <a:latin typeface="+mn-lt"/>
                        </a:rPr>
                        <a:t>年</a:t>
                      </a:r>
                      <a:r>
                        <a:rPr kumimoji="1" lang="en-US" altLang="ja-JP" sz="1600" b="1" dirty="0" smtClean="0">
                          <a:latin typeface="+mn-lt"/>
                        </a:rPr>
                        <a:t>1</a:t>
                      </a:r>
                      <a:r>
                        <a:rPr kumimoji="1" lang="ja-JP" altLang="en-US" sz="1600" b="1" dirty="0" smtClean="0">
                          <a:latin typeface="+mn-lt"/>
                        </a:rPr>
                        <a:t>月</a:t>
                      </a:r>
                      <a:r>
                        <a:rPr kumimoji="1" lang="en-US" altLang="ja-JP" sz="1600" b="1" dirty="0" smtClean="0">
                          <a:latin typeface="+mn-lt"/>
                        </a:rPr>
                        <a:t>9</a:t>
                      </a:r>
                      <a:r>
                        <a:rPr kumimoji="1" lang="ja-JP" altLang="en-US" sz="1600" b="1" dirty="0" smtClean="0">
                          <a:latin typeface="+mn-lt"/>
                        </a:rPr>
                        <a:t>日～</a:t>
                      </a:r>
                      <a:r>
                        <a:rPr kumimoji="1" lang="en-US" altLang="ja-JP" sz="1600" b="1" dirty="0" smtClean="0">
                          <a:latin typeface="+mn-lt"/>
                        </a:rPr>
                        <a:t>1</a:t>
                      </a:r>
                      <a:r>
                        <a:rPr kumimoji="1" lang="ja-JP" altLang="en-US" sz="1600" b="1" dirty="0" smtClean="0">
                          <a:latin typeface="+mn-lt"/>
                        </a:rPr>
                        <a:t>月</a:t>
                      </a:r>
                      <a:r>
                        <a:rPr kumimoji="1" lang="en-US" altLang="ja-JP" sz="1600" b="1" dirty="0" smtClean="0">
                          <a:latin typeface="+mn-lt"/>
                        </a:rPr>
                        <a:t>31</a:t>
                      </a:r>
                      <a:r>
                        <a:rPr kumimoji="1" lang="ja-JP" altLang="en-US" sz="1600" b="1" dirty="0" smtClean="0">
                          <a:latin typeface="+mn-lt"/>
                        </a:rPr>
                        <a:t>日）</a:t>
                      </a:r>
                      <a:endParaRPr kumimoji="1" lang="ja-JP" altLang="en-US" sz="1600" b="1" dirty="0">
                        <a:latin typeface="+mn-lt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5190762"/>
                  </a:ext>
                </a:extLst>
              </a:tr>
              <a:tr h="566066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６．寒い環境においても、適度な保湿、適切な換気（</a:t>
                      </a:r>
                      <a:r>
                        <a:rPr kumimoji="1" lang="en-US" altLang="ja-JP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CO</a:t>
                      </a:r>
                      <a:r>
                        <a:rPr kumimoji="1" lang="ja-JP" alt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２セン</a:t>
                      </a:r>
                      <a:endParaRPr kumimoji="1" lang="en-US" altLang="ja-JP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　　サーの活用による確認等）を実施すること</a:t>
                      </a:r>
                      <a:endParaRPr kumimoji="1" lang="en-US" altLang="ja-JP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７．休憩室、喫煙所、更衣室などでのマスクを外した状態での</a:t>
                      </a:r>
                      <a:endParaRPr kumimoji="1" lang="en-US" altLang="ja-JP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　　会話は控えること</a:t>
                      </a:r>
                      <a:endParaRPr kumimoji="1" lang="en-US" altLang="ja-JP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８．業種別ガイドラインを遵守（感染防止宣言ステッカーの導</a:t>
                      </a:r>
                      <a:endParaRPr kumimoji="1" lang="en-US" altLang="ja-JP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　　入）していない、接待を伴う飲食店及び酒類の提供を行う　</a:t>
                      </a:r>
                      <a:endParaRPr kumimoji="1" lang="en-US" altLang="ja-JP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　　飲食店の利用を自粛すること</a:t>
                      </a:r>
                      <a:endParaRPr kumimoji="1" lang="en-US" altLang="ja-JP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９．業種別ガイドラインの遵守を徹底すること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r>
                        <a:rPr kumimoji="1" lang="ja-JP" altLang="en-US" sz="16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．</a:t>
                      </a:r>
                      <a:r>
                        <a:rPr kumimoji="1" lang="ja-JP" alt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従業員の年末年始における休暇を分散すること　</a:t>
                      </a:r>
                      <a:endParaRPr kumimoji="1" lang="en-US" altLang="ja-JP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1" u="sng" dirty="0" smtClean="0">
                          <a:solidFill>
                            <a:srgbClr val="FF0000"/>
                          </a:solidFill>
                        </a:rPr>
                        <a:t>７．</a:t>
                      </a: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（略）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（削除）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８．（略）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９．（略）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（削除）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2475152"/>
                  </a:ext>
                </a:extLst>
              </a:tr>
            </a:tbl>
          </a:graphicData>
        </a:graphic>
      </p:graphicFrame>
      <p:sp>
        <p:nvSpPr>
          <p:cNvPr id="6" name="テキスト ボックス 5"/>
          <p:cNvSpPr txBox="1"/>
          <p:nvPr/>
        </p:nvSpPr>
        <p:spPr>
          <a:xfrm>
            <a:off x="4609160" y="590255"/>
            <a:ext cx="1255594" cy="307777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 dirty="0" smtClean="0"/>
              <a:t>参考資料５</a:t>
            </a:r>
            <a:endParaRPr kumimoji="1" lang="ja-JP" altLang="en-US" sz="1400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0737929" y="583771"/>
            <a:ext cx="1255594" cy="307777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 dirty="0" smtClean="0"/>
              <a:t>参考資料５</a:t>
            </a:r>
            <a:endParaRPr kumimoji="1" lang="ja-JP" altLang="en-US" sz="1400" dirty="0"/>
          </a:p>
        </p:txBody>
      </p:sp>
    </p:spTree>
    <p:extLst>
      <p:ext uri="{BB962C8B-B14F-4D97-AF65-F5344CB8AC3E}">
        <p14:creationId xmlns:p14="http://schemas.microsoft.com/office/powerpoint/2010/main" val="3823237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9448800" y="6442190"/>
            <a:ext cx="2743200" cy="365125"/>
          </a:xfrm>
        </p:spPr>
        <p:txBody>
          <a:bodyPr/>
          <a:lstStyle/>
          <a:p>
            <a:fld id="{38329C25-BD09-4AEE-90D6-E5269A43C3B5}" type="slidenum">
              <a:rPr kumimoji="1" lang="ja-JP" altLang="en-US" sz="2000" smtClean="0"/>
              <a:t>13</a:t>
            </a:fld>
            <a:endParaRPr kumimoji="1" lang="ja-JP" altLang="en-US" sz="20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93339" y="282479"/>
            <a:ext cx="4172753" cy="461665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2400" b="1" dirty="0" smtClean="0"/>
              <a:t>　　　　</a:t>
            </a:r>
            <a:endParaRPr kumimoji="1" lang="ja-JP" altLang="en-US" sz="2400" b="1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57112" y="3144800"/>
            <a:ext cx="12198828" cy="646331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endParaRPr lang="en-US" altLang="ja-JP" b="1" dirty="0" smtClean="0"/>
          </a:p>
          <a:p>
            <a:endParaRPr lang="en-US" altLang="ja-JP" dirty="0"/>
          </a:p>
        </p:txBody>
      </p:sp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2021909"/>
              </p:ext>
            </p:extLst>
          </p:nvPr>
        </p:nvGraphicFramePr>
        <p:xfrm>
          <a:off x="94918" y="282479"/>
          <a:ext cx="11943332" cy="617547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971666">
                  <a:extLst>
                    <a:ext uri="{9D8B030D-6E8A-4147-A177-3AD203B41FA5}">
                      <a16:colId xmlns:a16="http://schemas.microsoft.com/office/drawing/2014/main" val="3989974363"/>
                    </a:ext>
                  </a:extLst>
                </a:gridCol>
                <a:gridCol w="5971666">
                  <a:extLst>
                    <a:ext uri="{9D8B030D-6E8A-4147-A177-3AD203B41FA5}">
                      <a16:colId xmlns:a16="http://schemas.microsoft.com/office/drawing/2014/main" val="849356273"/>
                    </a:ext>
                  </a:extLst>
                </a:gridCol>
              </a:tblGrid>
              <a:tr h="334826">
                <a:tc>
                  <a:txBody>
                    <a:bodyPr/>
                    <a:lstStyle/>
                    <a:p>
                      <a:pPr algn="ctr"/>
                      <a:r>
                        <a:rPr kumimoji="1" lang="zh-CN" altLang="en-US" sz="1600" b="1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旧（令和</a:t>
                      </a:r>
                      <a:r>
                        <a:rPr kumimoji="1" lang="en-US" altLang="zh-CN" sz="1600" b="1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2</a:t>
                      </a:r>
                      <a:r>
                        <a:rPr kumimoji="1" lang="zh-CN" altLang="en-US" sz="1600" b="1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年</a:t>
                      </a:r>
                      <a:r>
                        <a:rPr kumimoji="1" lang="en-US" altLang="zh-CN" sz="1600" b="1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12</a:t>
                      </a:r>
                      <a:r>
                        <a:rPr kumimoji="1" lang="zh-CN" altLang="en-US" sz="1600" b="1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月</a:t>
                      </a:r>
                      <a:r>
                        <a:rPr kumimoji="1" lang="en-US" altLang="ja-JP" sz="1600" b="1" baseline="0" dirty="0" smtClean="0">
                          <a:latin typeface="游ゴシック" panose="020B0400000000000000" pitchFamily="50" charset="-128"/>
                          <a:ea typeface="+mn-ea"/>
                        </a:rPr>
                        <a:t>30</a:t>
                      </a:r>
                      <a:r>
                        <a:rPr kumimoji="1" lang="zh-CN" altLang="en-US" sz="1600" b="1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日～</a:t>
                      </a:r>
                      <a:r>
                        <a:rPr kumimoji="1" lang="ja-JP" altLang="en-US" sz="1600" b="1" baseline="0" dirty="0" smtClean="0">
                          <a:latin typeface="游ゴシック" panose="020B0400000000000000" pitchFamily="50" charset="-128"/>
                          <a:ea typeface="+mn-ea"/>
                        </a:rPr>
                        <a:t>令和</a:t>
                      </a:r>
                      <a:r>
                        <a:rPr kumimoji="1" lang="en-US" altLang="ja-JP" sz="1600" b="1" baseline="0" dirty="0" smtClean="0">
                          <a:latin typeface="游ゴシック" panose="020B0400000000000000" pitchFamily="50" charset="-128"/>
                          <a:ea typeface="+mn-ea"/>
                        </a:rPr>
                        <a:t>3</a:t>
                      </a:r>
                      <a:r>
                        <a:rPr kumimoji="1" lang="ja-JP" altLang="en-US" sz="1600" b="1" baseline="0" dirty="0" smtClean="0">
                          <a:latin typeface="游ゴシック" panose="020B0400000000000000" pitchFamily="50" charset="-128"/>
                          <a:ea typeface="+mn-ea"/>
                        </a:rPr>
                        <a:t>年</a:t>
                      </a:r>
                      <a:r>
                        <a:rPr kumimoji="1" lang="en-US" altLang="zh-CN" sz="1600" b="1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</a:t>
                      </a:r>
                      <a:r>
                        <a:rPr kumimoji="1" lang="zh-CN" altLang="en-US" sz="1600" b="1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月</a:t>
                      </a:r>
                      <a:r>
                        <a:rPr kumimoji="1" lang="en-US" altLang="zh-CN" sz="1600" b="1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11</a:t>
                      </a:r>
                      <a:r>
                        <a:rPr kumimoji="1" lang="zh-CN" altLang="en-US" sz="1600" b="1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日）</a:t>
                      </a:r>
                      <a:endParaRPr kumimoji="1" lang="ja-JP" altLang="en-US" sz="1600" b="1" baseline="0" dirty="0">
                        <a:latin typeface="游ゴシック" panose="020B0400000000000000" pitchFamily="50" charset="-128"/>
                        <a:ea typeface="+mn-ea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1" dirty="0" smtClean="0">
                          <a:latin typeface="+mn-lt"/>
                        </a:rPr>
                        <a:t>新（令和</a:t>
                      </a:r>
                      <a:r>
                        <a:rPr kumimoji="1" lang="en-US" altLang="ja-JP" sz="1600" b="1" dirty="0" smtClean="0">
                          <a:latin typeface="+mn-lt"/>
                        </a:rPr>
                        <a:t>3</a:t>
                      </a:r>
                      <a:r>
                        <a:rPr kumimoji="1" lang="ja-JP" altLang="en-US" sz="1600" b="1" dirty="0" smtClean="0">
                          <a:latin typeface="+mn-lt"/>
                        </a:rPr>
                        <a:t>年</a:t>
                      </a:r>
                      <a:r>
                        <a:rPr kumimoji="1" lang="en-US" altLang="ja-JP" sz="1600" b="1" dirty="0" smtClean="0">
                          <a:latin typeface="+mn-lt"/>
                        </a:rPr>
                        <a:t>1</a:t>
                      </a:r>
                      <a:r>
                        <a:rPr kumimoji="1" lang="ja-JP" altLang="en-US" sz="1600" b="1" dirty="0" smtClean="0">
                          <a:latin typeface="+mn-lt"/>
                        </a:rPr>
                        <a:t>月</a:t>
                      </a:r>
                      <a:r>
                        <a:rPr kumimoji="1" lang="en-US" altLang="ja-JP" sz="1600" b="1" dirty="0" smtClean="0">
                          <a:latin typeface="+mn-lt"/>
                        </a:rPr>
                        <a:t>9</a:t>
                      </a:r>
                      <a:r>
                        <a:rPr kumimoji="1" lang="ja-JP" altLang="en-US" sz="1600" b="1" dirty="0" smtClean="0">
                          <a:latin typeface="+mn-lt"/>
                        </a:rPr>
                        <a:t>日～</a:t>
                      </a:r>
                      <a:r>
                        <a:rPr kumimoji="1" lang="en-US" altLang="ja-JP" sz="1600" b="1" dirty="0" smtClean="0">
                          <a:latin typeface="+mn-lt"/>
                        </a:rPr>
                        <a:t>1</a:t>
                      </a:r>
                      <a:r>
                        <a:rPr kumimoji="1" lang="ja-JP" altLang="en-US" sz="1600" b="1" dirty="0" smtClean="0">
                          <a:latin typeface="+mn-lt"/>
                        </a:rPr>
                        <a:t>月</a:t>
                      </a:r>
                      <a:r>
                        <a:rPr kumimoji="1" lang="en-US" altLang="ja-JP" sz="1600" b="1" dirty="0" smtClean="0">
                          <a:latin typeface="+mn-lt"/>
                        </a:rPr>
                        <a:t>31</a:t>
                      </a:r>
                      <a:r>
                        <a:rPr kumimoji="1" lang="ja-JP" altLang="en-US" sz="1600" b="1" dirty="0" smtClean="0">
                          <a:latin typeface="+mn-lt"/>
                        </a:rPr>
                        <a:t>日）</a:t>
                      </a:r>
                      <a:endParaRPr kumimoji="1" lang="ja-JP" altLang="en-US" sz="1600" b="1" dirty="0">
                        <a:latin typeface="+mn-lt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5190762"/>
                  </a:ext>
                </a:extLst>
              </a:tr>
              <a:tr h="584019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＜大学等へのお願い＞　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　　　</a:t>
                      </a:r>
                    </a:p>
                    <a:p>
                      <a:pPr>
                        <a:lnSpc>
                          <a:spcPts val="1800"/>
                        </a:lnSpc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１．学生に対し、不要不急の外出を自粛するよう求めること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800"/>
                        </a:lnSpc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800"/>
                        </a:lnSpc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２．学生に対し、以下の内容を求めること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800"/>
                        </a:lnSpc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　年末年始は「ステイ ホーム」に努めること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lvl="0">
                        <a:lnSpc>
                          <a:spcPts val="1800"/>
                        </a:lnSpc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　・</a:t>
                      </a:r>
                      <a:r>
                        <a:rPr lang="ja-JP" altLang="en-US" sz="1600" b="0" u="none" spc="-70" baseline="0" dirty="0" smtClean="0">
                          <a:solidFill>
                            <a:schemeClr val="tx1"/>
                          </a:solidFill>
                        </a:rPr>
                        <a:t>忘年会、新年会、成人式後の懇親会への参加は、控えること</a:t>
                      </a:r>
                      <a:endParaRPr lang="en-US" altLang="ja-JP" sz="1600" b="0" u="none" spc="-7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lvl="0">
                        <a:lnSpc>
                          <a:spcPts val="1800"/>
                        </a:lnSpc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　・</a:t>
                      </a: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  <a:latin typeface="游ゴシック" panose="020B0400000000000000" pitchFamily="50" charset="-128"/>
                        </a:rPr>
                        <a:t>帰省は控えること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  <a:latin typeface="游ゴシック" panose="020B0400000000000000" pitchFamily="50" charset="-128"/>
                      </a:endParaRPr>
                    </a:p>
                    <a:p>
                      <a:pPr lvl="0">
                        <a:lnSpc>
                          <a:spcPts val="1800"/>
                        </a:lnSpc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  <a:latin typeface="游ゴシック" panose="020B0400000000000000" pitchFamily="50" charset="-128"/>
                        </a:rPr>
                        <a:t>　・カウントダウン等、主催者がいないイベントへの参加は、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  <a:latin typeface="游ゴシック" panose="020B0400000000000000" pitchFamily="50" charset="-128"/>
                      </a:endParaRPr>
                    </a:p>
                    <a:p>
                      <a:pPr lvl="0">
                        <a:lnSpc>
                          <a:spcPts val="1800"/>
                        </a:lnSpc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  <a:latin typeface="游ゴシック" panose="020B0400000000000000" pitchFamily="50" charset="-128"/>
                        </a:rPr>
                        <a:t>　　控えること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  <a:latin typeface="游ゴシック" panose="020B0400000000000000" pitchFamily="50" charset="-128"/>
                      </a:endParaRPr>
                    </a:p>
                    <a:p>
                      <a:pPr lvl="0">
                        <a:lnSpc>
                          <a:spcPts val="1800"/>
                        </a:lnSpc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  <a:latin typeface="游ゴシック" panose="020B0400000000000000" pitchFamily="50" charset="-128"/>
                        </a:rPr>
                        <a:t>　・</a:t>
                      </a:r>
                      <a:r>
                        <a:rPr lang="ja-JP" altLang="en-US" sz="1600" b="0" u="none" spc="-150" baseline="0" dirty="0" smtClean="0">
                          <a:solidFill>
                            <a:schemeClr val="tx1"/>
                          </a:solidFill>
                          <a:latin typeface="游ゴシック" panose="020B0400000000000000" pitchFamily="50" charset="-128"/>
                        </a:rPr>
                        <a:t>初詣をする場合は、できるだけ密を避け、時期を分散すること</a:t>
                      </a:r>
                      <a:endParaRPr lang="en-US" altLang="ja-JP" sz="1600" b="0" u="none" spc="-150" baseline="0" dirty="0" smtClean="0">
                        <a:solidFill>
                          <a:schemeClr val="tx1"/>
                        </a:solidFill>
                        <a:latin typeface="游ゴシック" panose="020B0400000000000000" pitchFamily="50" charset="-128"/>
                      </a:endParaRPr>
                    </a:p>
                    <a:p>
                      <a:pPr>
                        <a:lnSpc>
                          <a:spcPts val="1800"/>
                        </a:lnSpc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800"/>
                        </a:lnSpc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３．学生に対し、「５人以上」「２時間以上」の宴会・飲み会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800"/>
                        </a:lnSpc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　　を控えるよう求めること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800"/>
                        </a:lnSpc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800"/>
                        </a:lnSpc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４．学生に少しでも症状が有る場合は登校させず、検査受診を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800"/>
                        </a:lnSpc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　　勧めること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800"/>
                        </a:lnSpc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800"/>
                        </a:lnSpc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５．寒い環境においても、適度な保湿、適切な換気（</a:t>
                      </a:r>
                      <a:r>
                        <a:rPr lang="en-US" altLang="ja-JP" sz="1600" b="0" u="none" dirty="0" smtClean="0">
                          <a:solidFill>
                            <a:schemeClr val="tx1"/>
                          </a:solidFill>
                        </a:rPr>
                        <a:t>CO</a:t>
                      </a: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２セン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800"/>
                        </a:lnSpc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　　サーの活用による確認等）を実施すること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＜大学等へのお願い＞　　　　</a:t>
                      </a:r>
                    </a:p>
                    <a:p>
                      <a:pPr>
                        <a:lnSpc>
                          <a:spcPts val="1800"/>
                        </a:lnSpc>
                      </a:pPr>
                      <a:r>
                        <a:rPr lang="ja-JP" altLang="en-US" sz="1600" b="1" u="sng" dirty="0" smtClean="0">
                          <a:solidFill>
                            <a:srgbClr val="FF0000"/>
                          </a:solidFill>
                        </a:rPr>
                        <a:t>１．学生に対し、緊急事態宣言が発出されている</a:t>
                      </a:r>
                      <a:endParaRPr lang="en-US" altLang="ja-JP" sz="1600" b="1" u="sng" dirty="0" smtClean="0">
                        <a:solidFill>
                          <a:srgbClr val="FF0000"/>
                        </a:solidFill>
                      </a:endParaRPr>
                    </a:p>
                    <a:p>
                      <a:pPr>
                        <a:lnSpc>
                          <a:spcPts val="1800"/>
                        </a:lnSpc>
                      </a:pPr>
                      <a:r>
                        <a:rPr lang="ja-JP" altLang="en-US" sz="1600" b="1" u="none" dirty="0" smtClean="0">
                          <a:solidFill>
                            <a:srgbClr val="FF0000"/>
                          </a:solidFill>
                        </a:rPr>
                        <a:t>　　</a:t>
                      </a:r>
                      <a:r>
                        <a:rPr lang="ja-JP" altLang="en-US" sz="1600" b="1" u="sng" dirty="0" smtClean="0">
                          <a:solidFill>
                            <a:srgbClr val="FF0000"/>
                          </a:solidFill>
                        </a:rPr>
                        <a:t>１都３県（東京都、埼玉県、千葉県、神奈川県）との往来</a:t>
                      </a:r>
                      <a:endParaRPr lang="en-US" altLang="ja-JP" sz="1600" b="1" u="sng" dirty="0" smtClean="0">
                        <a:solidFill>
                          <a:srgbClr val="FF0000"/>
                        </a:solidFill>
                      </a:endParaRPr>
                    </a:p>
                    <a:p>
                      <a:pPr>
                        <a:lnSpc>
                          <a:spcPts val="1800"/>
                        </a:lnSpc>
                      </a:pPr>
                      <a:r>
                        <a:rPr lang="ja-JP" altLang="en-US" sz="1600" b="1" u="none" dirty="0" smtClean="0">
                          <a:solidFill>
                            <a:srgbClr val="FF0000"/>
                          </a:solidFill>
                        </a:rPr>
                        <a:t>　　</a:t>
                      </a:r>
                      <a:r>
                        <a:rPr lang="ja-JP" altLang="en-US" sz="1600" b="1" u="sng" dirty="0" smtClean="0">
                          <a:solidFill>
                            <a:srgbClr val="FF0000"/>
                          </a:solidFill>
                        </a:rPr>
                        <a:t>を自粛するよう求めること</a:t>
                      </a:r>
                    </a:p>
                    <a:p>
                      <a:pPr>
                        <a:lnSpc>
                          <a:spcPts val="1800"/>
                        </a:lnSpc>
                      </a:pPr>
                      <a:endParaRPr lang="en-US" altLang="ja-JP" sz="1600" b="1" u="sng" dirty="0" smtClean="0">
                        <a:solidFill>
                          <a:srgbClr val="FF0000"/>
                        </a:solidFill>
                      </a:endParaRPr>
                    </a:p>
                    <a:p>
                      <a:pPr>
                        <a:lnSpc>
                          <a:spcPts val="1800"/>
                        </a:lnSpc>
                        <a:defRPr/>
                      </a:pPr>
                      <a:r>
                        <a:rPr lang="ja-JP" altLang="en-US" sz="1600" b="1" u="sng" dirty="0" smtClean="0">
                          <a:solidFill>
                            <a:srgbClr val="FF0000"/>
                          </a:solidFill>
                        </a:rPr>
                        <a:t>２．</a:t>
                      </a: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（略）</a:t>
                      </a:r>
                      <a:endParaRPr lang="en-US" altLang="ja-JP" sz="1600" b="1" u="sng" dirty="0" smtClean="0">
                        <a:solidFill>
                          <a:srgbClr val="FF0000"/>
                        </a:solidFill>
                      </a:endParaRPr>
                    </a:p>
                    <a:p>
                      <a:pPr>
                        <a:lnSpc>
                          <a:spcPts val="1800"/>
                        </a:lnSpc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800"/>
                        </a:lnSpc>
                      </a:pPr>
                      <a:r>
                        <a:rPr lang="ja-JP" altLang="en-US" sz="1600" b="1" u="sng" dirty="0" smtClean="0">
                          <a:solidFill>
                            <a:srgbClr val="FF0000"/>
                          </a:solidFill>
                        </a:rPr>
                        <a:t>３．学生に対し、成人式前後の懇親会、新年会には参加しない</a:t>
                      </a:r>
                      <a:endParaRPr lang="en-US" altLang="ja-JP" sz="1600" b="1" u="sng" dirty="0" smtClean="0">
                        <a:solidFill>
                          <a:srgbClr val="FF0000"/>
                        </a:solidFill>
                      </a:endParaRPr>
                    </a:p>
                    <a:p>
                      <a:pPr>
                        <a:lnSpc>
                          <a:spcPts val="1800"/>
                        </a:lnSpc>
                      </a:pPr>
                      <a:r>
                        <a:rPr lang="ja-JP" altLang="en-US" sz="1600" b="1" u="none" dirty="0" smtClean="0">
                          <a:solidFill>
                            <a:srgbClr val="FF0000"/>
                          </a:solidFill>
                        </a:rPr>
                        <a:t>　　</a:t>
                      </a:r>
                      <a:r>
                        <a:rPr lang="ja-JP" altLang="en-US" sz="1600" b="1" u="sng" dirty="0" smtClean="0">
                          <a:solidFill>
                            <a:srgbClr val="FF0000"/>
                          </a:solidFill>
                        </a:rPr>
                        <a:t>よう求めること</a:t>
                      </a:r>
                    </a:p>
                    <a:p>
                      <a:pPr>
                        <a:lnSpc>
                          <a:spcPts val="1800"/>
                        </a:lnSpc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800"/>
                        </a:lnSpc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800"/>
                        </a:lnSpc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800"/>
                        </a:lnSpc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800"/>
                        </a:lnSpc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800"/>
                        </a:lnSpc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800"/>
                        </a:lnSpc>
                      </a:pPr>
                      <a:r>
                        <a:rPr lang="ja-JP" altLang="en-US" sz="1600" b="1" u="sng" dirty="0" smtClean="0">
                          <a:solidFill>
                            <a:srgbClr val="FF0000"/>
                          </a:solidFill>
                        </a:rPr>
                        <a:t>４．</a:t>
                      </a: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（略）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800"/>
                        </a:lnSpc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800"/>
                        </a:lnSpc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800"/>
                        </a:lnSpc>
                      </a:pPr>
                      <a:r>
                        <a:rPr lang="ja-JP" altLang="en-US" sz="1600" b="1" u="sng" dirty="0" smtClean="0">
                          <a:solidFill>
                            <a:srgbClr val="FF0000"/>
                          </a:solidFill>
                        </a:rPr>
                        <a:t>５．</a:t>
                      </a: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（略）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800"/>
                        </a:lnSpc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800"/>
                        </a:lnSpc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1" u="sng" dirty="0" smtClean="0">
                          <a:solidFill>
                            <a:srgbClr val="FF0000"/>
                          </a:solidFill>
                        </a:rPr>
                        <a:t>６．</a:t>
                      </a: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（略）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2475152"/>
                  </a:ext>
                </a:extLst>
              </a:tr>
            </a:tbl>
          </a:graphicData>
        </a:graphic>
      </p:graphicFrame>
      <p:sp>
        <p:nvSpPr>
          <p:cNvPr id="6" name="テキスト ボックス 5"/>
          <p:cNvSpPr txBox="1"/>
          <p:nvPr/>
        </p:nvSpPr>
        <p:spPr>
          <a:xfrm>
            <a:off x="4650103" y="608347"/>
            <a:ext cx="1255594" cy="307777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 dirty="0" smtClean="0"/>
              <a:t>参考資料６</a:t>
            </a:r>
            <a:endParaRPr kumimoji="1" lang="ja-JP" altLang="en-US" sz="1400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0684689" y="612791"/>
            <a:ext cx="1255594" cy="307777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 dirty="0" smtClean="0"/>
              <a:t>参考資料６</a:t>
            </a:r>
            <a:endParaRPr kumimoji="1" lang="ja-JP" altLang="en-US" sz="1400" dirty="0"/>
          </a:p>
        </p:txBody>
      </p:sp>
    </p:spTree>
    <p:extLst>
      <p:ext uri="{BB962C8B-B14F-4D97-AF65-F5344CB8AC3E}">
        <p14:creationId xmlns:p14="http://schemas.microsoft.com/office/powerpoint/2010/main" val="2394254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9448800" y="6442190"/>
            <a:ext cx="2743200" cy="365125"/>
          </a:xfrm>
        </p:spPr>
        <p:txBody>
          <a:bodyPr/>
          <a:lstStyle/>
          <a:p>
            <a:fld id="{38329C25-BD09-4AEE-90D6-E5269A43C3B5}" type="slidenum">
              <a:rPr kumimoji="1" lang="ja-JP" altLang="en-US" sz="2000" smtClean="0"/>
              <a:t>14</a:t>
            </a:fld>
            <a:endParaRPr kumimoji="1" lang="ja-JP" altLang="en-US" sz="20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93339" y="282479"/>
            <a:ext cx="4172753" cy="461665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2400" b="1" dirty="0" smtClean="0"/>
              <a:t>　　　　</a:t>
            </a:r>
            <a:endParaRPr kumimoji="1" lang="ja-JP" altLang="en-US" sz="2400" b="1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57112" y="3144800"/>
            <a:ext cx="12198828" cy="646331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endParaRPr lang="en-US" altLang="ja-JP" b="1" dirty="0" smtClean="0"/>
          </a:p>
          <a:p>
            <a:endParaRPr lang="en-US" altLang="ja-JP" dirty="0"/>
          </a:p>
        </p:txBody>
      </p:sp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1209074"/>
              </p:ext>
            </p:extLst>
          </p:nvPr>
        </p:nvGraphicFramePr>
        <p:xfrm>
          <a:off x="94918" y="282479"/>
          <a:ext cx="11943332" cy="630405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971666">
                  <a:extLst>
                    <a:ext uri="{9D8B030D-6E8A-4147-A177-3AD203B41FA5}">
                      <a16:colId xmlns:a16="http://schemas.microsoft.com/office/drawing/2014/main" val="3989974363"/>
                    </a:ext>
                  </a:extLst>
                </a:gridCol>
                <a:gridCol w="5971666">
                  <a:extLst>
                    <a:ext uri="{9D8B030D-6E8A-4147-A177-3AD203B41FA5}">
                      <a16:colId xmlns:a16="http://schemas.microsoft.com/office/drawing/2014/main" val="849356273"/>
                    </a:ext>
                  </a:extLst>
                </a:gridCol>
              </a:tblGrid>
              <a:tr h="334826">
                <a:tc>
                  <a:txBody>
                    <a:bodyPr/>
                    <a:lstStyle/>
                    <a:p>
                      <a:pPr algn="ctr"/>
                      <a:r>
                        <a:rPr kumimoji="1" lang="zh-CN" altLang="en-US" sz="1600" b="1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旧（令和</a:t>
                      </a:r>
                      <a:r>
                        <a:rPr kumimoji="1" lang="en-US" altLang="zh-CN" sz="1600" b="1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2</a:t>
                      </a:r>
                      <a:r>
                        <a:rPr kumimoji="1" lang="zh-CN" altLang="en-US" sz="1600" b="1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年</a:t>
                      </a:r>
                      <a:r>
                        <a:rPr kumimoji="1" lang="en-US" altLang="zh-CN" sz="1600" b="1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12</a:t>
                      </a:r>
                      <a:r>
                        <a:rPr kumimoji="1" lang="zh-CN" altLang="en-US" sz="1600" b="1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月</a:t>
                      </a:r>
                      <a:r>
                        <a:rPr kumimoji="1" lang="en-US" altLang="ja-JP" sz="1600" b="1" baseline="0" dirty="0" smtClean="0">
                          <a:latin typeface="游ゴシック" panose="020B0400000000000000" pitchFamily="50" charset="-128"/>
                          <a:ea typeface="+mn-ea"/>
                        </a:rPr>
                        <a:t>30</a:t>
                      </a:r>
                      <a:r>
                        <a:rPr kumimoji="1" lang="zh-CN" altLang="en-US" sz="1600" b="1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日～</a:t>
                      </a:r>
                      <a:r>
                        <a:rPr kumimoji="1" lang="ja-JP" altLang="en-US" sz="1600" b="1" baseline="0" dirty="0" smtClean="0">
                          <a:latin typeface="游ゴシック" panose="020B0400000000000000" pitchFamily="50" charset="-128"/>
                          <a:ea typeface="+mn-ea"/>
                        </a:rPr>
                        <a:t>令和</a:t>
                      </a:r>
                      <a:r>
                        <a:rPr kumimoji="1" lang="en-US" altLang="ja-JP" sz="1600" b="1" baseline="0" dirty="0" smtClean="0">
                          <a:latin typeface="游ゴシック" panose="020B0400000000000000" pitchFamily="50" charset="-128"/>
                          <a:ea typeface="+mn-ea"/>
                        </a:rPr>
                        <a:t>3</a:t>
                      </a:r>
                      <a:r>
                        <a:rPr kumimoji="1" lang="ja-JP" altLang="en-US" sz="1600" b="1" baseline="0" dirty="0" smtClean="0">
                          <a:latin typeface="游ゴシック" panose="020B0400000000000000" pitchFamily="50" charset="-128"/>
                          <a:ea typeface="+mn-ea"/>
                        </a:rPr>
                        <a:t>年</a:t>
                      </a:r>
                      <a:r>
                        <a:rPr kumimoji="1" lang="en-US" altLang="zh-CN" sz="1600" b="1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</a:t>
                      </a:r>
                      <a:r>
                        <a:rPr kumimoji="1" lang="zh-CN" altLang="en-US" sz="1600" b="1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月</a:t>
                      </a:r>
                      <a:r>
                        <a:rPr kumimoji="1" lang="en-US" altLang="zh-CN" sz="1600" b="1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11</a:t>
                      </a:r>
                      <a:r>
                        <a:rPr kumimoji="1" lang="zh-CN" altLang="en-US" sz="1600" b="1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日）</a:t>
                      </a:r>
                      <a:endParaRPr kumimoji="1" lang="ja-JP" altLang="en-US" sz="1600" b="1" baseline="0" dirty="0">
                        <a:latin typeface="游ゴシック" panose="020B0400000000000000" pitchFamily="50" charset="-128"/>
                        <a:ea typeface="+mn-ea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1" dirty="0" smtClean="0">
                          <a:latin typeface="+mn-lt"/>
                        </a:rPr>
                        <a:t>新（令和</a:t>
                      </a:r>
                      <a:r>
                        <a:rPr kumimoji="1" lang="en-US" altLang="ja-JP" sz="1600" b="1" dirty="0" smtClean="0">
                          <a:latin typeface="+mn-lt"/>
                        </a:rPr>
                        <a:t>3</a:t>
                      </a:r>
                      <a:r>
                        <a:rPr kumimoji="1" lang="ja-JP" altLang="en-US" sz="1600" b="1" dirty="0" smtClean="0">
                          <a:latin typeface="+mn-lt"/>
                        </a:rPr>
                        <a:t>年</a:t>
                      </a:r>
                      <a:r>
                        <a:rPr kumimoji="1" lang="en-US" altLang="ja-JP" sz="1600" b="1" dirty="0" smtClean="0">
                          <a:latin typeface="+mn-lt"/>
                        </a:rPr>
                        <a:t>1</a:t>
                      </a:r>
                      <a:r>
                        <a:rPr kumimoji="1" lang="ja-JP" altLang="en-US" sz="1600" b="1" dirty="0" smtClean="0">
                          <a:latin typeface="+mn-lt"/>
                        </a:rPr>
                        <a:t>月</a:t>
                      </a:r>
                      <a:r>
                        <a:rPr kumimoji="1" lang="en-US" altLang="ja-JP" sz="1600" b="1" dirty="0" smtClean="0">
                          <a:latin typeface="+mn-lt"/>
                        </a:rPr>
                        <a:t>9</a:t>
                      </a:r>
                      <a:r>
                        <a:rPr kumimoji="1" lang="ja-JP" altLang="en-US" sz="1600" b="1" dirty="0" smtClean="0">
                          <a:latin typeface="+mn-lt"/>
                        </a:rPr>
                        <a:t>日～</a:t>
                      </a:r>
                      <a:r>
                        <a:rPr kumimoji="1" lang="en-US" altLang="ja-JP" sz="1600" b="1" dirty="0" smtClean="0">
                          <a:latin typeface="+mn-lt"/>
                        </a:rPr>
                        <a:t>1</a:t>
                      </a:r>
                      <a:r>
                        <a:rPr kumimoji="1" lang="ja-JP" altLang="en-US" sz="1600" b="1" dirty="0" smtClean="0">
                          <a:latin typeface="+mn-lt"/>
                        </a:rPr>
                        <a:t>月</a:t>
                      </a:r>
                      <a:r>
                        <a:rPr kumimoji="1" lang="en-US" altLang="ja-JP" sz="1600" b="1" dirty="0" smtClean="0">
                          <a:latin typeface="+mn-lt"/>
                        </a:rPr>
                        <a:t>31</a:t>
                      </a:r>
                      <a:r>
                        <a:rPr kumimoji="1" lang="ja-JP" altLang="en-US" sz="1600" b="1" dirty="0" smtClean="0">
                          <a:latin typeface="+mn-lt"/>
                        </a:rPr>
                        <a:t>日）</a:t>
                      </a:r>
                      <a:endParaRPr kumimoji="1" lang="ja-JP" altLang="en-US" sz="1600" b="1" dirty="0">
                        <a:latin typeface="+mn-lt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5190762"/>
                  </a:ext>
                </a:extLst>
              </a:tr>
              <a:tr h="5968779"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800"/>
                        </a:lnSpc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800"/>
                        </a:lnSpc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６．高齢者と日常的に接する学生は、感染リスクの高い環境を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800"/>
                        </a:lnSpc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　　避けること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800"/>
                        </a:lnSpc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800"/>
                        </a:lnSpc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７．寮やクラブ・サークル活動での感染防止対策（マスクの着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800"/>
                        </a:lnSpc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　　用等）を徹底すること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800"/>
                        </a:lnSpc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800"/>
                        </a:lnSpc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８．業種別ガイドラインを遵守（感染防止宣言ステッカーの導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800"/>
                        </a:lnSpc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　　入）していない、接待を伴う飲食店及び酒類の提供を行う　　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800"/>
                        </a:lnSpc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　　飲食店の利用を自粛すること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800"/>
                        </a:lnSpc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800"/>
                        </a:lnSpc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（削除）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800"/>
                        </a:lnSpc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800"/>
                        </a:lnSpc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800"/>
                        </a:lnSpc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７．（略）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800"/>
                        </a:lnSpc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800"/>
                        </a:lnSpc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800"/>
                        </a:lnSpc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８．（略）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2475152"/>
                  </a:ext>
                </a:extLst>
              </a:tr>
            </a:tbl>
          </a:graphicData>
        </a:graphic>
      </p:graphicFrame>
      <p:sp>
        <p:nvSpPr>
          <p:cNvPr id="6" name="テキスト ボックス 5"/>
          <p:cNvSpPr txBox="1"/>
          <p:nvPr/>
        </p:nvSpPr>
        <p:spPr>
          <a:xfrm>
            <a:off x="4663751" y="590255"/>
            <a:ext cx="1255594" cy="307777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 dirty="0" smtClean="0"/>
              <a:t>参考資料６</a:t>
            </a:r>
            <a:endParaRPr kumimoji="1" lang="ja-JP" altLang="en-US" sz="1400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0671041" y="597419"/>
            <a:ext cx="1255594" cy="307777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 dirty="0" smtClean="0"/>
              <a:t>参考資料６</a:t>
            </a:r>
            <a:endParaRPr kumimoji="1" lang="ja-JP" altLang="en-US" sz="1400" dirty="0"/>
          </a:p>
        </p:txBody>
      </p:sp>
    </p:spTree>
    <p:extLst>
      <p:ext uri="{BB962C8B-B14F-4D97-AF65-F5344CB8AC3E}">
        <p14:creationId xmlns:p14="http://schemas.microsoft.com/office/powerpoint/2010/main" val="80892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9380560" y="6360302"/>
            <a:ext cx="2743200" cy="365125"/>
          </a:xfrm>
        </p:spPr>
        <p:txBody>
          <a:bodyPr/>
          <a:lstStyle/>
          <a:p>
            <a:fld id="{38329C25-BD09-4AEE-90D6-E5269A43C3B5}" type="slidenum">
              <a:rPr kumimoji="1" lang="ja-JP" altLang="en-US" sz="2000" smtClean="0"/>
              <a:t>2</a:t>
            </a:fld>
            <a:endParaRPr kumimoji="1" lang="ja-JP" altLang="en-US" sz="20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93339" y="282479"/>
            <a:ext cx="4172753" cy="461665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2400" b="1" dirty="0" smtClean="0"/>
              <a:t>　　　　</a:t>
            </a:r>
            <a:endParaRPr kumimoji="1" lang="ja-JP" altLang="en-US" sz="2400" b="1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88872" y="3062912"/>
            <a:ext cx="12198828" cy="646331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endParaRPr lang="en-US" altLang="ja-JP" b="1" dirty="0" smtClean="0"/>
          </a:p>
          <a:p>
            <a:endParaRPr lang="en-US" altLang="ja-JP" dirty="0"/>
          </a:p>
        </p:txBody>
      </p:sp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8424013"/>
              </p:ext>
            </p:extLst>
          </p:nvPr>
        </p:nvGraphicFramePr>
        <p:xfrm>
          <a:off x="180428" y="479693"/>
          <a:ext cx="11943332" cy="606317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971666">
                  <a:extLst>
                    <a:ext uri="{9D8B030D-6E8A-4147-A177-3AD203B41FA5}">
                      <a16:colId xmlns:a16="http://schemas.microsoft.com/office/drawing/2014/main" val="3989974363"/>
                    </a:ext>
                  </a:extLst>
                </a:gridCol>
                <a:gridCol w="5971666">
                  <a:extLst>
                    <a:ext uri="{9D8B030D-6E8A-4147-A177-3AD203B41FA5}">
                      <a16:colId xmlns:a16="http://schemas.microsoft.com/office/drawing/2014/main" val="849356273"/>
                    </a:ext>
                  </a:extLst>
                </a:gridCol>
              </a:tblGrid>
              <a:tr h="353421">
                <a:tc>
                  <a:txBody>
                    <a:bodyPr/>
                    <a:lstStyle/>
                    <a:p>
                      <a:pPr algn="ctr"/>
                      <a:r>
                        <a:rPr kumimoji="1" lang="zh-CN" altLang="en-US" sz="1600" b="1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旧（令和</a:t>
                      </a:r>
                      <a:r>
                        <a:rPr kumimoji="1" lang="en-US" altLang="zh-CN" sz="1600" b="1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2</a:t>
                      </a:r>
                      <a:r>
                        <a:rPr kumimoji="1" lang="zh-CN" altLang="en-US" sz="1600" b="1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年</a:t>
                      </a:r>
                      <a:r>
                        <a:rPr kumimoji="1" lang="en-US" altLang="zh-CN" sz="1600" b="1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12</a:t>
                      </a:r>
                      <a:r>
                        <a:rPr kumimoji="1" lang="zh-CN" altLang="en-US" sz="1600" b="1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月</a:t>
                      </a:r>
                      <a:r>
                        <a:rPr kumimoji="1" lang="en-US" altLang="ja-JP" sz="1600" b="1" baseline="0" dirty="0" smtClean="0">
                          <a:latin typeface="游ゴシック" panose="020B0400000000000000" pitchFamily="50" charset="-128"/>
                          <a:ea typeface="+mn-ea"/>
                        </a:rPr>
                        <a:t>30</a:t>
                      </a:r>
                      <a:r>
                        <a:rPr kumimoji="1" lang="zh-CN" altLang="en-US" sz="1600" b="1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日～</a:t>
                      </a:r>
                      <a:r>
                        <a:rPr kumimoji="1" lang="ja-JP" altLang="en-US" sz="1600" b="1" baseline="0" dirty="0" smtClean="0">
                          <a:latin typeface="游ゴシック" panose="020B0400000000000000" pitchFamily="50" charset="-128"/>
                          <a:ea typeface="+mn-ea"/>
                        </a:rPr>
                        <a:t>令和</a:t>
                      </a:r>
                      <a:r>
                        <a:rPr kumimoji="1" lang="en-US" altLang="ja-JP" sz="1600" b="1" baseline="0" dirty="0" smtClean="0">
                          <a:latin typeface="游ゴシック" panose="020B0400000000000000" pitchFamily="50" charset="-128"/>
                          <a:ea typeface="+mn-ea"/>
                        </a:rPr>
                        <a:t>3</a:t>
                      </a:r>
                      <a:r>
                        <a:rPr kumimoji="1" lang="ja-JP" altLang="en-US" sz="1600" b="1" baseline="0" dirty="0" smtClean="0">
                          <a:latin typeface="游ゴシック" panose="020B0400000000000000" pitchFamily="50" charset="-128"/>
                          <a:ea typeface="+mn-ea"/>
                        </a:rPr>
                        <a:t>年</a:t>
                      </a:r>
                      <a:r>
                        <a:rPr kumimoji="1" lang="en-US" altLang="zh-CN" sz="1600" b="1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</a:t>
                      </a:r>
                      <a:r>
                        <a:rPr kumimoji="1" lang="zh-CN" altLang="en-US" sz="1600" b="1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月</a:t>
                      </a:r>
                      <a:r>
                        <a:rPr kumimoji="1" lang="en-US" altLang="zh-CN" sz="1600" b="1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11</a:t>
                      </a:r>
                      <a:r>
                        <a:rPr kumimoji="1" lang="zh-CN" altLang="en-US" sz="1600" b="1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日）</a:t>
                      </a:r>
                      <a:endParaRPr kumimoji="1" lang="ja-JP" altLang="en-US" sz="1600" b="1" baseline="0" dirty="0">
                        <a:latin typeface="游ゴシック" panose="020B0400000000000000" pitchFamily="50" charset="-128"/>
                        <a:ea typeface="+mn-ea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1" dirty="0" smtClean="0">
                          <a:latin typeface="+mn-lt"/>
                        </a:rPr>
                        <a:t>新（令和</a:t>
                      </a:r>
                      <a:r>
                        <a:rPr kumimoji="1" lang="en-US" altLang="ja-JP" sz="1600" b="1" dirty="0" smtClean="0">
                          <a:latin typeface="+mn-lt"/>
                        </a:rPr>
                        <a:t>3</a:t>
                      </a:r>
                      <a:r>
                        <a:rPr kumimoji="1" lang="ja-JP" altLang="en-US" sz="1600" b="1" dirty="0" smtClean="0">
                          <a:latin typeface="+mn-lt"/>
                        </a:rPr>
                        <a:t>年</a:t>
                      </a:r>
                      <a:r>
                        <a:rPr kumimoji="1" lang="en-US" altLang="ja-JP" sz="1600" b="1" dirty="0" smtClean="0">
                          <a:latin typeface="+mn-lt"/>
                        </a:rPr>
                        <a:t>1</a:t>
                      </a:r>
                      <a:r>
                        <a:rPr kumimoji="1" lang="ja-JP" altLang="en-US" sz="1600" b="1" dirty="0" smtClean="0">
                          <a:latin typeface="+mn-lt"/>
                        </a:rPr>
                        <a:t>月</a:t>
                      </a:r>
                      <a:r>
                        <a:rPr kumimoji="1" lang="en-US" altLang="ja-JP" sz="1600" b="1" dirty="0" smtClean="0">
                          <a:latin typeface="+mn-lt"/>
                        </a:rPr>
                        <a:t>9</a:t>
                      </a:r>
                      <a:r>
                        <a:rPr kumimoji="1" lang="ja-JP" altLang="en-US" sz="1600" b="1" dirty="0" smtClean="0">
                          <a:latin typeface="+mn-lt"/>
                        </a:rPr>
                        <a:t>日～</a:t>
                      </a:r>
                      <a:r>
                        <a:rPr kumimoji="1" lang="en-US" altLang="ja-JP" sz="1600" b="1" dirty="0" smtClean="0">
                          <a:latin typeface="+mn-lt"/>
                        </a:rPr>
                        <a:t>1</a:t>
                      </a:r>
                      <a:r>
                        <a:rPr kumimoji="1" lang="ja-JP" altLang="en-US" sz="1600" b="1" dirty="0" smtClean="0">
                          <a:latin typeface="+mn-lt"/>
                        </a:rPr>
                        <a:t>月</a:t>
                      </a:r>
                      <a:r>
                        <a:rPr kumimoji="1" lang="en-US" altLang="ja-JP" sz="1600" b="1" dirty="0" smtClean="0">
                          <a:latin typeface="+mn-lt"/>
                        </a:rPr>
                        <a:t>31</a:t>
                      </a:r>
                      <a:r>
                        <a:rPr kumimoji="1" lang="ja-JP" altLang="en-US" sz="1600" b="1" dirty="0" smtClean="0">
                          <a:latin typeface="+mn-lt"/>
                        </a:rPr>
                        <a:t>日）</a:t>
                      </a:r>
                      <a:endParaRPr kumimoji="1" lang="ja-JP" altLang="en-US" sz="1600" b="1" dirty="0">
                        <a:latin typeface="+mn-lt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5190762"/>
                  </a:ext>
                </a:extLst>
              </a:tr>
              <a:tr h="570975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ja-JP" altLang="en-US" sz="1600" b="0" dirty="0" smtClean="0"/>
                        <a:t>●施設について</a:t>
                      </a:r>
                      <a:endParaRPr lang="en-US" altLang="ja-JP" sz="1600" b="0" dirty="0" smtClean="0"/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ja-JP" altLang="en-US" sz="1600" b="0" u="none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①　区域　大阪市全域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 ②　期間　</a:t>
                      </a:r>
                      <a:r>
                        <a:rPr lang="ja-JP" altLang="en-US" sz="1600" b="1" u="none" spc="-100" baseline="0" dirty="0" smtClean="0">
                          <a:solidFill>
                            <a:schemeClr val="tx1"/>
                          </a:solidFill>
                        </a:rPr>
                        <a:t>令和２年</a:t>
                      </a:r>
                      <a:r>
                        <a:rPr lang="en-US" altLang="ja-JP" sz="1600" b="1" u="none" spc="-100" baseline="0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r>
                        <a:rPr lang="ja-JP" altLang="en-US" sz="1600" b="1" u="none" spc="-100" baseline="0" dirty="0" smtClean="0">
                          <a:solidFill>
                            <a:schemeClr val="tx1"/>
                          </a:solidFill>
                        </a:rPr>
                        <a:t>月</a:t>
                      </a:r>
                      <a:r>
                        <a:rPr lang="en-US" altLang="ja-JP" sz="1600" b="1" u="none" spc="-100" baseline="0" dirty="0" smtClean="0">
                          <a:solidFill>
                            <a:schemeClr val="tx1"/>
                          </a:solidFill>
                        </a:rPr>
                        <a:t>30</a:t>
                      </a:r>
                      <a:r>
                        <a:rPr lang="ja-JP" altLang="en-US" sz="1600" b="1" u="none" spc="-100" baseline="0" dirty="0" smtClean="0">
                          <a:solidFill>
                            <a:schemeClr val="tx1"/>
                          </a:solidFill>
                        </a:rPr>
                        <a:t>日～令和３年</a:t>
                      </a:r>
                      <a:r>
                        <a:rPr lang="en-US" altLang="ja-JP" sz="1600" b="1" u="none" spc="-100" baseline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ja-JP" altLang="en-US" sz="1600" b="1" u="none" spc="-100" baseline="0" dirty="0" smtClean="0">
                          <a:solidFill>
                            <a:schemeClr val="tx1"/>
                          </a:solidFill>
                        </a:rPr>
                        <a:t>月</a:t>
                      </a:r>
                      <a:r>
                        <a:rPr lang="en-US" altLang="ja-JP" sz="1600" b="1" u="none" spc="-100" baseline="0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r>
                        <a:rPr lang="ja-JP" altLang="en-US" sz="1600" b="1" u="none" spc="-100" baseline="0" dirty="0" smtClean="0">
                          <a:solidFill>
                            <a:schemeClr val="tx1"/>
                          </a:solidFill>
                        </a:rPr>
                        <a:t>日（期間を延長）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 ③　実施内容（特措法第</a:t>
                      </a:r>
                      <a:r>
                        <a:rPr lang="en-US" altLang="ja-JP" sz="1600" b="0" u="none" dirty="0" smtClean="0">
                          <a:solidFill>
                            <a:schemeClr val="tx1"/>
                          </a:solidFill>
                        </a:rPr>
                        <a:t>24</a:t>
                      </a: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条第９項に基づく）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US" altLang="ja-JP" sz="1600" b="0" dirty="0" smtClean="0"/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US" altLang="ja-JP" sz="1600" b="0" dirty="0" smtClean="0"/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US" altLang="ja-JP" sz="1600" b="0" dirty="0" smtClean="0"/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US" altLang="ja-JP" sz="1600" b="0" dirty="0" smtClean="0"/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US" altLang="ja-JP" sz="1600" b="0" dirty="0" smtClean="0"/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US" altLang="ja-JP" sz="1600" b="0" dirty="0" smtClean="0"/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US" altLang="ja-JP" sz="1600" b="0" dirty="0" smtClean="0"/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US" altLang="ja-JP" sz="1600" b="0" dirty="0" smtClean="0"/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US" altLang="ja-JP" sz="1600" b="0" dirty="0" smtClean="0"/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US" altLang="ja-JP" sz="1600" b="0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600" b="0" u="none" dirty="0" smtClean="0">
                          <a:solidFill>
                            <a:schemeClr val="tx1"/>
                          </a:solidFill>
                        </a:rPr>
                        <a:t>※</a:t>
                      </a: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　特措法施行令第</a:t>
                      </a:r>
                      <a:r>
                        <a:rPr lang="en-US" altLang="ja-JP" sz="1600" b="0" u="none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条第１項各号に掲げる施設</a:t>
                      </a:r>
                      <a:endParaRPr lang="en-US" altLang="ja-JP" sz="1600" b="0" u="none" spc="-1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spc="-1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spc="-1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600" b="0" u="none" spc="-100" dirty="0" smtClean="0">
                          <a:solidFill>
                            <a:schemeClr val="tx1"/>
                          </a:solidFill>
                        </a:rPr>
                        <a:t>※</a:t>
                      </a:r>
                      <a:r>
                        <a:rPr lang="ja-JP" altLang="en-US" sz="1600" b="0" u="none" spc="-100" dirty="0" smtClean="0">
                          <a:solidFill>
                            <a:schemeClr val="tx1"/>
                          </a:solidFill>
                        </a:rPr>
                        <a:t>上記のほか、現在、施設に要請している内容については、継続し</a:t>
                      </a:r>
                      <a:endParaRPr lang="en-US" altLang="ja-JP" sz="1600" b="0" u="none" spc="-1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0" u="none" spc="-100" dirty="0" smtClean="0">
                          <a:solidFill>
                            <a:schemeClr val="tx1"/>
                          </a:solidFill>
                        </a:rPr>
                        <a:t>　</a:t>
                      </a:r>
                      <a:r>
                        <a:rPr lang="ja-JP" altLang="en-US" sz="1600" b="0" u="none" spc="-100" dirty="0" err="1" smtClean="0">
                          <a:solidFill>
                            <a:schemeClr val="tx1"/>
                          </a:solidFill>
                        </a:rPr>
                        <a:t>て</a:t>
                      </a:r>
                      <a:r>
                        <a:rPr lang="ja-JP" altLang="en-US" sz="1600" b="0" u="none" spc="-100" dirty="0" smtClean="0">
                          <a:solidFill>
                            <a:schemeClr val="tx1"/>
                          </a:solidFill>
                        </a:rPr>
                        <a:t>要請を実施（別添参考資料３）</a:t>
                      </a:r>
                      <a:endParaRPr lang="en-US" altLang="ja-JP" sz="1600" b="0" u="none" spc="-1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ja-JP" altLang="en-US" sz="1600" b="0" dirty="0" smtClean="0"/>
                        <a:t>●施設について</a:t>
                      </a:r>
                      <a:endParaRPr lang="en-US" altLang="ja-JP" sz="1600" b="0" dirty="0" smtClean="0"/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ja-JP" altLang="en-US" sz="1600" b="0" u="none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①　</a:t>
                      </a:r>
                      <a:r>
                        <a:rPr lang="ja-JP" altLang="en-US" sz="1600" b="0" u="none" baseline="0" dirty="0" smtClean="0">
                          <a:solidFill>
                            <a:schemeClr val="tx1"/>
                          </a:solidFill>
                        </a:rPr>
                        <a:t>（略）</a:t>
                      </a:r>
                      <a:endParaRPr lang="ja-JP" altLang="en-US" sz="1600" b="1" u="sng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 ②　期間　</a:t>
                      </a:r>
                      <a:r>
                        <a:rPr lang="ja-JP" altLang="en-US" sz="1600" b="1" u="sng" spc="-100" baseline="0" dirty="0" smtClean="0">
                          <a:solidFill>
                            <a:srgbClr val="FF0000"/>
                          </a:solidFill>
                        </a:rPr>
                        <a:t>１月</a:t>
                      </a:r>
                      <a:r>
                        <a:rPr lang="en-US" altLang="ja-JP" sz="1600" b="1" u="sng" spc="-100" baseline="0" dirty="0" smtClean="0">
                          <a:solidFill>
                            <a:srgbClr val="FF0000"/>
                          </a:solidFill>
                        </a:rPr>
                        <a:t>11</a:t>
                      </a:r>
                      <a:r>
                        <a:rPr lang="ja-JP" altLang="en-US" sz="1600" b="1" u="sng" spc="-100" baseline="0" dirty="0" smtClean="0">
                          <a:solidFill>
                            <a:srgbClr val="FF0000"/>
                          </a:solidFill>
                        </a:rPr>
                        <a:t>日までとしている期間を１月</a:t>
                      </a:r>
                      <a:r>
                        <a:rPr lang="en-US" altLang="ja-JP" sz="1600" b="1" u="sng" spc="-100" baseline="0" dirty="0" smtClean="0">
                          <a:solidFill>
                            <a:srgbClr val="FF0000"/>
                          </a:solidFill>
                        </a:rPr>
                        <a:t>31</a:t>
                      </a:r>
                      <a:r>
                        <a:rPr lang="ja-JP" altLang="en-US" sz="1600" b="1" u="sng" spc="-100" baseline="0" dirty="0" smtClean="0">
                          <a:solidFill>
                            <a:srgbClr val="FF0000"/>
                          </a:solidFill>
                        </a:rPr>
                        <a:t>日までに延長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 ③　実施内容（特措法第</a:t>
                      </a:r>
                      <a:r>
                        <a:rPr lang="en-US" altLang="ja-JP" sz="1600" b="0" u="none" dirty="0" smtClean="0">
                          <a:solidFill>
                            <a:schemeClr val="tx1"/>
                          </a:solidFill>
                        </a:rPr>
                        <a:t>24</a:t>
                      </a: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条第９項に基づく）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US" altLang="ja-JP" sz="1600" b="0" dirty="0" smtClean="0"/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US" altLang="ja-JP" sz="1600" b="0" dirty="0" smtClean="0"/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US" altLang="ja-JP" sz="1600" b="0" dirty="0" smtClean="0"/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US" altLang="ja-JP" sz="1600" b="0" dirty="0" smtClean="0"/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US" altLang="ja-JP" sz="1600" b="0" dirty="0" smtClean="0"/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US" altLang="ja-JP" sz="1600" b="0" dirty="0" smtClean="0"/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US" altLang="ja-JP" sz="1600" b="0" dirty="0" smtClean="0"/>
                    </a:p>
                    <a:p>
                      <a:pPr>
                        <a:lnSpc>
                          <a:spcPts val="1600"/>
                        </a:lnSpc>
                      </a:pPr>
                      <a:endParaRPr lang="en-US" altLang="ja-JP" sz="1600" b="0" dirty="0" smtClean="0"/>
                    </a:p>
                    <a:p>
                      <a:pPr>
                        <a:lnSpc>
                          <a:spcPts val="1600"/>
                        </a:lnSpc>
                      </a:pPr>
                      <a:endParaRPr lang="en-US" altLang="ja-JP" sz="1600" b="0" dirty="0" smtClean="0"/>
                    </a:p>
                    <a:p>
                      <a:pPr>
                        <a:lnSpc>
                          <a:spcPts val="1600"/>
                        </a:lnSpc>
                      </a:pPr>
                      <a:endParaRPr lang="en-US" altLang="ja-JP" sz="1600" b="0" dirty="0" smtClean="0"/>
                    </a:p>
                    <a:p>
                      <a:pPr>
                        <a:lnSpc>
                          <a:spcPts val="1600"/>
                        </a:lnSpc>
                      </a:pPr>
                      <a:endParaRPr lang="en-US" altLang="ja-JP" sz="1400" b="0" dirty="0" smtClean="0"/>
                    </a:p>
                    <a:p>
                      <a:pPr>
                        <a:lnSpc>
                          <a:spcPts val="1600"/>
                        </a:lnSpc>
                      </a:pPr>
                      <a:r>
                        <a:rPr lang="ja-JP" altLang="en-US" sz="1600" b="0" dirty="0" smtClean="0"/>
                        <a:t>（略）</a:t>
                      </a:r>
                      <a:endParaRPr lang="en-US" altLang="ja-JP" sz="1600" b="0" dirty="0" smtClean="0"/>
                    </a:p>
                    <a:p>
                      <a:pPr>
                        <a:lnSpc>
                          <a:spcPts val="1600"/>
                        </a:lnSpc>
                      </a:pPr>
                      <a:endParaRPr lang="en-US" altLang="ja-JP" sz="1600" b="0" dirty="0" smtClean="0"/>
                    </a:p>
                    <a:p>
                      <a:pPr>
                        <a:lnSpc>
                          <a:spcPts val="1600"/>
                        </a:lnSpc>
                      </a:pPr>
                      <a:endParaRPr lang="en-US" altLang="ja-JP" sz="1600" b="0" dirty="0" smtClean="0"/>
                    </a:p>
                    <a:p>
                      <a:pPr>
                        <a:lnSpc>
                          <a:spcPts val="1600"/>
                        </a:lnSpc>
                      </a:pPr>
                      <a:endParaRPr lang="en-US" altLang="ja-JP" sz="1600" b="0" dirty="0" smtClean="0"/>
                    </a:p>
                    <a:p>
                      <a:pPr>
                        <a:lnSpc>
                          <a:spcPts val="1600"/>
                        </a:lnSpc>
                      </a:pPr>
                      <a:r>
                        <a:rPr lang="ja-JP" altLang="en-US" sz="1600" b="0" dirty="0" smtClean="0"/>
                        <a:t>（略）</a:t>
                      </a:r>
                      <a:endParaRPr lang="en-US" altLang="ja-JP" sz="1600" b="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2475152"/>
                  </a:ext>
                </a:extLst>
              </a:tr>
            </a:tbl>
          </a:graphicData>
        </a:graphic>
      </p:graphicFrame>
      <p:pic>
        <p:nvPicPr>
          <p:cNvPr id="4" name="図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8872" y="1830481"/>
            <a:ext cx="5605075" cy="2464861"/>
          </a:xfrm>
          <a:prstGeom prst="rect">
            <a:avLst/>
          </a:prstGeom>
        </p:spPr>
      </p:pic>
      <p:pic>
        <p:nvPicPr>
          <p:cNvPr id="3" name="図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88286" y="1906496"/>
            <a:ext cx="5605075" cy="15376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5416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6864230"/>
              </p:ext>
            </p:extLst>
          </p:nvPr>
        </p:nvGraphicFramePr>
        <p:xfrm>
          <a:off x="98543" y="136436"/>
          <a:ext cx="11943332" cy="657710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971666">
                  <a:extLst>
                    <a:ext uri="{9D8B030D-6E8A-4147-A177-3AD203B41FA5}">
                      <a16:colId xmlns:a16="http://schemas.microsoft.com/office/drawing/2014/main" val="3989974363"/>
                    </a:ext>
                  </a:extLst>
                </a:gridCol>
                <a:gridCol w="5971666">
                  <a:extLst>
                    <a:ext uri="{9D8B030D-6E8A-4147-A177-3AD203B41FA5}">
                      <a16:colId xmlns:a16="http://schemas.microsoft.com/office/drawing/2014/main" val="849356273"/>
                    </a:ext>
                  </a:extLst>
                </a:gridCol>
              </a:tblGrid>
              <a:tr h="351561">
                <a:tc>
                  <a:txBody>
                    <a:bodyPr/>
                    <a:lstStyle/>
                    <a:p>
                      <a:pPr algn="ctr"/>
                      <a:r>
                        <a:rPr kumimoji="1" lang="zh-CN" altLang="en-US" sz="1600" b="1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旧（令和</a:t>
                      </a:r>
                      <a:r>
                        <a:rPr kumimoji="1" lang="en-US" altLang="zh-CN" sz="1600" b="1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2</a:t>
                      </a:r>
                      <a:r>
                        <a:rPr kumimoji="1" lang="zh-CN" altLang="en-US" sz="1600" b="1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年</a:t>
                      </a:r>
                      <a:r>
                        <a:rPr kumimoji="1" lang="en-US" altLang="zh-CN" sz="1600" b="1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12</a:t>
                      </a:r>
                      <a:r>
                        <a:rPr kumimoji="1" lang="zh-CN" altLang="en-US" sz="1600" b="1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月</a:t>
                      </a:r>
                      <a:r>
                        <a:rPr kumimoji="1" lang="en-US" altLang="ja-JP" sz="1600" b="1" baseline="0" dirty="0" smtClean="0">
                          <a:latin typeface="游ゴシック" panose="020B0400000000000000" pitchFamily="50" charset="-128"/>
                          <a:ea typeface="+mn-ea"/>
                        </a:rPr>
                        <a:t>30</a:t>
                      </a:r>
                      <a:r>
                        <a:rPr kumimoji="1" lang="zh-CN" altLang="en-US" sz="1600" b="1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日～</a:t>
                      </a:r>
                      <a:r>
                        <a:rPr kumimoji="1" lang="ja-JP" altLang="en-US" sz="1600" b="1" baseline="0" dirty="0" smtClean="0">
                          <a:latin typeface="游ゴシック" panose="020B0400000000000000" pitchFamily="50" charset="-128"/>
                          <a:ea typeface="+mn-ea"/>
                        </a:rPr>
                        <a:t>令和</a:t>
                      </a:r>
                      <a:r>
                        <a:rPr kumimoji="1" lang="en-US" altLang="ja-JP" sz="1600" b="1" baseline="0" dirty="0" smtClean="0">
                          <a:latin typeface="游ゴシック" panose="020B0400000000000000" pitchFamily="50" charset="-128"/>
                          <a:ea typeface="+mn-ea"/>
                        </a:rPr>
                        <a:t>3</a:t>
                      </a:r>
                      <a:r>
                        <a:rPr kumimoji="1" lang="ja-JP" altLang="en-US" sz="1600" b="1" baseline="0" dirty="0" smtClean="0">
                          <a:latin typeface="游ゴシック" panose="020B0400000000000000" pitchFamily="50" charset="-128"/>
                          <a:ea typeface="+mn-ea"/>
                        </a:rPr>
                        <a:t>年</a:t>
                      </a:r>
                      <a:r>
                        <a:rPr kumimoji="1" lang="en-US" altLang="zh-CN" sz="1600" b="1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</a:t>
                      </a:r>
                      <a:r>
                        <a:rPr kumimoji="1" lang="zh-CN" altLang="en-US" sz="1600" b="1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月</a:t>
                      </a:r>
                      <a:r>
                        <a:rPr kumimoji="1" lang="en-US" altLang="zh-CN" sz="1600" b="1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11</a:t>
                      </a:r>
                      <a:r>
                        <a:rPr kumimoji="1" lang="zh-CN" altLang="en-US" sz="1600" b="1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日）</a:t>
                      </a:r>
                      <a:endParaRPr kumimoji="1" lang="ja-JP" altLang="en-US" sz="1600" b="1" baseline="0" dirty="0">
                        <a:latin typeface="游ゴシック" panose="020B0400000000000000" pitchFamily="50" charset="-128"/>
                        <a:ea typeface="+mn-ea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1" dirty="0" smtClean="0">
                          <a:latin typeface="+mn-lt"/>
                        </a:rPr>
                        <a:t>新（令和</a:t>
                      </a:r>
                      <a:r>
                        <a:rPr kumimoji="1" lang="en-US" altLang="ja-JP" sz="1600" b="1" dirty="0" smtClean="0">
                          <a:latin typeface="+mn-lt"/>
                        </a:rPr>
                        <a:t>3</a:t>
                      </a:r>
                      <a:r>
                        <a:rPr kumimoji="1" lang="ja-JP" altLang="en-US" sz="1600" b="1" dirty="0" smtClean="0">
                          <a:latin typeface="+mn-lt"/>
                        </a:rPr>
                        <a:t>年</a:t>
                      </a:r>
                      <a:r>
                        <a:rPr kumimoji="1" lang="en-US" altLang="ja-JP" sz="1600" b="1" dirty="0" smtClean="0">
                          <a:latin typeface="+mn-lt"/>
                        </a:rPr>
                        <a:t>1</a:t>
                      </a:r>
                      <a:r>
                        <a:rPr kumimoji="1" lang="ja-JP" altLang="en-US" sz="1600" b="1" dirty="0" smtClean="0">
                          <a:latin typeface="+mn-lt"/>
                        </a:rPr>
                        <a:t>月</a:t>
                      </a:r>
                      <a:r>
                        <a:rPr kumimoji="1" lang="en-US" altLang="ja-JP" sz="1600" b="1" dirty="0" smtClean="0">
                          <a:latin typeface="+mn-lt"/>
                        </a:rPr>
                        <a:t>9</a:t>
                      </a:r>
                      <a:r>
                        <a:rPr kumimoji="1" lang="ja-JP" altLang="en-US" sz="1600" b="1" dirty="0" smtClean="0">
                          <a:latin typeface="+mn-lt"/>
                        </a:rPr>
                        <a:t>日～</a:t>
                      </a:r>
                      <a:r>
                        <a:rPr kumimoji="1" lang="en-US" altLang="ja-JP" sz="1600" b="1" dirty="0" smtClean="0">
                          <a:latin typeface="+mn-lt"/>
                        </a:rPr>
                        <a:t>1</a:t>
                      </a:r>
                      <a:r>
                        <a:rPr kumimoji="1" lang="ja-JP" altLang="en-US" sz="1600" b="1" dirty="0" smtClean="0">
                          <a:latin typeface="+mn-lt"/>
                        </a:rPr>
                        <a:t>月</a:t>
                      </a:r>
                      <a:r>
                        <a:rPr kumimoji="1" lang="en-US" altLang="ja-JP" sz="1600" b="1" dirty="0" smtClean="0">
                          <a:latin typeface="+mn-lt"/>
                        </a:rPr>
                        <a:t>31</a:t>
                      </a:r>
                      <a:r>
                        <a:rPr kumimoji="1" lang="ja-JP" altLang="en-US" sz="1600" b="1" dirty="0" smtClean="0">
                          <a:latin typeface="+mn-lt"/>
                        </a:rPr>
                        <a:t>日）</a:t>
                      </a:r>
                      <a:endParaRPr kumimoji="1" lang="ja-JP" altLang="en-US" sz="1600" b="1" dirty="0">
                        <a:latin typeface="+mn-lt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5190762"/>
                  </a:ext>
                </a:extLst>
              </a:tr>
              <a:tr h="28813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2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●上記要請を踏まえ、各団体等に特にお願いしたいこと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600" b="0" u="none" dirty="0" smtClean="0">
                          <a:solidFill>
                            <a:schemeClr val="tx1"/>
                          </a:solidFill>
                        </a:rPr>
                        <a:t>&lt;</a:t>
                      </a: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高齢者施設、医療機関等</a:t>
                      </a:r>
                      <a:r>
                        <a:rPr lang="en-US" altLang="ja-JP" sz="1600" b="0" u="none" dirty="0" smtClean="0">
                          <a:solidFill>
                            <a:schemeClr val="tx1"/>
                          </a:solidFill>
                        </a:rPr>
                        <a:t>&gt;&lt;</a:t>
                      </a: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経済界</a:t>
                      </a:r>
                      <a:r>
                        <a:rPr lang="en-US" altLang="ja-JP" sz="1600" b="0" u="none" dirty="0" smtClean="0">
                          <a:solidFill>
                            <a:schemeClr val="tx1"/>
                          </a:solidFill>
                        </a:rPr>
                        <a:t>&gt;&lt;</a:t>
                      </a: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大学等</a:t>
                      </a:r>
                      <a:r>
                        <a:rPr lang="en-US" altLang="ja-JP" sz="1600" b="0" u="none" dirty="0" smtClean="0">
                          <a:solidFill>
                            <a:schemeClr val="tx1"/>
                          </a:solidFill>
                        </a:rPr>
                        <a:t>&gt;</a:t>
                      </a:r>
                      <a:r>
                        <a:rPr lang="ja-JP" altLang="en-US" sz="1600" b="0" u="none" dirty="0" err="1" smtClean="0">
                          <a:solidFill>
                            <a:schemeClr val="tx1"/>
                          </a:solidFill>
                        </a:rPr>
                        <a:t>への</a:t>
                      </a: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お願い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　各団体等の関係者に対して、以下の内容を求めること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　　○年末年始は「ステイ ホーム」に努めること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　　　・忘年会、新年会、成人式後の懇親会への参加は、控え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　　　　ること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　　　・帰省は控えること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　　　・カウントダウン等、主催者がいないイベントへの参加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　　　　は、控えること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　　　・</a:t>
                      </a:r>
                      <a:r>
                        <a:rPr lang="ja-JP" altLang="en-US" sz="1600" b="0" u="none" spc="-230" baseline="0" dirty="0" smtClean="0">
                          <a:solidFill>
                            <a:schemeClr val="tx1"/>
                          </a:solidFill>
                        </a:rPr>
                        <a:t>初詣をする場合は、できるだけ密を避け、時期を分散すること</a:t>
                      </a:r>
                      <a:endParaRPr lang="en-US" altLang="ja-JP" sz="1600" b="0" u="none" spc="-23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1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　</a:t>
                      </a:r>
                      <a:r>
                        <a:rPr lang="en-US" altLang="ja-JP" sz="1600" b="0" u="none" dirty="0" smtClean="0">
                          <a:solidFill>
                            <a:schemeClr val="tx1"/>
                          </a:solidFill>
                        </a:rPr>
                        <a:t>※</a:t>
                      </a: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上記のほか、現在、各団体等にお願いしている内容につい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　　ては、継続して要請を実施（別添参考資料４～６）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2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●上記要請を踏まえ、各団体等に特にお願いしたいこと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　</a:t>
                      </a:r>
                      <a:r>
                        <a:rPr lang="en-US" altLang="ja-JP" sz="1600" b="0" u="none" dirty="0" smtClean="0">
                          <a:solidFill>
                            <a:schemeClr val="tx1"/>
                          </a:solidFill>
                        </a:rPr>
                        <a:t>&lt;</a:t>
                      </a: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高齢者施設、医療機関等</a:t>
                      </a:r>
                      <a:r>
                        <a:rPr lang="en-US" altLang="ja-JP" sz="1600" b="0" u="none" dirty="0" smtClean="0">
                          <a:solidFill>
                            <a:schemeClr val="tx1"/>
                          </a:solidFill>
                        </a:rPr>
                        <a:t>&gt;&lt;</a:t>
                      </a: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経済界</a:t>
                      </a:r>
                      <a:r>
                        <a:rPr lang="en-US" altLang="ja-JP" sz="1600" b="0" u="none" dirty="0" smtClean="0">
                          <a:solidFill>
                            <a:schemeClr val="tx1"/>
                          </a:solidFill>
                        </a:rPr>
                        <a:t>&gt;&lt;</a:t>
                      </a: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大学等</a:t>
                      </a:r>
                      <a:r>
                        <a:rPr lang="en-US" altLang="ja-JP" sz="1600" b="0" u="none" dirty="0" smtClean="0">
                          <a:solidFill>
                            <a:schemeClr val="tx1"/>
                          </a:solidFill>
                        </a:rPr>
                        <a:t>&gt;</a:t>
                      </a:r>
                      <a:r>
                        <a:rPr lang="ja-JP" altLang="en-US" sz="1600" b="0" u="none" dirty="0" err="1" smtClean="0">
                          <a:solidFill>
                            <a:schemeClr val="tx1"/>
                          </a:solidFill>
                        </a:rPr>
                        <a:t>への</a:t>
                      </a: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お願い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　各団体等の関係者に対して、以下の内容を求めること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　　</a:t>
                      </a:r>
                      <a:r>
                        <a:rPr lang="ja-JP" altLang="en-US" sz="1600" b="1" u="sng" dirty="0" smtClean="0">
                          <a:solidFill>
                            <a:srgbClr val="FF0000"/>
                          </a:solidFill>
                        </a:rPr>
                        <a:t>○　緊急事態宣言が発出されている１都３県（東京都、</a:t>
                      </a:r>
                      <a:endParaRPr lang="en-US" altLang="ja-JP" sz="1600" b="1" u="sng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1" u="none" dirty="0" smtClean="0">
                          <a:solidFill>
                            <a:srgbClr val="FF0000"/>
                          </a:solidFill>
                        </a:rPr>
                        <a:t>　　　　</a:t>
                      </a:r>
                      <a:r>
                        <a:rPr lang="ja-JP" altLang="en-US" sz="1600" b="1" u="sng" dirty="0" smtClean="0">
                          <a:solidFill>
                            <a:srgbClr val="FF0000"/>
                          </a:solidFill>
                        </a:rPr>
                        <a:t>埼玉県、千葉県、神奈川県）との往来を自粛すること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1" u="none" dirty="0" smtClean="0">
                          <a:solidFill>
                            <a:srgbClr val="FF0000"/>
                          </a:solidFill>
                        </a:rPr>
                        <a:t>　　</a:t>
                      </a:r>
                      <a:r>
                        <a:rPr lang="ja-JP" altLang="en-US" sz="1600" b="1" u="sng" dirty="0" smtClean="0">
                          <a:solidFill>
                            <a:srgbClr val="FF0000"/>
                          </a:solidFill>
                        </a:rPr>
                        <a:t>○　不要不急の外出を自粛すること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1" u="none" dirty="0" smtClean="0">
                          <a:solidFill>
                            <a:srgbClr val="FF0000"/>
                          </a:solidFill>
                        </a:rPr>
                        <a:t>　　</a:t>
                      </a:r>
                      <a:r>
                        <a:rPr lang="ja-JP" altLang="en-US" sz="1600" b="1" u="sng" dirty="0" smtClean="0">
                          <a:solidFill>
                            <a:srgbClr val="FF0000"/>
                          </a:solidFill>
                        </a:rPr>
                        <a:t>○　成人式前後の懇親会、新年会には参加しないこと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1" u="none" dirty="0" smtClean="0">
                          <a:solidFill>
                            <a:srgbClr val="FF0000"/>
                          </a:solidFill>
                        </a:rPr>
                        <a:t>　　</a:t>
                      </a:r>
                      <a:r>
                        <a:rPr lang="ja-JP" altLang="en-US" sz="1600" b="1" u="sng" dirty="0" smtClean="0">
                          <a:solidFill>
                            <a:srgbClr val="FF0000"/>
                          </a:solidFill>
                        </a:rPr>
                        <a:t>○　</a:t>
                      </a:r>
                      <a:r>
                        <a:rPr lang="en-US" altLang="ja-JP" sz="1600" b="1" u="sng" dirty="0" smtClean="0">
                          <a:solidFill>
                            <a:srgbClr val="FF0000"/>
                          </a:solidFill>
                        </a:rPr>
                        <a:t>&lt;</a:t>
                      </a:r>
                      <a:r>
                        <a:rPr lang="ja-JP" altLang="en-US" sz="1600" b="1" u="sng" dirty="0" smtClean="0">
                          <a:solidFill>
                            <a:srgbClr val="FF0000"/>
                          </a:solidFill>
                        </a:rPr>
                        <a:t>経済界＞へのお願い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1" u="none" dirty="0" smtClean="0">
                          <a:solidFill>
                            <a:srgbClr val="FF0000"/>
                          </a:solidFill>
                        </a:rPr>
                        <a:t>　　　　</a:t>
                      </a:r>
                      <a:r>
                        <a:rPr lang="ja-JP" altLang="en-US" sz="1600" b="1" u="sng" dirty="0" smtClean="0">
                          <a:solidFill>
                            <a:srgbClr val="FF0000"/>
                          </a:solidFill>
                        </a:rPr>
                        <a:t>テレワークを、より推進すること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1" u="none" dirty="0" smtClean="0">
                          <a:solidFill>
                            <a:srgbClr val="FF0000"/>
                          </a:solidFill>
                        </a:rPr>
                        <a:t>　　　　</a:t>
                      </a:r>
                      <a:r>
                        <a:rPr lang="ja-JP" altLang="en-US" sz="1600" b="1" u="sng" dirty="0" smtClean="0">
                          <a:solidFill>
                            <a:srgbClr val="FF0000"/>
                          </a:solidFill>
                        </a:rPr>
                        <a:t>出勤が必要となる職場でも、ローテーション勤務、</a:t>
                      </a:r>
                      <a:endParaRPr lang="en-US" altLang="ja-JP" sz="1600" b="1" u="sng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1" u="none" dirty="0" smtClean="0">
                          <a:solidFill>
                            <a:srgbClr val="FF0000"/>
                          </a:solidFill>
                        </a:rPr>
                        <a:t>　　　　</a:t>
                      </a:r>
                      <a:r>
                        <a:rPr lang="ja-JP" altLang="en-US" sz="1600" b="1" u="sng" dirty="0" smtClean="0">
                          <a:solidFill>
                            <a:srgbClr val="FF0000"/>
                          </a:solidFill>
                        </a:rPr>
                        <a:t>時差出勤、自転車通勤などの取り組みを推進すること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　（略）</a:t>
                      </a:r>
                      <a:endParaRPr lang="en-US" altLang="ja-JP" sz="1600" b="1" u="sng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2475152"/>
                  </a:ext>
                </a:extLst>
              </a:tr>
            </a:tbl>
          </a:graphicData>
        </a:graphic>
      </p:graphicFrame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9298675" y="6342747"/>
            <a:ext cx="2743200" cy="365125"/>
          </a:xfrm>
        </p:spPr>
        <p:txBody>
          <a:bodyPr/>
          <a:lstStyle/>
          <a:p>
            <a:fld id="{38329C25-BD09-4AEE-90D6-E5269A43C3B5}" type="slidenum">
              <a:rPr kumimoji="1" lang="ja-JP" altLang="en-US" sz="2000" smtClean="0"/>
              <a:t>3</a:t>
            </a:fld>
            <a:endParaRPr kumimoji="1" lang="ja-JP" altLang="en-US" sz="2000" dirty="0"/>
          </a:p>
        </p:txBody>
      </p:sp>
    </p:spTree>
    <p:extLst>
      <p:ext uri="{BB962C8B-B14F-4D97-AF65-F5344CB8AC3E}">
        <p14:creationId xmlns:p14="http://schemas.microsoft.com/office/powerpoint/2010/main" val="2982017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9808540"/>
              </p:ext>
            </p:extLst>
          </p:nvPr>
        </p:nvGraphicFramePr>
        <p:xfrm>
          <a:off x="98543" y="136436"/>
          <a:ext cx="11943332" cy="661520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971666">
                  <a:extLst>
                    <a:ext uri="{9D8B030D-6E8A-4147-A177-3AD203B41FA5}">
                      <a16:colId xmlns:a16="http://schemas.microsoft.com/office/drawing/2014/main" val="3989974363"/>
                    </a:ext>
                  </a:extLst>
                </a:gridCol>
                <a:gridCol w="5971666">
                  <a:extLst>
                    <a:ext uri="{9D8B030D-6E8A-4147-A177-3AD203B41FA5}">
                      <a16:colId xmlns:a16="http://schemas.microsoft.com/office/drawing/2014/main" val="849356273"/>
                    </a:ext>
                  </a:extLst>
                </a:gridCol>
              </a:tblGrid>
              <a:tr h="351561">
                <a:tc>
                  <a:txBody>
                    <a:bodyPr/>
                    <a:lstStyle/>
                    <a:p>
                      <a:pPr algn="ctr"/>
                      <a:r>
                        <a:rPr kumimoji="1" lang="zh-CN" altLang="en-US" sz="1600" b="1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旧（令和</a:t>
                      </a:r>
                      <a:r>
                        <a:rPr kumimoji="1" lang="en-US" altLang="zh-CN" sz="1600" b="1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2</a:t>
                      </a:r>
                      <a:r>
                        <a:rPr kumimoji="1" lang="zh-CN" altLang="en-US" sz="1600" b="1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年</a:t>
                      </a:r>
                      <a:r>
                        <a:rPr kumimoji="1" lang="en-US" altLang="zh-CN" sz="1600" b="1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12</a:t>
                      </a:r>
                      <a:r>
                        <a:rPr kumimoji="1" lang="zh-CN" altLang="en-US" sz="1600" b="1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月</a:t>
                      </a:r>
                      <a:r>
                        <a:rPr kumimoji="1" lang="en-US" altLang="ja-JP" sz="1600" b="1" baseline="0" dirty="0" smtClean="0">
                          <a:latin typeface="游ゴシック" panose="020B0400000000000000" pitchFamily="50" charset="-128"/>
                          <a:ea typeface="+mn-ea"/>
                        </a:rPr>
                        <a:t>30</a:t>
                      </a:r>
                      <a:r>
                        <a:rPr kumimoji="1" lang="zh-CN" altLang="en-US" sz="1600" b="1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日～</a:t>
                      </a:r>
                      <a:r>
                        <a:rPr kumimoji="1" lang="ja-JP" altLang="en-US" sz="1600" b="1" baseline="0" dirty="0" smtClean="0">
                          <a:latin typeface="游ゴシック" panose="020B0400000000000000" pitchFamily="50" charset="-128"/>
                          <a:ea typeface="+mn-ea"/>
                        </a:rPr>
                        <a:t>令和</a:t>
                      </a:r>
                      <a:r>
                        <a:rPr kumimoji="1" lang="en-US" altLang="ja-JP" sz="1600" b="1" baseline="0" dirty="0" smtClean="0">
                          <a:latin typeface="游ゴシック" panose="020B0400000000000000" pitchFamily="50" charset="-128"/>
                          <a:ea typeface="+mn-ea"/>
                        </a:rPr>
                        <a:t>3</a:t>
                      </a:r>
                      <a:r>
                        <a:rPr kumimoji="1" lang="ja-JP" altLang="en-US" sz="1600" b="1" baseline="0" dirty="0" smtClean="0">
                          <a:latin typeface="游ゴシック" panose="020B0400000000000000" pitchFamily="50" charset="-128"/>
                          <a:ea typeface="+mn-ea"/>
                        </a:rPr>
                        <a:t>年</a:t>
                      </a:r>
                      <a:r>
                        <a:rPr kumimoji="1" lang="en-US" altLang="zh-CN" sz="1600" b="1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</a:t>
                      </a:r>
                      <a:r>
                        <a:rPr kumimoji="1" lang="zh-CN" altLang="en-US" sz="1600" b="1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月</a:t>
                      </a:r>
                      <a:r>
                        <a:rPr kumimoji="1" lang="en-US" altLang="zh-CN" sz="1600" b="1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11</a:t>
                      </a:r>
                      <a:r>
                        <a:rPr kumimoji="1" lang="zh-CN" altLang="en-US" sz="1600" b="1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日）</a:t>
                      </a:r>
                      <a:endParaRPr kumimoji="1" lang="ja-JP" altLang="en-US" sz="1600" b="1" baseline="0" dirty="0">
                        <a:latin typeface="游ゴシック" panose="020B0400000000000000" pitchFamily="50" charset="-128"/>
                        <a:ea typeface="+mn-ea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1" dirty="0" smtClean="0">
                          <a:latin typeface="+mn-lt"/>
                        </a:rPr>
                        <a:t>新（令和</a:t>
                      </a:r>
                      <a:r>
                        <a:rPr kumimoji="1" lang="en-US" altLang="ja-JP" sz="1600" b="1" dirty="0" smtClean="0">
                          <a:latin typeface="+mn-lt"/>
                        </a:rPr>
                        <a:t>3</a:t>
                      </a:r>
                      <a:r>
                        <a:rPr kumimoji="1" lang="ja-JP" altLang="en-US" sz="1600" b="1" dirty="0" smtClean="0">
                          <a:latin typeface="+mn-lt"/>
                        </a:rPr>
                        <a:t>年</a:t>
                      </a:r>
                      <a:r>
                        <a:rPr kumimoji="1" lang="en-US" altLang="ja-JP" sz="1600" b="1" dirty="0" smtClean="0">
                          <a:latin typeface="+mn-lt"/>
                        </a:rPr>
                        <a:t>1</a:t>
                      </a:r>
                      <a:r>
                        <a:rPr kumimoji="1" lang="ja-JP" altLang="en-US" sz="1600" b="1" dirty="0" smtClean="0">
                          <a:latin typeface="+mn-lt"/>
                        </a:rPr>
                        <a:t>月</a:t>
                      </a:r>
                      <a:r>
                        <a:rPr kumimoji="1" lang="en-US" altLang="ja-JP" sz="1600" b="1" dirty="0" smtClean="0">
                          <a:latin typeface="+mn-lt"/>
                        </a:rPr>
                        <a:t>9</a:t>
                      </a:r>
                      <a:r>
                        <a:rPr kumimoji="1" lang="ja-JP" altLang="en-US" sz="1600" b="1" dirty="0" smtClean="0">
                          <a:latin typeface="+mn-lt"/>
                        </a:rPr>
                        <a:t>日～</a:t>
                      </a:r>
                      <a:r>
                        <a:rPr kumimoji="1" lang="en-US" altLang="ja-JP" sz="1600" b="1" dirty="0" smtClean="0">
                          <a:latin typeface="+mn-lt"/>
                        </a:rPr>
                        <a:t>1</a:t>
                      </a:r>
                      <a:r>
                        <a:rPr kumimoji="1" lang="ja-JP" altLang="en-US" sz="1600" b="1" dirty="0" smtClean="0">
                          <a:latin typeface="+mn-lt"/>
                        </a:rPr>
                        <a:t>月</a:t>
                      </a:r>
                      <a:r>
                        <a:rPr kumimoji="1" lang="en-US" altLang="ja-JP" sz="1600" b="1" dirty="0" smtClean="0">
                          <a:latin typeface="+mn-lt"/>
                        </a:rPr>
                        <a:t>31</a:t>
                      </a:r>
                      <a:r>
                        <a:rPr kumimoji="1" lang="ja-JP" altLang="en-US" sz="1600" b="1" dirty="0" smtClean="0">
                          <a:latin typeface="+mn-lt"/>
                        </a:rPr>
                        <a:t>日）</a:t>
                      </a:r>
                      <a:endParaRPr kumimoji="1" lang="ja-JP" altLang="en-US" sz="1600" b="1" dirty="0">
                        <a:latin typeface="+mn-lt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5190762"/>
                  </a:ext>
                </a:extLst>
              </a:tr>
              <a:tr h="28813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●府民への呼びかけ</a:t>
                      </a:r>
                      <a:endParaRPr lang="ja-JP" altLang="en-US" sz="11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➢府民に対し、次の内容を要請。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spc="-100" dirty="0" smtClean="0">
                        <a:solidFill>
                          <a:schemeClr val="tx1"/>
                        </a:solidFill>
                        <a:latin typeface="游ゴシック" panose="020B0400000000000000" pitchFamily="50" charset="-128"/>
                        <a:ea typeface="+mn-ea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spc="-100" dirty="0" smtClean="0">
                        <a:solidFill>
                          <a:schemeClr val="tx1"/>
                        </a:solidFill>
                        <a:latin typeface="游ゴシック" panose="020B0400000000000000" pitchFamily="50" charset="-128"/>
                        <a:ea typeface="+mn-ea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spc="-100" dirty="0" smtClean="0">
                        <a:solidFill>
                          <a:schemeClr val="tx1"/>
                        </a:solidFill>
                        <a:latin typeface="游ゴシック" panose="020B0400000000000000" pitchFamily="50" charset="-128"/>
                        <a:ea typeface="+mn-ea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0" u="none" spc="-100" dirty="0" smtClean="0">
                          <a:solidFill>
                            <a:schemeClr val="tx1"/>
                          </a:solidFill>
                          <a:latin typeface="游ゴシック" panose="020B0400000000000000" pitchFamily="50" charset="-128"/>
                          <a:ea typeface="+mn-ea"/>
                        </a:rPr>
                        <a:t>○不要不急の外出を自粛すること</a:t>
                      </a:r>
                      <a:endParaRPr lang="en-US" altLang="ja-JP" sz="1600" b="0" u="none" spc="-100" dirty="0" smtClean="0">
                        <a:solidFill>
                          <a:schemeClr val="tx1"/>
                        </a:solidFill>
                        <a:latin typeface="游ゴシック" panose="020B0400000000000000" pitchFamily="50" charset="-128"/>
                        <a:ea typeface="+mn-ea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spc="-100" dirty="0" smtClean="0">
                        <a:solidFill>
                          <a:schemeClr val="tx1"/>
                        </a:solidFill>
                        <a:latin typeface="游ゴシック" panose="020B0400000000000000" pitchFamily="50" charset="-128"/>
                        <a:ea typeface="+mn-ea"/>
                      </a:endParaRPr>
                    </a:p>
                    <a:p>
                      <a:pPr>
                        <a:lnSpc>
                          <a:spcPts val="1800"/>
                        </a:lnSpc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○年末年始は「ステイ ホーム」に努めること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800"/>
                        </a:lnSpc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　・</a:t>
                      </a:r>
                      <a:r>
                        <a:rPr lang="ja-JP" altLang="en-US" sz="1600" b="0" u="none" spc="-70" baseline="0" dirty="0" smtClean="0">
                          <a:solidFill>
                            <a:schemeClr val="tx1"/>
                          </a:solidFill>
                        </a:rPr>
                        <a:t>忘年会、新年会、成人式後の懇親会への参加は、控えること</a:t>
                      </a:r>
                      <a:endParaRPr lang="en-US" altLang="ja-JP" sz="1600" b="0" u="none" spc="-7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800"/>
                        </a:lnSpc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　・</a:t>
                      </a: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  <a:latin typeface="游ゴシック" panose="020B0400000000000000" pitchFamily="50" charset="-128"/>
                        </a:rPr>
                        <a:t>帰省は控えること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  <a:latin typeface="游ゴシック" panose="020B0400000000000000" pitchFamily="50" charset="-128"/>
                      </a:endParaRPr>
                    </a:p>
                    <a:p>
                      <a:pPr>
                        <a:lnSpc>
                          <a:spcPts val="1800"/>
                        </a:lnSpc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  <a:latin typeface="游ゴシック" panose="020B0400000000000000" pitchFamily="50" charset="-128"/>
                        </a:rPr>
                        <a:t>　・カウントダウン等、主催者がいないイベントへの参加は、　　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  <a:latin typeface="游ゴシック" panose="020B0400000000000000" pitchFamily="50" charset="-128"/>
                      </a:endParaRPr>
                    </a:p>
                    <a:p>
                      <a:pPr>
                        <a:lnSpc>
                          <a:spcPts val="1800"/>
                        </a:lnSpc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  <a:latin typeface="游ゴシック" panose="020B0400000000000000" pitchFamily="50" charset="-128"/>
                        </a:rPr>
                        <a:t>　　控えること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  <a:latin typeface="游ゴシック" panose="020B0400000000000000" pitchFamily="50" charset="-128"/>
                      </a:endParaRPr>
                    </a:p>
                    <a:p>
                      <a:pPr>
                        <a:lnSpc>
                          <a:spcPts val="1800"/>
                        </a:lnSpc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  <a:latin typeface="游ゴシック" panose="020B0400000000000000" pitchFamily="50" charset="-128"/>
                        </a:rPr>
                        <a:t>　・</a:t>
                      </a:r>
                      <a:r>
                        <a:rPr lang="ja-JP" altLang="en-US" sz="1600" b="0" u="none" spc="-130" dirty="0" smtClean="0">
                          <a:solidFill>
                            <a:schemeClr val="tx1"/>
                          </a:solidFill>
                          <a:latin typeface="游ゴシック" panose="020B0400000000000000" pitchFamily="50" charset="-128"/>
                        </a:rPr>
                        <a:t>初詣をする場合は、できるだけ密を避け、時期を分散すること</a:t>
                      </a:r>
                      <a:endParaRPr lang="en-US" altLang="ja-JP" sz="1600" b="0" u="none" spc="-13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spc="-100" dirty="0" smtClean="0">
                        <a:solidFill>
                          <a:schemeClr val="tx1"/>
                        </a:solidFill>
                        <a:latin typeface="游ゴシック" panose="020B0400000000000000" pitchFamily="50" charset="-128"/>
                        <a:ea typeface="+mn-ea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0" u="none" spc="-100" dirty="0" smtClean="0">
                          <a:solidFill>
                            <a:schemeClr val="tx1"/>
                          </a:solidFill>
                          <a:latin typeface="游ゴシック" panose="020B0400000000000000" pitchFamily="50" charset="-128"/>
                          <a:ea typeface="+mn-ea"/>
                        </a:rPr>
                        <a:t>・「５人以上</a:t>
                      </a:r>
                      <a:r>
                        <a:rPr lang="en-US" altLang="ja-JP" sz="1200" b="0" u="none" spc="-100" dirty="0" smtClean="0">
                          <a:solidFill>
                            <a:schemeClr val="tx1"/>
                          </a:solidFill>
                          <a:latin typeface="游ゴシック" panose="020B0400000000000000" pitchFamily="50" charset="-128"/>
                          <a:ea typeface="+mn-ea"/>
                        </a:rPr>
                        <a:t>※</a:t>
                      </a:r>
                      <a:r>
                        <a:rPr lang="ja-JP" altLang="en-US" sz="1200" b="0" u="none" spc="-100" dirty="0" smtClean="0">
                          <a:solidFill>
                            <a:schemeClr val="tx1"/>
                          </a:solidFill>
                          <a:latin typeface="游ゴシック" panose="020B0400000000000000" pitchFamily="50" charset="-128"/>
                          <a:ea typeface="+mn-ea"/>
                        </a:rPr>
                        <a:t>１</a:t>
                      </a:r>
                      <a:r>
                        <a:rPr lang="ja-JP" altLang="en-US" sz="1600" b="0" u="none" spc="-100" dirty="0" smtClean="0">
                          <a:solidFill>
                            <a:schemeClr val="tx1"/>
                          </a:solidFill>
                          <a:latin typeface="游ゴシック" panose="020B0400000000000000" pitchFamily="50" charset="-128"/>
                          <a:ea typeface="+mn-ea"/>
                        </a:rPr>
                        <a:t>」「２時間以上」の宴会・飲み会は控えること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b="0" u="none" dirty="0" smtClean="0">
                          <a:solidFill>
                            <a:schemeClr val="tx1"/>
                          </a:solidFill>
                        </a:rPr>
                        <a:t>　</a:t>
                      </a:r>
                      <a:r>
                        <a:rPr lang="en-US" altLang="ja-JP" sz="1200" b="0" u="none" dirty="0" smtClean="0">
                          <a:solidFill>
                            <a:schemeClr val="tx1"/>
                          </a:solidFill>
                        </a:rPr>
                        <a:t>※</a:t>
                      </a:r>
                      <a:r>
                        <a:rPr lang="ja-JP" altLang="en-US" sz="1200" b="0" u="none" dirty="0" smtClean="0">
                          <a:solidFill>
                            <a:schemeClr val="tx1"/>
                          </a:solidFill>
                        </a:rPr>
                        <a:t>１　家族や乳幼児・子ども、高齢者・</a:t>
                      </a:r>
                      <a:r>
                        <a:rPr lang="ja-JP" altLang="en-US" sz="1200" b="0" u="none" dirty="0" err="1" smtClean="0">
                          <a:solidFill>
                            <a:schemeClr val="tx1"/>
                          </a:solidFill>
                        </a:rPr>
                        <a:t>障がい</a:t>
                      </a:r>
                      <a:r>
                        <a:rPr lang="ja-JP" altLang="en-US" sz="1200" b="0" u="none" dirty="0" smtClean="0">
                          <a:solidFill>
                            <a:schemeClr val="tx1"/>
                          </a:solidFill>
                        </a:rPr>
                        <a:t>者の介助者などはこの限りでない</a:t>
                      </a:r>
                      <a:endParaRPr lang="en-US" altLang="ja-JP" sz="12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2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游ゴシック" panose="020B0400000000000000" pitchFamily="50" charset="-128"/>
                          <a:ea typeface="+mn-ea"/>
                          <a:cs typeface="+mn-cs"/>
                        </a:rPr>
                        <a:t>・</a:t>
                      </a:r>
                      <a:r>
                        <a:rPr kumimoji="1" lang="ja-JP" altLang="en-US" sz="1600" b="0" i="0" u="none" strike="noStrike" kern="1200" cap="none" spc="-10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游ゴシック" panose="020B0400000000000000" pitchFamily="50" charset="-128"/>
                          <a:ea typeface="+mn-ea"/>
                          <a:cs typeface="+mn-cs"/>
                        </a:rPr>
                        <a:t>高齢者の方、高齢者と日常的に接する家族、高齢者施設・医療機</a:t>
                      </a:r>
                      <a:endParaRPr kumimoji="1" lang="en-US" altLang="ja-JP" sz="1600" b="0" i="0" u="none" strike="noStrike" kern="1200" cap="none" spc="-10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游ゴシック" panose="020B0400000000000000" pitchFamily="50" charset="-128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-10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游ゴシック" panose="020B0400000000000000" pitchFamily="50" charset="-128"/>
                          <a:ea typeface="+mn-ea"/>
                          <a:cs typeface="+mn-cs"/>
                        </a:rPr>
                        <a:t>　関等の職員は、感染リスクの高い環境を避け、少しでも症状が有</a:t>
                      </a:r>
                      <a:endParaRPr kumimoji="1" lang="en-US" altLang="ja-JP" sz="1600" b="0" i="0" u="none" strike="noStrike" kern="1200" cap="none" spc="-10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游ゴシック" panose="020B0400000000000000" pitchFamily="50" charset="-128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-10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游ゴシック" panose="020B0400000000000000" pitchFamily="50" charset="-128"/>
                          <a:ea typeface="+mn-ea"/>
                          <a:cs typeface="+mn-cs"/>
                        </a:rPr>
                        <a:t>　</a:t>
                      </a:r>
                      <a:r>
                        <a:rPr kumimoji="1" lang="ja-JP" altLang="en-US" sz="1600" b="0" i="0" u="none" strike="noStrike" kern="1200" cap="none" spc="-10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游ゴシック" panose="020B0400000000000000" pitchFamily="50" charset="-128"/>
                          <a:ea typeface="+mn-ea"/>
                          <a:cs typeface="+mn-cs"/>
                        </a:rPr>
                        <a:t>る</a:t>
                      </a:r>
                      <a:r>
                        <a:rPr kumimoji="1" lang="ja-JP" altLang="en-US" sz="1600" b="0" i="0" u="none" strike="noStrike" kern="1200" cap="none" spc="-10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游ゴシック" panose="020B0400000000000000" pitchFamily="50" charset="-128"/>
                          <a:ea typeface="+mn-ea"/>
                          <a:cs typeface="+mn-cs"/>
                        </a:rPr>
                        <a:t>場合、休暇を取得するとともに早めに検査を受診すること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・業種別ガイドラインを遵守（感染防止宣言ステッカーの導</a:t>
                      </a:r>
                      <a:endParaRPr kumimoji="1" lang="en-US" altLang="ja-JP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　入）していない、接待を伴う飲食店及び酒類の提供を行う飲</a:t>
                      </a:r>
                      <a:endParaRPr kumimoji="1" lang="en-US" altLang="ja-JP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　食店の利用を自粛すること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・３密で唾液が飛び交う環境を避けること</a:t>
                      </a:r>
                      <a:endParaRPr kumimoji="1" lang="en-US" altLang="ja-JP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●府民への呼びかけ</a:t>
                      </a:r>
                      <a:endParaRPr lang="ja-JP" altLang="en-US" sz="11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➢府民に対し、次の内容を要請。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1" u="sng" spc="0" baseline="0" dirty="0" smtClean="0">
                          <a:solidFill>
                            <a:srgbClr val="FF0000"/>
                          </a:solidFill>
                          <a:latin typeface="游ゴシック" panose="020B0400000000000000" pitchFamily="50" charset="-128"/>
                          <a:ea typeface="+mn-ea"/>
                        </a:rPr>
                        <a:t>○　緊急事態宣言が発出されている１都３県（東京都、埼玉県、　</a:t>
                      </a:r>
                      <a:endParaRPr lang="en-US" altLang="ja-JP" sz="1600" b="1" u="sng" spc="0" baseline="0" dirty="0" smtClean="0">
                        <a:solidFill>
                          <a:srgbClr val="FF0000"/>
                        </a:solidFill>
                        <a:latin typeface="游ゴシック" panose="020B0400000000000000" pitchFamily="50" charset="-128"/>
                        <a:ea typeface="+mn-ea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1" u="none" spc="0" baseline="0" dirty="0" smtClean="0">
                          <a:solidFill>
                            <a:srgbClr val="FF0000"/>
                          </a:solidFill>
                          <a:latin typeface="游ゴシック" panose="020B0400000000000000" pitchFamily="50" charset="-128"/>
                          <a:ea typeface="+mn-ea"/>
                        </a:rPr>
                        <a:t>　　</a:t>
                      </a:r>
                      <a:r>
                        <a:rPr lang="ja-JP" altLang="en-US" sz="1600" b="1" u="sng" spc="0" baseline="0" dirty="0" smtClean="0">
                          <a:solidFill>
                            <a:srgbClr val="FF0000"/>
                          </a:solidFill>
                          <a:latin typeface="游ゴシック" panose="020B0400000000000000" pitchFamily="50" charset="-128"/>
                          <a:ea typeface="+mn-ea"/>
                        </a:rPr>
                        <a:t>千葉県、神奈川県）との往来を自粛すること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spc="0" baseline="0" dirty="0" smtClean="0">
                        <a:solidFill>
                          <a:schemeClr val="tx1"/>
                        </a:solidFill>
                        <a:latin typeface="游ゴシック" panose="020B0400000000000000" pitchFamily="50" charset="-128"/>
                        <a:ea typeface="+mn-ea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0" u="none" spc="0" baseline="0" dirty="0" smtClean="0">
                          <a:solidFill>
                            <a:schemeClr val="tx1"/>
                          </a:solidFill>
                        </a:rPr>
                        <a:t>（略）</a:t>
                      </a:r>
                      <a:endParaRPr lang="en-US" altLang="ja-JP" sz="1600" b="0" u="none" spc="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1" u="sng" spc="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1" u="sng" spc="0" baseline="0" dirty="0" smtClean="0">
                          <a:solidFill>
                            <a:srgbClr val="FF0000"/>
                          </a:solidFill>
                        </a:rPr>
                        <a:t>○　成人式前後の懇親会には参加しないこと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spc="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spc="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spc="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spc="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spc="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spc="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0" u="none" spc="0" baseline="0" dirty="0" smtClean="0">
                          <a:solidFill>
                            <a:schemeClr val="tx1"/>
                          </a:solidFill>
                        </a:rPr>
                        <a:t>（略）</a:t>
                      </a:r>
                      <a:endParaRPr lang="en-US" altLang="ja-JP" sz="1600" b="0" u="none" spc="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spc="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spc="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0" u="none" spc="0" baseline="0" dirty="0" smtClean="0">
                          <a:solidFill>
                            <a:schemeClr val="tx1"/>
                          </a:solidFill>
                        </a:rPr>
                        <a:t>（略）</a:t>
                      </a:r>
                      <a:endParaRPr lang="en-US" altLang="ja-JP" sz="1600" b="0" u="none" spc="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spc="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spc="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spc="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0" u="none" spc="0" baseline="0" dirty="0" smtClean="0">
                          <a:solidFill>
                            <a:schemeClr val="tx1"/>
                          </a:solidFill>
                        </a:rPr>
                        <a:t>（略）</a:t>
                      </a:r>
                      <a:endParaRPr lang="en-US" altLang="ja-JP" sz="1600" b="0" u="none" spc="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spc="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spc="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spc="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0" u="none" spc="0" baseline="0" dirty="0" smtClean="0">
                          <a:solidFill>
                            <a:schemeClr val="tx1"/>
                          </a:solidFill>
                        </a:rPr>
                        <a:t>（略）</a:t>
                      </a:r>
                      <a:endParaRPr lang="en-US" altLang="ja-JP" sz="1600" b="0" u="none" spc="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spc="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2475152"/>
                  </a:ext>
                </a:extLst>
              </a:tr>
            </a:tbl>
          </a:graphicData>
        </a:graphic>
      </p:graphicFrame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9298675" y="6342747"/>
            <a:ext cx="2743200" cy="365125"/>
          </a:xfrm>
        </p:spPr>
        <p:txBody>
          <a:bodyPr/>
          <a:lstStyle/>
          <a:p>
            <a:fld id="{38329C25-BD09-4AEE-90D6-E5269A43C3B5}" type="slidenum">
              <a:rPr kumimoji="1" lang="ja-JP" altLang="en-US" sz="2000" smtClean="0"/>
              <a:t>4</a:t>
            </a:fld>
            <a:endParaRPr kumimoji="1" lang="ja-JP" altLang="en-US" sz="2000" dirty="0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4572000" y="559558"/>
            <a:ext cx="1255594" cy="307777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 dirty="0" smtClean="0"/>
              <a:t>参考資料１</a:t>
            </a:r>
            <a:endParaRPr kumimoji="1" lang="ja-JP" altLang="en-US" sz="14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0656627" y="559558"/>
            <a:ext cx="1255594" cy="307777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 dirty="0" smtClean="0"/>
              <a:t>参考資料１</a:t>
            </a:r>
            <a:endParaRPr kumimoji="1" lang="ja-JP" altLang="en-US" sz="1400" dirty="0"/>
          </a:p>
        </p:txBody>
      </p:sp>
    </p:spTree>
    <p:extLst>
      <p:ext uri="{BB962C8B-B14F-4D97-AF65-F5344CB8AC3E}">
        <p14:creationId xmlns:p14="http://schemas.microsoft.com/office/powerpoint/2010/main" val="922648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0741901"/>
              </p:ext>
            </p:extLst>
          </p:nvPr>
        </p:nvGraphicFramePr>
        <p:xfrm>
          <a:off x="98543" y="136436"/>
          <a:ext cx="11943332" cy="657710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971666">
                  <a:extLst>
                    <a:ext uri="{9D8B030D-6E8A-4147-A177-3AD203B41FA5}">
                      <a16:colId xmlns:a16="http://schemas.microsoft.com/office/drawing/2014/main" val="3989974363"/>
                    </a:ext>
                  </a:extLst>
                </a:gridCol>
                <a:gridCol w="5971666">
                  <a:extLst>
                    <a:ext uri="{9D8B030D-6E8A-4147-A177-3AD203B41FA5}">
                      <a16:colId xmlns:a16="http://schemas.microsoft.com/office/drawing/2014/main" val="849356273"/>
                    </a:ext>
                  </a:extLst>
                </a:gridCol>
              </a:tblGrid>
              <a:tr h="351561">
                <a:tc>
                  <a:txBody>
                    <a:bodyPr/>
                    <a:lstStyle/>
                    <a:p>
                      <a:pPr algn="ctr"/>
                      <a:r>
                        <a:rPr kumimoji="1" lang="zh-CN" altLang="en-US" sz="1600" b="1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旧（令和</a:t>
                      </a:r>
                      <a:r>
                        <a:rPr kumimoji="1" lang="en-US" altLang="zh-CN" sz="1600" b="1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2</a:t>
                      </a:r>
                      <a:r>
                        <a:rPr kumimoji="1" lang="zh-CN" altLang="en-US" sz="1600" b="1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年</a:t>
                      </a:r>
                      <a:r>
                        <a:rPr kumimoji="1" lang="en-US" altLang="zh-CN" sz="1600" b="1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12</a:t>
                      </a:r>
                      <a:r>
                        <a:rPr kumimoji="1" lang="zh-CN" altLang="en-US" sz="1600" b="1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月</a:t>
                      </a:r>
                      <a:r>
                        <a:rPr kumimoji="1" lang="en-US" altLang="ja-JP" sz="1600" b="1" baseline="0" dirty="0" smtClean="0">
                          <a:latin typeface="游ゴシック" panose="020B0400000000000000" pitchFamily="50" charset="-128"/>
                          <a:ea typeface="+mn-ea"/>
                        </a:rPr>
                        <a:t>30</a:t>
                      </a:r>
                      <a:r>
                        <a:rPr kumimoji="1" lang="zh-CN" altLang="en-US" sz="1600" b="1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日～</a:t>
                      </a:r>
                      <a:r>
                        <a:rPr kumimoji="1" lang="ja-JP" altLang="en-US" sz="1600" b="1" baseline="0" dirty="0" smtClean="0">
                          <a:latin typeface="游ゴシック" panose="020B0400000000000000" pitchFamily="50" charset="-128"/>
                          <a:ea typeface="+mn-ea"/>
                        </a:rPr>
                        <a:t>令和</a:t>
                      </a:r>
                      <a:r>
                        <a:rPr kumimoji="1" lang="en-US" altLang="ja-JP" sz="1600" b="1" baseline="0" dirty="0" smtClean="0">
                          <a:latin typeface="游ゴシック" panose="020B0400000000000000" pitchFamily="50" charset="-128"/>
                          <a:ea typeface="+mn-ea"/>
                        </a:rPr>
                        <a:t>3</a:t>
                      </a:r>
                      <a:r>
                        <a:rPr kumimoji="1" lang="ja-JP" altLang="en-US" sz="1600" b="1" baseline="0" dirty="0" smtClean="0">
                          <a:latin typeface="游ゴシック" panose="020B0400000000000000" pitchFamily="50" charset="-128"/>
                          <a:ea typeface="+mn-ea"/>
                        </a:rPr>
                        <a:t>年</a:t>
                      </a:r>
                      <a:r>
                        <a:rPr kumimoji="1" lang="en-US" altLang="zh-CN" sz="1600" b="1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</a:t>
                      </a:r>
                      <a:r>
                        <a:rPr kumimoji="1" lang="zh-CN" altLang="en-US" sz="1600" b="1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月</a:t>
                      </a:r>
                      <a:r>
                        <a:rPr kumimoji="1" lang="en-US" altLang="zh-CN" sz="1600" b="1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11</a:t>
                      </a:r>
                      <a:r>
                        <a:rPr kumimoji="1" lang="zh-CN" altLang="en-US" sz="1600" b="1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日）</a:t>
                      </a:r>
                      <a:endParaRPr kumimoji="1" lang="ja-JP" altLang="en-US" sz="1600" b="1" baseline="0" dirty="0">
                        <a:latin typeface="游ゴシック" panose="020B0400000000000000" pitchFamily="50" charset="-128"/>
                        <a:ea typeface="+mn-ea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1" dirty="0" smtClean="0">
                          <a:latin typeface="+mn-lt"/>
                        </a:rPr>
                        <a:t>新（令和</a:t>
                      </a:r>
                      <a:r>
                        <a:rPr kumimoji="1" lang="en-US" altLang="ja-JP" sz="1600" b="1" dirty="0" smtClean="0">
                          <a:latin typeface="+mn-lt"/>
                        </a:rPr>
                        <a:t>3</a:t>
                      </a:r>
                      <a:r>
                        <a:rPr kumimoji="1" lang="ja-JP" altLang="en-US" sz="1600" b="1" dirty="0" smtClean="0">
                          <a:latin typeface="+mn-lt"/>
                        </a:rPr>
                        <a:t>年</a:t>
                      </a:r>
                      <a:r>
                        <a:rPr kumimoji="1" lang="en-US" altLang="ja-JP" sz="1600" b="1" dirty="0" smtClean="0">
                          <a:latin typeface="+mn-lt"/>
                        </a:rPr>
                        <a:t>1</a:t>
                      </a:r>
                      <a:r>
                        <a:rPr kumimoji="1" lang="ja-JP" altLang="en-US" sz="1600" b="1" dirty="0" smtClean="0">
                          <a:latin typeface="+mn-lt"/>
                        </a:rPr>
                        <a:t>月</a:t>
                      </a:r>
                      <a:r>
                        <a:rPr kumimoji="1" lang="en-US" altLang="ja-JP" sz="1600" b="1" dirty="0" smtClean="0">
                          <a:latin typeface="+mn-lt"/>
                        </a:rPr>
                        <a:t>9</a:t>
                      </a:r>
                      <a:r>
                        <a:rPr kumimoji="1" lang="ja-JP" altLang="en-US" sz="1600" b="1" dirty="0" smtClean="0">
                          <a:latin typeface="+mn-lt"/>
                        </a:rPr>
                        <a:t>日～</a:t>
                      </a:r>
                      <a:r>
                        <a:rPr kumimoji="1" lang="en-US" altLang="ja-JP" sz="1600" b="1" dirty="0" smtClean="0">
                          <a:latin typeface="+mn-lt"/>
                        </a:rPr>
                        <a:t>1</a:t>
                      </a:r>
                      <a:r>
                        <a:rPr kumimoji="1" lang="ja-JP" altLang="en-US" sz="1600" b="1" dirty="0" smtClean="0">
                          <a:latin typeface="+mn-lt"/>
                        </a:rPr>
                        <a:t>月</a:t>
                      </a:r>
                      <a:r>
                        <a:rPr kumimoji="1" lang="en-US" altLang="ja-JP" sz="1600" b="1" dirty="0" smtClean="0">
                          <a:latin typeface="+mn-lt"/>
                        </a:rPr>
                        <a:t>31</a:t>
                      </a:r>
                      <a:r>
                        <a:rPr kumimoji="1" lang="ja-JP" altLang="en-US" sz="1600" b="1" dirty="0" smtClean="0">
                          <a:latin typeface="+mn-lt"/>
                        </a:rPr>
                        <a:t>日）</a:t>
                      </a:r>
                      <a:endParaRPr kumimoji="1" lang="ja-JP" altLang="en-US" sz="1600" b="1" dirty="0">
                        <a:latin typeface="+mn-lt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5190762"/>
                  </a:ext>
                </a:extLst>
              </a:tr>
              <a:tr h="28813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2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●イベントの開催について</a:t>
                      </a:r>
                      <a:r>
                        <a:rPr lang="en-US" altLang="ja-JP" sz="1600" b="0" u="none" dirty="0" smtClean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府主催（共催）のイベントを含む</a:t>
                      </a:r>
                      <a:r>
                        <a:rPr lang="en-US" altLang="ja-JP" sz="1600" b="0" u="none" dirty="0" smtClean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ts val="2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主催者に対し、業種別ガイドラインの遵守を徹底するとともに、 国の接触確認アプリ「ＣＯＣＯＡ」、大阪コロナ追跡システムの導入、 又は名簿作成などの追跡対策の徹底を要請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ts val="2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342900" indent="-342900">
                        <a:lnSpc>
                          <a:spcPts val="2100"/>
                        </a:lnSpc>
                        <a:buFont typeface="Wingdings" panose="05000000000000000000" pitchFamily="2" charset="2"/>
                        <a:buChar char="Ø"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業種別ガイドラインの見直しを前提に、必要な感染防止策が担保される場合は、別表のとおり</a:t>
                      </a:r>
                    </a:p>
                    <a:p>
                      <a:pPr marL="0" indent="0">
                        <a:lnSpc>
                          <a:spcPts val="2100"/>
                        </a:lnSpc>
                        <a:buFont typeface="Wingdings" panose="05000000000000000000" pitchFamily="2" charset="2"/>
                        <a:buNone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342900" lvl="0" indent="-342900">
                        <a:lnSpc>
                          <a:spcPts val="2100"/>
                        </a:lnSpc>
                        <a:buFont typeface="Wingdings" panose="05000000000000000000" pitchFamily="2" charset="2"/>
                        <a:buChar char="Ø"/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全国的な移動を伴うイベント又は参加者が</a:t>
                      </a:r>
                      <a:r>
                        <a:rPr lang="en-US" altLang="ja-JP" sz="1600" b="0" u="none" dirty="0" smtClean="0">
                          <a:solidFill>
                            <a:schemeClr val="tx1"/>
                          </a:solidFill>
                        </a:rPr>
                        <a:t>1,000</a:t>
                      </a: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人を超えるようなイベントを開催する際には、そのイベントの開催要件等について、大阪府に事前に相談すること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lvl="0">
                        <a:lnSpc>
                          <a:spcPts val="2100"/>
                        </a:lnSpc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342900" lvl="0" indent="-342900">
                        <a:lnSpc>
                          <a:spcPts val="2100"/>
                        </a:lnSpc>
                        <a:buFont typeface="Wingdings" panose="05000000000000000000" pitchFamily="2" charset="2"/>
                        <a:buChar char="Ø"/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全国的な感染拡大やイベントでのクラスターが発生し、国が業種別ガイドラインの見直しや収容率要件・人数上限の見直しを行った場合には、国に準じて対応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342900" lvl="0" indent="-342900">
                        <a:lnSpc>
                          <a:spcPts val="2100"/>
                        </a:lnSpc>
                        <a:buFont typeface="Wingdings" panose="05000000000000000000" pitchFamily="2" charset="2"/>
                        <a:buChar char="Ø"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342900" lvl="0" indent="-342900">
                        <a:lnSpc>
                          <a:spcPts val="2100"/>
                        </a:lnSpc>
                        <a:buFont typeface="Wingdings" panose="05000000000000000000" pitchFamily="2" charset="2"/>
                        <a:buChar char="Ø"/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適切な感染防止策が実施されていないイベントや、リスクへの対応が整っていないイベントは、開催自粛を要請することも検討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2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1" u="sng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1" u="sng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（略）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2475152"/>
                  </a:ext>
                </a:extLst>
              </a:tr>
            </a:tbl>
          </a:graphicData>
        </a:graphic>
      </p:graphicFrame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9298675" y="6342747"/>
            <a:ext cx="2743200" cy="365125"/>
          </a:xfrm>
        </p:spPr>
        <p:txBody>
          <a:bodyPr/>
          <a:lstStyle/>
          <a:p>
            <a:fld id="{38329C25-BD09-4AEE-90D6-E5269A43C3B5}" type="slidenum">
              <a:rPr kumimoji="1" lang="ja-JP" altLang="en-US" sz="2000" smtClean="0"/>
              <a:t>5</a:t>
            </a:fld>
            <a:endParaRPr kumimoji="1" lang="ja-JP" altLang="en-US" sz="20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4572000" y="559558"/>
            <a:ext cx="1255594" cy="307777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 dirty="0" smtClean="0"/>
              <a:t>参考資料２</a:t>
            </a:r>
            <a:endParaRPr kumimoji="1" lang="ja-JP" altLang="en-US" sz="14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0670275" y="559558"/>
            <a:ext cx="1255594" cy="307777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 dirty="0" smtClean="0"/>
              <a:t>参考資料２</a:t>
            </a:r>
            <a:endParaRPr kumimoji="1" lang="ja-JP" altLang="en-US" sz="1400" dirty="0"/>
          </a:p>
        </p:txBody>
      </p:sp>
    </p:spTree>
    <p:extLst>
      <p:ext uri="{BB962C8B-B14F-4D97-AF65-F5344CB8AC3E}">
        <p14:creationId xmlns:p14="http://schemas.microsoft.com/office/powerpoint/2010/main" val="199116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6788302"/>
              </p:ext>
            </p:extLst>
          </p:nvPr>
        </p:nvGraphicFramePr>
        <p:xfrm>
          <a:off x="98541" y="136436"/>
          <a:ext cx="11951620" cy="635008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975810">
                  <a:extLst>
                    <a:ext uri="{9D8B030D-6E8A-4147-A177-3AD203B41FA5}">
                      <a16:colId xmlns:a16="http://schemas.microsoft.com/office/drawing/2014/main" val="3989974363"/>
                    </a:ext>
                  </a:extLst>
                </a:gridCol>
                <a:gridCol w="5975810">
                  <a:extLst>
                    <a:ext uri="{9D8B030D-6E8A-4147-A177-3AD203B41FA5}">
                      <a16:colId xmlns:a16="http://schemas.microsoft.com/office/drawing/2014/main" val="849356273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pPr algn="ctr"/>
                      <a:r>
                        <a:rPr kumimoji="1" lang="zh-CN" altLang="en-US" sz="1600" b="1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旧（令和</a:t>
                      </a:r>
                      <a:r>
                        <a:rPr kumimoji="1" lang="en-US" altLang="zh-CN" sz="1600" b="1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2</a:t>
                      </a:r>
                      <a:r>
                        <a:rPr kumimoji="1" lang="zh-CN" altLang="en-US" sz="1600" b="1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年</a:t>
                      </a:r>
                      <a:r>
                        <a:rPr kumimoji="1" lang="en-US" altLang="zh-CN" sz="1600" b="1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12</a:t>
                      </a:r>
                      <a:r>
                        <a:rPr kumimoji="1" lang="zh-CN" altLang="en-US" sz="1600" b="1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月</a:t>
                      </a:r>
                      <a:r>
                        <a:rPr kumimoji="1" lang="en-US" altLang="ja-JP" sz="1600" b="1" baseline="0" dirty="0" smtClean="0">
                          <a:latin typeface="游ゴシック" panose="020B0400000000000000" pitchFamily="50" charset="-128"/>
                          <a:ea typeface="+mn-ea"/>
                        </a:rPr>
                        <a:t>30</a:t>
                      </a:r>
                      <a:r>
                        <a:rPr kumimoji="1" lang="zh-CN" altLang="en-US" sz="1600" b="1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日～</a:t>
                      </a:r>
                      <a:r>
                        <a:rPr kumimoji="1" lang="ja-JP" altLang="en-US" sz="1600" b="1" baseline="0" dirty="0" smtClean="0">
                          <a:latin typeface="游ゴシック" panose="020B0400000000000000" pitchFamily="50" charset="-128"/>
                          <a:ea typeface="+mn-ea"/>
                        </a:rPr>
                        <a:t>令和</a:t>
                      </a:r>
                      <a:r>
                        <a:rPr kumimoji="1" lang="en-US" altLang="ja-JP" sz="1600" b="1" baseline="0" dirty="0" smtClean="0">
                          <a:latin typeface="游ゴシック" panose="020B0400000000000000" pitchFamily="50" charset="-128"/>
                          <a:ea typeface="+mn-ea"/>
                        </a:rPr>
                        <a:t>3</a:t>
                      </a:r>
                      <a:r>
                        <a:rPr kumimoji="1" lang="ja-JP" altLang="en-US" sz="1600" b="1" baseline="0" dirty="0" smtClean="0">
                          <a:latin typeface="游ゴシック" panose="020B0400000000000000" pitchFamily="50" charset="-128"/>
                          <a:ea typeface="+mn-ea"/>
                        </a:rPr>
                        <a:t>年</a:t>
                      </a:r>
                      <a:r>
                        <a:rPr kumimoji="1" lang="en-US" altLang="zh-CN" sz="1600" b="1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</a:t>
                      </a:r>
                      <a:r>
                        <a:rPr kumimoji="1" lang="zh-CN" altLang="en-US" sz="1600" b="1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月</a:t>
                      </a:r>
                      <a:r>
                        <a:rPr kumimoji="1" lang="en-US" altLang="zh-CN" sz="1600" b="1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11</a:t>
                      </a:r>
                      <a:r>
                        <a:rPr kumimoji="1" lang="zh-CN" altLang="en-US" sz="1600" b="1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日）</a:t>
                      </a:r>
                      <a:endParaRPr kumimoji="1" lang="ja-JP" altLang="en-US" sz="1600" b="1" baseline="0" dirty="0">
                        <a:latin typeface="游ゴシック" panose="020B0400000000000000" pitchFamily="50" charset="-128"/>
                        <a:ea typeface="+mn-ea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1" dirty="0" smtClean="0">
                          <a:latin typeface="+mn-lt"/>
                        </a:rPr>
                        <a:t>新（令和</a:t>
                      </a:r>
                      <a:r>
                        <a:rPr kumimoji="1" lang="en-US" altLang="ja-JP" sz="1600" b="1" dirty="0" smtClean="0">
                          <a:latin typeface="+mn-lt"/>
                        </a:rPr>
                        <a:t>3</a:t>
                      </a:r>
                      <a:r>
                        <a:rPr kumimoji="1" lang="ja-JP" altLang="en-US" sz="1600" b="1" dirty="0" smtClean="0">
                          <a:latin typeface="+mn-lt"/>
                        </a:rPr>
                        <a:t>年</a:t>
                      </a:r>
                      <a:r>
                        <a:rPr kumimoji="1" lang="en-US" altLang="ja-JP" sz="1600" b="1" dirty="0" smtClean="0">
                          <a:latin typeface="+mn-lt"/>
                        </a:rPr>
                        <a:t>1</a:t>
                      </a:r>
                      <a:r>
                        <a:rPr kumimoji="1" lang="ja-JP" altLang="en-US" sz="1600" b="1" dirty="0" smtClean="0">
                          <a:latin typeface="+mn-lt"/>
                        </a:rPr>
                        <a:t>月</a:t>
                      </a:r>
                      <a:r>
                        <a:rPr kumimoji="1" lang="en-US" altLang="ja-JP" sz="1600" b="1" dirty="0" smtClean="0">
                          <a:latin typeface="+mn-lt"/>
                        </a:rPr>
                        <a:t>9</a:t>
                      </a:r>
                      <a:r>
                        <a:rPr kumimoji="1" lang="ja-JP" altLang="en-US" sz="1600" b="1" dirty="0" smtClean="0">
                          <a:latin typeface="+mn-lt"/>
                        </a:rPr>
                        <a:t>日～</a:t>
                      </a:r>
                      <a:r>
                        <a:rPr kumimoji="1" lang="en-US" altLang="ja-JP" sz="1600" b="1" dirty="0" smtClean="0">
                          <a:latin typeface="+mn-lt"/>
                        </a:rPr>
                        <a:t>1</a:t>
                      </a:r>
                      <a:r>
                        <a:rPr kumimoji="1" lang="ja-JP" altLang="en-US" sz="1600" b="1" dirty="0" smtClean="0">
                          <a:latin typeface="+mn-lt"/>
                        </a:rPr>
                        <a:t>月</a:t>
                      </a:r>
                      <a:r>
                        <a:rPr kumimoji="1" lang="en-US" altLang="ja-JP" sz="1600" b="1" dirty="0" smtClean="0">
                          <a:latin typeface="+mn-lt"/>
                        </a:rPr>
                        <a:t>31</a:t>
                      </a:r>
                      <a:r>
                        <a:rPr kumimoji="1" lang="ja-JP" altLang="en-US" sz="1600" b="1" dirty="0" smtClean="0">
                          <a:latin typeface="+mn-lt"/>
                        </a:rPr>
                        <a:t>日）</a:t>
                      </a:r>
                      <a:endParaRPr kumimoji="1" lang="ja-JP" altLang="en-US" sz="1600" b="1" dirty="0">
                        <a:latin typeface="+mn-lt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5190762"/>
                  </a:ext>
                </a:extLst>
              </a:tr>
              <a:tr h="599008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1" u="sng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（略）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sz="1600" b="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2475152"/>
                  </a:ext>
                </a:extLst>
              </a:tr>
            </a:tbl>
          </a:graphicData>
        </a:graphic>
      </p:graphicFrame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9298675" y="6492875"/>
            <a:ext cx="2743200" cy="365125"/>
          </a:xfrm>
        </p:spPr>
        <p:txBody>
          <a:bodyPr/>
          <a:lstStyle/>
          <a:p>
            <a:fld id="{38329C25-BD09-4AEE-90D6-E5269A43C3B5}" type="slidenum">
              <a:rPr kumimoji="1" lang="ja-JP" altLang="en-US" sz="2000" smtClean="0"/>
              <a:t>6</a:t>
            </a:fld>
            <a:endParaRPr kumimoji="1" lang="ja-JP" altLang="en-US" sz="2000" dirty="0"/>
          </a:p>
        </p:txBody>
      </p:sp>
      <p:sp>
        <p:nvSpPr>
          <p:cNvPr id="7" name="正方形/長方形 6"/>
          <p:cNvSpPr/>
          <p:nvPr/>
        </p:nvSpPr>
        <p:spPr>
          <a:xfrm>
            <a:off x="116426" y="6061988"/>
            <a:ext cx="6096000" cy="43088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ja-JP" sz="1100" dirty="0"/>
              <a:t>※</a:t>
            </a:r>
            <a:r>
              <a:rPr lang="ja-JP" altLang="en-US" sz="1100" dirty="0"/>
              <a:t>詳細：令和２年</a:t>
            </a:r>
            <a:r>
              <a:rPr lang="en-US" altLang="ja-JP" sz="1100" dirty="0"/>
              <a:t>11</a:t>
            </a:r>
            <a:r>
              <a:rPr lang="ja-JP" altLang="en-US" sz="1100" dirty="0"/>
              <a:t>月</a:t>
            </a:r>
            <a:r>
              <a:rPr lang="en-US" altLang="ja-JP" sz="1100" dirty="0"/>
              <a:t>12</a:t>
            </a:r>
            <a:r>
              <a:rPr lang="ja-JP" altLang="en-US" sz="1100" dirty="0"/>
              <a:t>日付国事務連絡「来年</a:t>
            </a:r>
            <a:r>
              <a:rPr lang="en-US" altLang="ja-JP" sz="1100" dirty="0"/>
              <a:t>2</a:t>
            </a:r>
            <a:r>
              <a:rPr lang="ja-JP" altLang="en-US" sz="1100" dirty="0"/>
              <a:t>月末までの催物の開催制限、イベント等に</a:t>
            </a:r>
            <a:r>
              <a:rPr lang="ja-JP" altLang="en-US" sz="1100" dirty="0" err="1" smtClean="0"/>
              <a:t>お</a:t>
            </a:r>
            <a:endParaRPr lang="en-US" altLang="ja-JP" sz="1100" dirty="0" smtClean="0"/>
          </a:p>
          <a:p>
            <a:r>
              <a:rPr lang="ja-JP" altLang="en-US" sz="1100" dirty="0"/>
              <a:t>　</a:t>
            </a:r>
            <a:r>
              <a:rPr lang="ja-JP" altLang="en-US" sz="1100" dirty="0" smtClean="0"/>
              <a:t>ける</a:t>
            </a:r>
            <a:r>
              <a:rPr lang="ja-JP" altLang="en-US" sz="1100" dirty="0"/>
              <a:t>感染拡大防止ガイドライン遵守徹底に向けた取組強化等について」参照</a:t>
            </a: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98541" y="2739687"/>
            <a:ext cx="593348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100" dirty="0" smtClean="0"/>
              <a:t>※1</a:t>
            </a:r>
            <a:r>
              <a:rPr lang="ja-JP" altLang="en-US" sz="1100" dirty="0" smtClean="0"/>
              <a:t>：異なる</a:t>
            </a:r>
            <a:r>
              <a:rPr lang="ja-JP" altLang="en-US" sz="1100" dirty="0"/>
              <a:t>グループ間では座席を１席空け、同一グループ（５人以内に限る）内では</a:t>
            </a:r>
            <a:r>
              <a:rPr lang="ja-JP" altLang="en-US" sz="1100" dirty="0" smtClean="0"/>
              <a:t>座席</a:t>
            </a:r>
            <a:endParaRPr lang="en-US" altLang="ja-JP" sz="1100" dirty="0" smtClean="0"/>
          </a:p>
          <a:p>
            <a:r>
              <a:rPr lang="ja-JP" altLang="en-US" sz="1100" dirty="0"/>
              <a:t>　</a:t>
            </a:r>
            <a:r>
              <a:rPr lang="ja-JP" altLang="en-US" sz="1100" dirty="0" smtClean="0"/>
              <a:t>　  間隔を設けなく</a:t>
            </a:r>
            <a:r>
              <a:rPr lang="ja-JP" altLang="en-US" sz="1100" dirty="0"/>
              <a:t>ともよい。すなわち、収容率は</a:t>
            </a:r>
            <a:r>
              <a:rPr lang="en-US" altLang="ja-JP" sz="1100" dirty="0"/>
              <a:t>50</a:t>
            </a:r>
            <a:r>
              <a:rPr lang="ja-JP" altLang="en-US" sz="1100" dirty="0"/>
              <a:t>％を超える場合がある。</a:t>
            </a: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98541" y="3170574"/>
            <a:ext cx="6037219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100" dirty="0" smtClean="0"/>
              <a:t>※2:</a:t>
            </a:r>
            <a:r>
              <a:rPr lang="ja-JP" altLang="en-US" sz="1100" dirty="0" smtClean="0"/>
              <a:t>「イベント中の食事を伴う催物」は、必要な感染防止策が担保され、イベント中の発声が</a:t>
            </a:r>
            <a:endParaRPr lang="en-US" altLang="ja-JP" sz="1100" dirty="0" smtClean="0"/>
          </a:p>
          <a:p>
            <a:r>
              <a:rPr lang="en-US" altLang="ja-JP" sz="1100" dirty="0"/>
              <a:t> </a:t>
            </a:r>
            <a:r>
              <a:rPr lang="en-US" altLang="ja-JP" sz="1100" dirty="0" smtClean="0"/>
              <a:t>       </a:t>
            </a:r>
            <a:r>
              <a:rPr lang="ja-JP" altLang="en-US" sz="1100" dirty="0" smtClean="0"/>
              <a:t>ない場合に限り、「大声での歓声・声援等がないことを前提としうるもの」と取り扱う</a:t>
            </a:r>
            <a:endParaRPr lang="en-US" altLang="ja-JP" sz="1100" dirty="0" smtClean="0"/>
          </a:p>
          <a:p>
            <a:r>
              <a:rPr lang="en-US" altLang="ja-JP" sz="1100" dirty="0"/>
              <a:t> </a:t>
            </a:r>
            <a:r>
              <a:rPr lang="en-US" altLang="ja-JP" sz="1100" dirty="0" smtClean="0"/>
              <a:t>       </a:t>
            </a:r>
            <a:r>
              <a:rPr lang="ja-JP" altLang="en-US" sz="1100" dirty="0" smtClean="0"/>
              <a:t>ことを可とする。</a:t>
            </a:r>
            <a:endParaRPr kumimoji="1" lang="ja-JP" altLang="en-US" sz="1100" dirty="0"/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2699" y="3944647"/>
            <a:ext cx="5780939" cy="2117341"/>
          </a:xfrm>
          <a:prstGeom prst="rect">
            <a:avLst/>
          </a:prstGeom>
        </p:spPr>
      </p:pic>
      <p:pic>
        <p:nvPicPr>
          <p:cNvPr id="9" name="図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1820" y="669775"/>
            <a:ext cx="5922695" cy="19449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4222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9448800" y="6442190"/>
            <a:ext cx="2743200" cy="365125"/>
          </a:xfrm>
        </p:spPr>
        <p:txBody>
          <a:bodyPr/>
          <a:lstStyle/>
          <a:p>
            <a:fld id="{38329C25-BD09-4AEE-90D6-E5269A43C3B5}" type="slidenum">
              <a:rPr kumimoji="1" lang="ja-JP" altLang="en-US" sz="2000" smtClean="0"/>
              <a:t>7</a:t>
            </a:fld>
            <a:endParaRPr kumimoji="1" lang="ja-JP" altLang="en-US" sz="20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93339" y="282479"/>
            <a:ext cx="4172753" cy="461665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2400" b="1" dirty="0" smtClean="0"/>
              <a:t>　　　　</a:t>
            </a:r>
            <a:endParaRPr kumimoji="1" lang="ja-JP" altLang="en-US" sz="2400" b="1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57112" y="3144800"/>
            <a:ext cx="12198828" cy="646331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endParaRPr lang="en-US" altLang="ja-JP" b="1" dirty="0" smtClean="0"/>
          </a:p>
          <a:p>
            <a:endParaRPr lang="en-US" altLang="ja-JP" dirty="0"/>
          </a:p>
        </p:txBody>
      </p:sp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2081442"/>
              </p:ext>
            </p:extLst>
          </p:nvPr>
        </p:nvGraphicFramePr>
        <p:xfrm>
          <a:off x="97804" y="71765"/>
          <a:ext cx="11943332" cy="640886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971666">
                  <a:extLst>
                    <a:ext uri="{9D8B030D-6E8A-4147-A177-3AD203B41FA5}">
                      <a16:colId xmlns:a16="http://schemas.microsoft.com/office/drawing/2014/main" val="3989974363"/>
                    </a:ext>
                  </a:extLst>
                </a:gridCol>
                <a:gridCol w="5971666">
                  <a:extLst>
                    <a:ext uri="{9D8B030D-6E8A-4147-A177-3AD203B41FA5}">
                      <a16:colId xmlns:a16="http://schemas.microsoft.com/office/drawing/2014/main" val="849356273"/>
                    </a:ext>
                  </a:extLst>
                </a:gridCol>
              </a:tblGrid>
              <a:tr h="173895">
                <a:tc>
                  <a:txBody>
                    <a:bodyPr/>
                    <a:lstStyle/>
                    <a:p>
                      <a:pPr algn="ctr"/>
                      <a:r>
                        <a:rPr kumimoji="1" lang="zh-CN" altLang="en-US" sz="1600" b="1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旧（令和</a:t>
                      </a:r>
                      <a:r>
                        <a:rPr kumimoji="1" lang="en-US" altLang="zh-CN" sz="1600" b="1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2</a:t>
                      </a:r>
                      <a:r>
                        <a:rPr kumimoji="1" lang="zh-CN" altLang="en-US" sz="1600" b="1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年</a:t>
                      </a:r>
                      <a:r>
                        <a:rPr kumimoji="1" lang="en-US" altLang="zh-CN" sz="1600" b="1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12</a:t>
                      </a:r>
                      <a:r>
                        <a:rPr kumimoji="1" lang="zh-CN" altLang="en-US" sz="1600" b="1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月</a:t>
                      </a:r>
                      <a:r>
                        <a:rPr kumimoji="1" lang="en-US" altLang="ja-JP" sz="1600" b="1" baseline="0" dirty="0" smtClean="0">
                          <a:latin typeface="游ゴシック" panose="020B0400000000000000" pitchFamily="50" charset="-128"/>
                          <a:ea typeface="+mn-ea"/>
                        </a:rPr>
                        <a:t>30</a:t>
                      </a:r>
                      <a:r>
                        <a:rPr kumimoji="1" lang="zh-CN" altLang="en-US" sz="1600" b="1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日～</a:t>
                      </a:r>
                      <a:r>
                        <a:rPr kumimoji="1" lang="ja-JP" altLang="en-US" sz="1600" b="1" baseline="0" dirty="0" smtClean="0">
                          <a:latin typeface="游ゴシック" panose="020B0400000000000000" pitchFamily="50" charset="-128"/>
                          <a:ea typeface="+mn-ea"/>
                        </a:rPr>
                        <a:t>令和</a:t>
                      </a:r>
                      <a:r>
                        <a:rPr kumimoji="1" lang="en-US" altLang="ja-JP" sz="1600" b="1" baseline="0" dirty="0" smtClean="0">
                          <a:latin typeface="游ゴシック" panose="020B0400000000000000" pitchFamily="50" charset="-128"/>
                          <a:ea typeface="+mn-ea"/>
                        </a:rPr>
                        <a:t>3</a:t>
                      </a:r>
                      <a:r>
                        <a:rPr kumimoji="1" lang="ja-JP" altLang="en-US" sz="1600" b="1" baseline="0" dirty="0" smtClean="0">
                          <a:latin typeface="游ゴシック" panose="020B0400000000000000" pitchFamily="50" charset="-128"/>
                          <a:ea typeface="+mn-ea"/>
                        </a:rPr>
                        <a:t>年</a:t>
                      </a:r>
                      <a:r>
                        <a:rPr kumimoji="1" lang="en-US" altLang="zh-CN" sz="1600" b="1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</a:t>
                      </a:r>
                      <a:r>
                        <a:rPr kumimoji="1" lang="zh-CN" altLang="en-US" sz="1600" b="1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月</a:t>
                      </a:r>
                      <a:r>
                        <a:rPr kumimoji="1" lang="en-US" altLang="zh-CN" sz="1600" b="1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11</a:t>
                      </a:r>
                      <a:r>
                        <a:rPr kumimoji="1" lang="zh-CN" altLang="en-US" sz="1600" b="1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日）</a:t>
                      </a:r>
                      <a:endParaRPr kumimoji="1" lang="ja-JP" altLang="en-US" sz="1600" b="1" baseline="0" dirty="0">
                        <a:latin typeface="游ゴシック" panose="020B0400000000000000" pitchFamily="50" charset="-128"/>
                        <a:ea typeface="+mn-ea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1" dirty="0" smtClean="0">
                          <a:latin typeface="+mn-lt"/>
                        </a:rPr>
                        <a:t>新（令和</a:t>
                      </a:r>
                      <a:r>
                        <a:rPr kumimoji="1" lang="en-US" altLang="ja-JP" sz="1600" b="1" dirty="0" smtClean="0">
                          <a:latin typeface="+mn-lt"/>
                        </a:rPr>
                        <a:t>3</a:t>
                      </a:r>
                      <a:r>
                        <a:rPr kumimoji="1" lang="ja-JP" altLang="en-US" sz="1600" b="1" dirty="0" smtClean="0">
                          <a:latin typeface="+mn-lt"/>
                        </a:rPr>
                        <a:t>年</a:t>
                      </a:r>
                      <a:r>
                        <a:rPr kumimoji="1" lang="en-US" altLang="ja-JP" sz="1600" b="1" dirty="0" smtClean="0">
                          <a:latin typeface="+mn-lt"/>
                        </a:rPr>
                        <a:t>1</a:t>
                      </a:r>
                      <a:r>
                        <a:rPr kumimoji="1" lang="ja-JP" altLang="en-US" sz="1600" b="1" dirty="0" smtClean="0">
                          <a:latin typeface="+mn-lt"/>
                        </a:rPr>
                        <a:t>月</a:t>
                      </a:r>
                      <a:r>
                        <a:rPr kumimoji="1" lang="en-US" altLang="ja-JP" sz="1600" b="1" dirty="0" smtClean="0">
                          <a:latin typeface="+mn-lt"/>
                        </a:rPr>
                        <a:t>9</a:t>
                      </a:r>
                      <a:r>
                        <a:rPr kumimoji="1" lang="ja-JP" altLang="en-US" sz="1600" b="1" dirty="0" smtClean="0">
                          <a:latin typeface="+mn-lt"/>
                        </a:rPr>
                        <a:t>日～</a:t>
                      </a:r>
                      <a:r>
                        <a:rPr kumimoji="1" lang="en-US" altLang="ja-JP" sz="1600" b="1" dirty="0" smtClean="0">
                          <a:latin typeface="+mn-lt"/>
                        </a:rPr>
                        <a:t>1</a:t>
                      </a:r>
                      <a:r>
                        <a:rPr kumimoji="1" lang="ja-JP" altLang="en-US" sz="1600" b="1" dirty="0" smtClean="0">
                          <a:latin typeface="+mn-lt"/>
                        </a:rPr>
                        <a:t>月</a:t>
                      </a:r>
                      <a:r>
                        <a:rPr kumimoji="1" lang="en-US" altLang="ja-JP" sz="1600" b="1" dirty="0" smtClean="0">
                          <a:latin typeface="+mn-lt"/>
                        </a:rPr>
                        <a:t>31</a:t>
                      </a:r>
                      <a:r>
                        <a:rPr kumimoji="1" lang="ja-JP" altLang="en-US" sz="1600" b="1" dirty="0" smtClean="0">
                          <a:latin typeface="+mn-lt"/>
                        </a:rPr>
                        <a:t>日）</a:t>
                      </a:r>
                      <a:endParaRPr kumimoji="1" lang="ja-JP" altLang="en-US" sz="1600" b="1" dirty="0">
                        <a:latin typeface="+mn-lt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5190762"/>
                  </a:ext>
                </a:extLst>
              </a:tr>
              <a:tr h="6073584"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ja-JP" altLang="en-US" sz="1600" b="0" dirty="0" smtClean="0"/>
                        <a:t>●施設について（府有施設を含む）</a:t>
                      </a:r>
                      <a:endParaRPr lang="en-US" altLang="ja-JP" sz="1600" b="0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➢施設（事業者）に対し、次の内容を要請。</a:t>
                      </a:r>
                    </a:p>
                    <a:p>
                      <a:pPr>
                        <a:lnSpc>
                          <a:spcPts val="1700"/>
                        </a:lnSpc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700"/>
                        </a:lnSpc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700"/>
                        </a:lnSpc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700"/>
                        </a:lnSpc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700"/>
                        </a:lnSpc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１．従業員等に対し、不要不急の外出を自粛するよう求める　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700"/>
                        </a:lnSpc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　　こと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700"/>
                        </a:lnSpc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700"/>
                        </a:lnSpc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２．従業員等に対し、以下の内容を求めること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700"/>
                        </a:lnSpc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　年末年始は「ステイ ホーム」に努めること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700"/>
                        </a:lnSpc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　・</a:t>
                      </a:r>
                      <a:r>
                        <a:rPr lang="ja-JP" altLang="en-US" sz="1600" b="0" u="none" spc="-70" baseline="0" dirty="0" smtClean="0">
                          <a:solidFill>
                            <a:schemeClr val="tx1"/>
                          </a:solidFill>
                        </a:rPr>
                        <a:t>忘年会、新年会、成人式後の懇親会への参加は、控えること</a:t>
                      </a:r>
                      <a:endParaRPr lang="en-US" altLang="ja-JP" sz="1600" b="0" u="none" spc="-7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700"/>
                        </a:lnSpc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　・</a:t>
                      </a: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  <a:latin typeface="游ゴシック" panose="020B0400000000000000" pitchFamily="50" charset="-128"/>
                        </a:rPr>
                        <a:t>帰省は控えること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  <a:latin typeface="游ゴシック" panose="020B0400000000000000" pitchFamily="50" charset="-128"/>
                      </a:endParaRPr>
                    </a:p>
                    <a:p>
                      <a:pPr>
                        <a:lnSpc>
                          <a:spcPts val="1700"/>
                        </a:lnSpc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  <a:latin typeface="游ゴシック" panose="020B0400000000000000" pitchFamily="50" charset="-128"/>
                        </a:rPr>
                        <a:t>　・カウントダウン等、主催者がいないイベントへの参加は、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  <a:latin typeface="游ゴシック" panose="020B0400000000000000" pitchFamily="50" charset="-128"/>
                      </a:endParaRPr>
                    </a:p>
                    <a:p>
                      <a:pPr>
                        <a:lnSpc>
                          <a:spcPts val="1700"/>
                        </a:lnSpc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  <a:latin typeface="游ゴシック" panose="020B0400000000000000" pitchFamily="50" charset="-128"/>
                        </a:rPr>
                        <a:t>　　控えること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  <a:latin typeface="游ゴシック" panose="020B0400000000000000" pitchFamily="50" charset="-128"/>
                      </a:endParaRPr>
                    </a:p>
                    <a:p>
                      <a:pPr>
                        <a:lnSpc>
                          <a:spcPts val="1700"/>
                        </a:lnSpc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  <a:latin typeface="游ゴシック" panose="020B0400000000000000" pitchFamily="50" charset="-128"/>
                        </a:rPr>
                        <a:t>　・</a:t>
                      </a:r>
                      <a:r>
                        <a:rPr lang="ja-JP" altLang="en-US" sz="1600" b="0" u="none" spc="-150" baseline="0" dirty="0" smtClean="0">
                          <a:solidFill>
                            <a:schemeClr val="tx1"/>
                          </a:solidFill>
                          <a:latin typeface="游ゴシック" panose="020B0400000000000000" pitchFamily="50" charset="-128"/>
                        </a:rPr>
                        <a:t>初詣をする場合は、できるだけ密を避け、時期を分散すること</a:t>
                      </a:r>
                      <a:endParaRPr lang="en-US" altLang="ja-JP" sz="1600" b="0" u="none" spc="-150" baseline="0" dirty="0" smtClean="0">
                        <a:solidFill>
                          <a:schemeClr val="tx1"/>
                        </a:solidFill>
                        <a:latin typeface="游ゴシック" panose="020B0400000000000000" pitchFamily="50" charset="-128"/>
                      </a:endParaRPr>
                    </a:p>
                    <a:p>
                      <a:pPr>
                        <a:lnSpc>
                          <a:spcPts val="1700"/>
                        </a:lnSpc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700"/>
                        </a:lnSpc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３．従業員等に対し、「５人以上」「２時間以上」の宴会・飲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700"/>
                        </a:lnSpc>
                      </a:pPr>
                      <a:r>
                        <a:rPr lang="en-US" altLang="ja-JP" sz="1600" b="0" u="none" dirty="0" smtClean="0">
                          <a:solidFill>
                            <a:schemeClr val="tx1"/>
                          </a:solidFill>
                        </a:rPr>
                        <a:t>       </a:t>
                      </a: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み会を控えるよう求めること</a:t>
                      </a:r>
                    </a:p>
                    <a:p>
                      <a:pPr>
                        <a:lnSpc>
                          <a:spcPts val="1700"/>
                        </a:lnSpc>
                      </a:pPr>
                      <a:endParaRPr lang="en-US" altLang="ja-JP" sz="1600" b="0" dirty="0" smtClean="0"/>
                    </a:p>
                    <a:p>
                      <a:pPr>
                        <a:lnSpc>
                          <a:spcPts val="1700"/>
                        </a:lnSpc>
                      </a:pPr>
                      <a:r>
                        <a:rPr lang="ja-JP" altLang="en-US" sz="1600" b="0" dirty="0" smtClean="0"/>
                        <a:t>４．従業員等に少しでも症状がある場合は、休暇を取得しや</a:t>
                      </a:r>
                      <a:r>
                        <a:rPr lang="ja-JP" altLang="en-US" sz="1600" b="0" dirty="0" err="1" smtClean="0"/>
                        <a:t>す</a:t>
                      </a:r>
                      <a:endParaRPr lang="en-US" altLang="ja-JP" sz="1600" b="0" dirty="0" smtClean="0"/>
                    </a:p>
                    <a:p>
                      <a:pPr>
                        <a:lnSpc>
                          <a:spcPts val="1700"/>
                        </a:lnSpc>
                      </a:pPr>
                      <a:r>
                        <a:rPr lang="en-US" altLang="ja-JP" sz="1600" b="0" dirty="0" smtClean="0"/>
                        <a:t>       </a:t>
                      </a:r>
                      <a:r>
                        <a:rPr lang="ja-JP" altLang="en-US" sz="1600" b="0" dirty="0" smtClean="0"/>
                        <a:t>い環境を整えるとともに検査受診を勧めること</a:t>
                      </a:r>
                    </a:p>
                    <a:p>
                      <a:pPr>
                        <a:lnSpc>
                          <a:spcPts val="1700"/>
                        </a:lnSpc>
                      </a:pPr>
                      <a:r>
                        <a:rPr lang="ja-JP" altLang="en-US" sz="1600" b="0" dirty="0" smtClean="0"/>
                        <a:t>　　</a:t>
                      </a:r>
                    </a:p>
                    <a:p>
                      <a:pPr>
                        <a:lnSpc>
                          <a:spcPts val="1700"/>
                        </a:lnSpc>
                      </a:pPr>
                      <a:r>
                        <a:rPr lang="ja-JP" altLang="en-US" sz="1600" b="0" dirty="0" smtClean="0"/>
                        <a:t>５．業種別ガイドラインを遵守 （感染防止宣言ステッカーの導</a:t>
                      </a:r>
                      <a:endParaRPr lang="en-US" altLang="ja-JP" sz="1600" b="0" dirty="0" smtClean="0"/>
                    </a:p>
                    <a:p>
                      <a:pPr>
                        <a:lnSpc>
                          <a:spcPts val="1700"/>
                        </a:lnSpc>
                      </a:pPr>
                      <a:r>
                        <a:rPr lang="en-US" altLang="ja-JP" sz="1600" b="0" dirty="0" smtClean="0"/>
                        <a:t>       </a:t>
                      </a:r>
                      <a:r>
                        <a:rPr lang="ja-JP" altLang="en-US" sz="1600" b="0" dirty="0" smtClean="0"/>
                        <a:t>入）すること</a:t>
                      </a:r>
                    </a:p>
                    <a:p>
                      <a:pPr>
                        <a:lnSpc>
                          <a:spcPts val="1700"/>
                        </a:lnSpc>
                      </a:pPr>
                      <a:endParaRPr lang="ja-JP" altLang="en-US" sz="1600" b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ja-JP" altLang="en-US" sz="1600" b="0" dirty="0" smtClean="0"/>
                        <a:t>●施設について（府有施設を含む）</a:t>
                      </a:r>
                      <a:endParaRPr lang="en-US" altLang="ja-JP" sz="1600" b="0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➢施設（事業者）に対し、次の内容を要請。</a:t>
                      </a:r>
                    </a:p>
                    <a:p>
                      <a:pPr>
                        <a:lnSpc>
                          <a:spcPts val="1700"/>
                        </a:lnSpc>
                      </a:pPr>
                      <a:r>
                        <a:rPr lang="ja-JP" altLang="en-US" sz="1600" b="1" u="sng" dirty="0" smtClean="0">
                          <a:solidFill>
                            <a:srgbClr val="FF0000"/>
                          </a:solidFill>
                        </a:rPr>
                        <a:t>１．従業員等に対し、緊急事態宣言が発出されている１都３県　</a:t>
                      </a:r>
                      <a:endParaRPr lang="en-US" altLang="ja-JP" sz="1600" b="1" u="sng" dirty="0" smtClean="0">
                        <a:solidFill>
                          <a:srgbClr val="FF0000"/>
                        </a:solidFill>
                      </a:endParaRPr>
                    </a:p>
                    <a:p>
                      <a:pPr>
                        <a:lnSpc>
                          <a:spcPts val="1700"/>
                        </a:lnSpc>
                      </a:pPr>
                      <a:r>
                        <a:rPr lang="ja-JP" altLang="en-US" sz="1600" b="1" u="none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ja-JP" altLang="en-US" sz="1600" b="1" u="none" dirty="0" smtClean="0">
                          <a:solidFill>
                            <a:srgbClr val="FF0000"/>
                          </a:solidFill>
                        </a:rPr>
                        <a:t>　</a:t>
                      </a:r>
                      <a:r>
                        <a:rPr lang="ja-JP" altLang="en-US" sz="1600" b="1" u="sng" dirty="0" smtClean="0">
                          <a:solidFill>
                            <a:srgbClr val="FF0000"/>
                          </a:solidFill>
                        </a:rPr>
                        <a:t>（東京都、埼玉県、千葉県、神奈川県）との往来を自粛する</a:t>
                      </a:r>
                      <a:endParaRPr lang="en-US" altLang="ja-JP" sz="1600" b="1" u="sng" dirty="0" smtClean="0">
                        <a:solidFill>
                          <a:srgbClr val="FF0000"/>
                        </a:solidFill>
                      </a:endParaRPr>
                    </a:p>
                    <a:p>
                      <a:pPr>
                        <a:lnSpc>
                          <a:spcPts val="1700"/>
                        </a:lnSpc>
                      </a:pPr>
                      <a:r>
                        <a:rPr lang="ja-JP" altLang="en-US" sz="1600" b="1" u="none" dirty="0" smtClean="0">
                          <a:solidFill>
                            <a:srgbClr val="FF0000"/>
                          </a:solidFill>
                        </a:rPr>
                        <a:t>　　</a:t>
                      </a:r>
                      <a:r>
                        <a:rPr lang="ja-JP" altLang="en-US" sz="1600" b="1" u="sng" dirty="0" smtClean="0">
                          <a:solidFill>
                            <a:srgbClr val="FF0000"/>
                          </a:solidFill>
                        </a:rPr>
                        <a:t>よう求めること</a:t>
                      </a:r>
                    </a:p>
                    <a:p>
                      <a:pPr>
                        <a:lnSpc>
                          <a:spcPts val="1700"/>
                        </a:lnSpc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700"/>
                        </a:lnSpc>
                      </a:pPr>
                      <a:r>
                        <a:rPr lang="ja-JP" altLang="en-US" sz="1600" b="1" u="sng" dirty="0" smtClean="0">
                          <a:solidFill>
                            <a:srgbClr val="FF0000"/>
                          </a:solidFill>
                        </a:rPr>
                        <a:t>２．</a:t>
                      </a: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（略）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700"/>
                        </a:lnSpc>
                      </a:pPr>
                      <a:endParaRPr lang="en-US" altLang="ja-JP" sz="1600" b="1" u="sng" dirty="0" smtClean="0">
                        <a:solidFill>
                          <a:srgbClr val="FF0000"/>
                        </a:solidFill>
                      </a:endParaRPr>
                    </a:p>
                    <a:p>
                      <a:pPr>
                        <a:lnSpc>
                          <a:spcPts val="1700"/>
                        </a:lnSpc>
                      </a:pPr>
                      <a:endParaRPr lang="en-US" altLang="ja-JP" sz="1600" b="1" u="sng" dirty="0" smtClean="0">
                        <a:solidFill>
                          <a:srgbClr val="FF0000"/>
                        </a:solidFill>
                      </a:endParaRPr>
                    </a:p>
                    <a:p>
                      <a:pPr>
                        <a:lnSpc>
                          <a:spcPts val="1700"/>
                        </a:lnSpc>
                        <a:defRPr/>
                      </a:pPr>
                      <a:r>
                        <a:rPr lang="ja-JP" altLang="en-US" sz="1600" b="1" u="sng" dirty="0" smtClean="0">
                          <a:solidFill>
                            <a:srgbClr val="FF0000"/>
                          </a:solidFill>
                        </a:rPr>
                        <a:t>３．従業員等に対し、成人式前後の懇親会、新年会には参加し</a:t>
                      </a:r>
                      <a:endParaRPr lang="en-US" altLang="ja-JP" sz="1600" b="1" u="sng" dirty="0" smtClean="0">
                        <a:solidFill>
                          <a:srgbClr val="FF0000"/>
                        </a:solidFill>
                      </a:endParaRPr>
                    </a:p>
                    <a:p>
                      <a:pPr>
                        <a:lnSpc>
                          <a:spcPts val="1700"/>
                        </a:lnSpc>
                        <a:defRPr/>
                      </a:pPr>
                      <a:r>
                        <a:rPr lang="ja-JP" altLang="en-US" sz="1600" b="1" u="none" dirty="0" smtClean="0">
                          <a:solidFill>
                            <a:srgbClr val="FF0000"/>
                          </a:solidFill>
                        </a:rPr>
                        <a:t>　　</a:t>
                      </a:r>
                      <a:r>
                        <a:rPr lang="ja-JP" altLang="en-US" sz="1600" b="1" u="sng" dirty="0" smtClean="0">
                          <a:solidFill>
                            <a:srgbClr val="FF0000"/>
                          </a:solidFill>
                        </a:rPr>
                        <a:t>ないよう求めること</a:t>
                      </a:r>
                    </a:p>
                    <a:p>
                      <a:pPr>
                        <a:lnSpc>
                          <a:spcPts val="1700"/>
                        </a:lnSpc>
                        <a:defRPr/>
                      </a:pPr>
                      <a:endParaRPr lang="en-US" altLang="ja-JP" sz="1600" b="1" u="sng" spc="-150" baseline="0" dirty="0" smtClean="0">
                        <a:solidFill>
                          <a:srgbClr val="FF0000"/>
                        </a:solidFill>
                        <a:latin typeface="游ゴシック" panose="020B0400000000000000" pitchFamily="50" charset="-128"/>
                      </a:endParaRPr>
                    </a:p>
                    <a:p>
                      <a:pPr>
                        <a:lnSpc>
                          <a:spcPts val="1700"/>
                        </a:lnSpc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700"/>
                        </a:lnSpc>
                      </a:pPr>
                      <a:endParaRPr lang="en-US" altLang="ja-JP" sz="1600" b="1" u="sng" dirty="0" smtClean="0">
                        <a:solidFill>
                          <a:srgbClr val="FF0000"/>
                        </a:solidFill>
                      </a:endParaRPr>
                    </a:p>
                    <a:p>
                      <a:pPr>
                        <a:lnSpc>
                          <a:spcPts val="1700"/>
                        </a:lnSpc>
                      </a:pPr>
                      <a:endParaRPr lang="en-US" altLang="ja-JP" sz="1600" b="1" u="sng" dirty="0" smtClean="0">
                        <a:solidFill>
                          <a:srgbClr val="FF0000"/>
                        </a:solidFill>
                      </a:endParaRPr>
                    </a:p>
                    <a:p>
                      <a:pPr>
                        <a:lnSpc>
                          <a:spcPts val="1700"/>
                        </a:lnSpc>
                      </a:pPr>
                      <a:endParaRPr lang="en-US" altLang="ja-JP" sz="1600" b="1" u="sng" dirty="0" smtClean="0">
                        <a:solidFill>
                          <a:srgbClr val="FF0000"/>
                        </a:solidFill>
                      </a:endParaRPr>
                    </a:p>
                    <a:p>
                      <a:pPr>
                        <a:lnSpc>
                          <a:spcPts val="1700"/>
                        </a:lnSpc>
                      </a:pPr>
                      <a:endParaRPr lang="en-US" altLang="ja-JP" sz="1600" b="1" u="sng" dirty="0" smtClean="0">
                        <a:solidFill>
                          <a:srgbClr val="FF0000"/>
                        </a:solidFill>
                      </a:endParaRPr>
                    </a:p>
                    <a:p>
                      <a:pPr>
                        <a:lnSpc>
                          <a:spcPts val="1700"/>
                        </a:lnSpc>
                      </a:pPr>
                      <a:r>
                        <a:rPr lang="ja-JP" altLang="en-US" sz="1600" b="1" u="sng" dirty="0" smtClean="0">
                          <a:solidFill>
                            <a:srgbClr val="FF0000"/>
                          </a:solidFill>
                        </a:rPr>
                        <a:t>４．</a:t>
                      </a: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（略）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700"/>
                        </a:lnSpc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700"/>
                        </a:lnSpc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700"/>
                        </a:lnSpc>
                      </a:pPr>
                      <a:r>
                        <a:rPr lang="ja-JP" altLang="en-US" sz="1600" b="1" u="sng" dirty="0" smtClean="0">
                          <a:solidFill>
                            <a:srgbClr val="FF0000"/>
                          </a:solidFill>
                        </a:rPr>
                        <a:t>５．</a:t>
                      </a: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（略）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700"/>
                        </a:lnSpc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700"/>
                        </a:lnSpc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700"/>
                        </a:lnSpc>
                      </a:pPr>
                      <a:r>
                        <a:rPr lang="ja-JP" altLang="en-US" sz="1600" b="1" u="sng" dirty="0" smtClean="0">
                          <a:solidFill>
                            <a:srgbClr val="FF0000"/>
                          </a:solidFill>
                        </a:rPr>
                        <a:t>６．</a:t>
                      </a: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（略）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700"/>
                        </a:lnSpc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700"/>
                        </a:lnSpc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2475152"/>
                  </a:ext>
                </a:extLst>
              </a:tr>
            </a:tbl>
          </a:graphicData>
        </a:graphic>
      </p:graphicFrame>
      <p:sp>
        <p:nvSpPr>
          <p:cNvPr id="6" name="テキスト ボックス 5"/>
          <p:cNvSpPr txBox="1"/>
          <p:nvPr/>
        </p:nvSpPr>
        <p:spPr>
          <a:xfrm>
            <a:off x="4612944" y="436367"/>
            <a:ext cx="1255594" cy="307777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 dirty="0" smtClean="0"/>
              <a:t>参考資料３</a:t>
            </a:r>
            <a:endParaRPr kumimoji="1" lang="ja-JP" altLang="en-US" sz="1400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0633881" y="436366"/>
            <a:ext cx="1255594" cy="307777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 dirty="0" smtClean="0"/>
              <a:t>参考資料３</a:t>
            </a:r>
            <a:endParaRPr kumimoji="1" lang="ja-JP" altLang="en-US" sz="1400" dirty="0"/>
          </a:p>
        </p:txBody>
      </p:sp>
    </p:spTree>
    <p:extLst>
      <p:ext uri="{BB962C8B-B14F-4D97-AF65-F5344CB8AC3E}">
        <p14:creationId xmlns:p14="http://schemas.microsoft.com/office/powerpoint/2010/main" val="564560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9448800" y="6442190"/>
            <a:ext cx="2743200" cy="365125"/>
          </a:xfrm>
        </p:spPr>
        <p:txBody>
          <a:bodyPr/>
          <a:lstStyle/>
          <a:p>
            <a:fld id="{38329C25-BD09-4AEE-90D6-E5269A43C3B5}" type="slidenum">
              <a:rPr kumimoji="1" lang="ja-JP" altLang="en-US" sz="2000" smtClean="0"/>
              <a:t>8</a:t>
            </a:fld>
            <a:endParaRPr kumimoji="1" lang="ja-JP" altLang="en-US" sz="20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93339" y="282479"/>
            <a:ext cx="4172753" cy="461665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2400" b="1" dirty="0" smtClean="0"/>
              <a:t>　　　　</a:t>
            </a:r>
            <a:endParaRPr kumimoji="1" lang="ja-JP" altLang="en-US" sz="2400" b="1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57112" y="3144800"/>
            <a:ext cx="12198828" cy="646331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endParaRPr lang="en-US" altLang="ja-JP" b="1" dirty="0" smtClean="0"/>
          </a:p>
          <a:p>
            <a:endParaRPr lang="en-US" altLang="ja-JP" dirty="0"/>
          </a:p>
        </p:txBody>
      </p:sp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1183509"/>
              </p:ext>
            </p:extLst>
          </p:nvPr>
        </p:nvGraphicFramePr>
        <p:xfrm>
          <a:off x="97804" y="71765"/>
          <a:ext cx="11943332" cy="640886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971666">
                  <a:extLst>
                    <a:ext uri="{9D8B030D-6E8A-4147-A177-3AD203B41FA5}">
                      <a16:colId xmlns:a16="http://schemas.microsoft.com/office/drawing/2014/main" val="3989974363"/>
                    </a:ext>
                  </a:extLst>
                </a:gridCol>
                <a:gridCol w="5971666">
                  <a:extLst>
                    <a:ext uri="{9D8B030D-6E8A-4147-A177-3AD203B41FA5}">
                      <a16:colId xmlns:a16="http://schemas.microsoft.com/office/drawing/2014/main" val="849356273"/>
                    </a:ext>
                  </a:extLst>
                </a:gridCol>
              </a:tblGrid>
              <a:tr h="173895">
                <a:tc>
                  <a:txBody>
                    <a:bodyPr/>
                    <a:lstStyle/>
                    <a:p>
                      <a:pPr algn="ctr"/>
                      <a:r>
                        <a:rPr kumimoji="1" lang="zh-CN" altLang="en-US" sz="1600" b="1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旧（令和</a:t>
                      </a:r>
                      <a:r>
                        <a:rPr kumimoji="1" lang="en-US" altLang="zh-CN" sz="1600" b="1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2</a:t>
                      </a:r>
                      <a:r>
                        <a:rPr kumimoji="1" lang="zh-CN" altLang="en-US" sz="1600" b="1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年</a:t>
                      </a:r>
                      <a:r>
                        <a:rPr kumimoji="1" lang="en-US" altLang="zh-CN" sz="1600" b="1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12</a:t>
                      </a:r>
                      <a:r>
                        <a:rPr kumimoji="1" lang="zh-CN" altLang="en-US" sz="1600" b="1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月</a:t>
                      </a:r>
                      <a:r>
                        <a:rPr kumimoji="1" lang="en-US" altLang="ja-JP" sz="1600" b="1" baseline="0" dirty="0" smtClean="0">
                          <a:latin typeface="游ゴシック" panose="020B0400000000000000" pitchFamily="50" charset="-128"/>
                          <a:ea typeface="+mn-ea"/>
                        </a:rPr>
                        <a:t>30</a:t>
                      </a:r>
                      <a:r>
                        <a:rPr kumimoji="1" lang="zh-CN" altLang="en-US" sz="1600" b="1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日～</a:t>
                      </a:r>
                      <a:r>
                        <a:rPr kumimoji="1" lang="ja-JP" altLang="en-US" sz="1600" b="1" baseline="0" dirty="0" smtClean="0">
                          <a:latin typeface="游ゴシック" panose="020B0400000000000000" pitchFamily="50" charset="-128"/>
                          <a:ea typeface="+mn-ea"/>
                        </a:rPr>
                        <a:t>令和</a:t>
                      </a:r>
                      <a:r>
                        <a:rPr kumimoji="1" lang="en-US" altLang="ja-JP" sz="1600" b="1" baseline="0" dirty="0" smtClean="0">
                          <a:latin typeface="游ゴシック" panose="020B0400000000000000" pitchFamily="50" charset="-128"/>
                          <a:ea typeface="+mn-ea"/>
                        </a:rPr>
                        <a:t>3</a:t>
                      </a:r>
                      <a:r>
                        <a:rPr kumimoji="1" lang="ja-JP" altLang="en-US" sz="1600" b="1" baseline="0" dirty="0" smtClean="0">
                          <a:latin typeface="游ゴシック" panose="020B0400000000000000" pitchFamily="50" charset="-128"/>
                          <a:ea typeface="+mn-ea"/>
                        </a:rPr>
                        <a:t>年</a:t>
                      </a:r>
                      <a:r>
                        <a:rPr kumimoji="1" lang="en-US" altLang="zh-CN" sz="1600" b="1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</a:t>
                      </a:r>
                      <a:r>
                        <a:rPr kumimoji="1" lang="zh-CN" altLang="en-US" sz="1600" b="1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月</a:t>
                      </a:r>
                      <a:r>
                        <a:rPr kumimoji="1" lang="en-US" altLang="zh-CN" sz="1600" b="1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11</a:t>
                      </a:r>
                      <a:r>
                        <a:rPr kumimoji="1" lang="zh-CN" altLang="en-US" sz="1600" b="1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日）</a:t>
                      </a:r>
                      <a:endParaRPr kumimoji="1" lang="ja-JP" altLang="en-US" sz="1600" b="1" baseline="0" dirty="0">
                        <a:latin typeface="游ゴシック" panose="020B0400000000000000" pitchFamily="50" charset="-128"/>
                        <a:ea typeface="+mn-ea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1" dirty="0" smtClean="0">
                          <a:latin typeface="+mn-lt"/>
                        </a:rPr>
                        <a:t>新（令和</a:t>
                      </a:r>
                      <a:r>
                        <a:rPr kumimoji="1" lang="en-US" altLang="ja-JP" sz="1600" b="1" dirty="0" smtClean="0">
                          <a:latin typeface="+mn-lt"/>
                        </a:rPr>
                        <a:t>3</a:t>
                      </a:r>
                      <a:r>
                        <a:rPr kumimoji="1" lang="ja-JP" altLang="en-US" sz="1600" b="1" dirty="0" smtClean="0">
                          <a:latin typeface="+mn-lt"/>
                        </a:rPr>
                        <a:t>年</a:t>
                      </a:r>
                      <a:r>
                        <a:rPr kumimoji="1" lang="en-US" altLang="ja-JP" sz="1600" b="1" dirty="0" smtClean="0">
                          <a:latin typeface="+mn-lt"/>
                        </a:rPr>
                        <a:t>1</a:t>
                      </a:r>
                      <a:r>
                        <a:rPr kumimoji="1" lang="ja-JP" altLang="en-US" sz="1600" b="1" dirty="0" smtClean="0">
                          <a:latin typeface="+mn-lt"/>
                        </a:rPr>
                        <a:t>月</a:t>
                      </a:r>
                      <a:r>
                        <a:rPr kumimoji="1" lang="en-US" altLang="ja-JP" sz="1600" b="1" dirty="0" smtClean="0">
                          <a:latin typeface="+mn-lt"/>
                        </a:rPr>
                        <a:t>9</a:t>
                      </a:r>
                      <a:r>
                        <a:rPr kumimoji="1" lang="ja-JP" altLang="en-US" sz="1600" b="1" dirty="0" smtClean="0">
                          <a:latin typeface="+mn-lt"/>
                        </a:rPr>
                        <a:t>日～</a:t>
                      </a:r>
                      <a:r>
                        <a:rPr kumimoji="1" lang="en-US" altLang="ja-JP" sz="1600" b="1" dirty="0" smtClean="0">
                          <a:latin typeface="+mn-lt"/>
                        </a:rPr>
                        <a:t>1</a:t>
                      </a:r>
                      <a:r>
                        <a:rPr kumimoji="1" lang="ja-JP" altLang="en-US" sz="1600" b="1" dirty="0" smtClean="0">
                          <a:latin typeface="+mn-lt"/>
                        </a:rPr>
                        <a:t>月</a:t>
                      </a:r>
                      <a:r>
                        <a:rPr kumimoji="1" lang="en-US" altLang="ja-JP" sz="1600" b="1" dirty="0" smtClean="0">
                          <a:latin typeface="+mn-lt"/>
                        </a:rPr>
                        <a:t>31</a:t>
                      </a:r>
                      <a:r>
                        <a:rPr kumimoji="1" lang="ja-JP" altLang="en-US" sz="1600" b="1" dirty="0" smtClean="0">
                          <a:latin typeface="+mn-lt"/>
                        </a:rPr>
                        <a:t>日）</a:t>
                      </a:r>
                      <a:endParaRPr kumimoji="1" lang="ja-JP" altLang="en-US" sz="1600" b="1" dirty="0">
                        <a:latin typeface="+mn-lt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5190762"/>
                  </a:ext>
                </a:extLst>
              </a:tr>
              <a:tr h="6073584"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endParaRPr lang="ja-JP" altLang="en-US" sz="1600" b="0" dirty="0" smtClean="0"/>
                    </a:p>
                    <a:p>
                      <a:pPr>
                        <a:lnSpc>
                          <a:spcPts val="1700"/>
                        </a:lnSpc>
                      </a:pPr>
                      <a:r>
                        <a:rPr lang="ja-JP" altLang="en-US" sz="1600" b="0" dirty="0" smtClean="0"/>
                        <a:t>６．飲食店においては以下に留意すること</a:t>
                      </a:r>
                    </a:p>
                    <a:p>
                      <a:pPr>
                        <a:lnSpc>
                          <a:spcPts val="1700"/>
                        </a:lnSpc>
                      </a:pPr>
                      <a:r>
                        <a:rPr lang="ja-JP" altLang="en-US" sz="1600" b="0" dirty="0" smtClean="0"/>
                        <a:t>　　・パーテーションの活用</a:t>
                      </a:r>
                    </a:p>
                    <a:p>
                      <a:pPr>
                        <a:lnSpc>
                          <a:spcPts val="1700"/>
                        </a:lnSpc>
                      </a:pPr>
                      <a:r>
                        <a:rPr lang="ja-JP" altLang="en-US" sz="1600" b="0" dirty="0" smtClean="0"/>
                        <a:t>　　・会話の際は、マスク・フェイスシールドを着用</a:t>
                      </a:r>
                      <a:endParaRPr lang="en-US" altLang="ja-JP" sz="1600" b="0" dirty="0" smtClean="0"/>
                    </a:p>
                    <a:p>
                      <a:pPr>
                        <a:lnSpc>
                          <a:spcPts val="1700"/>
                        </a:lnSpc>
                      </a:pPr>
                      <a:r>
                        <a:rPr lang="en-US" altLang="ja-JP" sz="1600" b="0" dirty="0" smtClean="0"/>
                        <a:t>        </a:t>
                      </a:r>
                      <a:r>
                        <a:rPr lang="ja-JP" altLang="en-US" sz="1600" b="0" dirty="0" smtClean="0"/>
                        <a:t>（食事中のマスクの活用を含む）</a:t>
                      </a:r>
                    </a:p>
                    <a:p>
                      <a:pPr>
                        <a:lnSpc>
                          <a:spcPts val="1700"/>
                        </a:lnSpc>
                      </a:pPr>
                      <a:r>
                        <a:rPr lang="ja-JP" altLang="en-US" sz="1600" b="0" dirty="0" smtClean="0"/>
                        <a:t>　　・斜め向かいに座る</a:t>
                      </a:r>
                    </a:p>
                    <a:p>
                      <a:pPr>
                        <a:lnSpc>
                          <a:spcPts val="1700"/>
                        </a:lnSpc>
                      </a:pPr>
                      <a:r>
                        <a:rPr lang="ja-JP" altLang="en-US" sz="1600" b="0" dirty="0" smtClean="0"/>
                        <a:t>　　・</a:t>
                      </a:r>
                      <a:r>
                        <a:rPr lang="en-US" altLang="ja-JP" sz="1600" b="0" dirty="0" smtClean="0"/>
                        <a:t>CO</a:t>
                      </a:r>
                      <a:r>
                        <a:rPr lang="ja-JP" altLang="en-US" sz="1600" b="0" dirty="0" smtClean="0"/>
                        <a:t>２センサー等を活用し、換気状況が適切か確認</a:t>
                      </a:r>
                    </a:p>
                    <a:p>
                      <a:pPr>
                        <a:lnSpc>
                          <a:spcPts val="1700"/>
                        </a:lnSpc>
                      </a:pPr>
                      <a:endParaRPr lang="ja-JP" altLang="en-US" sz="1600" b="0" dirty="0" smtClean="0"/>
                    </a:p>
                    <a:p>
                      <a:pPr>
                        <a:lnSpc>
                          <a:spcPts val="1700"/>
                        </a:lnSpc>
                      </a:pPr>
                      <a:r>
                        <a:rPr lang="ja-JP" altLang="en-US" sz="1600" b="0" dirty="0" smtClean="0"/>
                        <a:t>７．休憩室、喫煙所、更衣室などでのマスクを外した状態での</a:t>
                      </a:r>
                      <a:endParaRPr lang="en-US" altLang="ja-JP" sz="1600" b="0" dirty="0" smtClean="0"/>
                    </a:p>
                    <a:p>
                      <a:pPr>
                        <a:lnSpc>
                          <a:spcPts val="1700"/>
                        </a:lnSpc>
                      </a:pPr>
                      <a:r>
                        <a:rPr lang="en-US" altLang="ja-JP" sz="1600" b="0" dirty="0" smtClean="0"/>
                        <a:t>       </a:t>
                      </a:r>
                      <a:r>
                        <a:rPr lang="ja-JP" altLang="en-US" sz="1600" b="0" dirty="0" smtClean="0"/>
                        <a:t>会話は控えること</a:t>
                      </a:r>
                    </a:p>
                    <a:p>
                      <a:pPr>
                        <a:lnSpc>
                          <a:spcPts val="1700"/>
                        </a:lnSpc>
                      </a:pPr>
                      <a:r>
                        <a:rPr lang="ja-JP" altLang="en-US" sz="1600" b="0" dirty="0" smtClean="0"/>
                        <a:t>　</a:t>
                      </a:r>
                    </a:p>
                    <a:p>
                      <a:pPr>
                        <a:lnSpc>
                          <a:spcPts val="1700"/>
                        </a:lnSpc>
                      </a:pPr>
                      <a:r>
                        <a:rPr lang="ja-JP" altLang="en-US" sz="1600" b="0" dirty="0" smtClean="0"/>
                        <a:t>８．業種別ガイドラインを遵守（感染防止宣言ステッカーの導</a:t>
                      </a:r>
                      <a:endParaRPr lang="en-US" altLang="ja-JP" sz="1600" b="0" dirty="0" smtClean="0"/>
                    </a:p>
                    <a:p>
                      <a:pPr>
                        <a:lnSpc>
                          <a:spcPts val="1700"/>
                        </a:lnSpc>
                      </a:pPr>
                      <a:r>
                        <a:rPr lang="en-US" altLang="ja-JP" sz="1600" b="0" dirty="0" smtClean="0"/>
                        <a:t>       </a:t>
                      </a:r>
                      <a:r>
                        <a:rPr lang="ja-JP" altLang="en-US" sz="1600" b="0" dirty="0" smtClean="0"/>
                        <a:t>入）していない、接待を伴う飲食店及び酒類の提供を行う</a:t>
                      </a:r>
                      <a:endParaRPr lang="en-US" altLang="ja-JP" sz="1600" b="0" dirty="0" smtClean="0"/>
                    </a:p>
                    <a:p>
                      <a:pPr>
                        <a:lnSpc>
                          <a:spcPts val="1700"/>
                        </a:lnSpc>
                      </a:pPr>
                      <a:r>
                        <a:rPr lang="en-US" altLang="ja-JP" sz="1600" b="0" dirty="0" smtClean="0"/>
                        <a:t>       </a:t>
                      </a:r>
                      <a:r>
                        <a:rPr lang="ja-JP" altLang="en-US" sz="1600" b="0" dirty="0" smtClean="0"/>
                        <a:t>飲食店の利用を自粛すること。</a:t>
                      </a:r>
                    </a:p>
                    <a:p>
                      <a:pPr>
                        <a:lnSpc>
                          <a:spcPts val="1700"/>
                        </a:lnSpc>
                      </a:pPr>
                      <a:endParaRPr lang="ja-JP" altLang="en-US" sz="1600" b="0" dirty="0" smtClean="0"/>
                    </a:p>
                    <a:p>
                      <a:pPr>
                        <a:lnSpc>
                          <a:spcPts val="1700"/>
                        </a:lnSpc>
                      </a:pPr>
                      <a:r>
                        <a:rPr lang="ja-JP" altLang="en-US" sz="1600" b="0" dirty="0" smtClean="0"/>
                        <a:t>９．国の接触確認アプリ「ＣＯＣＯＡ」、大阪コロナ追跡シス</a:t>
                      </a:r>
                      <a:endParaRPr lang="en-US" altLang="ja-JP" sz="1600" b="0" dirty="0" smtClean="0"/>
                    </a:p>
                    <a:p>
                      <a:pPr>
                        <a:lnSpc>
                          <a:spcPts val="1700"/>
                        </a:lnSpc>
                      </a:pPr>
                      <a:r>
                        <a:rPr lang="en-US" altLang="ja-JP" sz="1600" b="0" dirty="0" smtClean="0"/>
                        <a:t>       </a:t>
                      </a:r>
                      <a:r>
                        <a:rPr lang="ja-JP" altLang="en-US" sz="1600" b="0" dirty="0" smtClean="0"/>
                        <a:t>テムの導入、又は名簿作成など追跡対策をとること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700"/>
                        </a:lnSpc>
                      </a:pPr>
                      <a:r>
                        <a:rPr lang="ja-JP" altLang="en-US" sz="1600" b="1" u="sng" dirty="0" smtClean="0">
                          <a:solidFill>
                            <a:srgbClr val="FF0000"/>
                          </a:solidFill>
                        </a:rPr>
                        <a:t>７．</a:t>
                      </a: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（略）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700"/>
                        </a:lnSpc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700"/>
                        </a:lnSpc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700"/>
                        </a:lnSpc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700"/>
                        </a:lnSpc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700"/>
                        </a:lnSpc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700"/>
                        </a:lnSpc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（削除）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700"/>
                        </a:lnSpc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700"/>
                        </a:lnSpc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700"/>
                        </a:lnSpc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８．（略）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700"/>
                        </a:lnSpc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700"/>
                        </a:lnSpc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700"/>
                        </a:lnSpc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（削除）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700"/>
                        </a:lnSpc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2475152"/>
                  </a:ext>
                </a:extLst>
              </a:tr>
            </a:tbl>
          </a:graphicData>
        </a:graphic>
      </p:graphicFrame>
      <p:sp>
        <p:nvSpPr>
          <p:cNvPr id="6" name="テキスト ボックス 5"/>
          <p:cNvSpPr txBox="1"/>
          <p:nvPr/>
        </p:nvSpPr>
        <p:spPr>
          <a:xfrm>
            <a:off x="4612944" y="436367"/>
            <a:ext cx="1255594" cy="307777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 dirty="0" smtClean="0"/>
              <a:t>参考資料３</a:t>
            </a:r>
            <a:endParaRPr kumimoji="1" lang="ja-JP" altLang="en-US" sz="1400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0633881" y="436366"/>
            <a:ext cx="1255594" cy="307777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 dirty="0" smtClean="0"/>
              <a:t>参考資料３</a:t>
            </a:r>
            <a:endParaRPr kumimoji="1" lang="ja-JP" altLang="en-US" sz="1400" dirty="0"/>
          </a:p>
        </p:txBody>
      </p:sp>
    </p:spTree>
    <p:extLst>
      <p:ext uri="{BB962C8B-B14F-4D97-AF65-F5344CB8AC3E}">
        <p14:creationId xmlns:p14="http://schemas.microsoft.com/office/powerpoint/2010/main" val="2009683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9448800" y="6442190"/>
            <a:ext cx="2743200" cy="365125"/>
          </a:xfrm>
        </p:spPr>
        <p:txBody>
          <a:bodyPr/>
          <a:lstStyle/>
          <a:p>
            <a:fld id="{38329C25-BD09-4AEE-90D6-E5269A43C3B5}" type="slidenum">
              <a:rPr kumimoji="1" lang="ja-JP" altLang="en-US" sz="2000" smtClean="0"/>
              <a:t>9</a:t>
            </a:fld>
            <a:endParaRPr kumimoji="1" lang="ja-JP" altLang="en-US" sz="20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93339" y="282479"/>
            <a:ext cx="4172753" cy="461665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2400" b="1" dirty="0" smtClean="0"/>
              <a:t>　　　　</a:t>
            </a:r>
            <a:endParaRPr kumimoji="1" lang="ja-JP" altLang="en-US" sz="2400" b="1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57112" y="3144800"/>
            <a:ext cx="12198828" cy="646331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endParaRPr lang="en-US" altLang="ja-JP" b="1" dirty="0" smtClean="0"/>
          </a:p>
          <a:p>
            <a:endParaRPr lang="en-US" altLang="ja-JP" dirty="0"/>
          </a:p>
        </p:txBody>
      </p:sp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6567090"/>
              </p:ext>
            </p:extLst>
          </p:nvPr>
        </p:nvGraphicFramePr>
        <p:xfrm>
          <a:off x="193339" y="192922"/>
          <a:ext cx="11943332" cy="6598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971666">
                  <a:extLst>
                    <a:ext uri="{9D8B030D-6E8A-4147-A177-3AD203B41FA5}">
                      <a16:colId xmlns:a16="http://schemas.microsoft.com/office/drawing/2014/main" val="3989974363"/>
                    </a:ext>
                  </a:extLst>
                </a:gridCol>
                <a:gridCol w="5971666">
                  <a:extLst>
                    <a:ext uri="{9D8B030D-6E8A-4147-A177-3AD203B41FA5}">
                      <a16:colId xmlns:a16="http://schemas.microsoft.com/office/drawing/2014/main" val="849356273"/>
                    </a:ext>
                  </a:extLst>
                </a:gridCol>
              </a:tblGrid>
              <a:tr h="310030">
                <a:tc>
                  <a:txBody>
                    <a:bodyPr/>
                    <a:lstStyle/>
                    <a:p>
                      <a:pPr algn="ctr"/>
                      <a:r>
                        <a:rPr kumimoji="1" lang="zh-CN" altLang="en-US" sz="1600" b="1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旧（令和</a:t>
                      </a:r>
                      <a:r>
                        <a:rPr kumimoji="1" lang="en-US" altLang="zh-CN" sz="1600" b="1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2</a:t>
                      </a:r>
                      <a:r>
                        <a:rPr kumimoji="1" lang="zh-CN" altLang="en-US" sz="1600" b="1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年</a:t>
                      </a:r>
                      <a:r>
                        <a:rPr kumimoji="1" lang="en-US" altLang="zh-CN" sz="1600" b="1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12</a:t>
                      </a:r>
                      <a:r>
                        <a:rPr kumimoji="1" lang="zh-CN" altLang="en-US" sz="1600" b="1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月</a:t>
                      </a:r>
                      <a:r>
                        <a:rPr kumimoji="1" lang="en-US" altLang="ja-JP" sz="1600" b="1" baseline="0" dirty="0" smtClean="0">
                          <a:latin typeface="游ゴシック" panose="020B0400000000000000" pitchFamily="50" charset="-128"/>
                          <a:ea typeface="+mn-ea"/>
                        </a:rPr>
                        <a:t>30</a:t>
                      </a:r>
                      <a:r>
                        <a:rPr kumimoji="1" lang="zh-CN" altLang="en-US" sz="1600" b="1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日～</a:t>
                      </a:r>
                      <a:r>
                        <a:rPr kumimoji="1" lang="ja-JP" altLang="en-US" sz="1600" b="1" baseline="0" dirty="0" smtClean="0">
                          <a:latin typeface="游ゴシック" panose="020B0400000000000000" pitchFamily="50" charset="-128"/>
                          <a:ea typeface="+mn-ea"/>
                        </a:rPr>
                        <a:t>令和</a:t>
                      </a:r>
                      <a:r>
                        <a:rPr kumimoji="1" lang="en-US" altLang="ja-JP" sz="1600" b="1" baseline="0" dirty="0" smtClean="0">
                          <a:latin typeface="游ゴシック" panose="020B0400000000000000" pitchFamily="50" charset="-128"/>
                          <a:ea typeface="+mn-ea"/>
                        </a:rPr>
                        <a:t>3</a:t>
                      </a:r>
                      <a:r>
                        <a:rPr kumimoji="1" lang="ja-JP" altLang="en-US" sz="1600" b="1" baseline="0" dirty="0" smtClean="0">
                          <a:latin typeface="游ゴシック" panose="020B0400000000000000" pitchFamily="50" charset="-128"/>
                          <a:ea typeface="+mn-ea"/>
                        </a:rPr>
                        <a:t>年</a:t>
                      </a:r>
                      <a:r>
                        <a:rPr kumimoji="1" lang="en-US" altLang="zh-CN" sz="1600" b="1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</a:t>
                      </a:r>
                      <a:r>
                        <a:rPr kumimoji="1" lang="zh-CN" altLang="en-US" sz="1600" b="1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月</a:t>
                      </a:r>
                      <a:r>
                        <a:rPr kumimoji="1" lang="en-US" altLang="zh-CN" sz="1600" b="1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11</a:t>
                      </a:r>
                      <a:r>
                        <a:rPr kumimoji="1" lang="zh-CN" altLang="en-US" sz="1600" b="1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日）</a:t>
                      </a:r>
                      <a:endParaRPr kumimoji="1" lang="ja-JP" altLang="en-US" sz="1600" b="1" baseline="0" dirty="0">
                        <a:latin typeface="游ゴシック" panose="020B0400000000000000" pitchFamily="50" charset="-128"/>
                        <a:ea typeface="+mn-ea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1" dirty="0" smtClean="0">
                          <a:latin typeface="+mn-lt"/>
                        </a:rPr>
                        <a:t>新（令和</a:t>
                      </a:r>
                      <a:r>
                        <a:rPr kumimoji="1" lang="en-US" altLang="ja-JP" sz="1600" b="1" dirty="0" smtClean="0">
                          <a:latin typeface="+mn-lt"/>
                        </a:rPr>
                        <a:t>3</a:t>
                      </a:r>
                      <a:r>
                        <a:rPr kumimoji="1" lang="ja-JP" altLang="en-US" sz="1600" b="1" dirty="0" smtClean="0">
                          <a:latin typeface="+mn-lt"/>
                        </a:rPr>
                        <a:t>年</a:t>
                      </a:r>
                      <a:r>
                        <a:rPr kumimoji="1" lang="en-US" altLang="ja-JP" sz="1600" b="1" dirty="0" smtClean="0">
                          <a:latin typeface="+mn-lt"/>
                        </a:rPr>
                        <a:t>1</a:t>
                      </a:r>
                      <a:r>
                        <a:rPr kumimoji="1" lang="ja-JP" altLang="en-US" sz="1600" b="1" dirty="0" smtClean="0">
                          <a:latin typeface="+mn-lt"/>
                        </a:rPr>
                        <a:t>月</a:t>
                      </a:r>
                      <a:r>
                        <a:rPr kumimoji="1" lang="en-US" altLang="ja-JP" sz="1600" b="1" dirty="0" smtClean="0">
                          <a:latin typeface="+mn-lt"/>
                        </a:rPr>
                        <a:t>9</a:t>
                      </a:r>
                      <a:r>
                        <a:rPr kumimoji="1" lang="ja-JP" altLang="en-US" sz="1600" b="1" dirty="0" smtClean="0">
                          <a:latin typeface="+mn-lt"/>
                        </a:rPr>
                        <a:t>日～</a:t>
                      </a:r>
                      <a:r>
                        <a:rPr kumimoji="1" lang="en-US" altLang="ja-JP" sz="1600" b="1" dirty="0" smtClean="0">
                          <a:latin typeface="+mn-lt"/>
                        </a:rPr>
                        <a:t>1</a:t>
                      </a:r>
                      <a:r>
                        <a:rPr kumimoji="1" lang="ja-JP" altLang="en-US" sz="1600" b="1" dirty="0" smtClean="0">
                          <a:latin typeface="+mn-lt"/>
                        </a:rPr>
                        <a:t>月</a:t>
                      </a:r>
                      <a:r>
                        <a:rPr kumimoji="1" lang="en-US" altLang="ja-JP" sz="1600" b="1" dirty="0" smtClean="0">
                          <a:latin typeface="+mn-lt"/>
                        </a:rPr>
                        <a:t>31</a:t>
                      </a:r>
                      <a:r>
                        <a:rPr kumimoji="1" lang="ja-JP" altLang="en-US" sz="1600" b="1" dirty="0" smtClean="0">
                          <a:latin typeface="+mn-lt"/>
                        </a:rPr>
                        <a:t>日）</a:t>
                      </a:r>
                      <a:endParaRPr kumimoji="1" lang="ja-JP" altLang="en-US" sz="1600" b="1" dirty="0">
                        <a:latin typeface="+mn-lt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5190762"/>
                  </a:ext>
                </a:extLst>
              </a:tr>
              <a:tr h="6214806"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＜高齢者施設、医療機関等へのお願い＞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800"/>
                        </a:lnSpc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800"/>
                        </a:lnSpc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800"/>
                        </a:lnSpc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800"/>
                        </a:lnSpc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800"/>
                        </a:lnSpc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１．職員、施設と関わりのある業務の従業員に対し、不要不急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800"/>
                        </a:lnSpc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　　の外出を自粛するよう求めること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800"/>
                        </a:lnSpc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２．職員、施設と関わりのある業務の従業員に対し、以下の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800"/>
                        </a:lnSpc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　　内容を求めること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800"/>
                        </a:lnSpc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　　年末年始は「ステイ ホーム」に努めること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800"/>
                        </a:lnSpc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　・</a:t>
                      </a:r>
                      <a:r>
                        <a:rPr lang="ja-JP" altLang="en-US" sz="1600" b="0" u="none" spc="-50" baseline="0" dirty="0" smtClean="0">
                          <a:solidFill>
                            <a:schemeClr val="tx1"/>
                          </a:solidFill>
                        </a:rPr>
                        <a:t>忘年会、新年会、成人式後の懇親会への参加は、控えること</a:t>
                      </a:r>
                      <a:endParaRPr lang="en-US" altLang="ja-JP" sz="1600" b="0" u="none" spc="-5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800"/>
                        </a:lnSpc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　・</a:t>
                      </a: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  <a:latin typeface="游ゴシック" panose="020B0400000000000000" pitchFamily="50" charset="-128"/>
                        </a:rPr>
                        <a:t>帰省は控えること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  <a:latin typeface="游ゴシック" panose="020B0400000000000000" pitchFamily="50" charset="-128"/>
                      </a:endParaRPr>
                    </a:p>
                    <a:p>
                      <a:pPr>
                        <a:lnSpc>
                          <a:spcPts val="1800"/>
                        </a:lnSpc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  <a:latin typeface="游ゴシック" panose="020B0400000000000000" pitchFamily="50" charset="-128"/>
                        </a:rPr>
                        <a:t>　・カウントダウン等、主催者がいないイベントへの参加は、　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  <a:latin typeface="游ゴシック" panose="020B0400000000000000" pitchFamily="50" charset="-128"/>
                      </a:endParaRPr>
                    </a:p>
                    <a:p>
                      <a:pPr>
                        <a:lnSpc>
                          <a:spcPts val="1800"/>
                        </a:lnSpc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  <a:latin typeface="游ゴシック" panose="020B0400000000000000" pitchFamily="50" charset="-128"/>
                        </a:rPr>
                        <a:t>　　控えること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  <a:latin typeface="游ゴシック" panose="020B0400000000000000" pitchFamily="50" charset="-128"/>
                      </a:endParaRPr>
                    </a:p>
                    <a:p>
                      <a:pPr>
                        <a:lnSpc>
                          <a:spcPts val="1800"/>
                        </a:lnSpc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  <a:latin typeface="游ゴシック" panose="020B0400000000000000" pitchFamily="50" charset="-128"/>
                        </a:rPr>
                        <a:t>　・</a:t>
                      </a:r>
                      <a:r>
                        <a:rPr lang="ja-JP" altLang="en-US" sz="1600" b="0" u="none" spc="-150" baseline="0" dirty="0" smtClean="0">
                          <a:solidFill>
                            <a:schemeClr val="tx1"/>
                          </a:solidFill>
                          <a:latin typeface="游ゴシック" panose="020B0400000000000000" pitchFamily="50" charset="-128"/>
                        </a:rPr>
                        <a:t>初詣をする場合は、できるだけ密を避け、時期を分散すること</a:t>
                      </a:r>
                      <a:endParaRPr lang="en-US" altLang="ja-JP" sz="1600" b="0" u="none" spc="-150" baseline="0" dirty="0" smtClean="0">
                        <a:solidFill>
                          <a:schemeClr val="tx1"/>
                        </a:solidFill>
                        <a:latin typeface="游ゴシック" panose="020B0400000000000000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800"/>
                        </a:lnSpc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３．職員、施設と関わりのある業務の従業員に対し「５人以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800"/>
                        </a:lnSpc>
                      </a:pPr>
                      <a:r>
                        <a:rPr lang="en-US" altLang="ja-JP" sz="1600" b="0" u="none" dirty="0" smtClean="0">
                          <a:solidFill>
                            <a:schemeClr val="tx1"/>
                          </a:solidFill>
                        </a:rPr>
                        <a:t>       </a:t>
                      </a:r>
                      <a:r>
                        <a:rPr lang="ja-JP" altLang="en-US" sz="1600" b="0" u="none" spc="-50" baseline="0" dirty="0" smtClean="0">
                          <a:solidFill>
                            <a:schemeClr val="tx1"/>
                          </a:solidFill>
                        </a:rPr>
                        <a:t>上」「２時間以上」の宴会・飲み会は控えるよう求めること</a:t>
                      </a:r>
                    </a:p>
                    <a:p>
                      <a:pPr>
                        <a:lnSpc>
                          <a:spcPts val="1800"/>
                        </a:lnSpc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800"/>
                        </a:lnSpc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４．職員に少しでも症状がある場合は、休暇を取得しやすい環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800"/>
                        </a:lnSpc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　　境を整えるとともに検査を受診させること</a:t>
                      </a:r>
                    </a:p>
                    <a:p>
                      <a:pPr>
                        <a:lnSpc>
                          <a:spcPts val="1800"/>
                        </a:lnSpc>
                      </a:pPr>
                      <a:endParaRPr lang="ja-JP" altLang="en-US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800"/>
                        </a:lnSpc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５．職員、施設と関わりのある業務の従業員、入所者・入院患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800"/>
                        </a:lnSpc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　　者、外部から訪問される方に対し、徹底した感染防止対策　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800"/>
                        </a:lnSpc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　（マスクの着用、手指消毒等）を求めること</a:t>
                      </a:r>
                    </a:p>
                    <a:p>
                      <a:pPr>
                        <a:lnSpc>
                          <a:spcPts val="1800"/>
                        </a:lnSpc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＜高齢者施設、医療機関等へのお願い＞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800"/>
                        </a:lnSpc>
                      </a:pPr>
                      <a:r>
                        <a:rPr lang="ja-JP" altLang="en-US" sz="1600" b="1" u="sng" dirty="0" smtClean="0">
                          <a:solidFill>
                            <a:srgbClr val="FF0000"/>
                          </a:solidFill>
                        </a:rPr>
                        <a:t>１．職員、施設と関わりのある業務の従業員に対し、</a:t>
                      </a:r>
                      <a:endParaRPr lang="en-US" altLang="ja-JP" sz="1600" b="1" u="sng" dirty="0" smtClean="0">
                        <a:solidFill>
                          <a:srgbClr val="FF0000"/>
                        </a:solidFill>
                      </a:endParaRPr>
                    </a:p>
                    <a:p>
                      <a:pPr>
                        <a:lnSpc>
                          <a:spcPts val="1800"/>
                        </a:lnSpc>
                      </a:pPr>
                      <a:r>
                        <a:rPr lang="ja-JP" altLang="en-US" sz="1600" b="1" u="none" dirty="0" smtClean="0">
                          <a:solidFill>
                            <a:srgbClr val="FF0000"/>
                          </a:solidFill>
                        </a:rPr>
                        <a:t>　　</a:t>
                      </a:r>
                      <a:r>
                        <a:rPr lang="ja-JP" altLang="en-US" sz="1600" b="1" u="sng" dirty="0" smtClean="0">
                          <a:solidFill>
                            <a:srgbClr val="FF0000"/>
                          </a:solidFill>
                        </a:rPr>
                        <a:t>緊急事態宣言が発出されている１都３県（東京都、埼玉県、</a:t>
                      </a:r>
                    </a:p>
                    <a:p>
                      <a:pPr>
                        <a:lnSpc>
                          <a:spcPts val="1800"/>
                        </a:lnSpc>
                      </a:pPr>
                      <a:r>
                        <a:rPr lang="ja-JP" altLang="en-US" sz="1600" b="1" u="none" dirty="0" smtClean="0">
                          <a:solidFill>
                            <a:srgbClr val="FF0000"/>
                          </a:solidFill>
                        </a:rPr>
                        <a:t>　　</a:t>
                      </a:r>
                      <a:r>
                        <a:rPr lang="ja-JP" altLang="en-US" sz="1600" b="1" u="sng" dirty="0" smtClean="0">
                          <a:solidFill>
                            <a:srgbClr val="FF0000"/>
                          </a:solidFill>
                        </a:rPr>
                        <a:t>千葉県、神奈川県）との往来を自粛するよう求めること</a:t>
                      </a:r>
                    </a:p>
                    <a:p>
                      <a:pPr>
                        <a:lnSpc>
                          <a:spcPts val="1800"/>
                        </a:lnSpc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800"/>
                        </a:lnSpc>
                        <a:defRPr/>
                      </a:pPr>
                      <a:r>
                        <a:rPr lang="ja-JP" altLang="en-US" sz="1600" b="1" u="sng" dirty="0" smtClean="0">
                          <a:solidFill>
                            <a:srgbClr val="FF0000"/>
                          </a:solidFill>
                        </a:rPr>
                        <a:t>２．</a:t>
                      </a: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（略）</a:t>
                      </a:r>
                      <a:endParaRPr lang="en-US" altLang="ja-JP" sz="1600" b="1" u="sng" spc="-150" baseline="0" dirty="0" smtClean="0">
                        <a:solidFill>
                          <a:srgbClr val="FF0000"/>
                        </a:solidFill>
                        <a:latin typeface="游ゴシック" panose="020B0400000000000000" pitchFamily="50" charset="-128"/>
                      </a:endParaRPr>
                    </a:p>
                    <a:p>
                      <a:pPr>
                        <a:lnSpc>
                          <a:spcPts val="1800"/>
                        </a:lnSpc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800"/>
                        </a:lnSpc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800"/>
                        </a:lnSpc>
                      </a:pPr>
                      <a:r>
                        <a:rPr lang="ja-JP" altLang="en-US" sz="1600" b="1" u="sng" dirty="0" smtClean="0">
                          <a:solidFill>
                            <a:srgbClr val="FF0000"/>
                          </a:solidFill>
                        </a:rPr>
                        <a:t>３．職員、施設と関わりのある業務の従業員に対し、成人式前　</a:t>
                      </a:r>
                      <a:endParaRPr lang="en-US" altLang="ja-JP" sz="1600" b="1" u="sng" dirty="0" smtClean="0">
                        <a:solidFill>
                          <a:srgbClr val="FF0000"/>
                        </a:solidFill>
                      </a:endParaRPr>
                    </a:p>
                    <a:p>
                      <a:pPr>
                        <a:lnSpc>
                          <a:spcPts val="1800"/>
                        </a:lnSpc>
                      </a:pPr>
                      <a:r>
                        <a:rPr lang="ja-JP" altLang="en-US" sz="1600" b="1" u="none" dirty="0" smtClean="0">
                          <a:solidFill>
                            <a:srgbClr val="FF0000"/>
                          </a:solidFill>
                        </a:rPr>
                        <a:t>　　</a:t>
                      </a:r>
                      <a:r>
                        <a:rPr lang="ja-JP" altLang="en-US" sz="1600" b="1" u="sng" dirty="0" smtClean="0">
                          <a:solidFill>
                            <a:srgbClr val="FF0000"/>
                          </a:solidFill>
                        </a:rPr>
                        <a:t>後の懇親会、新年会には参加しないよう求めること</a:t>
                      </a:r>
                    </a:p>
                    <a:p>
                      <a:pPr>
                        <a:lnSpc>
                          <a:spcPts val="1800"/>
                        </a:lnSpc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800"/>
                        </a:lnSpc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800"/>
                        </a:lnSpc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800"/>
                        </a:lnSpc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800"/>
                        </a:lnSpc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800"/>
                        </a:lnSpc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800"/>
                        </a:lnSpc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800"/>
                        </a:lnSpc>
                      </a:pPr>
                      <a:r>
                        <a:rPr lang="ja-JP" altLang="en-US" sz="1600" b="1" u="sng" dirty="0" smtClean="0">
                          <a:solidFill>
                            <a:srgbClr val="FF0000"/>
                          </a:solidFill>
                        </a:rPr>
                        <a:t>４．</a:t>
                      </a: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（略）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800"/>
                        </a:lnSpc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800"/>
                        </a:lnSpc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800"/>
                        </a:lnSpc>
                      </a:pPr>
                      <a:r>
                        <a:rPr lang="ja-JP" altLang="en-US" sz="1600" b="1" u="sng" dirty="0" smtClean="0">
                          <a:solidFill>
                            <a:srgbClr val="FF0000"/>
                          </a:solidFill>
                        </a:rPr>
                        <a:t>５．</a:t>
                      </a: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（略）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800"/>
                        </a:lnSpc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800"/>
                        </a:lnSpc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1" u="sng" dirty="0" smtClean="0">
                          <a:solidFill>
                            <a:srgbClr val="FF0000"/>
                          </a:solidFill>
                        </a:rPr>
                        <a:t>６．</a:t>
                      </a: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（略）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800"/>
                        </a:lnSpc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800"/>
                        </a:lnSpc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2475152"/>
                  </a:ext>
                </a:extLst>
              </a:tr>
            </a:tbl>
          </a:graphicData>
        </a:graphic>
      </p:graphicFrame>
      <p:sp>
        <p:nvSpPr>
          <p:cNvPr id="6" name="テキスト ボックス 5"/>
          <p:cNvSpPr txBox="1"/>
          <p:nvPr/>
        </p:nvSpPr>
        <p:spPr>
          <a:xfrm>
            <a:off x="4909411" y="513311"/>
            <a:ext cx="1255594" cy="307777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 dirty="0" smtClean="0"/>
              <a:t>参考資料４</a:t>
            </a:r>
            <a:endParaRPr kumimoji="1" lang="ja-JP" altLang="en-US" sz="1400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0908742" y="516628"/>
            <a:ext cx="1255594" cy="307777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 dirty="0" smtClean="0"/>
              <a:t>参考資料４</a:t>
            </a:r>
            <a:endParaRPr kumimoji="1" lang="ja-JP" altLang="en-US" sz="1400" dirty="0"/>
          </a:p>
        </p:txBody>
      </p:sp>
    </p:spTree>
    <p:extLst>
      <p:ext uri="{BB962C8B-B14F-4D97-AF65-F5344CB8AC3E}">
        <p14:creationId xmlns:p14="http://schemas.microsoft.com/office/powerpoint/2010/main" val="1728618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4411</TotalTime>
  <Words>3816</Words>
  <Application>Microsoft Office PowerPoint</Application>
  <PresentationFormat>ワイド画面</PresentationFormat>
  <Paragraphs>597</Paragraphs>
  <Slides>14</Slides>
  <Notes>14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14</vt:i4>
      </vt:variant>
    </vt:vector>
  </HeadingPairs>
  <TitlesOfParts>
    <vt:vector size="19" baseType="lpstr">
      <vt:lpstr>游ゴシック</vt:lpstr>
      <vt:lpstr>游ゴシック Light</vt:lpstr>
      <vt:lpstr>Arial</vt:lpstr>
      <vt:lpstr>Wingdings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田中　淳也</dc:creator>
  <cp:lastModifiedBy>田中　淳也</cp:lastModifiedBy>
  <cp:revision>128</cp:revision>
  <cp:lastPrinted>2021-01-08T02:41:50Z</cp:lastPrinted>
  <dcterms:created xsi:type="dcterms:W3CDTF">2020-05-20T11:17:35Z</dcterms:created>
  <dcterms:modified xsi:type="dcterms:W3CDTF">2021-01-08T03:30:12Z</dcterms:modified>
</cp:coreProperties>
</file>