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77" r:id="rId2"/>
    <p:sldId id="678" r:id="rId3"/>
    <p:sldId id="655" r:id="rId4"/>
    <p:sldId id="676" r:id="rId5"/>
    <p:sldId id="623" r:id="rId6"/>
    <p:sldId id="675" r:id="rId7"/>
    <p:sldId id="625" r:id="rId8"/>
    <p:sldId id="671" r:id="rId9"/>
    <p:sldId id="672" r:id="rId10"/>
    <p:sldId id="673" r:id="rId11"/>
    <p:sldId id="674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99"/>
    <a:srgbClr val="E7EDEF"/>
    <a:srgbClr val="FF6600"/>
    <a:srgbClr val="FFB28B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98CA-D6EC-4BA5-A9B2-86EEAB6615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22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35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月７日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3314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１－２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0" y="588835"/>
            <a:ext cx="11796782" cy="27617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3" y="3324745"/>
            <a:ext cx="2871465" cy="33957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643" y="3324745"/>
            <a:ext cx="2969009" cy="33957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528" y="3324745"/>
            <a:ext cx="3011685" cy="33957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868" y="3311097"/>
            <a:ext cx="292633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1888" y="1"/>
            <a:ext cx="12286445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554" y="1297807"/>
            <a:ext cx="4462818" cy="52629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、以下の想定で新規陽性者数が推移した場合の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療養者数のシミュレーションを実施。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■想定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366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の新規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の直近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日間平均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）で横ばいとなり、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12/11(11/27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の要請から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週間後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以降減少す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■想定②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、新規陽性者数が前週比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1.2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倍ずつ増加し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12/11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ピークに減少していく場合。</a:t>
            </a: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の設定の考え方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新規陽性者数のうち、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55%(※1)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と設定。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　　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新規陽性者数における重症率を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5.8%(※2)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と設定（全体陽性者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中の重症率が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11/23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(6873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のうち、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以上の陽性者数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(3792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から算出。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※2: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第二波の実測値から算出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のうち、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31%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は診断時に重症、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69%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は診断時は無症状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だが、約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日後に重症化する（第二波実測値）。</a:t>
            </a: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方法と期間の設定の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考え方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■重症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患者以外の陽性者のうち、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22.8%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は入院療養、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34.7%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療養、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42.5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％は自宅療養となる（第二波実測値）。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患者の入院期間は約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日間で、軽症化した後退院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第二波実測値）。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■重症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以外の入院療養者は約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日後に退院する（第二波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実測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値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）。宿泊及び自宅療養者は約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日後に解除とする（第二波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療養者の療養期間から設定）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76415" y="6397442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令和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日以降は「大阪コロナ重症センター」が運用開始。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03" y="974390"/>
            <a:ext cx="7352413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2204557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6156" y="6495261"/>
            <a:ext cx="433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6" y="645917"/>
            <a:ext cx="6047756" cy="57368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12" y="681714"/>
            <a:ext cx="5797798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月７日時点）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72448" y="721600"/>
          <a:ext cx="11464120" cy="555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646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08941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61578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24259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360486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04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5214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確保計画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フェーズ３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０３６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フェーズ４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123826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確保数等</a:t>
                      </a: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※重症病床、軽症中等症病床について</a:t>
                      </a:r>
                      <a:r>
                        <a:rPr lang="ja-JP" sz="1400" kern="100" dirty="0" smtClean="0">
                          <a:effectLst/>
                        </a:rPr>
                        <a:t>、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en-US" sz="1400" kern="100" dirty="0" smtClean="0">
                          <a:effectLst/>
                        </a:rPr>
                        <a:t>11</a:t>
                      </a:r>
                      <a:r>
                        <a:rPr lang="ja-JP" sz="1400" kern="100" dirty="0">
                          <a:effectLst/>
                        </a:rPr>
                        <a:t>月</a:t>
                      </a:r>
                      <a:r>
                        <a:rPr lang="en-US" sz="1400" kern="100" dirty="0">
                          <a:effectLst/>
                        </a:rPr>
                        <a:t>19</a:t>
                      </a:r>
                      <a:r>
                        <a:rPr lang="ja-JP" sz="1400" kern="100" dirty="0">
                          <a:effectLst/>
                        </a:rPr>
                        <a:t>日からフェーズ</a:t>
                      </a:r>
                      <a:r>
                        <a:rPr lang="en-US" sz="1400" kern="100" dirty="0">
                          <a:effectLst/>
                        </a:rPr>
                        <a:t>4</a:t>
                      </a:r>
                      <a:r>
                        <a:rPr lang="ja-JP" sz="1400" kern="100" dirty="0">
                          <a:effectLst/>
                        </a:rPr>
                        <a:t>へ移行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確保数２３６床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確保数１，３３６床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０１９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3703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</a:rPr>
                        <a:t>療養者数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１６８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８５３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７５２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sz="1400" kern="100" dirty="0">
                          <a:effectLst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７１．２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１６８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２３６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６３．８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８５３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３３６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３７．２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７５２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０１９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８０．４％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（１６８／２０９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（１４／２０）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６７．５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８５３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２６４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３７．２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７５２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０１９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2448" y="6312172"/>
            <a:ext cx="350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別途、自宅療養　</a:t>
            </a:r>
            <a:r>
              <a:rPr lang="ja-JP" altLang="en-US" sz="1200" dirty="0" smtClean="0"/>
              <a:t>１，５３８</a:t>
            </a:r>
            <a:r>
              <a:rPr kumimoji="1" lang="ja-JP" altLang="en-US" sz="1200" dirty="0" smtClean="0"/>
              <a:t>人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66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左右矢印 12"/>
          <p:cNvSpPr/>
          <p:nvPr/>
        </p:nvSpPr>
        <p:spPr>
          <a:xfrm>
            <a:off x="3127749" y="1445509"/>
            <a:ext cx="800762" cy="543831"/>
          </a:xfrm>
          <a:prstGeom prst="leftRightArrow">
            <a:avLst>
              <a:gd name="adj1" fmla="val 62643"/>
              <a:gd name="adj2" fmla="val 4115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-11300"/>
            <a:ext cx="12192000" cy="5254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陽性者の年齢区分と重症者数の推移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05233" y="810702"/>
            <a:ext cx="42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0245" y="80941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8/16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311897" y="1713681"/>
            <a:ext cx="3170490" cy="686027"/>
          </a:xfrm>
          <a:prstGeom prst="wedgeRoundRectCallout">
            <a:avLst>
              <a:gd name="adj1" fmla="val -61129"/>
              <a:gd name="adj2" fmla="val -3901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イエローステージ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移行後から約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週間後に重症患者数は最大値となった。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名増加した。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939374" y="1127051"/>
            <a:ext cx="0" cy="31247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215389" y="1586619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>
            <a:stCxn id="5" idx="2"/>
          </p:cNvCxnSpPr>
          <p:nvPr/>
        </p:nvCxnSpPr>
        <p:spPr>
          <a:xfrm>
            <a:off x="3117791" y="1072312"/>
            <a:ext cx="9958" cy="39273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32447" y="696538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81036" y="677253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左右矢印 16"/>
          <p:cNvSpPr/>
          <p:nvPr/>
        </p:nvSpPr>
        <p:spPr>
          <a:xfrm>
            <a:off x="3769895" y="4665573"/>
            <a:ext cx="1117931" cy="419773"/>
          </a:xfrm>
          <a:prstGeom prst="leftRightArrow">
            <a:avLst>
              <a:gd name="adj1" fmla="val 62643"/>
              <a:gd name="adj2" fmla="val 3482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3939374" y="4738098"/>
            <a:ext cx="778971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213136" y="4251771"/>
            <a:ext cx="2324605" cy="599536"/>
          </a:xfrm>
          <a:prstGeom prst="wedgeRoundRectCallout">
            <a:avLst>
              <a:gd name="adj1" fmla="val -65566"/>
              <a:gd name="adj2" fmla="val 491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名以上を推移した期間は約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日間続いた。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9697104" y="1127051"/>
            <a:ext cx="6454" cy="25714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9430248" y="831916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/3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7887690" y="1071023"/>
            <a:ext cx="1456118" cy="454009"/>
          </a:xfrm>
          <a:prstGeom prst="wedgeRoundRectCallout">
            <a:avLst>
              <a:gd name="adj1" fmla="val 60059"/>
              <a:gd name="adj2" fmla="val -531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1" y="615523"/>
            <a:ext cx="11778493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経路の７割強は感染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1356" y="1531509"/>
            <a:ext cx="2975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4010467"/>
            <a:ext cx="5748853" cy="26574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077142"/>
            <a:ext cx="5885333" cy="25241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32" y="3134622"/>
            <a:ext cx="2411526" cy="69660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238" y="3249960"/>
            <a:ext cx="2082094" cy="6966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8726" y="1217192"/>
            <a:ext cx="6127011" cy="25971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612" y="1220139"/>
            <a:ext cx="744386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66.4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75692" y="5589119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61.2%</a:t>
            </a: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764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3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624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5.2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635</a:t>
            </a:r>
            <a:r>
              <a:rPr kumimoji="1" lang="en-US" altLang="ja-JP" sz="800" dirty="0" smtClean="0"/>
              <a:t>/12,210)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8.5%</a:t>
            </a:r>
            <a:r>
              <a:rPr lang="en-US" altLang="ja-JP" sz="800" dirty="0" smtClean="0"/>
              <a:t>(533/6,300)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3.2%</a:t>
            </a:r>
            <a:r>
              <a:rPr lang="en-US" altLang="ja-JP" sz="800" dirty="0" smtClean="0"/>
              <a:t>(646/20,395)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5853" y="5577441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65.9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82.5%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73.7%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248" y="3984278"/>
            <a:ext cx="3453327" cy="20354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23" y="4143375"/>
            <a:ext cx="1950850" cy="21211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442" y="3960828"/>
            <a:ext cx="2790172" cy="21638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94" y="3954780"/>
            <a:ext cx="2058821" cy="1969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463" y="917783"/>
            <a:ext cx="2830969" cy="237785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5960" y="4045770"/>
            <a:ext cx="2220236" cy="18919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3519" y="4143375"/>
            <a:ext cx="2115245" cy="1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712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20,395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174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47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261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99099" y="4634563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6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7472" y="2194458"/>
            <a:ext cx="1782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600" baseline="5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sz="1600" baseline="5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入院療養等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84531" y="4212152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3.2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重症病床における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255335" y="559800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390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437278" y="5923285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:1.9%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重症及び死亡事例のまとめ（令和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7714" y="4406971"/>
            <a:ext cx="383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全国と大阪府の陽性者数と死亡者数（死亡率）の比較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293116" y="4872774"/>
            <a:ext cx="1803963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93116" y="4932655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重症から死亡：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（死亡率：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14.4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flipH="1">
            <a:off x="10491199" y="5137343"/>
            <a:ext cx="173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公表時点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死亡されて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いた事例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(N=33)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含む。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0" y="4454784"/>
            <a:ext cx="7074335" cy="2037664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451758" y="6456965"/>
            <a:ext cx="10248869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第三波の死亡率は第二波を上回り、全国よりも高い。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8.3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(87/1,054)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16</a:t>
            </a:r>
            <a:r>
              <a:rPr lang="en-US" altLang="ja-JP" sz="1050" dirty="0"/>
              <a:t>.</a:t>
            </a:r>
            <a:r>
              <a:rPr lang="en-US" altLang="ja-JP" sz="1050" dirty="0" smtClean="0"/>
              <a:t>6%</a:t>
            </a:r>
            <a:r>
              <a:rPr lang="en-US" altLang="ja-JP" sz="900" dirty="0" smtClean="0"/>
              <a:t>(81/489)</a:t>
            </a:r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4.9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 smtClean="0"/>
              <a:t>死亡者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3.5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(142/4,012)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7.6%</a:t>
            </a:r>
            <a:r>
              <a:rPr lang="en-US" altLang="ja-JP" sz="900" dirty="0" smtClean="0"/>
              <a:t>(138/1,805)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1.5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(142/9,271)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97.2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73.8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417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3.2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</a:t>
            </a:r>
            <a:r>
              <a:rPr lang="en-US" altLang="ja-JP" sz="900" dirty="0" smtClean="0"/>
              <a:t>390</a:t>
            </a:r>
            <a:r>
              <a:rPr kumimoji="1" lang="en-US" altLang="ja-JP" sz="900" dirty="0" smtClean="0"/>
              <a:t>/12,210)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代以上の陽性者に占める死亡者の割合：</a:t>
            </a:r>
            <a:r>
              <a:rPr lang="en-US" altLang="ja-JP" sz="1050" dirty="0"/>
              <a:t>6.0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</a:t>
            </a:r>
            <a:r>
              <a:rPr lang="en-US" altLang="ja-JP" sz="900" dirty="0"/>
              <a:t>381</a:t>
            </a:r>
            <a:r>
              <a:rPr lang="en-US" altLang="ja-JP" sz="900" dirty="0" smtClean="0"/>
              <a:t>/6,300)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 smtClean="0"/>
              <a:t>1.9%</a:t>
            </a:r>
            <a:r>
              <a:rPr lang="ja-JP" altLang="en-US" sz="1050" dirty="0" smtClean="0"/>
              <a:t> </a:t>
            </a:r>
            <a:r>
              <a:rPr lang="en-US" altLang="ja-JP" sz="1000" dirty="0" smtClean="0"/>
              <a:t>(390/20,395)</a:t>
            </a:r>
            <a:endParaRPr kumimoji="1" lang="ja-JP" altLang="en-US" sz="1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67366" y="4296203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77.4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97.7%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389585" y="6423195"/>
            <a:ext cx="11447987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第三波の死亡率は第二波を上回っている。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758" y="977475"/>
            <a:ext cx="3130195" cy="132545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69" y="2947818"/>
            <a:ext cx="2956816" cy="18960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12" y="4403780"/>
            <a:ext cx="2389839" cy="17375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852" y="2815814"/>
            <a:ext cx="2889754" cy="19143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121" y="4388538"/>
            <a:ext cx="2523963" cy="1767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3758" y="2851754"/>
            <a:ext cx="2840982" cy="19265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453" y="4510609"/>
            <a:ext cx="245080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79269" y="1136484"/>
            <a:ext cx="5694235" cy="773979"/>
          </a:xfrm>
          <a:prstGeom prst="round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2" y="-28486"/>
            <a:ext cx="1219200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重症患者数の推移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0052" y="4983162"/>
            <a:ext cx="430306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5898" y="1136483"/>
            <a:ext cx="5766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月以降、重症患者が急増。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月中旬以降は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代以上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の陽性者数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が増加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し、日々、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名程度の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新規の重症患者が発生している（最大値：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3" y="636963"/>
            <a:ext cx="11498053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12192001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新規陽性者数の推移と患者発生シミュレーション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6828" y="6394987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775" y="801051"/>
            <a:ext cx="11836660" cy="64633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本部会議資料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（資料１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-2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を同じ設定のまま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日までシミュレーションを実施（第二波（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以降）と同じ減少率（前週比）で減少していくと想定）。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・想定①：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366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時点の新規陽性者数の直近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日間平均）で横ばいとなり、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12/11(11/27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の要請から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週間後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以降減少していく場合。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・想定②：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以降、新規陽性者数が前週比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倍ずつ増加し、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12/11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をピークに減少していく場合。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719566" y="2528673"/>
            <a:ext cx="547101" cy="434245"/>
          </a:xfrm>
          <a:prstGeom prst="downArrow">
            <a:avLst>
              <a:gd name="adj1" fmla="val 56753"/>
              <a:gd name="adj2" fmla="val 486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7" name="テキスト ボックス 1"/>
          <p:cNvSpPr txBox="1"/>
          <p:nvPr/>
        </p:nvSpPr>
        <p:spPr>
          <a:xfrm>
            <a:off x="7048494" y="2030637"/>
            <a:ext cx="2875731" cy="49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11/27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要請開始から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(12/11)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減少傾向となる前提で試算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207302" y="6122103"/>
            <a:ext cx="11409528" cy="455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新規陽性者数は、年末からシミュレーション値を超え、１月５日以降は大幅に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上振れしている。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515237"/>
            <a:ext cx="11821169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1914</Words>
  <PresentationFormat>ワイド画面</PresentationFormat>
  <Paragraphs>221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2021-01-06T02:11:46Z</cp:lastPrinted>
  <dcterms:created xsi:type="dcterms:W3CDTF">2020-08-11T02:27:27Z</dcterms:created>
  <dcterms:modified xsi:type="dcterms:W3CDTF">2021-01-08T04:25:25Z</dcterms:modified>
</cp:coreProperties>
</file>