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709" r:id="rId2"/>
    <p:sldId id="710" r:id="rId3"/>
    <p:sldId id="716" r:id="rId4"/>
    <p:sldId id="717" r:id="rId5"/>
    <p:sldId id="711" r:id="rId6"/>
    <p:sldId id="714" r:id="rId7"/>
    <p:sldId id="713" r:id="rId8"/>
    <p:sldId id="695" r:id="rId9"/>
    <p:sldId id="718" r:id="rId10"/>
    <p:sldId id="719" r:id="rId11"/>
    <p:sldId id="720" r:id="rId12"/>
    <p:sldId id="721" r:id="rId13"/>
    <p:sldId id="722" r:id="rId14"/>
    <p:sldId id="723" r:id="rId15"/>
    <p:sldId id="724" r:id="rId16"/>
    <p:sldId id="725" r:id="rId17"/>
    <p:sldId id="726" r:id="rId18"/>
    <p:sldId id="727" r:id="rId19"/>
    <p:sldId id="728" r:id="rId20"/>
    <p:sldId id="729" r:id="rId21"/>
    <p:sldId id="730" r:id="rId22"/>
    <p:sldId id="731" r:id="rId23"/>
    <p:sldId id="696" r:id="rId24"/>
    <p:sldId id="697" r:id="rId25"/>
    <p:sldId id="698" r:id="rId26"/>
    <p:sldId id="699" r:id="rId27"/>
    <p:sldId id="700" r:id="rId28"/>
    <p:sldId id="708" r:id="rId29"/>
    <p:sldId id="715" r:id="rId30"/>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周藤　英" initials="周藤　英" lastIdx="1" clrIdx="0">
    <p:extLst>
      <p:ext uri="{19B8F6BF-5375-455C-9EA6-DF929625EA0E}">
        <p15:presenceInfo xmlns:p15="http://schemas.microsoft.com/office/powerpoint/2012/main" userId="S-1-5-21-161959346-1900351369-444732941-102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99"/>
    <a:srgbClr val="E7EDEF"/>
    <a:srgbClr val="FF6600"/>
    <a:srgbClr val="FFB28B"/>
    <a:srgbClr val="99FF66"/>
    <a:srgbClr val="33CC33"/>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4434" autoAdjust="0"/>
  </p:normalViewPr>
  <p:slideViewPr>
    <p:cSldViewPr snapToGrid="0">
      <p:cViewPr varScale="1">
        <p:scale>
          <a:sx n="70" d="100"/>
          <a:sy n="70" d="100"/>
        </p:scale>
        <p:origin x="618" y="78"/>
      </p:cViewPr>
      <p:guideLst/>
    </p:cSldViewPr>
  </p:slideViewPr>
  <p:notesTextViewPr>
    <p:cViewPr>
      <p:scale>
        <a:sx n="1" d="1"/>
        <a:sy n="1" d="1"/>
      </p:scale>
      <p:origin x="0" y="0"/>
    </p:cViewPr>
  </p:notesTextViewPr>
  <p:notesViewPr>
    <p:cSldViewPr snapToGrid="0">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D64E24C0-EAE7-42C3-A2C6-11E03F4A7047}" type="datetimeFigureOut">
              <a:rPr kumimoji="1" lang="ja-JP" altLang="en-US" smtClean="0"/>
              <a:t>2021/1/8</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2F0EEB81-DB16-4A68-B055-8A38956DB515}" type="slidenum">
              <a:rPr kumimoji="1" lang="ja-JP" altLang="en-US" smtClean="0"/>
              <a:t>‹#›</a:t>
            </a:fld>
            <a:endParaRPr kumimoji="1" lang="ja-JP" altLang="en-US"/>
          </a:p>
        </p:txBody>
      </p:sp>
    </p:spTree>
    <p:extLst>
      <p:ext uri="{BB962C8B-B14F-4D97-AF65-F5344CB8AC3E}">
        <p14:creationId xmlns:p14="http://schemas.microsoft.com/office/powerpoint/2010/main" val="26732406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a:t>
            </a:fld>
            <a:endParaRPr kumimoji="1" lang="ja-JP" altLang="en-US"/>
          </a:p>
        </p:txBody>
      </p:sp>
    </p:spTree>
    <p:extLst>
      <p:ext uri="{BB962C8B-B14F-4D97-AF65-F5344CB8AC3E}">
        <p14:creationId xmlns:p14="http://schemas.microsoft.com/office/powerpoint/2010/main" val="1670169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2</a:t>
            </a:fld>
            <a:endParaRPr kumimoji="1" lang="ja-JP" altLang="en-US"/>
          </a:p>
        </p:txBody>
      </p:sp>
    </p:spTree>
    <p:extLst>
      <p:ext uri="{BB962C8B-B14F-4D97-AF65-F5344CB8AC3E}">
        <p14:creationId xmlns:p14="http://schemas.microsoft.com/office/powerpoint/2010/main" val="3780682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3</a:t>
            </a:fld>
            <a:endParaRPr kumimoji="1" lang="ja-JP" altLang="en-US"/>
          </a:p>
        </p:txBody>
      </p:sp>
    </p:spTree>
    <p:extLst>
      <p:ext uri="{BB962C8B-B14F-4D97-AF65-F5344CB8AC3E}">
        <p14:creationId xmlns:p14="http://schemas.microsoft.com/office/powerpoint/2010/main" val="2075730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4</a:t>
            </a:fld>
            <a:endParaRPr kumimoji="1" lang="ja-JP" altLang="en-US"/>
          </a:p>
        </p:txBody>
      </p:sp>
    </p:spTree>
    <p:extLst>
      <p:ext uri="{BB962C8B-B14F-4D97-AF65-F5344CB8AC3E}">
        <p14:creationId xmlns:p14="http://schemas.microsoft.com/office/powerpoint/2010/main" val="2561375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5</a:t>
            </a:fld>
            <a:endParaRPr kumimoji="1" lang="ja-JP" altLang="en-US"/>
          </a:p>
        </p:txBody>
      </p:sp>
    </p:spTree>
    <p:extLst>
      <p:ext uri="{BB962C8B-B14F-4D97-AF65-F5344CB8AC3E}">
        <p14:creationId xmlns:p14="http://schemas.microsoft.com/office/powerpoint/2010/main" val="1124789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8</a:t>
            </a:fld>
            <a:endParaRPr kumimoji="1" lang="ja-JP" altLang="en-US"/>
          </a:p>
        </p:txBody>
      </p:sp>
    </p:spTree>
    <p:extLst>
      <p:ext uri="{BB962C8B-B14F-4D97-AF65-F5344CB8AC3E}">
        <p14:creationId xmlns:p14="http://schemas.microsoft.com/office/powerpoint/2010/main" val="1955724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13</a:t>
            </a:fld>
            <a:endParaRPr kumimoji="1" lang="ja-JP" altLang="en-US"/>
          </a:p>
        </p:txBody>
      </p:sp>
    </p:spTree>
    <p:extLst>
      <p:ext uri="{BB962C8B-B14F-4D97-AF65-F5344CB8AC3E}">
        <p14:creationId xmlns:p14="http://schemas.microsoft.com/office/powerpoint/2010/main" val="2124687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7F0E7E-1205-4C71-A3B8-4676F886A3C1}" type="slidenum">
              <a:rPr kumimoji="1" lang="ja-JP" altLang="en-US" smtClean="0"/>
              <a:t>28</a:t>
            </a:fld>
            <a:endParaRPr kumimoji="1" lang="ja-JP" altLang="en-US"/>
          </a:p>
        </p:txBody>
      </p:sp>
    </p:spTree>
    <p:extLst>
      <p:ext uri="{BB962C8B-B14F-4D97-AF65-F5344CB8AC3E}">
        <p14:creationId xmlns:p14="http://schemas.microsoft.com/office/powerpoint/2010/main" val="1647569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214A32F-0E8C-4D91-BAC6-EA2E81F1CF45}" type="datetime1">
              <a:rPr kumimoji="1" lang="ja-JP" altLang="en-US" smtClean="0"/>
              <a:t>2021/1/8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11405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D5DF179-10CB-45A6-B13C-93904DC17FE4}" type="datetime1">
              <a:rPr kumimoji="1" lang="ja-JP" altLang="en-US" smtClean="0"/>
              <a:t>2021/1/8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5452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A6242DB-F35F-4377-94B7-B7ED4323D95B}" type="datetime1">
              <a:rPr kumimoji="1" lang="ja-JP" altLang="en-US" smtClean="0"/>
              <a:t>2021/1/8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27282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F583C5E-CF60-4334-9FD4-141CAC84472E}" type="datetime1">
              <a:rPr kumimoji="1" lang="ja-JP" altLang="en-US" smtClean="0"/>
              <a:t>2021/1/8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29315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771D1FA-B226-445F-B72F-F5654B8E355B}" type="datetime1">
              <a:rPr kumimoji="1" lang="ja-JP" altLang="en-US" smtClean="0"/>
              <a:t>2021/1/8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321690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BACE846-7A07-4EDA-B2BD-6340DA55CC0B}" type="datetime1">
              <a:rPr kumimoji="1" lang="ja-JP" altLang="en-US" smtClean="0"/>
              <a:t>2021/1/8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412764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1CB574D-5CAF-477E-894B-F08871D0771C}" type="datetime1">
              <a:rPr kumimoji="1" lang="ja-JP" altLang="en-US" smtClean="0"/>
              <a:t>2021/1/8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7204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7622300-6663-4891-BD5D-793907E96D35}" type="datetime1">
              <a:rPr kumimoji="1" lang="ja-JP" altLang="en-US" smtClean="0"/>
              <a:t>2021/1/8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1387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863E0D3-56EB-460F-ABA6-3FE4DA800664}" type="datetime1">
              <a:rPr kumimoji="1" lang="ja-JP" altLang="en-US" smtClean="0"/>
              <a:t>2021/1/8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21007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29D1D72-1EAB-4C54-83FC-667B976995F2}" type="datetime1">
              <a:rPr kumimoji="1" lang="ja-JP" altLang="en-US" smtClean="0"/>
              <a:t>2021/1/8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43288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93F1E87-BAE2-4B8B-8BEA-3C5827EB6F87}" type="datetime1">
              <a:rPr kumimoji="1" lang="ja-JP" altLang="en-US" smtClean="0"/>
              <a:t>2021/1/8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240266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C00F3-FD50-4284-B304-AA55E7B077B8}" type="datetime1">
              <a:rPr kumimoji="1" lang="ja-JP" altLang="en-US" smtClean="0"/>
              <a:t>2021/1/8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6AE56-EAD3-4706-B860-3EC2C2952B40}" type="slidenum">
              <a:rPr kumimoji="1" lang="ja-JP" altLang="en-US" smtClean="0"/>
              <a:t>‹#›</a:t>
            </a:fld>
            <a:endParaRPr kumimoji="1" lang="ja-JP" altLang="en-US"/>
          </a:p>
        </p:txBody>
      </p:sp>
    </p:spTree>
    <p:extLst>
      <p:ext uri="{BB962C8B-B14F-4D97-AF65-F5344CB8AC3E}">
        <p14:creationId xmlns:p14="http://schemas.microsoft.com/office/powerpoint/2010/main" val="134048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陽性者数</a:t>
            </a:r>
            <a:r>
              <a:rPr kumimoji="1" lang="ja-JP" altLang="en-US" sz="2800" b="1" dirty="0">
                <a:latin typeface="UD デジタル 教科書体 NK-B" panose="02020700000000000000" pitchFamily="18" charset="-128"/>
                <a:ea typeface="UD デジタル 教科書体 NK-B" panose="02020700000000000000" pitchFamily="18" charset="-128"/>
              </a:rPr>
              <a:t>の</a:t>
            </a:r>
            <a:r>
              <a:rPr kumimoji="1" lang="ja-JP" altLang="en-US" sz="2800" b="1" dirty="0" smtClean="0">
                <a:latin typeface="UD デジタル 教科書体 NK-B" panose="02020700000000000000" pitchFamily="18" charset="-128"/>
                <a:ea typeface="UD デジタル 教科書体 NK-B" panose="02020700000000000000" pitchFamily="18" charset="-128"/>
              </a:rPr>
              <a:t>推移</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59910" y="6380811"/>
            <a:ext cx="2743200" cy="365125"/>
          </a:xfrm>
        </p:spPr>
        <p:txBody>
          <a:bodyPr/>
          <a:lstStyle/>
          <a:p>
            <a:fld id="{0B62D5CB-8769-475A-9BC8-A2F17E2F558B}" type="slidenum">
              <a:rPr kumimoji="1" lang="ja-JP" altLang="en-US" smtClean="0"/>
              <a:t>1</a:t>
            </a:fld>
            <a:endParaRPr kumimoji="1" lang="ja-JP" altLang="en-US" dirty="0"/>
          </a:p>
        </p:txBody>
      </p:sp>
      <p:sp>
        <p:nvSpPr>
          <p:cNvPr id="7" name="テキスト ボックス 1"/>
          <p:cNvSpPr txBox="1"/>
          <p:nvPr/>
        </p:nvSpPr>
        <p:spPr>
          <a:xfrm>
            <a:off x="1422518" y="4548626"/>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３密で唾液が飛び交う環境自粛要請など</a:t>
            </a:r>
            <a:endParaRPr kumimoji="1" lang="en-US" altLang="ja-JP" sz="800" dirty="0" smtClean="0">
              <a:latin typeface="Meiryo UI" panose="020B0604030504040204" pitchFamily="50" charset="-128"/>
              <a:ea typeface="Meiryo UI" panose="020B0604030504040204" pitchFamily="50" charset="-128"/>
            </a:endParaRPr>
          </a:p>
        </p:txBody>
      </p:sp>
      <p:sp>
        <p:nvSpPr>
          <p:cNvPr id="9" name="テキスト ボックス 1"/>
          <p:cNvSpPr txBox="1"/>
          <p:nvPr/>
        </p:nvSpPr>
        <p:spPr>
          <a:xfrm>
            <a:off x="1878801" y="4548626"/>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Go To Eat Osaka </a:t>
            </a:r>
            <a:r>
              <a:rPr kumimoji="1" lang="ja-JP" altLang="en-US" sz="800" dirty="0" smtClean="0">
                <a:latin typeface="Meiryo UI" panose="020B0604030504040204" pitchFamily="50" charset="-128"/>
                <a:ea typeface="Meiryo UI" panose="020B0604030504040204" pitchFamily="50" charset="-128"/>
              </a:rPr>
              <a:t>食事券引換開始</a:t>
            </a:r>
            <a:endParaRPr kumimoji="1" lang="en-US" altLang="ja-JP" sz="800" dirty="0" smtClean="0">
              <a:latin typeface="Meiryo UI" panose="020B0604030504040204" pitchFamily="50" charset="-128"/>
              <a:ea typeface="Meiryo UI" panose="020B0604030504040204" pitchFamily="50" charset="-128"/>
            </a:endParaRPr>
          </a:p>
        </p:txBody>
      </p:sp>
      <p:sp>
        <p:nvSpPr>
          <p:cNvPr id="10" name="テキスト ボックス 1"/>
          <p:cNvSpPr txBox="1"/>
          <p:nvPr/>
        </p:nvSpPr>
        <p:spPr>
          <a:xfrm>
            <a:off x="3862614" y="4572237"/>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入国制限緩和</a:t>
            </a:r>
            <a:endParaRPr kumimoji="1" lang="en-US" altLang="ja-JP" sz="800" dirty="0" smtClean="0">
              <a:latin typeface="Meiryo UI" panose="020B0604030504040204" pitchFamily="50" charset="-128"/>
              <a:ea typeface="Meiryo UI" panose="020B0604030504040204" pitchFamily="50" charset="-128"/>
            </a:endParaRPr>
          </a:p>
        </p:txBody>
      </p:sp>
      <p:sp>
        <p:nvSpPr>
          <p:cNvPr id="12" name="テキスト ボックス 1"/>
          <p:cNvSpPr txBox="1"/>
          <p:nvPr/>
        </p:nvSpPr>
        <p:spPr>
          <a:xfrm>
            <a:off x="6526678" y="4559121"/>
            <a:ext cx="448210" cy="2298879"/>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21</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latin typeface="Meiryo UI" panose="020B0604030504040204" pitchFamily="50" charset="-128"/>
                <a:ea typeface="Meiryo UI" panose="020B0604030504040204" pitchFamily="50" charset="-128"/>
              </a:rPr>
              <a:t>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５人以上、２時間以上の宴会・飲み会自粛</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高齢者・基礎疾患のある方等の不要不急の</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外出自粛要請等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13" name="テキスト ボックス 1"/>
          <p:cNvSpPr txBox="1"/>
          <p:nvPr/>
        </p:nvSpPr>
        <p:spPr>
          <a:xfrm>
            <a:off x="6057942" y="4548629"/>
            <a:ext cx="40421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20</a:t>
            </a:r>
            <a:r>
              <a:rPr kumimoji="1" lang="ja-JP" altLang="en-US" sz="800" dirty="0" smtClean="0">
                <a:latin typeface="Meiryo UI" panose="020B0604030504040204" pitchFamily="50" charset="-128"/>
                <a:ea typeface="Meiryo UI" panose="020B0604030504040204" pitchFamily="50" charset="-128"/>
              </a:rPr>
              <a:t>日対策本部会議</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イエローステージ２移行（</a:t>
            </a:r>
            <a:r>
              <a:rPr lang="en-US" altLang="ja-JP" sz="800" dirty="0" smtClean="0">
                <a:latin typeface="Meiryo UI" panose="020B0604030504040204" pitchFamily="50" charset="-128"/>
                <a:ea typeface="Meiryo UI" panose="020B0604030504040204" pitchFamily="50" charset="-128"/>
              </a:rPr>
              <a:t>11</a:t>
            </a:r>
            <a:r>
              <a:rPr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21</a:t>
            </a:r>
            <a:r>
              <a:rPr lang="ja-JP" altLang="en-US" sz="800" dirty="0" smtClean="0">
                <a:latin typeface="Meiryo UI" panose="020B0604030504040204" pitchFamily="50" charset="-128"/>
                <a:ea typeface="Meiryo UI" panose="020B0604030504040204" pitchFamily="50" charset="-128"/>
              </a:rPr>
              <a:t>日～）決定</a:t>
            </a:r>
            <a:endParaRPr lang="en-US" altLang="ja-JP" sz="800" dirty="0" smtClean="0">
              <a:latin typeface="Meiryo UI" panose="020B0604030504040204" pitchFamily="50" charset="-128"/>
              <a:ea typeface="Meiryo UI" panose="020B0604030504040204" pitchFamily="50" charset="-128"/>
            </a:endParaRPr>
          </a:p>
        </p:txBody>
      </p:sp>
      <p:sp>
        <p:nvSpPr>
          <p:cNvPr id="14" name="テキスト ボックス 1"/>
          <p:cNvSpPr txBox="1"/>
          <p:nvPr/>
        </p:nvSpPr>
        <p:spPr>
          <a:xfrm>
            <a:off x="6795515" y="4559121"/>
            <a:ext cx="556109"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大阪市を目的地とする旅行の</a:t>
            </a:r>
            <a:r>
              <a:rPr lang="en-US" altLang="ja-JP" sz="800" dirty="0" err="1">
                <a:solidFill>
                  <a:prstClr val="black"/>
                </a:solidFill>
                <a:latin typeface="Meiryo UI" panose="020B0604030504040204" pitchFamily="50" charset="-128"/>
                <a:ea typeface="Meiryo UI" panose="020B0604030504040204" pitchFamily="50" charset="-128"/>
              </a:rPr>
              <a:t>GoTo</a:t>
            </a:r>
            <a:r>
              <a:rPr lang="ja-JP" altLang="en-US" sz="800" dirty="0" smtClean="0">
                <a:solidFill>
                  <a:prstClr val="black"/>
                </a:solidFill>
                <a:latin typeface="Meiryo UI" panose="020B0604030504040204" pitchFamily="50" charset="-128"/>
                <a:ea typeface="Meiryo UI" panose="020B0604030504040204" pitchFamily="50" charset="-128"/>
              </a:rPr>
              <a:t>トラベル</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の</a:t>
            </a:r>
            <a:r>
              <a:rPr lang="ja-JP" altLang="en-US" sz="800" dirty="0">
                <a:solidFill>
                  <a:prstClr val="black"/>
                </a:solidFill>
                <a:latin typeface="Meiryo UI" panose="020B0604030504040204" pitchFamily="50" charset="-128"/>
                <a:ea typeface="Meiryo UI" panose="020B0604030504040204" pitchFamily="50" charset="-128"/>
              </a:rPr>
              <a:t>適用一時停止</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16" name="テキスト ボックス 1"/>
          <p:cNvSpPr txBox="1"/>
          <p:nvPr/>
        </p:nvSpPr>
        <p:spPr>
          <a:xfrm>
            <a:off x="5116980" y="4548627"/>
            <a:ext cx="422986"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28</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「静かに飲食」「マスクの徹底」の要請等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19" name="テキスト ボックス 1"/>
          <p:cNvSpPr txBox="1"/>
          <p:nvPr/>
        </p:nvSpPr>
        <p:spPr>
          <a:xfrm>
            <a:off x="8334388" y="4548628"/>
            <a:ext cx="394592"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日対策本部会議</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レッドステージ１移行を決定（赤信号点灯）</a:t>
            </a:r>
          </a:p>
        </p:txBody>
      </p:sp>
      <p:sp>
        <p:nvSpPr>
          <p:cNvPr id="20" name="テキスト ボックス 1"/>
          <p:cNvSpPr txBox="1"/>
          <p:nvPr/>
        </p:nvSpPr>
        <p:spPr>
          <a:xfrm>
            <a:off x="8606049" y="4548628"/>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4</a:t>
            </a:r>
            <a:r>
              <a:rPr kumimoji="1" lang="ja-JP" altLang="en-US" sz="800" dirty="0" smtClean="0">
                <a:latin typeface="Meiryo UI" panose="020B0604030504040204" pitchFamily="50" charset="-128"/>
                <a:ea typeface="Meiryo UI" panose="020B0604030504040204" pitchFamily="50" charset="-128"/>
              </a:rPr>
              <a:t>日～</a:t>
            </a:r>
            <a:r>
              <a:rPr lang="en-US" altLang="ja-JP" sz="800" dirty="0" smtClean="0">
                <a:latin typeface="Meiryo UI" panose="020B0604030504040204" pitchFamily="50" charset="-128"/>
                <a:ea typeface="Meiryo UI" panose="020B0604030504040204" pitchFamily="50" charset="-128"/>
              </a:rPr>
              <a:t>15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a:t>
            </a:r>
            <a:r>
              <a:rPr lang="ja-JP" altLang="en-US" sz="800" dirty="0" smtClean="0">
                <a:solidFill>
                  <a:prstClr val="black"/>
                </a:solidFill>
                <a:latin typeface="Meiryo UI" panose="020B0604030504040204" pitchFamily="50" charset="-128"/>
                <a:ea typeface="Meiryo UI" panose="020B0604030504040204" pitchFamily="50" charset="-128"/>
              </a:rPr>
              <a:t>へのできる限り不要</a:t>
            </a:r>
            <a:r>
              <a:rPr lang="ja-JP" altLang="en-US" sz="800" dirty="0">
                <a:solidFill>
                  <a:prstClr val="black"/>
                </a:solidFill>
                <a:latin typeface="Meiryo UI" panose="020B0604030504040204" pitchFamily="50" charset="-128"/>
                <a:ea typeface="Meiryo UI" panose="020B0604030504040204" pitchFamily="50" charset="-128"/>
              </a:rPr>
              <a:t>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17" name="テキスト ボックス 1"/>
          <p:cNvSpPr txBox="1"/>
          <p:nvPr/>
        </p:nvSpPr>
        <p:spPr>
          <a:xfrm>
            <a:off x="7430684" y="4548629"/>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15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大阪市北区・中央区へ</a:t>
            </a:r>
            <a:r>
              <a:rPr lang="ja-JP" altLang="en-US" sz="800" dirty="0">
                <a:solidFill>
                  <a:prstClr val="black"/>
                </a:solidFill>
                <a:latin typeface="Meiryo UI" panose="020B0604030504040204" pitchFamily="50" charset="-128"/>
                <a:ea typeface="Meiryo UI" panose="020B0604030504040204" pitchFamily="50" charset="-128"/>
              </a:rPr>
              <a:t>の施設休業等の</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1" name="テキスト ボックス 1"/>
          <p:cNvSpPr txBox="1"/>
          <p:nvPr/>
        </p:nvSpPr>
        <p:spPr>
          <a:xfrm>
            <a:off x="7852122" y="4548629"/>
            <a:ext cx="618907"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大阪市に居住する方の</a:t>
            </a:r>
            <a:r>
              <a:rPr lang="en-US" altLang="ja-JP" sz="800" dirty="0" err="1">
                <a:solidFill>
                  <a:prstClr val="black"/>
                </a:solidFill>
                <a:latin typeface="Meiryo UI" panose="020B0604030504040204" pitchFamily="50" charset="-128"/>
                <a:ea typeface="Meiryo UI" panose="020B0604030504040204" pitchFamily="50" charset="-128"/>
              </a:rPr>
              <a:t>GoTo</a:t>
            </a:r>
            <a:r>
              <a:rPr lang="ja-JP" altLang="en-US" sz="800" dirty="0">
                <a:solidFill>
                  <a:prstClr val="black"/>
                </a:solidFill>
                <a:latin typeface="Meiryo UI" panose="020B0604030504040204" pitchFamily="50" charset="-128"/>
                <a:ea typeface="Meiryo UI" panose="020B0604030504040204" pitchFamily="50" charset="-128"/>
              </a:rPr>
              <a:t>トラベルの</a:t>
            </a:r>
            <a:r>
              <a:rPr lang="ja-JP" altLang="en-US" sz="800" dirty="0" smtClean="0">
                <a:solidFill>
                  <a:prstClr val="black"/>
                </a:solidFill>
                <a:latin typeface="Meiryo UI" panose="020B0604030504040204" pitchFamily="50" charset="-128"/>
                <a:ea typeface="Meiryo UI" panose="020B0604030504040204" pitchFamily="50" charset="-128"/>
              </a:rPr>
              <a:t>利用</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自粛要請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ポイント</a:t>
            </a:r>
            <a:r>
              <a:rPr lang="ja-JP" altLang="en-US" sz="800" dirty="0">
                <a:solidFill>
                  <a:prstClr val="black"/>
                </a:solidFill>
                <a:latin typeface="Meiryo UI" panose="020B0604030504040204" pitchFamily="50" charset="-128"/>
                <a:ea typeface="Meiryo UI" panose="020B0604030504040204" pitchFamily="50" charset="-128"/>
              </a:rPr>
              <a:t>や食事券の利用自粛要請、食事券</a:t>
            </a:r>
            <a:r>
              <a:rPr lang="ja-JP" altLang="en-US" sz="800" dirty="0" smtClean="0">
                <a:solidFill>
                  <a:prstClr val="black"/>
                </a:solidFill>
                <a:latin typeface="Meiryo UI" panose="020B0604030504040204" pitchFamily="50" charset="-128"/>
                <a:ea typeface="Meiryo UI" panose="020B0604030504040204" pitchFamily="50" charset="-128"/>
              </a:rPr>
              <a:t>の</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新規</a:t>
            </a:r>
            <a:r>
              <a:rPr lang="ja-JP" altLang="en-US" sz="800" dirty="0">
                <a:solidFill>
                  <a:prstClr val="black"/>
                </a:solidFill>
                <a:latin typeface="Meiryo UI" panose="020B0604030504040204" pitchFamily="50" charset="-128"/>
                <a:ea typeface="Meiryo UI" panose="020B0604030504040204" pitchFamily="50" charset="-128"/>
              </a:rPr>
              <a:t>発行の一時停止</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18" name="テキスト ボックス 1"/>
          <p:cNvSpPr txBox="1"/>
          <p:nvPr/>
        </p:nvSpPr>
        <p:spPr>
          <a:xfrm>
            <a:off x="7178562" y="4559121"/>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25</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latin typeface="Meiryo UI" panose="020B0604030504040204" pitchFamily="50" charset="-128"/>
                <a:ea typeface="Meiryo UI" panose="020B0604030504040204" pitchFamily="50" charset="-128"/>
              </a:rPr>
              <a:t>16</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「勝負の三週間」（国）</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2" name="テキスト ボックス 1"/>
          <p:cNvSpPr txBox="1"/>
          <p:nvPr/>
        </p:nvSpPr>
        <p:spPr>
          <a:xfrm>
            <a:off x="8864000" y="4559120"/>
            <a:ext cx="537498"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16</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29</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大阪市全域への施設休業等の要請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4" name="テキスト ボックス 1"/>
          <p:cNvSpPr txBox="1"/>
          <p:nvPr/>
        </p:nvSpPr>
        <p:spPr>
          <a:xfrm>
            <a:off x="10146046" y="4548626"/>
            <a:ext cx="618471"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30</a:t>
            </a:r>
            <a:r>
              <a:rPr kumimoji="1" lang="ja-JP" altLang="en-US" sz="800" dirty="0" smtClean="0">
                <a:latin typeface="Meiryo UI" panose="020B0604030504040204" pitchFamily="50" charset="-128"/>
                <a:ea typeface="Meiryo UI" panose="020B0604030504040204" pitchFamily="50" charset="-128"/>
              </a:rPr>
              <a:t>日～１月</a:t>
            </a:r>
            <a:r>
              <a:rPr lang="en-US" altLang="ja-JP" sz="800" dirty="0" smtClean="0">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大阪市全域への施設休業等の要請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年末年始の「ステイホーム」要請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10563366" y="97105"/>
            <a:ext cx="1439743" cy="369332"/>
          </a:xfrm>
          <a:prstGeom prst="rect">
            <a:avLst/>
          </a:prstGeom>
          <a:solidFill>
            <a:schemeClr val="bg1"/>
          </a:solidFill>
        </p:spPr>
        <p:txBody>
          <a:bodyPr wrap="square" rtlCol="0">
            <a:spAutoFit/>
          </a:bodyPr>
          <a:lstStyle/>
          <a:p>
            <a:pPr algn="ctr"/>
            <a:r>
              <a:rPr kumimoji="1" lang="ja-JP" altLang="en-US" dirty="0" smtClean="0"/>
              <a:t>資料</a:t>
            </a:r>
            <a:r>
              <a:rPr lang="ja-JP" altLang="en-US" dirty="0" smtClean="0"/>
              <a:t>１－１</a:t>
            </a:r>
            <a:endParaRPr kumimoji="1" lang="ja-JP" altLang="en-US" dirty="0"/>
          </a:p>
        </p:txBody>
      </p:sp>
      <p:pic>
        <p:nvPicPr>
          <p:cNvPr id="3" name="図 2"/>
          <p:cNvPicPr>
            <a:picLocks noChangeAspect="1"/>
          </p:cNvPicPr>
          <p:nvPr/>
        </p:nvPicPr>
        <p:blipFill>
          <a:blip r:embed="rId3"/>
          <a:stretch>
            <a:fillRect/>
          </a:stretch>
        </p:blipFill>
        <p:spPr>
          <a:xfrm>
            <a:off x="197609" y="818401"/>
            <a:ext cx="11796782" cy="3724979"/>
          </a:xfrm>
          <a:prstGeom prst="rect">
            <a:avLst/>
          </a:prstGeom>
        </p:spPr>
      </p:pic>
    </p:spTree>
    <p:extLst>
      <p:ext uri="{BB962C8B-B14F-4D97-AF65-F5344CB8AC3E}">
        <p14:creationId xmlns:p14="http://schemas.microsoft.com/office/powerpoint/2010/main" val="64971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46388" y="1313782"/>
            <a:ext cx="11162743" cy="5322269"/>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latin typeface="UD デジタル 教科書体 NK-B" panose="02020700000000000000" pitchFamily="18" charset="-128"/>
                <a:ea typeface="UD デジタル 教科書体 NK-B" panose="02020700000000000000" pitchFamily="18" charset="-128"/>
              </a:rPr>
              <a:t>発症日</a:t>
            </a:r>
            <a:r>
              <a:rPr lang="ja-JP" altLang="en-US" sz="2800" b="1" dirty="0">
                <a:latin typeface="UD デジタル 教科書体 NK-B" panose="02020700000000000000" pitchFamily="18" charset="-128"/>
                <a:ea typeface="UD デジタル 教科書体 NK-B" panose="02020700000000000000" pitchFamily="18" charset="-128"/>
              </a:rPr>
              <a:t>別</a:t>
            </a:r>
            <a:r>
              <a:rPr lang="ja-JP" altLang="en-US" sz="2800" b="1" dirty="0" smtClean="0">
                <a:latin typeface="UD デジタル 教科書体 NK-B" panose="02020700000000000000" pitchFamily="18" charset="-128"/>
                <a:ea typeface="UD デジタル 教科書体 NK-B" panose="02020700000000000000" pitchFamily="18" charset="-128"/>
              </a:rPr>
              <a:t>陽性者数（１月５日以降公表分）</a:t>
            </a:r>
            <a:endParaRPr lang="en-US" altLang="ja-JP"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10</a:t>
            </a:fld>
            <a:endParaRPr kumimoji="1" lang="ja-JP" altLang="en-US" dirty="0"/>
          </a:p>
        </p:txBody>
      </p:sp>
      <p:sp>
        <p:nvSpPr>
          <p:cNvPr id="6" name="テキスト ボックス 5"/>
          <p:cNvSpPr txBox="1"/>
          <p:nvPr/>
        </p:nvSpPr>
        <p:spPr>
          <a:xfrm>
            <a:off x="2255223" y="687043"/>
            <a:ext cx="9191379"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1</a:t>
            </a:r>
            <a:r>
              <a:rPr kumimoji="1" lang="ja-JP" altLang="en-US" sz="1400" dirty="0" smtClean="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5</a:t>
            </a:r>
            <a:r>
              <a:rPr kumimoji="1" lang="ja-JP" altLang="en-US" sz="1400" dirty="0" smtClean="0">
                <a:latin typeface="Meiryo UI" panose="020B0604030504040204" pitchFamily="50" charset="-128"/>
                <a:ea typeface="Meiryo UI" panose="020B0604030504040204" pitchFamily="50" charset="-128"/>
              </a:rPr>
              <a:t>日から</a:t>
            </a:r>
            <a:r>
              <a:rPr kumimoji="1" lang="en-US" altLang="ja-JP" sz="1400" dirty="0" smtClean="0">
                <a:latin typeface="Meiryo UI" panose="020B0604030504040204" pitchFamily="50" charset="-128"/>
                <a:ea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rPr>
              <a:t>日の判明日分</a:t>
            </a:r>
            <a:r>
              <a:rPr kumimoji="1" lang="ja-JP" altLang="en-US" sz="14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N</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1,352</a:t>
            </a:r>
            <a:r>
              <a:rPr kumimoji="1" lang="ja-JP" altLang="en-US" sz="1200" dirty="0" smtClean="0">
                <a:latin typeface="Meiryo UI" panose="020B0604030504040204" pitchFamily="50" charset="-128"/>
                <a:ea typeface="Meiryo UI" panose="020B0604030504040204" pitchFamily="50" charset="-128"/>
              </a:rPr>
              <a:t>名（調査中、不明、無症状</a:t>
            </a:r>
            <a:r>
              <a:rPr lang="en-US" altLang="ja-JP" sz="1200" dirty="0" smtClean="0">
                <a:latin typeface="Meiryo UI" panose="020B0604030504040204" pitchFamily="50" charset="-128"/>
                <a:ea typeface="Meiryo UI" panose="020B0604030504040204" pitchFamily="50" charset="-128"/>
              </a:rPr>
              <a:t>209</a:t>
            </a:r>
            <a:r>
              <a:rPr kumimoji="1" lang="ja-JP" altLang="en-US" sz="1200" dirty="0" smtClean="0">
                <a:latin typeface="Meiryo UI" panose="020B0604030504040204" pitchFamily="50" charset="-128"/>
                <a:ea typeface="Meiryo UI" panose="020B0604030504040204" pitchFamily="50" charset="-128"/>
              </a:rPr>
              <a:t>名を除く））</a:t>
            </a:r>
            <a:endParaRPr lang="en-US" altLang="ja-JP" sz="12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331553" y="1051525"/>
            <a:ext cx="5247791" cy="600164"/>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推定感染日：</a:t>
            </a:r>
            <a:r>
              <a:rPr lang="ja-JP" altLang="en-US" sz="1100" b="1" dirty="0">
                <a:latin typeface="Meiryo UI" panose="020B0604030504040204" pitchFamily="50" charset="-128"/>
                <a:ea typeface="Meiryo UI" panose="020B0604030504040204" pitchFamily="50" charset="-128"/>
              </a:rPr>
              <a:t>発症日から６日前と仮定</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潜伏期間は</a:t>
            </a:r>
            <a:r>
              <a:rPr lang="en-US" altLang="ja-JP" sz="1100" dirty="0">
                <a:latin typeface="Meiryo UI" panose="020B0604030504040204" pitchFamily="50" charset="-128"/>
                <a:ea typeface="Meiryo UI" panose="020B0604030504040204" pitchFamily="50" charset="-128"/>
              </a:rPr>
              <a:t>1-14</a:t>
            </a:r>
            <a:r>
              <a:rPr lang="ja-JP" altLang="en-US" sz="1100" dirty="0">
                <a:latin typeface="Meiryo UI" panose="020B0604030504040204" pitchFamily="50" charset="-128"/>
                <a:ea typeface="Meiryo UI" panose="020B0604030504040204" pitchFamily="50" charset="-128"/>
              </a:rPr>
              <a:t>日間</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一般的には約</a:t>
            </a:r>
            <a:r>
              <a:rPr lang="en-US" altLang="ja-JP" sz="1100" dirty="0">
                <a:latin typeface="Meiryo UI" panose="020B0604030504040204" pitchFamily="50" charset="-128"/>
                <a:ea typeface="Meiryo UI" panose="020B0604030504040204" pitchFamily="50" charset="-128"/>
              </a:rPr>
              <a:t>5-6</a:t>
            </a:r>
            <a:r>
              <a:rPr lang="ja-JP" altLang="en-US" sz="1100" dirty="0">
                <a:latin typeface="Meiryo UI" panose="020B0604030504040204" pitchFamily="50" charset="-128"/>
                <a:ea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とされていることから、６日前と仮定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（「新型コロナウイルス感染症対策の基本的対処方針</a:t>
            </a:r>
            <a:r>
              <a:rPr lang="en-US" altLang="ja-JP" sz="1100" dirty="0">
                <a:latin typeface="Meiryo UI" panose="020B0604030504040204" pitchFamily="50" charset="-128"/>
                <a:ea typeface="Meiryo UI" panose="020B0604030504040204" pitchFamily="50" charset="-128"/>
              </a:rPr>
              <a:t>(R2.5.25</a:t>
            </a:r>
            <a:r>
              <a:rPr lang="ja-JP" altLang="en-US" sz="1100" dirty="0">
                <a:latin typeface="Meiryo UI" panose="020B0604030504040204" pitchFamily="50" charset="-128"/>
                <a:ea typeface="Meiryo UI" panose="020B0604030504040204" pitchFamily="50" charset="-128"/>
              </a:rPr>
              <a:t>変更</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」より）</a:t>
            </a:r>
            <a:endParaRPr lang="en-US" altLang="ja-JP" sz="1100" dirty="0">
              <a:latin typeface="Meiryo UI" panose="020B0604030504040204" pitchFamily="50" charset="-128"/>
              <a:ea typeface="Meiryo UI" panose="020B0604030504040204" pitchFamily="50" charset="-128"/>
            </a:endParaRPr>
          </a:p>
        </p:txBody>
      </p:sp>
      <p:sp>
        <p:nvSpPr>
          <p:cNvPr id="9" name="正方形/長方形 8"/>
          <p:cNvSpPr/>
          <p:nvPr/>
        </p:nvSpPr>
        <p:spPr>
          <a:xfrm>
            <a:off x="5878969" y="2214906"/>
            <a:ext cx="5380434" cy="427797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234596" y="1209025"/>
            <a:ext cx="1869022" cy="1061829"/>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感染から発症まで６日、</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発症から陽性判明まで７日</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と仮定すると、</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概ねこの期間は今後、新規</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陽性者の発生に伴い、増加。</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49755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陽性者の年齢区分</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11</a:t>
            </a:fld>
            <a:endParaRPr kumimoji="1" lang="ja-JP" altLang="en-US" dirty="0"/>
          </a:p>
        </p:txBody>
      </p:sp>
      <p:sp>
        <p:nvSpPr>
          <p:cNvPr id="9" name="正方形/長方形 8"/>
          <p:cNvSpPr/>
          <p:nvPr/>
        </p:nvSpPr>
        <p:spPr>
          <a:xfrm>
            <a:off x="6593320" y="596139"/>
            <a:ext cx="5530100" cy="338554"/>
          </a:xfrm>
          <a:prstGeom prst="rect">
            <a:avLst/>
          </a:prstGeom>
        </p:spPr>
        <p:txBody>
          <a:bodyPr wrap="square">
            <a:spAutoFit/>
          </a:bodyPr>
          <a:lstStyle/>
          <a:p>
            <a:r>
              <a:rPr lang="ja-JP" altLang="en-US" sz="1600" dirty="0"/>
              <a:t>（ </a:t>
            </a:r>
            <a:r>
              <a:rPr lang="en-US" altLang="ja-JP" sz="1600" dirty="0" smtClean="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a:t>
            </a:r>
            <a:r>
              <a:rPr lang="ja-JP" altLang="en-US" sz="1600" dirty="0" smtClean="0"/>
              <a:t>月</a:t>
            </a:r>
            <a:r>
              <a:rPr lang="en-US" altLang="ja-JP" sz="1600" dirty="0"/>
              <a:t>7</a:t>
            </a:r>
            <a:r>
              <a:rPr lang="ja-JP" altLang="en-US" sz="1600" dirty="0" smtClean="0"/>
              <a:t>日</a:t>
            </a:r>
            <a:r>
              <a:rPr lang="ja-JP" altLang="en-US" sz="1600" dirty="0"/>
              <a:t>までに判明</a:t>
            </a:r>
            <a:r>
              <a:rPr lang="ja-JP" altLang="en-US" sz="1600" dirty="0" smtClean="0"/>
              <a:t>した</a:t>
            </a:r>
            <a:r>
              <a:rPr lang="en-US" altLang="ja-JP" sz="1600" dirty="0" smtClean="0"/>
              <a:t>30,833</a:t>
            </a:r>
            <a:r>
              <a:rPr lang="ja-JP" altLang="en-US" sz="1600" dirty="0" smtClean="0"/>
              <a:t>事例</a:t>
            </a:r>
            <a:r>
              <a:rPr lang="ja-JP" altLang="en-US" sz="1600" dirty="0"/>
              <a:t>の状況）</a:t>
            </a:r>
          </a:p>
        </p:txBody>
      </p:sp>
      <p:sp>
        <p:nvSpPr>
          <p:cNvPr id="16" name="テキスト ボックス 15"/>
          <p:cNvSpPr txBox="1"/>
          <p:nvPr/>
        </p:nvSpPr>
        <p:spPr>
          <a:xfrm>
            <a:off x="5622861" y="1350171"/>
            <a:ext cx="738792" cy="253916"/>
          </a:xfrm>
          <a:prstGeom prst="rect">
            <a:avLst/>
          </a:prstGeom>
          <a:noFill/>
          <a:ln>
            <a:noFill/>
          </a:ln>
        </p:spPr>
        <p:txBody>
          <a:bodyPr wrap="square" rtlCol="0">
            <a:spAutoFit/>
          </a:bodyPr>
          <a:lstStyle/>
          <a:p>
            <a:r>
              <a:rPr kumimoji="1" lang="en-US" altLang="ja-JP" sz="1050" dirty="0" smtClean="0"/>
              <a:t>80</a:t>
            </a:r>
            <a:r>
              <a:rPr kumimoji="1" lang="ja-JP" altLang="en-US" sz="1050" dirty="0" smtClean="0"/>
              <a:t>代以上</a:t>
            </a:r>
            <a:endParaRPr kumimoji="1" lang="ja-JP" altLang="en-US" sz="1050" dirty="0"/>
          </a:p>
        </p:txBody>
      </p:sp>
      <p:sp>
        <p:nvSpPr>
          <p:cNvPr id="17" name="テキスト ボックス 16"/>
          <p:cNvSpPr txBox="1"/>
          <p:nvPr/>
        </p:nvSpPr>
        <p:spPr>
          <a:xfrm>
            <a:off x="5654331" y="1834798"/>
            <a:ext cx="738792" cy="415498"/>
          </a:xfrm>
          <a:prstGeom prst="rect">
            <a:avLst/>
          </a:prstGeom>
          <a:noFill/>
          <a:ln>
            <a:noFill/>
          </a:ln>
        </p:spPr>
        <p:txBody>
          <a:bodyPr wrap="square" rtlCol="0">
            <a:spAutoFit/>
          </a:bodyPr>
          <a:lstStyle/>
          <a:p>
            <a:r>
              <a:rPr kumimoji="1" lang="en-US" altLang="ja-JP" sz="1050" dirty="0" smtClean="0"/>
              <a:t>60</a:t>
            </a:r>
            <a:r>
              <a:rPr kumimoji="1" lang="ja-JP" altLang="en-US" sz="1050" dirty="0" smtClean="0"/>
              <a:t>代</a:t>
            </a:r>
            <a:r>
              <a:rPr kumimoji="1" lang="ja-JP" altLang="en-US" sz="1050" dirty="0"/>
              <a:t>～</a:t>
            </a:r>
            <a:endParaRPr kumimoji="1" lang="en-US" altLang="ja-JP" sz="1050" dirty="0" smtClean="0"/>
          </a:p>
          <a:p>
            <a:r>
              <a:rPr kumimoji="1" lang="en-US" altLang="ja-JP" sz="1050" dirty="0" smtClean="0"/>
              <a:t>70</a:t>
            </a:r>
            <a:r>
              <a:rPr kumimoji="1" lang="ja-JP" altLang="en-US" sz="1050" dirty="0" smtClean="0"/>
              <a:t>代</a:t>
            </a:r>
            <a:endParaRPr kumimoji="1" lang="ja-JP" altLang="en-US" sz="1050" dirty="0"/>
          </a:p>
        </p:txBody>
      </p:sp>
      <p:sp>
        <p:nvSpPr>
          <p:cNvPr id="18" name="テキスト ボックス 17"/>
          <p:cNvSpPr txBox="1"/>
          <p:nvPr/>
        </p:nvSpPr>
        <p:spPr>
          <a:xfrm>
            <a:off x="5654331" y="2623867"/>
            <a:ext cx="738792" cy="415498"/>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a:t>
            </a:r>
            <a:r>
              <a:rPr kumimoji="1" lang="ja-JP" altLang="en-US" sz="1050" dirty="0"/>
              <a:t>～</a:t>
            </a:r>
            <a:endParaRPr kumimoji="1" lang="en-US" altLang="ja-JP" sz="1050" dirty="0" smtClean="0"/>
          </a:p>
          <a:p>
            <a:r>
              <a:rPr kumimoji="1" lang="en-US" altLang="ja-JP" sz="1050" dirty="0"/>
              <a:t>5</a:t>
            </a:r>
            <a:r>
              <a:rPr kumimoji="1" lang="en-US" altLang="ja-JP" sz="1050" dirty="0" smtClean="0"/>
              <a:t>0</a:t>
            </a:r>
            <a:r>
              <a:rPr kumimoji="1" lang="ja-JP" altLang="en-US" sz="1050" dirty="0" smtClean="0"/>
              <a:t>代</a:t>
            </a:r>
            <a:endParaRPr kumimoji="1" lang="ja-JP" altLang="en-US" sz="1050" dirty="0"/>
          </a:p>
        </p:txBody>
      </p:sp>
      <p:sp>
        <p:nvSpPr>
          <p:cNvPr id="19" name="テキスト ボックス 18"/>
          <p:cNvSpPr txBox="1"/>
          <p:nvPr/>
        </p:nvSpPr>
        <p:spPr>
          <a:xfrm>
            <a:off x="5661416" y="3747345"/>
            <a:ext cx="814984" cy="253916"/>
          </a:xfrm>
          <a:prstGeom prst="rect">
            <a:avLst/>
          </a:prstGeom>
          <a:noFill/>
          <a:ln>
            <a:noFill/>
          </a:ln>
        </p:spPr>
        <p:txBody>
          <a:bodyPr wrap="square" rtlCol="0">
            <a:spAutoFit/>
          </a:bodyPr>
          <a:lstStyle/>
          <a:p>
            <a:r>
              <a:rPr kumimoji="1" lang="en-US" altLang="ja-JP" sz="1050" dirty="0" smtClean="0"/>
              <a:t>40</a:t>
            </a:r>
            <a:r>
              <a:rPr kumimoji="1" lang="ja-JP" altLang="en-US" sz="1050" dirty="0" smtClean="0"/>
              <a:t>代未満</a:t>
            </a:r>
            <a:endParaRPr kumimoji="1" lang="ja-JP" altLang="en-US" sz="1050" dirty="0"/>
          </a:p>
        </p:txBody>
      </p:sp>
      <p:sp>
        <p:nvSpPr>
          <p:cNvPr id="12" name="テキスト ボックス 1"/>
          <p:cNvSpPr txBox="1"/>
          <p:nvPr/>
        </p:nvSpPr>
        <p:spPr>
          <a:xfrm rot="19029553">
            <a:off x="4842173" y="5089781"/>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(12</a:t>
            </a:r>
            <a:r>
              <a:rPr lang="ja-JP" altLang="en-US" sz="900" dirty="0" smtClean="0"/>
              <a:t>日間</a:t>
            </a:r>
            <a:r>
              <a:rPr lang="en-US" altLang="ja-JP" sz="900" dirty="0" smtClean="0"/>
              <a:t>)</a:t>
            </a:r>
            <a:endParaRPr lang="ja-JP" altLang="en-US" sz="900" dirty="0"/>
          </a:p>
        </p:txBody>
      </p:sp>
      <p:sp>
        <p:nvSpPr>
          <p:cNvPr id="27" name="正方形/長方形 26">
            <a:extLst>
              <a:ext uri="{FF2B5EF4-FFF2-40B4-BE49-F238E27FC236}">
                <a16:creationId xmlns:a16="http://schemas.microsoft.com/office/drawing/2014/main" id="{FC024533-669C-48B1-82E7-C27042384F7F}"/>
              </a:ext>
            </a:extLst>
          </p:cNvPr>
          <p:cNvSpPr/>
          <p:nvPr/>
        </p:nvSpPr>
        <p:spPr>
          <a:xfrm>
            <a:off x="432325" y="6212409"/>
            <a:ext cx="9699716" cy="61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第三波発生当初は</a:t>
            </a:r>
            <a:r>
              <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60</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代以上の割合が２割弱であったが、</a:t>
            </a:r>
            <a:r>
              <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月下旬</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では４割弱まで増加。</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直近の</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12</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日間では、</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代以上の割合が３割に減少し、</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40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代未満の割合が再び増加。</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6" name="テキスト ボックス 25"/>
          <p:cNvSpPr txBox="1"/>
          <p:nvPr/>
        </p:nvSpPr>
        <p:spPr>
          <a:xfrm>
            <a:off x="10118997" y="6233706"/>
            <a:ext cx="2073003" cy="392415"/>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a:p>
            <a:r>
              <a:rPr lang="en-US" altLang="ja-JP" sz="975" dirty="0" smtClean="0"/>
              <a:t>※</a:t>
            </a:r>
            <a:r>
              <a:rPr lang="ja-JP" altLang="en-US" sz="975" dirty="0" smtClean="0"/>
              <a:t>グラフは推定値で作成</a:t>
            </a:r>
            <a:endParaRPr lang="en-US" altLang="ja-JP" sz="975" dirty="0" smtClean="0"/>
          </a:p>
        </p:txBody>
      </p:sp>
      <p:sp>
        <p:nvSpPr>
          <p:cNvPr id="30" name="テキスト ボックス 1"/>
          <p:cNvSpPr txBox="1"/>
          <p:nvPr/>
        </p:nvSpPr>
        <p:spPr>
          <a:xfrm rot="19029553">
            <a:off x="11072576" y="5021540"/>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(12</a:t>
            </a:r>
            <a:r>
              <a:rPr lang="ja-JP" altLang="en-US" sz="900" dirty="0" smtClean="0"/>
              <a:t>日間</a:t>
            </a:r>
            <a:r>
              <a:rPr lang="en-US" altLang="ja-JP" sz="900" dirty="0" smtClean="0"/>
              <a:t>)</a:t>
            </a:r>
            <a:endParaRPr lang="ja-JP" altLang="en-US" sz="900" dirty="0"/>
          </a:p>
        </p:txBody>
      </p:sp>
      <p:pic>
        <p:nvPicPr>
          <p:cNvPr id="3" name="図 2"/>
          <p:cNvPicPr>
            <a:picLocks noChangeAspect="1"/>
          </p:cNvPicPr>
          <p:nvPr/>
        </p:nvPicPr>
        <p:blipFill>
          <a:blip r:embed="rId2"/>
          <a:stretch>
            <a:fillRect/>
          </a:stretch>
        </p:blipFill>
        <p:spPr>
          <a:xfrm>
            <a:off x="192830" y="934692"/>
            <a:ext cx="5468586" cy="5279594"/>
          </a:xfrm>
          <a:prstGeom prst="rect">
            <a:avLst/>
          </a:prstGeom>
        </p:spPr>
      </p:pic>
      <p:pic>
        <p:nvPicPr>
          <p:cNvPr id="4" name="図 3"/>
          <p:cNvPicPr>
            <a:picLocks noChangeAspect="1"/>
          </p:cNvPicPr>
          <p:nvPr/>
        </p:nvPicPr>
        <p:blipFill>
          <a:blip r:embed="rId3"/>
          <a:stretch>
            <a:fillRect/>
          </a:stretch>
        </p:blipFill>
        <p:spPr>
          <a:xfrm>
            <a:off x="6319064" y="934692"/>
            <a:ext cx="5681964" cy="5279594"/>
          </a:xfrm>
          <a:prstGeom prst="rect">
            <a:avLst/>
          </a:prstGeom>
        </p:spPr>
      </p:pic>
    </p:spTree>
    <p:extLst>
      <p:ext uri="{BB962C8B-B14F-4D97-AF65-F5344CB8AC3E}">
        <p14:creationId xmlns:p14="http://schemas.microsoft.com/office/powerpoint/2010/main" val="3693694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陽性者の年齢区分（</a:t>
            </a:r>
            <a:r>
              <a:rPr kumimoji="1" lang="en-US" altLang="ja-JP" sz="2800" b="1" dirty="0" smtClean="0">
                <a:latin typeface="UD デジタル 教科書体 NK-B" panose="02020700000000000000" pitchFamily="18" charset="-128"/>
                <a:ea typeface="UD デジタル 教科書体 NK-B" panose="02020700000000000000" pitchFamily="18" charset="-128"/>
              </a:rPr>
              <a:t>12</a:t>
            </a:r>
            <a:r>
              <a:rPr kumimoji="1" lang="ja-JP" altLang="en-US" sz="2800" b="1" dirty="0" smtClean="0">
                <a:latin typeface="UD デジタル 教科書体 NK-B" panose="02020700000000000000" pitchFamily="18" charset="-128"/>
                <a:ea typeface="UD デジタル 教科書体 NK-B" panose="02020700000000000000" pitchFamily="18" charset="-128"/>
              </a:rPr>
              <a:t>月</a:t>
            </a:r>
            <a:r>
              <a:rPr kumimoji="1" lang="en-US" altLang="ja-JP" sz="2800" b="1" dirty="0" smtClean="0">
                <a:latin typeface="UD デジタル 教科書体 NK-B" panose="02020700000000000000" pitchFamily="18" charset="-128"/>
                <a:ea typeface="UD デジタル 教科書体 NK-B" panose="02020700000000000000" pitchFamily="18" charset="-128"/>
              </a:rPr>
              <a:t>24</a:t>
            </a:r>
            <a:r>
              <a:rPr kumimoji="1" lang="ja-JP" altLang="en-US" sz="2800" b="1" dirty="0" smtClean="0">
                <a:latin typeface="UD デジタル 教科書体 NK-B" panose="02020700000000000000" pitchFamily="18" charset="-128"/>
                <a:ea typeface="UD デジタル 教科書体 NK-B" panose="02020700000000000000" pitchFamily="18" charset="-128"/>
              </a:rPr>
              <a:t>日以降　日別）</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12</a:t>
            </a:fld>
            <a:endParaRPr kumimoji="1" lang="ja-JP" altLang="en-US" dirty="0"/>
          </a:p>
        </p:txBody>
      </p:sp>
      <p:pic>
        <p:nvPicPr>
          <p:cNvPr id="3" name="図 2"/>
          <p:cNvPicPr>
            <a:picLocks noChangeAspect="1"/>
          </p:cNvPicPr>
          <p:nvPr/>
        </p:nvPicPr>
        <p:blipFill>
          <a:blip r:embed="rId2"/>
          <a:stretch>
            <a:fillRect/>
          </a:stretch>
        </p:blipFill>
        <p:spPr>
          <a:xfrm>
            <a:off x="231139" y="700839"/>
            <a:ext cx="11729721" cy="5974598"/>
          </a:xfrm>
          <a:prstGeom prst="rect">
            <a:avLst/>
          </a:prstGeom>
        </p:spPr>
      </p:pic>
    </p:spTree>
    <p:extLst>
      <p:ext uri="{BB962C8B-B14F-4D97-AF65-F5344CB8AC3E}">
        <p14:creationId xmlns:p14="http://schemas.microsoft.com/office/powerpoint/2010/main" val="3892097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陽性者の居住地</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3" name="スライド番号プレースホルダー 2"/>
          <p:cNvSpPr>
            <a:spLocks noGrp="1"/>
          </p:cNvSpPr>
          <p:nvPr>
            <p:ph type="sldNum" sz="quarter" idx="12"/>
          </p:nvPr>
        </p:nvSpPr>
        <p:spPr>
          <a:xfrm>
            <a:off x="9257714" y="6356350"/>
            <a:ext cx="2743200" cy="365125"/>
          </a:xfrm>
        </p:spPr>
        <p:txBody>
          <a:bodyPr/>
          <a:lstStyle/>
          <a:p>
            <a:fld id="{0B62D5CB-8769-475A-9BC8-A2F17E2F558B}" type="slidenum">
              <a:rPr kumimoji="1" lang="ja-JP" altLang="en-US" smtClean="0"/>
              <a:t>13</a:t>
            </a:fld>
            <a:endParaRPr kumimoji="1" lang="ja-JP" altLang="en-US" dirty="0"/>
          </a:p>
        </p:txBody>
      </p:sp>
      <p:sp>
        <p:nvSpPr>
          <p:cNvPr id="16" name="テキスト ボックス 15"/>
          <p:cNvSpPr txBox="1"/>
          <p:nvPr/>
        </p:nvSpPr>
        <p:spPr>
          <a:xfrm>
            <a:off x="5855693" y="4188054"/>
            <a:ext cx="814984" cy="253916"/>
          </a:xfrm>
          <a:prstGeom prst="rect">
            <a:avLst/>
          </a:prstGeom>
          <a:noFill/>
          <a:ln>
            <a:noFill/>
          </a:ln>
        </p:spPr>
        <p:txBody>
          <a:bodyPr wrap="square" rtlCol="0">
            <a:spAutoFit/>
          </a:bodyPr>
          <a:lstStyle/>
          <a:p>
            <a:r>
              <a:rPr kumimoji="1" lang="ja-JP" altLang="en-US" sz="1050" dirty="0" smtClean="0"/>
              <a:t>大阪市</a:t>
            </a:r>
            <a:endParaRPr kumimoji="1" lang="en-US" altLang="ja-JP" sz="1050" dirty="0" smtClean="0"/>
          </a:p>
        </p:txBody>
      </p:sp>
      <p:sp>
        <p:nvSpPr>
          <p:cNvPr id="17" name="テキスト ボックス 16"/>
          <p:cNvSpPr txBox="1"/>
          <p:nvPr/>
        </p:nvSpPr>
        <p:spPr>
          <a:xfrm>
            <a:off x="5827276" y="2313242"/>
            <a:ext cx="814984" cy="253916"/>
          </a:xfrm>
          <a:prstGeom prst="rect">
            <a:avLst/>
          </a:prstGeom>
          <a:noFill/>
          <a:ln>
            <a:noFill/>
          </a:ln>
        </p:spPr>
        <p:txBody>
          <a:bodyPr wrap="square" rtlCol="0">
            <a:spAutoFit/>
          </a:bodyPr>
          <a:lstStyle/>
          <a:p>
            <a:r>
              <a:rPr kumimoji="1" lang="ja-JP" altLang="en-US" sz="1050" dirty="0" smtClean="0"/>
              <a:t>大阪市外</a:t>
            </a:r>
            <a:endParaRPr kumimoji="1" lang="en-US" altLang="ja-JP" sz="1050" dirty="0" smtClean="0"/>
          </a:p>
        </p:txBody>
      </p:sp>
      <p:sp>
        <p:nvSpPr>
          <p:cNvPr id="24" name="正方形/長方形 23">
            <a:extLst>
              <a:ext uri="{FF2B5EF4-FFF2-40B4-BE49-F238E27FC236}">
                <a16:creationId xmlns:a16="http://schemas.microsoft.com/office/drawing/2014/main" id="{FC024533-669C-48B1-82E7-C27042384F7F}"/>
              </a:ext>
            </a:extLst>
          </p:cNvPr>
          <p:cNvSpPr/>
          <p:nvPr/>
        </p:nvSpPr>
        <p:spPr>
          <a:xfrm>
            <a:off x="412273" y="6302242"/>
            <a:ext cx="9280972"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大阪市内居住者の割合の減少が続いている。</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3" name="テキスト ボックス 22"/>
          <p:cNvSpPr txBox="1"/>
          <p:nvPr/>
        </p:nvSpPr>
        <p:spPr>
          <a:xfrm>
            <a:off x="9927911" y="6228119"/>
            <a:ext cx="2073003" cy="392415"/>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a:p>
            <a:r>
              <a:rPr lang="en-US" altLang="ja-JP" sz="975" dirty="0"/>
              <a:t>※</a:t>
            </a:r>
            <a:r>
              <a:rPr lang="ja-JP" altLang="en-US" sz="975" dirty="0"/>
              <a:t>グラフは推定値で</a:t>
            </a:r>
            <a:r>
              <a:rPr lang="ja-JP" altLang="en-US" sz="975" dirty="0" smtClean="0"/>
              <a:t>作成</a:t>
            </a:r>
            <a:endParaRPr lang="en-US" altLang="ja-JP" sz="975" dirty="0"/>
          </a:p>
        </p:txBody>
      </p:sp>
      <p:sp>
        <p:nvSpPr>
          <p:cNvPr id="28" name="テキスト ボックス 1"/>
          <p:cNvSpPr txBox="1"/>
          <p:nvPr/>
        </p:nvSpPr>
        <p:spPr>
          <a:xfrm rot="19029553">
            <a:off x="5087930" y="5170224"/>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(12</a:t>
            </a:r>
            <a:r>
              <a:rPr lang="ja-JP" altLang="en-US" sz="900" dirty="0" smtClean="0"/>
              <a:t>日間</a:t>
            </a:r>
            <a:r>
              <a:rPr lang="en-US" altLang="ja-JP" sz="900" dirty="0" smtClean="0"/>
              <a:t>)</a:t>
            </a:r>
            <a:endParaRPr lang="ja-JP" altLang="en-US" sz="900" dirty="0"/>
          </a:p>
        </p:txBody>
      </p:sp>
      <p:sp>
        <p:nvSpPr>
          <p:cNvPr id="30" name="テキスト ボックス 1"/>
          <p:cNvSpPr txBox="1"/>
          <p:nvPr/>
        </p:nvSpPr>
        <p:spPr>
          <a:xfrm rot="19029553">
            <a:off x="11176106" y="5170226"/>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(12</a:t>
            </a:r>
            <a:r>
              <a:rPr lang="ja-JP" altLang="en-US" sz="900" dirty="0" smtClean="0"/>
              <a:t>日間</a:t>
            </a:r>
            <a:r>
              <a:rPr lang="en-US" altLang="ja-JP" sz="900" dirty="0" smtClean="0"/>
              <a:t>)</a:t>
            </a:r>
            <a:endParaRPr lang="ja-JP" altLang="en-US" sz="900" dirty="0"/>
          </a:p>
        </p:txBody>
      </p:sp>
      <p:sp>
        <p:nvSpPr>
          <p:cNvPr id="15" name="正方形/長方形 14"/>
          <p:cNvSpPr/>
          <p:nvPr/>
        </p:nvSpPr>
        <p:spPr>
          <a:xfrm>
            <a:off x="6593320" y="596139"/>
            <a:ext cx="5530100" cy="338554"/>
          </a:xfrm>
          <a:prstGeom prst="rect">
            <a:avLst/>
          </a:prstGeom>
        </p:spPr>
        <p:txBody>
          <a:bodyPr wrap="square">
            <a:spAutoFit/>
          </a:bodyPr>
          <a:lstStyle/>
          <a:p>
            <a:r>
              <a:rPr lang="ja-JP" altLang="en-US" sz="1600" dirty="0"/>
              <a:t>（ </a:t>
            </a:r>
            <a:r>
              <a:rPr lang="en-US" altLang="ja-JP" sz="1600" dirty="0" smtClean="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a:t>
            </a:r>
            <a:r>
              <a:rPr lang="ja-JP" altLang="en-US" sz="1600" dirty="0" smtClean="0"/>
              <a:t>月</a:t>
            </a:r>
            <a:r>
              <a:rPr lang="en-US" altLang="ja-JP" sz="1600" dirty="0"/>
              <a:t>7</a:t>
            </a:r>
            <a:r>
              <a:rPr lang="ja-JP" altLang="en-US" sz="1600" dirty="0" smtClean="0"/>
              <a:t>日</a:t>
            </a:r>
            <a:r>
              <a:rPr lang="ja-JP" altLang="en-US" sz="1600" dirty="0"/>
              <a:t>までに判明</a:t>
            </a:r>
            <a:r>
              <a:rPr lang="ja-JP" altLang="en-US" sz="1600" dirty="0" smtClean="0"/>
              <a:t>した</a:t>
            </a:r>
            <a:r>
              <a:rPr lang="en-US" altLang="ja-JP" sz="1600" dirty="0" smtClean="0"/>
              <a:t>30,833</a:t>
            </a:r>
            <a:r>
              <a:rPr lang="ja-JP" altLang="en-US" sz="1600" dirty="0" smtClean="0"/>
              <a:t>事例</a:t>
            </a:r>
            <a:r>
              <a:rPr lang="ja-JP" altLang="en-US" sz="1600" dirty="0"/>
              <a:t>の状況）</a:t>
            </a:r>
          </a:p>
        </p:txBody>
      </p:sp>
      <p:pic>
        <p:nvPicPr>
          <p:cNvPr id="2" name="図 1"/>
          <p:cNvPicPr>
            <a:picLocks noChangeAspect="1"/>
          </p:cNvPicPr>
          <p:nvPr/>
        </p:nvPicPr>
        <p:blipFill>
          <a:blip r:embed="rId3"/>
          <a:stretch>
            <a:fillRect/>
          </a:stretch>
        </p:blipFill>
        <p:spPr>
          <a:xfrm>
            <a:off x="177607" y="930151"/>
            <a:ext cx="5742930" cy="5371042"/>
          </a:xfrm>
          <a:prstGeom prst="rect">
            <a:avLst/>
          </a:prstGeom>
        </p:spPr>
      </p:pic>
      <p:pic>
        <p:nvPicPr>
          <p:cNvPr id="4" name="図 3"/>
          <p:cNvPicPr>
            <a:picLocks noChangeAspect="1"/>
          </p:cNvPicPr>
          <p:nvPr/>
        </p:nvPicPr>
        <p:blipFill>
          <a:blip r:embed="rId4"/>
          <a:stretch>
            <a:fillRect/>
          </a:stretch>
        </p:blipFill>
        <p:spPr>
          <a:xfrm>
            <a:off x="6355529" y="930444"/>
            <a:ext cx="5645385" cy="5371042"/>
          </a:xfrm>
          <a:prstGeom prst="rect">
            <a:avLst/>
          </a:prstGeom>
        </p:spPr>
      </p:pic>
    </p:spTree>
    <p:extLst>
      <p:ext uri="{BB962C8B-B14F-4D97-AF65-F5344CB8AC3E}">
        <p14:creationId xmlns:p14="http://schemas.microsoft.com/office/powerpoint/2010/main" val="4147482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smtClean="0">
                <a:latin typeface="UD デジタル 教科書体 NP-B" panose="02020700000000000000" pitchFamily="18" charset="-128"/>
                <a:ea typeface="UD デジタル 教科書体 NP-B" panose="02020700000000000000" pitchFamily="18" charset="-128"/>
              </a:rPr>
              <a:t>　　　大阪市・市外の陽性者比較</a:t>
            </a:r>
            <a:r>
              <a:rPr lang="ja-JP" altLang="en-US" sz="2000" b="1" dirty="0" smtClean="0">
                <a:latin typeface="UD デジタル 教科書体 NP-B" panose="02020700000000000000" pitchFamily="18" charset="-128"/>
                <a:ea typeface="UD デジタル 教科書体 NP-B" panose="02020700000000000000" pitchFamily="18" charset="-128"/>
              </a:rPr>
              <a:t>（人口</a:t>
            </a:r>
            <a:r>
              <a:rPr lang="en-US" altLang="ja-JP" sz="2000" b="1" dirty="0" smtClean="0">
                <a:latin typeface="UD デジタル 教科書体 NP-B" panose="02020700000000000000" pitchFamily="18" charset="-128"/>
                <a:ea typeface="UD デジタル 教科書体 NP-B" panose="02020700000000000000" pitchFamily="18" charset="-128"/>
              </a:rPr>
              <a:t>10</a:t>
            </a:r>
            <a:r>
              <a:rPr lang="ja-JP" altLang="en-US" sz="2000" b="1" dirty="0" smtClean="0">
                <a:latin typeface="UD デジタル 教科書体 NP-B" panose="02020700000000000000" pitchFamily="18" charset="-128"/>
                <a:ea typeface="UD デジタル 教科書体 NP-B" panose="02020700000000000000" pitchFamily="18" charset="-128"/>
              </a:rPr>
              <a:t>万人あたり）</a:t>
            </a:r>
            <a:endParaRPr lang="ja-JP" altLang="en-US" sz="20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14</a:t>
            </a:fld>
            <a:endParaRPr kumimoji="1" lang="ja-JP" altLang="en-US" dirty="0"/>
          </a:p>
        </p:txBody>
      </p:sp>
      <p:sp>
        <p:nvSpPr>
          <p:cNvPr id="8" name="正方形/長方形 7">
            <a:extLst>
              <a:ext uri="{FF2B5EF4-FFF2-40B4-BE49-F238E27FC236}">
                <a16:creationId xmlns:a16="http://schemas.microsoft.com/office/drawing/2014/main" id="{FC024533-669C-48B1-82E7-C27042384F7F}"/>
              </a:ext>
            </a:extLst>
          </p:cNvPr>
          <p:cNvSpPr/>
          <p:nvPr/>
        </p:nvSpPr>
        <p:spPr>
          <a:xfrm>
            <a:off x="187596" y="6130335"/>
            <a:ext cx="11576403" cy="57517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大阪</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市内の週・人口</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10</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万人あたりの新規陽性者数</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11</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月下旬以降減少していたが、</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直近１週間では大阪市内、大阪市外ともに増加。</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197609" y="758720"/>
            <a:ext cx="11796782" cy="5340559"/>
          </a:xfrm>
          <a:prstGeom prst="rect">
            <a:avLst/>
          </a:prstGeom>
        </p:spPr>
      </p:pic>
    </p:spTree>
    <p:extLst>
      <p:ext uri="{BB962C8B-B14F-4D97-AF65-F5344CB8AC3E}">
        <p14:creationId xmlns:p14="http://schemas.microsoft.com/office/powerpoint/2010/main" val="1368476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latin typeface="UD デジタル 教科書体 NP-B" panose="02020700000000000000" pitchFamily="18" charset="-128"/>
                <a:ea typeface="UD デジタル 教科書体 NP-B" panose="02020700000000000000" pitchFamily="18" charset="-128"/>
              </a:rPr>
              <a:t>大阪市・市外の陽性者比較</a:t>
            </a:r>
            <a:r>
              <a:rPr lang="ja-JP" altLang="en-US" b="1" dirty="0">
                <a:latin typeface="UD デジタル 教科書体 NP-B" panose="02020700000000000000" pitchFamily="18" charset="-128"/>
                <a:ea typeface="UD デジタル 教科書体 NP-B" panose="02020700000000000000" pitchFamily="18" charset="-128"/>
              </a:rPr>
              <a:t>（人口</a:t>
            </a:r>
            <a:r>
              <a:rPr lang="en-US" altLang="ja-JP" b="1" dirty="0">
                <a:latin typeface="UD デジタル 教科書体 NP-B" panose="02020700000000000000" pitchFamily="18" charset="-128"/>
                <a:ea typeface="UD デジタル 教科書体 NP-B" panose="02020700000000000000" pitchFamily="18" charset="-128"/>
              </a:rPr>
              <a:t>10</a:t>
            </a:r>
            <a:r>
              <a:rPr lang="ja-JP" altLang="en-US" b="1" dirty="0">
                <a:latin typeface="UD デジタル 教科書体 NP-B" panose="02020700000000000000" pitchFamily="18" charset="-128"/>
                <a:ea typeface="UD デジタル 教科書体 NP-B" panose="02020700000000000000" pitchFamily="18" charset="-128"/>
              </a:rPr>
              <a:t>万人</a:t>
            </a:r>
            <a:r>
              <a:rPr lang="ja-JP" altLang="en-US" b="1" dirty="0" smtClean="0">
                <a:latin typeface="UD デジタル 教科書体 NP-B" panose="02020700000000000000" pitchFamily="18" charset="-128"/>
                <a:ea typeface="UD デジタル 教科書体 NP-B" panose="02020700000000000000" pitchFamily="18" charset="-128"/>
              </a:rPr>
              <a:t>あたり </a:t>
            </a:r>
            <a:r>
              <a:rPr lang="en-US" altLang="ja-JP" b="1" dirty="0" smtClean="0">
                <a:latin typeface="UD デジタル 教科書体 NP-B" panose="02020700000000000000" pitchFamily="18" charset="-128"/>
                <a:ea typeface="UD デジタル 教科書体 NP-B" panose="02020700000000000000" pitchFamily="18" charset="-128"/>
              </a:rPr>
              <a:t>12</a:t>
            </a:r>
            <a:r>
              <a:rPr lang="ja-JP" altLang="en-US" b="1" dirty="0">
                <a:latin typeface="UD デジタル 教科書体 NP-B" panose="02020700000000000000" pitchFamily="18" charset="-128"/>
                <a:ea typeface="UD デジタル 教科書体 NP-B" panose="02020700000000000000" pitchFamily="18" charset="-128"/>
              </a:rPr>
              <a:t>月</a:t>
            </a:r>
            <a:r>
              <a:rPr lang="en-US" altLang="ja-JP" b="1" dirty="0">
                <a:latin typeface="UD デジタル 教科書体 NP-B" panose="02020700000000000000" pitchFamily="18" charset="-128"/>
                <a:ea typeface="UD デジタル 教科書体 NP-B" panose="02020700000000000000" pitchFamily="18" charset="-128"/>
              </a:rPr>
              <a:t>24</a:t>
            </a:r>
            <a:r>
              <a:rPr lang="ja-JP" altLang="en-US" b="1" dirty="0">
                <a:latin typeface="UD デジタル 教科書体 NP-B" panose="02020700000000000000" pitchFamily="18" charset="-128"/>
                <a:ea typeface="UD デジタル 教科書体 NP-B" panose="02020700000000000000" pitchFamily="18" charset="-128"/>
              </a:rPr>
              <a:t>日</a:t>
            </a:r>
            <a:r>
              <a:rPr lang="ja-JP" altLang="en-US" b="1" dirty="0" smtClean="0">
                <a:latin typeface="UD デジタル 教科書体 NP-B" panose="02020700000000000000" pitchFamily="18" charset="-128"/>
                <a:ea typeface="UD デジタル 教科書体 NP-B" panose="02020700000000000000" pitchFamily="18" charset="-128"/>
              </a:rPr>
              <a:t>以降 日別）</a:t>
            </a:r>
            <a:endParaRPr lang="ja-JP" altLang="en-US"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15</a:t>
            </a:fld>
            <a:endParaRPr kumimoji="1" lang="ja-JP" altLang="en-US" dirty="0"/>
          </a:p>
        </p:txBody>
      </p:sp>
      <p:pic>
        <p:nvPicPr>
          <p:cNvPr id="2" name="図 1"/>
          <p:cNvPicPr>
            <a:picLocks noChangeAspect="1"/>
          </p:cNvPicPr>
          <p:nvPr/>
        </p:nvPicPr>
        <p:blipFill>
          <a:blip r:embed="rId2"/>
          <a:stretch>
            <a:fillRect/>
          </a:stretch>
        </p:blipFill>
        <p:spPr>
          <a:xfrm>
            <a:off x="328684" y="828461"/>
            <a:ext cx="11534632" cy="5877053"/>
          </a:xfrm>
          <a:prstGeom prst="rect">
            <a:avLst/>
          </a:prstGeom>
        </p:spPr>
      </p:pic>
    </p:spTree>
    <p:extLst>
      <p:ext uri="{BB962C8B-B14F-4D97-AF65-F5344CB8AC3E}">
        <p14:creationId xmlns:p14="http://schemas.microsoft.com/office/powerpoint/2010/main" val="3866099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latin typeface="UD デジタル 教科書体 NP-B" panose="02020700000000000000" pitchFamily="18" charset="-128"/>
                <a:ea typeface="UD デジタル 教科書体 NP-B" panose="02020700000000000000" pitchFamily="18" charset="-128"/>
              </a:rPr>
              <a:t>　　　　大阪市・市外　年代別陽性者比較</a:t>
            </a:r>
            <a:r>
              <a:rPr lang="ja-JP" altLang="en-US" sz="1600" b="1" dirty="0" smtClean="0">
                <a:latin typeface="UD デジタル 教科書体 NP-B" panose="02020700000000000000" pitchFamily="18" charset="-128"/>
                <a:ea typeface="UD デジタル 教科書体 NP-B" panose="02020700000000000000" pitchFamily="18" charset="-128"/>
              </a:rPr>
              <a:t>（人口</a:t>
            </a:r>
            <a:r>
              <a:rPr lang="en-US" altLang="ja-JP" sz="1600" b="1" dirty="0" smtClean="0">
                <a:latin typeface="UD デジタル 教科書体 NP-B" panose="02020700000000000000" pitchFamily="18" charset="-128"/>
                <a:ea typeface="UD デジタル 教科書体 NP-B" panose="02020700000000000000" pitchFamily="18" charset="-128"/>
              </a:rPr>
              <a:t>10</a:t>
            </a:r>
            <a:r>
              <a:rPr lang="ja-JP" altLang="en-US" sz="1600" b="1" dirty="0" smtClean="0">
                <a:latin typeface="UD デジタル 教科書体 NP-B" panose="02020700000000000000" pitchFamily="18" charset="-128"/>
                <a:ea typeface="UD デジタル 教科書体 NP-B" panose="02020700000000000000" pitchFamily="18" charset="-128"/>
              </a:rPr>
              <a:t>万人あたり）</a:t>
            </a:r>
            <a:endParaRPr lang="ja-JP" altLang="en-US" sz="16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16</a:t>
            </a:fld>
            <a:endParaRPr kumimoji="1" lang="ja-JP" altLang="en-US" dirty="0"/>
          </a:p>
        </p:txBody>
      </p:sp>
      <p:sp>
        <p:nvSpPr>
          <p:cNvPr id="11" name="正方形/長方形 10">
            <a:extLst>
              <a:ext uri="{FF2B5EF4-FFF2-40B4-BE49-F238E27FC236}">
                <a16:creationId xmlns:a16="http://schemas.microsoft.com/office/drawing/2014/main" id="{FC024533-669C-48B1-82E7-C27042384F7F}"/>
              </a:ext>
            </a:extLst>
          </p:cNvPr>
          <p:cNvSpPr/>
          <p:nvPr/>
        </p:nvSpPr>
        <p:spPr>
          <a:xfrm>
            <a:off x="368491" y="5622878"/>
            <a:ext cx="11423176" cy="117625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大阪市内の１０代、２０代の人口１０万人あたり新規陽性者数は１１月下旬以降減少し、市外も微減傾向にあった。</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しかし、１０代は直近１週間で増加</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し</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代は</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12</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月中旬より増加に転じている。</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大阪</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市内の３０代、４０～５０代の人口１０万人あたり新規陽性者数は１１月下旬以降減少し</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市外</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は微減傾向に</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あったが</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、いずれも直近</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１週間又は</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週間で</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増加に転じている</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127548" y="581685"/>
            <a:ext cx="5938019" cy="2389839"/>
          </a:xfrm>
          <a:prstGeom prst="rect">
            <a:avLst/>
          </a:prstGeom>
        </p:spPr>
      </p:pic>
      <p:pic>
        <p:nvPicPr>
          <p:cNvPr id="3" name="図 2"/>
          <p:cNvPicPr>
            <a:picLocks noChangeAspect="1"/>
          </p:cNvPicPr>
          <p:nvPr/>
        </p:nvPicPr>
        <p:blipFill>
          <a:blip r:embed="rId3"/>
          <a:stretch>
            <a:fillRect/>
          </a:stretch>
        </p:blipFill>
        <p:spPr>
          <a:xfrm>
            <a:off x="6062916" y="526816"/>
            <a:ext cx="6017274" cy="2444708"/>
          </a:xfrm>
          <a:prstGeom prst="rect">
            <a:avLst/>
          </a:prstGeom>
        </p:spPr>
      </p:pic>
      <p:pic>
        <p:nvPicPr>
          <p:cNvPr id="4" name="図 3"/>
          <p:cNvPicPr>
            <a:picLocks noChangeAspect="1"/>
          </p:cNvPicPr>
          <p:nvPr/>
        </p:nvPicPr>
        <p:blipFill>
          <a:blip r:embed="rId4"/>
          <a:stretch>
            <a:fillRect/>
          </a:stretch>
        </p:blipFill>
        <p:spPr>
          <a:xfrm>
            <a:off x="124897" y="3119526"/>
            <a:ext cx="5938019" cy="2353260"/>
          </a:xfrm>
          <a:prstGeom prst="rect">
            <a:avLst/>
          </a:prstGeom>
        </p:spPr>
      </p:pic>
      <p:pic>
        <p:nvPicPr>
          <p:cNvPr id="6" name="図 5"/>
          <p:cNvPicPr>
            <a:picLocks noChangeAspect="1"/>
          </p:cNvPicPr>
          <p:nvPr/>
        </p:nvPicPr>
        <p:blipFill>
          <a:blip r:embed="rId5"/>
          <a:stretch>
            <a:fillRect/>
          </a:stretch>
        </p:blipFill>
        <p:spPr>
          <a:xfrm>
            <a:off x="6062916" y="3119526"/>
            <a:ext cx="6017274" cy="2353260"/>
          </a:xfrm>
          <a:prstGeom prst="rect">
            <a:avLst/>
          </a:prstGeom>
        </p:spPr>
      </p:pic>
    </p:spTree>
    <p:extLst>
      <p:ext uri="{BB962C8B-B14F-4D97-AF65-F5344CB8AC3E}">
        <p14:creationId xmlns:p14="http://schemas.microsoft.com/office/powerpoint/2010/main" val="1226791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latin typeface="UD デジタル 教科書体 NP-B" panose="02020700000000000000" pitchFamily="18" charset="-128"/>
                <a:ea typeface="UD デジタル 教科書体 NP-B" panose="02020700000000000000" pitchFamily="18" charset="-128"/>
              </a:rPr>
              <a:t>　</a:t>
            </a:r>
            <a:r>
              <a:rPr lang="ja-JP" altLang="en-US" sz="2800" b="1" dirty="0" smtClean="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大阪市</a:t>
            </a:r>
            <a:r>
              <a:rPr lang="ja-JP" altLang="en-US" sz="2400" b="1" dirty="0">
                <a:latin typeface="UD デジタル 教科書体 NP-B" panose="02020700000000000000" pitchFamily="18" charset="-128"/>
                <a:ea typeface="UD デジタル 教科書体 NP-B" panose="02020700000000000000" pitchFamily="18" charset="-128"/>
              </a:rPr>
              <a:t>・市外　</a:t>
            </a:r>
            <a:r>
              <a:rPr lang="ja-JP" altLang="en-US" sz="2400" b="1" dirty="0" smtClean="0">
                <a:latin typeface="UD デジタル 教科書体 NP-B" panose="02020700000000000000" pitchFamily="18" charset="-128"/>
                <a:ea typeface="UD デジタル 教科書体 NP-B" panose="02020700000000000000" pitchFamily="18" charset="-128"/>
              </a:rPr>
              <a:t>年代別陽性者比較</a:t>
            </a:r>
            <a:r>
              <a:rPr lang="ja-JP" altLang="en-US" sz="1600" b="1" dirty="0" smtClean="0">
                <a:latin typeface="UD デジタル 教科書体 NP-B" panose="02020700000000000000" pitchFamily="18" charset="-128"/>
                <a:ea typeface="UD デジタル 教科書体 NP-B" panose="02020700000000000000" pitchFamily="18" charset="-128"/>
              </a:rPr>
              <a:t>（人口</a:t>
            </a:r>
            <a:r>
              <a:rPr lang="en-US" altLang="ja-JP" sz="1600" b="1" dirty="0" smtClean="0">
                <a:latin typeface="UD デジタル 教科書体 NP-B" panose="02020700000000000000" pitchFamily="18" charset="-128"/>
                <a:ea typeface="UD デジタル 教科書体 NP-B" panose="02020700000000000000" pitchFamily="18" charset="-128"/>
              </a:rPr>
              <a:t>10</a:t>
            </a:r>
            <a:r>
              <a:rPr lang="ja-JP" altLang="en-US" sz="1600" b="1" dirty="0" smtClean="0">
                <a:latin typeface="UD デジタル 教科書体 NP-B" panose="02020700000000000000" pitchFamily="18" charset="-128"/>
                <a:ea typeface="UD デジタル 教科書体 NP-B" panose="02020700000000000000" pitchFamily="18" charset="-128"/>
              </a:rPr>
              <a:t>万人あたり）</a:t>
            </a:r>
            <a:endParaRPr lang="ja-JP" altLang="en-US" sz="16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17</a:t>
            </a:fld>
            <a:endParaRPr kumimoji="1" lang="ja-JP" altLang="en-US" dirty="0"/>
          </a:p>
        </p:txBody>
      </p:sp>
      <p:sp>
        <p:nvSpPr>
          <p:cNvPr id="12" name="正方形/長方形 11">
            <a:extLst>
              <a:ext uri="{FF2B5EF4-FFF2-40B4-BE49-F238E27FC236}">
                <a16:creationId xmlns:a16="http://schemas.microsoft.com/office/drawing/2014/main" id="{FC024533-669C-48B1-82E7-C27042384F7F}"/>
              </a:ext>
            </a:extLst>
          </p:cNvPr>
          <p:cNvSpPr/>
          <p:nvPr/>
        </p:nvSpPr>
        <p:spPr>
          <a:xfrm>
            <a:off x="354132" y="5975264"/>
            <a:ext cx="11483735" cy="7302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代以上の人口</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１０万人あたり新規陽性者数</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は、１１月下旬以降、大阪市内、市外ともに横ばいから微減傾向</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であったが、市内については直近１週間で増加に転じている。</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2"/>
          <a:stretch>
            <a:fillRect/>
          </a:stretch>
        </p:blipFill>
        <p:spPr>
          <a:xfrm>
            <a:off x="124066" y="578423"/>
            <a:ext cx="6102625" cy="2548349"/>
          </a:xfrm>
          <a:prstGeom prst="rect">
            <a:avLst/>
          </a:prstGeom>
        </p:spPr>
      </p:pic>
    </p:spTree>
    <p:extLst>
      <p:ext uri="{BB962C8B-B14F-4D97-AF65-F5344CB8AC3E}">
        <p14:creationId xmlns:p14="http://schemas.microsoft.com/office/powerpoint/2010/main" val="4289981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latin typeface="UD デジタル 教科書体 NP-B" panose="02020700000000000000" pitchFamily="18" charset="-128"/>
                <a:ea typeface="UD デジタル 教科書体 NP-B" panose="02020700000000000000" pitchFamily="18" charset="-128"/>
              </a:rPr>
              <a:t>大阪市・市外 年代別陽性者比較</a:t>
            </a:r>
            <a:r>
              <a:rPr lang="ja-JP" altLang="en-US" sz="1600" b="1" dirty="0" smtClean="0">
                <a:latin typeface="UD デジタル 教科書体 NP-B" panose="02020700000000000000" pitchFamily="18" charset="-128"/>
                <a:ea typeface="UD デジタル 教科書体 NP-B" panose="02020700000000000000" pitchFamily="18" charset="-128"/>
              </a:rPr>
              <a:t>（人口</a:t>
            </a:r>
            <a:r>
              <a:rPr lang="en-US" altLang="ja-JP" sz="1600" b="1" dirty="0" smtClean="0">
                <a:latin typeface="UD デジタル 教科書体 NP-B" panose="02020700000000000000" pitchFamily="18" charset="-128"/>
                <a:ea typeface="UD デジタル 教科書体 NP-B" panose="02020700000000000000" pitchFamily="18" charset="-128"/>
              </a:rPr>
              <a:t>10</a:t>
            </a:r>
            <a:r>
              <a:rPr lang="ja-JP" altLang="en-US" sz="1600" b="1" dirty="0" smtClean="0">
                <a:latin typeface="UD デジタル 教科書体 NP-B" panose="02020700000000000000" pitchFamily="18" charset="-128"/>
                <a:ea typeface="UD デジタル 教科書体 NP-B" panose="02020700000000000000" pitchFamily="18" charset="-128"/>
              </a:rPr>
              <a:t>万人あたり、</a:t>
            </a:r>
            <a:r>
              <a:rPr lang="en-US" altLang="ja-JP" sz="1600" b="1" dirty="0" smtClean="0">
                <a:latin typeface="UD デジタル 教科書体 NP-B" panose="02020700000000000000" pitchFamily="18" charset="-128"/>
                <a:ea typeface="UD デジタル 教科書体 NP-B" panose="02020700000000000000" pitchFamily="18" charset="-128"/>
              </a:rPr>
              <a:t>12</a:t>
            </a:r>
            <a:r>
              <a:rPr lang="ja-JP" altLang="en-US" sz="1600" b="1" dirty="0" smtClean="0">
                <a:latin typeface="UD デジタル 教科書体 NP-B" panose="02020700000000000000" pitchFamily="18" charset="-128"/>
                <a:ea typeface="UD デジタル 教科書体 NP-B" panose="02020700000000000000" pitchFamily="18" charset="-128"/>
              </a:rPr>
              <a:t>月</a:t>
            </a:r>
            <a:r>
              <a:rPr lang="en-US" altLang="ja-JP" sz="1600" b="1" dirty="0" smtClean="0">
                <a:latin typeface="UD デジタル 教科書体 NP-B" panose="02020700000000000000" pitchFamily="18" charset="-128"/>
                <a:ea typeface="UD デジタル 教科書体 NP-B" panose="02020700000000000000" pitchFamily="18" charset="-128"/>
              </a:rPr>
              <a:t>24</a:t>
            </a:r>
            <a:r>
              <a:rPr lang="ja-JP" altLang="en-US" sz="1600" b="1" dirty="0" smtClean="0">
                <a:latin typeface="UD デジタル 教科書体 NP-B" panose="02020700000000000000" pitchFamily="18" charset="-128"/>
                <a:ea typeface="UD デジタル 教科書体 NP-B" panose="02020700000000000000" pitchFamily="18" charset="-128"/>
              </a:rPr>
              <a:t>日以降）</a:t>
            </a:r>
            <a:endParaRPr lang="ja-JP" altLang="en-US" sz="16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18</a:t>
            </a:fld>
            <a:endParaRPr kumimoji="1" lang="ja-JP" altLang="en-US" dirty="0"/>
          </a:p>
        </p:txBody>
      </p:sp>
      <p:pic>
        <p:nvPicPr>
          <p:cNvPr id="2" name="図 1"/>
          <p:cNvPicPr>
            <a:picLocks noChangeAspect="1"/>
          </p:cNvPicPr>
          <p:nvPr/>
        </p:nvPicPr>
        <p:blipFill>
          <a:blip r:embed="rId2"/>
          <a:stretch>
            <a:fillRect/>
          </a:stretch>
        </p:blipFill>
        <p:spPr>
          <a:xfrm>
            <a:off x="103467" y="643942"/>
            <a:ext cx="5846571" cy="3176291"/>
          </a:xfrm>
          <a:prstGeom prst="rect">
            <a:avLst/>
          </a:prstGeom>
        </p:spPr>
      </p:pic>
      <p:pic>
        <p:nvPicPr>
          <p:cNvPr id="3" name="図 2"/>
          <p:cNvPicPr>
            <a:picLocks noChangeAspect="1"/>
          </p:cNvPicPr>
          <p:nvPr/>
        </p:nvPicPr>
        <p:blipFill>
          <a:blip r:embed="rId3"/>
          <a:stretch>
            <a:fillRect/>
          </a:stretch>
        </p:blipFill>
        <p:spPr>
          <a:xfrm>
            <a:off x="5950038" y="643942"/>
            <a:ext cx="6145301" cy="3176291"/>
          </a:xfrm>
          <a:prstGeom prst="rect">
            <a:avLst/>
          </a:prstGeom>
        </p:spPr>
      </p:pic>
      <p:pic>
        <p:nvPicPr>
          <p:cNvPr id="4" name="図 3"/>
          <p:cNvPicPr>
            <a:picLocks noChangeAspect="1"/>
          </p:cNvPicPr>
          <p:nvPr/>
        </p:nvPicPr>
        <p:blipFill>
          <a:blip r:embed="rId4"/>
          <a:stretch>
            <a:fillRect/>
          </a:stretch>
        </p:blipFill>
        <p:spPr>
          <a:xfrm>
            <a:off x="101690" y="3681709"/>
            <a:ext cx="5846571" cy="3176291"/>
          </a:xfrm>
          <a:prstGeom prst="rect">
            <a:avLst/>
          </a:prstGeom>
        </p:spPr>
      </p:pic>
      <p:pic>
        <p:nvPicPr>
          <p:cNvPr id="6" name="図 5"/>
          <p:cNvPicPr>
            <a:picLocks noChangeAspect="1"/>
          </p:cNvPicPr>
          <p:nvPr/>
        </p:nvPicPr>
        <p:blipFill>
          <a:blip r:embed="rId5"/>
          <a:stretch>
            <a:fillRect/>
          </a:stretch>
        </p:blipFill>
        <p:spPr>
          <a:xfrm>
            <a:off x="5950038" y="3685828"/>
            <a:ext cx="6145301" cy="3176291"/>
          </a:xfrm>
          <a:prstGeom prst="rect">
            <a:avLst/>
          </a:prstGeom>
        </p:spPr>
      </p:pic>
    </p:spTree>
    <p:extLst>
      <p:ext uri="{BB962C8B-B14F-4D97-AF65-F5344CB8AC3E}">
        <p14:creationId xmlns:p14="http://schemas.microsoft.com/office/powerpoint/2010/main" val="11454952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400" b="1" dirty="0" smtClean="0">
                <a:latin typeface="UD デジタル 教科書体 NP-B" panose="02020700000000000000" pitchFamily="18" charset="-128"/>
                <a:ea typeface="UD デジタル 教科書体 NP-B" panose="02020700000000000000" pitchFamily="18" charset="-128"/>
              </a:rPr>
              <a:t>大阪市・市外 年代別陽性者比較</a:t>
            </a:r>
            <a:r>
              <a:rPr lang="ja-JP" altLang="en-US" sz="1600" b="1" dirty="0" smtClean="0">
                <a:latin typeface="UD デジタル 教科書体 NP-B" panose="02020700000000000000" pitchFamily="18" charset="-128"/>
                <a:ea typeface="UD デジタル 教科書体 NP-B" panose="02020700000000000000" pitchFamily="18" charset="-128"/>
              </a:rPr>
              <a:t>（人口</a:t>
            </a:r>
            <a:r>
              <a:rPr lang="en-US" altLang="ja-JP" sz="1600" b="1" dirty="0" smtClean="0">
                <a:latin typeface="UD デジタル 教科書体 NP-B" panose="02020700000000000000" pitchFamily="18" charset="-128"/>
                <a:ea typeface="UD デジタル 教科書体 NP-B" panose="02020700000000000000" pitchFamily="18" charset="-128"/>
              </a:rPr>
              <a:t>10</a:t>
            </a:r>
            <a:r>
              <a:rPr lang="ja-JP" altLang="en-US" sz="1600" b="1" dirty="0" smtClean="0">
                <a:latin typeface="UD デジタル 教科書体 NP-B" panose="02020700000000000000" pitchFamily="18" charset="-128"/>
                <a:ea typeface="UD デジタル 教科書体 NP-B" panose="02020700000000000000" pitchFamily="18" charset="-128"/>
              </a:rPr>
              <a:t>万人あたり、</a:t>
            </a:r>
            <a:r>
              <a:rPr lang="en-US" altLang="ja-JP" sz="1600" b="1" dirty="0" smtClean="0">
                <a:latin typeface="UD デジタル 教科書体 NP-B" panose="02020700000000000000" pitchFamily="18" charset="-128"/>
                <a:ea typeface="UD デジタル 教科書体 NP-B" panose="02020700000000000000" pitchFamily="18" charset="-128"/>
              </a:rPr>
              <a:t>12</a:t>
            </a:r>
            <a:r>
              <a:rPr lang="ja-JP" altLang="en-US" sz="1600" b="1" dirty="0" smtClean="0">
                <a:latin typeface="UD デジタル 教科書体 NP-B" panose="02020700000000000000" pitchFamily="18" charset="-128"/>
                <a:ea typeface="UD デジタル 教科書体 NP-B" panose="02020700000000000000" pitchFamily="18" charset="-128"/>
              </a:rPr>
              <a:t>月</a:t>
            </a:r>
            <a:r>
              <a:rPr lang="en-US" altLang="ja-JP" sz="1600" b="1" dirty="0" smtClean="0">
                <a:latin typeface="UD デジタル 教科書体 NP-B" panose="02020700000000000000" pitchFamily="18" charset="-128"/>
                <a:ea typeface="UD デジタル 教科書体 NP-B" panose="02020700000000000000" pitchFamily="18" charset="-128"/>
              </a:rPr>
              <a:t>24</a:t>
            </a:r>
            <a:r>
              <a:rPr lang="ja-JP" altLang="en-US" sz="1600" b="1" dirty="0" smtClean="0">
                <a:latin typeface="UD デジタル 教科書体 NP-B" panose="02020700000000000000" pitchFamily="18" charset="-128"/>
                <a:ea typeface="UD デジタル 教科書体 NP-B" panose="02020700000000000000" pitchFamily="18" charset="-128"/>
              </a:rPr>
              <a:t>日以降）</a:t>
            </a:r>
            <a:endParaRPr lang="ja-JP" altLang="en-US" sz="16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276037" y="67947"/>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19</a:t>
            </a:fld>
            <a:endParaRPr kumimoji="1" lang="ja-JP" altLang="en-US" dirty="0"/>
          </a:p>
        </p:txBody>
      </p:sp>
      <p:pic>
        <p:nvPicPr>
          <p:cNvPr id="2" name="図 1"/>
          <p:cNvPicPr>
            <a:picLocks noChangeAspect="1"/>
          </p:cNvPicPr>
          <p:nvPr/>
        </p:nvPicPr>
        <p:blipFill>
          <a:blip r:embed="rId2"/>
          <a:stretch>
            <a:fillRect/>
          </a:stretch>
        </p:blipFill>
        <p:spPr>
          <a:xfrm>
            <a:off x="97947" y="578423"/>
            <a:ext cx="6236749" cy="3182388"/>
          </a:xfrm>
          <a:prstGeom prst="rect">
            <a:avLst/>
          </a:prstGeom>
        </p:spPr>
      </p:pic>
    </p:spTree>
    <p:extLst>
      <p:ext uri="{BB962C8B-B14F-4D97-AF65-F5344CB8AC3E}">
        <p14:creationId xmlns:p14="http://schemas.microsoft.com/office/powerpoint/2010/main" val="429975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36643" y="676417"/>
            <a:ext cx="11918713" cy="5505165"/>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latin typeface="UD デジタル 教科書体 NK-B" panose="02020700000000000000" pitchFamily="18" charset="-128"/>
                <a:ea typeface="UD デジタル 教科書体 NK-B" panose="02020700000000000000" pitchFamily="18" charset="-128"/>
              </a:rPr>
              <a:t>7</a:t>
            </a:r>
            <a:r>
              <a:rPr lang="ja-JP" altLang="en-US" sz="2800" b="1" dirty="0">
                <a:latin typeface="UD デジタル 教科書体 NK-B" panose="02020700000000000000" pitchFamily="18" charset="-128"/>
                <a:ea typeface="UD デジタル 教科書体 NK-B" panose="02020700000000000000" pitchFamily="18" charset="-128"/>
              </a:rPr>
              <a:t>日間毎の新規</a:t>
            </a:r>
            <a:r>
              <a:rPr lang="ja-JP" altLang="en-US" sz="2800" b="1" dirty="0" smtClean="0">
                <a:latin typeface="UD デジタル 教科書体 NK-B" panose="02020700000000000000" pitchFamily="18" charset="-128"/>
                <a:ea typeface="UD デジタル 教科書体 NK-B" panose="02020700000000000000" pitchFamily="18" charset="-128"/>
              </a:rPr>
              <a:t>陽性者数</a:t>
            </a:r>
            <a:endParaRPr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311424" y="6356351"/>
            <a:ext cx="2743200" cy="365125"/>
          </a:xfrm>
        </p:spPr>
        <p:txBody>
          <a:bodyPr/>
          <a:lstStyle/>
          <a:p>
            <a:fld id="{0B62D5CB-8769-475A-9BC8-A2F17E2F558B}" type="slidenum">
              <a:rPr kumimoji="1" lang="ja-JP" altLang="en-US" smtClean="0"/>
              <a:t>2</a:t>
            </a:fld>
            <a:endParaRPr kumimoji="1" lang="ja-JP" altLang="en-US" dirty="0"/>
          </a:p>
        </p:txBody>
      </p:sp>
      <p:sp>
        <p:nvSpPr>
          <p:cNvPr id="19" name="テキスト ボックス 18"/>
          <p:cNvSpPr txBox="1"/>
          <p:nvPr/>
        </p:nvSpPr>
        <p:spPr>
          <a:xfrm>
            <a:off x="8511889" y="1236395"/>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1</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.09</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0" name="テキスト ボックス 19"/>
          <p:cNvSpPr txBox="1"/>
          <p:nvPr/>
        </p:nvSpPr>
        <p:spPr>
          <a:xfrm>
            <a:off x="9429637" y="942738"/>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0.93</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7" name="右矢印 26"/>
          <p:cNvSpPr/>
          <p:nvPr/>
        </p:nvSpPr>
        <p:spPr>
          <a:xfrm rot="18678547">
            <a:off x="8969401" y="2031788"/>
            <a:ext cx="390866"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8176149" y="1946164"/>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1.36</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2" name="正方形/長方形 21">
            <a:extLst>
              <a:ext uri="{FF2B5EF4-FFF2-40B4-BE49-F238E27FC236}">
                <a16:creationId xmlns:a16="http://schemas.microsoft.com/office/drawing/2014/main" id="{FC024533-669C-48B1-82E7-C27042384F7F}"/>
              </a:ext>
            </a:extLst>
          </p:cNvPr>
          <p:cNvSpPr/>
          <p:nvPr/>
        </p:nvSpPr>
        <p:spPr>
          <a:xfrm>
            <a:off x="391236" y="6287418"/>
            <a:ext cx="11409528" cy="4554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11</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月下旬以降新規陽性者数は</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減少</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傾向にあったが、直近１週間で急増（一日平均</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374</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名程度）</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3" name="上矢印 22"/>
          <p:cNvSpPr/>
          <p:nvPr/>
        </p:nvSpPr>
        <p:spPr>
          <a:xfrm rot="4295185">
            <a:off x="9342983" y="1344087"/>
            <a:ext cx="360735" cy="360000"/>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上矢印 23"/>
          <p:cNvSpPr/>
          <p:nvPr/>
        </p:nvSpPr>
        <p:spPr>
          <a:xfrm rot="7930288">
            <a:off x="10398225" y="1439370"/>
            <a:ext cx="360735" cy="360000"/>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10302203" y="1179487"/>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0</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.96</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4" name="上矢印 33"/>
          <p:cNvSpPr/>
          <p:nvPr/>
        </p:nvSpPr>
        <p:spPr>
          <a:xfrm rot="8943975">
            <a:off x="10793892" y="1974617"/>
            <a:ext cx="360735" cy="360000"/>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18678547">
            <a:off x="8580674" y="2699437"/>
            <a:ext cx="390866"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7853631" y="2575588"/>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1.37</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6" name="上矢印 35"/>
          <p:cNvSpPr/>
          <p:nvPr/>
        </p:nvSpPr>
        <p:spPr>
          <a:xfrm rot="7948539">
            <a:off x="10017932" y="1180947"/>
            <a:ext cx="360735" cy="360000"/>
          </a:xfrm>
          <a:prstGeom prst="upArrow">
            <a:avLst>
              <a:gd name="adj1" fmla="val 50000"/>
              <a:gd name="adj2" fmla="val 469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右矢印 36"/>
          <p:cNvSpPr/>
          <p:nvPr/>
        </p:nvSpPr>
        <p:spPr>
          <a:xfrm rot="18678547">
            <a:off x="11322699" y="1766852"/>
            <a:ext cx="390866"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10929754" y="1555193"/>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1.38</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9" name="テキスト ボックス 28"/>
          <p:cNvSpPr txBox="1"/>
          <p:nvPr/>
        </p:nvSpPr>
        <p:spPr>
          <a:xfrm>
            <a:off x="10509376" y="2019815"/>
            <a:ext cx="1028204" cy="276999"/>
          </a:xfrm>
          <a:prstGeom prst="rect">
            <a:avLst/>
          </a:prstGeom>
          <a:noFill/>
          <a:ln>
            <a:noFill/>
            <a:prstDash val="sysDot"/>
          </a:ln>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rPr>
              <a:t>0.83</a:t>
            </a:r>
            <a:r>
              <a:rPr lang="ja-JP" altLang="en-US" sz="12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2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1382387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陽性者の</a:t>
            </a:r>
            <a:r>
              <a:rPr lang="ja-JP" altLang="en-US" sz="2800" b="1" dirty="0" smtClean="0">
                <a:latin typeface="UD デジタル 教科書体 NK-B" panose="02020700000000000000" pitchFamily="18" charset="-128"/>
                <a:ea typeface="UD デジタル 教科書体 NK-B" panose="02020700000000000000" pitchFamily="18" charset="-128"/>
              </a:rPr>
              <a:t>感染経路の状況</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20</a:t>
            </a:fld>
            <a:endParaRPr kumimoji="1" lang="ja-JP" altLang="en-US" dirty="0"/>
          </a:p>
        </p:txBody>
      </p:sp>
      <p:sp>
        <p:nvSpPr>
          <p:cNvPr id="16" name="テキスト ボックス 15"/>
          <p:cNvSpPr txBox="1"/>
          <p:nvPr/>
        </p:nvSpPr>
        <p:spPr>
          <a:xfrm>
            <a:off x="5668394" y="1677540"/>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7" name="テキスト ボックス 16"/>
          <p:cNvSpPr txBox="1"/>
          <p:nvPr/>
        </p:nvSpPr>
        <p:spPr>
          <a:xfrm>
            <a:off x="5668394" y="3862415"/>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9" name="テキスト ボックス 1"/>
          <p:cNvSpPr txBox="1"/>
          <p:nvPr/>
        </p:nvSpPr>
        <p:spPr>
          <a:xfrm rot="18857355">
            <a:off x="4793380" y="5228533"/>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(12</a:t>
            </a:r>
            <a:r>
              <a:rPr lang="ja-JP" altLang="en-US" sz="900" dirty="0" smtClean="0"/>
              <a:t>日間</a:t>
            </a:r>
            <a:r>
              <a:rPr lang="en-US" altLang="ja-JP" sz="900" dirty="0" smtClean="0"/>
              <a:t>)</a:t>
            </a:r>
            <a:endParaRPr lang="ja-JP" altLang="en-US" sz="900" dirty="0"/>
          </a:p>
        </p:txBody>
      </p:sp>
      <p:sp>
        <p:nvSpPr>
          <p:cNvPr id="14" name="正方形/長方形 13">
            <a:extLst>
              <a:ext uri="{FF2B5EF4-FFF2-40B4-BE49-F238E27FC236}">
                <a16:creationId xmlns:a16="http://schemas.microsoft.com/office/drawing/2014/main" id="{FC024533-669C-48B1-82E7-C27042384F7F}"/>
              </a:ext>
            </a:extLst>
          </p:cNvPr>
          <p:cNvSpPr/>
          <p:nvPr/>
        </p:nvSpPr>
        <p:spPr>
          <a:xfrm>
            <a:off x="438730" y="6255960"/>
            <a:ext cx="9680267" cy="57474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感染経路不明の割合は、第三波発生当初</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の</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６割強</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から</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12</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月下旬には</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５割弱に減少したが、</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直近</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12</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日間では再び増加。</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0" name="テキスト ボックス 19"/>
          <p:cNvSpPr txBox="1"/>
          <p:nvPr/>
        </p:nvSpPr>
        <p:spPr>
          <a:xfrm>
            <a:off x="10118997" y="6199902"/>
            <a:ext cx="2073003" cy="392415"/>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a:t>
            </a:r>
            <a:r>
              <a:rPr lang="ja-JP" altLang="en-US" sz="975" dirty="0" smtClean="0"/>
              <a:t>推定値</a:t>
            </a:r>
            <a:endParaRPr lang="en-US" altLang="ja-JP" sz="975" dirty="0" smtClean="0"/>
          </a:p>
          <a:p>
            <a:r>
              <a:rPr lang="en-US" altLang="ja-JP" sz="975" dirty="0"/>
              <a:t>※</a:t>
            </a:r>
            <a:r>
              <a:rPr lang="ja-JP" altLang="en-US" sz="975" dirty="0"/>
              <a:t>グラフは推定値で</a:t>
            </a:r>
            <a:r>
              <a:rPr lang="ja-JP" altLang="en-US" sz="975" dirty="0" smtClean="0"/>
              <a:t>作成</a:t>
            </a:r>
            <a:endParaRPr lang="en-US" altLang="ja-JP" sz="975" dirty="0"/>
          </a:p>
        </p:txBody>
      </p:sp>
      <p:sp>
        <p:nvSpPr>
          <p:cNvPr id="22" name="テキスト ボックス 1"/>
          <p:cNvSpPr txBox="1"/>
          <p:nvPr/>
        </p:nvSpPr>
        <p:spPr>
          <a:xfrm rot="18857355">
            <a:off x="11102473" y="5173684"/>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(12</a:t>
            </a:r>
            <a:r>
              <a:rPr lang="ja-JP" altLang="en-US" sz="900" dirty="0" smtClean="0"/>
              <a:t>日間</a:t>
            </a:r>
            <a:r>
              <a:rPr lang="en-US" altLang="ja-JP" sz="900" dirty="0" smtClean="0"/>
              <a:t>)</a:t>
            </a:r>
            <a:endParaRPr lang="ja-JP" altLang="en-US" sz="900" dirty="0"/>
          </a:p>
        </p:txBody>
      </p:sp>
      <p:sp>
        <p:nvSpPr>
          <p:cNvPr id="19" name="正方形/長方形 18"/>
          <p:cNvSpPr/>
          <p:nvPr/>
        </p:nvSpPr>
        <p:spPr>
          <a:xfrm>
            <a:off x="6593320" y="596139"/>
            <a:ext cx="5530100" cy="338554"/>
          </a:xfrm>
          <a:prstGeom prst="rect">
            <a:avLst/>
          </a:prstGeom>
        </p:spPr>
        <p:txBody>
          <a:bodyPr wrap="square">
            <a:spAutoFit/>
          </a:bodyPr>
          <a:lstStyle/>
          <a:p>
            <a:r>
              <a:rPr lang="ja-JP" altLang="en-US" sz="1600" dirty="0"/>
              <a:t>（ </a:t>
            </a:r>
            <a:r>
              <a:rPr lang="en-US" altLang="ja-JP" sz="1600" dirty="0" smtClean="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a:t>
            </a:r>
            <a:r>
              <a:rPr lang="ja-JP" altLang="en-US" sz="1600" dirty="0" smtClean="0"/>
              <a:t>月</a:t>
            </a:r>
            <a:r>
              <a:rPr lang="en-US" altLang="ja-JP" sz="1600" dirty="0"/>
              <a:t>7</a:t>
            </a:r>
            <a:r>
              <a:rPr lang="ja-JP" altLang="en-US" sz="1600" dirty="0" smtClean="0"/>
              <a:t>日</a:t>
            </a:r>
            <a:r>
              <a:rPr lang="ja-JP" altLang="en-US" sz="1600" dirty="0"/>
              <a:t>までに判明</a:t>
            </a:r>
            <a:r>
              <a:rPr lang="ja-JP" altLang="en-US" sz="1600" dirty="0" smtClean="0"/>
              <a:t>した</a:t>
            </a:r>
            <a:r>
              <a:rPr lang="en-US" altLang="ja-JP" sz="1600" dirty="0" smtClean="0"/>
              <a:t>30,833</a:t>
            </a:r>
            <a:r>
              <a:rPr lang="ja-JP" altLang="en-US" sz="1600" dirty="0" smtClean="0"/>
              <a:t>事例</a:t>
            </a:r>
            <a:r>
              <a:rPr lang="ja-JP" altLang="en-US" sz="1600" dirty="0"/>
              <a:t>の状況）</a:t>
            </a:r>
          </a:p>
        </p:txBody>
      </p:sp>
      <p:pic>
        <p:nvPicPr>
          <p:cNvPr id="3" name="図 2"/>
          <p:cNvPicPr>
            <a:picLocks noChangeAspect="1"/>
          </p:cNvPicPr>
          <p:nvPr/>
        </p:nvPicPr>
        <p:blipFill>
          <a:blip r:embed="rId2"/>
          <a:stretch>
            <a:fillRect/>
          </a:stretch>
        </p:blipFill>
        <p:spPr>
          <a:xfrm>
            <a:off x="203740" y="993466"/>
            <a:ext cx="5681964" cy="5206435"/>
          </a:xfrm>
          <a:prstGeom prst="rect">
            <a:avLst/>
          </a:prstGeom>
        </p:spPr>
      </p:pic>
      <p:pic>
        <p:nvPicPr>
          <p:cNvPr id="4" name="図 3"/>
          <p:cNvPicPr>
            <a:picLocks noChangeAspect="1"/>
          </p:cNvPicPr>
          <p:nvPr/>
        </p:nvPicPr>
        <p:blipFill>
          <a:blip r:embed="rId3"/>
          <a:stretch>
            <a:fillRect/>
          </a:stretch>
        </p:blipFill>
        <p:spPr>
          <a:xfrm>
            <a:off x="6312369" y="990751"/>
            <a:ext cx="5712447" cy="5206435"/>
          </a:xfrm>
          <a:prstGeom prst="rect">
            <a:avLst/>
          </a:prstGeom>
        </p:spPr>
      </p:pic>
    </p:spTree>
    <p:extLst>
      <p:ext uri="{BB962C8B-B14F-4D97-AF65-F5344CB8AC3E}">
        <p14:creationId xmlns:p14="http://schemas.microsoft.com/office/powerpoint/2010/main" val="3251103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latin typeface="UD デジタル 教科書体 NK-B" panose="02020700000000000000" pitchFamily="18" charset="-128"/>
                <a:ea typeface="UD デジタル 教科書体 NK-B" panose="02020700000000000000" pitchFamily="18" charset="-128"/>
              </a:rPr>
              <a:t>　　　　　　　　　陽性者の</a:t>
            </a:r>
            <a:r>
              <a:rPr lang="ja-JP" altLang="en-US" sz="2800" b="1" dirty="0" smtClean="0">
                <a:latin typeface="UD デジタル 教科書体 NK-B" panose="02020700000000000000" pitchFamily="18" charset="-128"/>
                <a:ea typeface="UD デジタル 教科書体 NK-B" panose="02020700000000000000" pitchFamily="18" charset="-128"/>
              </a:rPr>
              <a:t>感染経路の状況（大阪市内外）</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280301" y="6492875"/>
            <a:ext cx="2743200" cy="365125"/>
          </a:xfrm>
        </p:spPr>
        <p:txBody>
          <a:bodyPr/>
          <a:lstStyle/>
          <a:p>
            <a:fld id="{0B62D5CB-8769-475A-9BC8-A2F17E2F558B}" type="slidenum">
              <a:rPr kumimoji="1" lang="ja-JP" altLang="en-US" smtClean="0"/>
              <a:t>21</a:t>
            </a:fld>
            <a:endParaRPr kumimoji="1" lang="ja-JP" altLang="en-US" dirty="0"/>
          </a:p>
        </p:txBody>
      </p:sp>
      <p:sp>
        <p:nvSpPr>
          <p:cNvPr id="16" name="テキスト ボックス 15"/>
          <p:cNvSpPr txBox="1"/>
          <p:nvPr/>
        </p:nvSpPr>
        <p:spPr>
          <a:xfrm>
            <a:off x="5456936" y="1686862"/>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7" name="テキスト ボックス 16"/>
          <p:cNvSpPr txBox="1"/>
          <p:nvPr/>
        </p:nvSpPr>
        <p:spPr>
          <a:xfrm>
            <a:off x="5456936" y="3871737"/>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3" name="正方形/長方形 12"/>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市内外は居住地による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9" name="テキスト ボックス 1"/>
          <p:cNvSpPr txBox="1"/>
          <p:nvPr/>
        </p:nvSpPr>
        <p:spPr>
          <a:xfrm rot="18857355">
            <a:off x="4671452" y="5087037"/>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(12</a:t>
            </a:r>
            <a:r>
              <a:rPr lang="ja-JP" altLang="en-US" sz="900" dirty="0" smtClean="0"/>
              <a:t>日間</a:t>
            </a:r>
            <a:r>
              <a:rPr lang="en-US" altLang="ja-JP" sz="900" dirty="0" smtClean="0"/>
              <a:t>)</a:t>
            </a:r>
            <a:endParaRPr lang="ja-JP" altLang="en-US" sz="900" dirty="0"/>
          </a:p>
        </p:txBody>
      </p:sp>
      <p:sp>
        <p:nvSpPr>
          <p:cNvPr id="10" name="テキスト ボックス 1"/>
          <p:cNvSpPr txBox="1"/>
          <p:nvPr/>
        </p:nvSpPr>
        <p:spPr>
          <a:xfrm rot="18857355">
            <a:off x="10660698" y="5158377"/>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(12</a:t>
            </a:r>
            <a:r>
              <a:rPr lang="ja-JP" altLang="en-US" sz="900" dirty="0" smtClean="0"/>
              <a:t>日間</a:t>
            </a:r>
            <a:r>
              <a:rPr lang="en-US" altLang="ja-JP" sz="900" dirty="0" smtClean="0"/>
              <a:t>)</a:t>
            </a:r>
            <a:endParaRPr lang="ja-JP" altLang="en-US" sz="900" dirty="0"/>
          </a:p>
        </p:txBody>
      </p:sp>
      <p:sp>
        <p:nvSpPr>
          <p:cNvPr id="12" name="テキスト ボックス 11"/>
          <p:cNvSpPr txBox="1"/>
          <p:nvPr/>
        </p:nvSpPr>
        <p:spPr>
          <a:xfrm>
            <a:off x="11500384" y="1813447"/>
            <a:ext cx="738792" cy="415498"/>
          </a:xfrm>
          <a:prstGeom prst="rect">
            <a:avLst/>
          </a:prstGeom>
          <a:noFill/>
          <a:ln>
            <a:noFill/>
          </a:ln>
        </p:spPr>
        <p:txBody>
          <a:bodyPr wrap="square" rtlCol="0">
            <a:spAutoFit/>
          </a:bodyPr>
          <a:lstStyle/>
          <a:p>
            <a:r>
              <a:rPr kumimoji="1" lang="ja-JP" altLang="en-US" sz="1050" dirty="0" smtClean="0"/>
              <a:t>感染経路不明</a:t>
            </a:r>
            <a:endParaRPr kumimoji="1" lang="ja-JP" altLang="en-US" sz="1050" dirty="0"/>
          </a:p>
        </p:txBody>
      </p:sp>
      <p:sp>
        <p:nvSpPr>
          <p:cNvPr id="18" name="テキスト ボックス 17"/>
          <p:cNvSpPr txBox="1"/>
          <p:nvPr/>
        </p:nvSpPr>
        <p:spPr>
          <a:xfrm>
            <a:off x="11500384" y="3998322"/>
            <a:ext cx="738792" cy="415498"/>
          </a:xfrm>
          <a:prstGeom prst="rect">
            <a:avLst/>
          </a:prstGeom>
          <a:noFill/>
          <a:ln>
            <a:noFill/>
          </a:ln>
        </p:spPr>
        <p:txBody>
          <a:bodyPr wrap="square" rtlCol="0">
            <a:spAutoFit/>
          </a:bodyPr>
          <a:lstStyle/>
          <a:p>
            <a:r>
              <a:rPr kumimoji="1" lang="ja-JP" altLang="en-US" sz="1050" dirty="0" smtClean="0"/>
              <a:t>感染経路特定</a:t>
            </a:r>
            <a:endParaRPr kumimoji="1" lang="ja-JP" altLang="en-US" sz="1050" dirty="0"/>
          </a:p>
        </p:txBody>
      </p:sp>
      <p:sp>
        <p:nvSpPr>
          <p:cNvPr id="19" name="正方形/長方形 18">
            <a:extLst>
              <a:ext uri="{FF2B5EF4-FFF2-40B4-BE49-F238E27FC236}">
                <a16:creationId xmlns:a16="http://schemas.microsoft.com/office/drawing/2014/main" id="{FC024533-669C-48B1-82E7-C27042384F7F}"/>
              </a:ext>
            </a:extLst>
          </p:cNvPr>
          <p:cNvSpPr/>
          <p:nvPr/>
        </p:nvSpPr>
        <p:spPr>
          <a:xfrm>
            <a:off x="536846" y="6183197"/>
            <a:ext cx="11105910" cy="63298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大阪市内における感染経路不明の割合は</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第三波</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発生</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当初</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の</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７割から</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12</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月下旬には５割強に減少したが、</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直</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近</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12</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日間では再び増加。</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市外についても同様に１２月下旬には４割強に減少したが、直近</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で再び</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増加。</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3" name="図 2"/>
          <p:cNvPicPr>
            <a:picLocks noChangeAspect="1"/>
          </p:cNvPicPr>
          <p:nvPr/>
        </p:nvPicPr>
        <p:blipFill>
          <a:blip r:embed="rId2"/>
          <a:stretch>
            <a:fillRect/>
          </a:stretch>
        </p:blipFill>
        <p:spPr>
          <a:xfrm>
            <a:off x="172886" y="656670"/>
            <a:ext cx="5444200" cy="5480779"/>
          </a:xfrm>
          <a:prstGeom prst="rect">
            <a:avLst/>
          </a:prstGeom>
        </p:spPr>
      </p:pic>
      <p:pic>
        <p:nvPicPr>
          <p:cNvPr id="4" name="図 3"/>
          <p:cNvPicPr>
            <a:picLocks noChangeAspect="1"/>
          </p:cNvPicPr>
          <p:nvPr/>
        </p:nvPicPr>
        <p:blipFill>
          <a:blip r:embed="rId3"/>
          <a:stretch>
            <a:fillRect/>
          </a:stretch>
        </p:blipFill>
        <p:spPr>
          <a:xfrm>
            <a:off x="6195728" y="656669"/>
            <a:ext cx="5432007" cy="5480779"/>
          </a:xfrm>
          <a:prstGeom prst="rect">
            <a:avLst/>
          </a:prstGeom>
        </p:spPr>
      </p:pic>
    </p:spTree>
    <p:extLst>
      <p:ext uri="{BB962C8B-B14F-4D97-AF65-F5344CB8AC3E}">
        <p14:creationId xmlns:p14="http://schemas.microsoft.com/office/powerpoint/2010/main" val="40457584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年代</a:t>
            </a:r>
            <a:r>
              <a:rPr lang="ja-JP" altLang="en-US" sz="2800" b="1" dirty="0">
                <a:latin typeface="UD デジタル 教科書体 NP-B" panose="02020700000000000000" pitchFamily="18" charset="-128"/>
                <a:ea typeface="UD デジタル 教科書体 NP-B" panose="02020700000000000000" pitchFamily="18" charset="-128"/>
              </a:rPr>
              <a:t>別</a:t>
            </a:r>
            <a:r>
              <a:rPr lang="ja-JP" altLang="en-US" sz="2800" b="1" dirty="0" smtClean="0">
                <a:latin typeface="UD デジタル 教科書体 NP-B" panose="02020700000000000000" pitchFamily="18" charset="-128"/>
                <a:ea typeface="UD デジタル 教科書体 NP-B" panose="02020700000000000000" pitchFamily="18" charset="-128"/>
              </a:rPr>
              <a:t>感染経路（第三波）</a:t>
            </a:r>
            <a:endParaRPr lang="en-US" altLang="ja-JP" sz="2800" b="1" dirty="0" smtClean="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1035" y="6451092"/>
            <a:ext cx="2743200" cy="365125"/>
          </a:xfrm>
        </p:spPr>
        <p:txBody>
          <a:bodyPr/>
          <a:lstStyle/>
          <a:p>
            <a:fld id="{0B62D5CB-8769-475A-9BC8-A2F17E2F558B}" type="slidenum">
              <a:rPr kumimoji="1" lang="ja-JP" altLang="en-US" smtClean="0"/>
              <a:t>22</a:t>
            </a:fld>
            <a:endParaRPr kumimoji="1" lang="ja-JP" altLang="en-US" dirty="0"/>
          </a:p>
        </p:txBody>
      </p:sp>
      <p:sp>
        <p:nvSpPr>
          <p:cNvPr id="6" name="正方形/長方形 5"/>
          <p:cNvSpPr/>
          <p:nvPr/>
        </p:nvSpPr>
        <p:spPr>
          <a:xfrm>
            <a:off x="6247079" y="607644"/>
            <a:ext cx="5652509" cy="338554"/>
          </a:xfrm>
          <a:prstGeom prst="rect">
            <a:avLst/>
          </a:prstGeom>
        </p:spPr>
        <p:txBody>
          <a:bodyPr wrap="none">
            <a:spAutoFit/>
          </a:bodyPr>
          <a:lstStyle/>
          <a:p>
            <a:r>
              <a:rPr lang="ja-JP" altLang="en-US" sz="1600" dirty="0"/>
              <a:t>（ </a:t>
            </a:r>
            <a:r>
              <a:rPr lang="en-US" altLang="ja-JP" sz="1600" dirty="0" smtClean="0"/>
              <a:t>10</a:t>
            </a:r>
            <a:r>
              <a:rPr lang="ja-JP" altLang="en-US" sz="1600" dirty="0" smtClean="0"/>
              <a:t>月</a:t>
            </a:r>
            <a:r>
              <a:rPr lang="en-US" altLang="ja-JP" sz="1600" dirty="0" smtClean="0"/>
              <a:t>10</a:t>
            </a:r>
            <a:r>
              <a:rPr lang="ja-JP" altLang="en-US" sz="1600" dirty="0" smtClean="0"/>
              <a:t>日以降</a:t>
            </a:r>
            <a:r>
              <a:rPr lang="en-US" altLang="ja-JP" sz="1600" dirty="0" smtClean="0"/>
              <a:t>1</a:t>
            </a:r>
            <a:r>
              <a:rPr lang="ja-JP" altLang="en-US" sz="1600" dirty="0" smtClean="0"/>
              <a:t>月</a:t>
            </a:r>
            <a:r>
              <a:rPr lang="en-US" altLang="ja-JP" sz="1600" dirty="0" smtClean="0"/>
              <a:t>7</a:t>
            </a:r>
            <a:r>
              <a:rPr lang="ja-JP" altLang="en-US" sz="1600" dirty="0" smtClean="0"/>
              <a:t>日</a:t>
            </a:r>
            <a:r>
              <a:rPr lang="ja-JP" altLang="en-US" sz="1600" dirty="0"/>
              <a:t>までに判明</a:t>
            </a:r>
            <a:r>
              <a:rPr lang="ja-JP" altLang="en-US" sz="1600" dirty="0" smtClean="0"/>
              <a:t>した</a:t>
            </a:r>
            <a:r>
              <a:rPr lang="en-US" altLang="ja-JP" sz="1600" dirty="0" smtClean="0"/>
              <a:t>21,562</a:t>
            </a:r>
            <a:r>
              <a:rPr lang="ja-JP" altLang="en-US" sz="1600" dirty="0" smtClean="0"/>
              <a:t>事例</a:t>
            </a:r>
            <a:r>
              <a:rPr lang="ja-JP" altLang="en-US" sz="1600" dirty="0"/>
              <a:t>の状況）</a:t>
            </a:r>
          </a:p>
        </p:txBody>
      </p:sp>
      <p:pic>
        <p:nvPicPr>
          <p:cNvPr id="3" name="図 2"/>
          <p:cNvPicPr>
            <a:picLocks noChangeAspect="1"/>
          </p:cNvPicPr>
          <p:nvPr/>
        </p:nvPicPr>
        <p:blipFill>
          <a:blip r:embed="rId2"/>
          <a:stretch>
            <a:fillRect/>
          </a:stretch>
        </p:blipFill>
        <p:spPr>
          <a:xfrm>
            <a:off x="295153" y="946198"/>
            <a:ext cx="11601694" cy="5828281"/>
          </a:xfrm>
          <a:prstGeom prst="rect">
            <a:avLst/>
          </a:prstGeom>
        </p:spPr>
      </p:pic>
    </p:spTree>
    <p:extLst>
      <p:ext uri="{BB962C8B-B14F-4D97-AF65-F5344CB8AC3E}">
        <p14:creationId xmlns:p14="http://schemas.microsoft.com/office/powerpoint/2010/main" val="2533484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夜の街の関係者及び滞在者の状況（陽性者全体における該当者）</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18931" y="6380002"/>
            <a:ext cx="2743200" cy="365125"/>
          </a:xfrm>
        </p:spPr>
        <p:txBody>
          <a:bodyPr/>
          <a:lstStyle/>
          <a:p>
            <a:fld id="{0B62D5CB-8769-475A-9BC8-A2F17E2F558B}" type="slidenum">
              <a:rPr kumimoji="1" lang="ja-JP" altLang="en-US" smtClean="0"/>
              <a:t>23</a:t>
            </a:fld>
            <a:endParaRPr kumimoji="1" lang="ja-JP" altLang="en-US" dirty="0"/>
          </a:p>
        </p:txBody>
      </p:sp>
      <p:sp>
        <p:nvSpPr>
          <p:cNvPr id="15" name="正方形/長方形 14"/>
          <p:cNvSpPr/>
          <p:nvPr/>
        </p:nvSpPr>
        <p:spPr>
          <a:xfrm>
            <a:off x="6812802" y="684766"/>
            <a:ext cx="5630067"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a:t>
            </a:r>
            <a:r>
              <a:rPr lang="ja-JP" altLang="en-US" sz="1600" dirty="0" smtClean="0"/>
              <a:t>月</a:t>
            </a:r>
            <a:r>
              <a:rPr lang="en-US" altLang="ja-JP" sz="1600" dirty="0"/>
              <a:t>6</a:t>
            </a:r>
            <a:r>
              <a:rPr lang="ja-JP" altLang="en-US" sz="1600" dirty="0" smtClean="0"/>
              <a:t>日</a:t>
            </a:r>
            <a:r>
              <a:rPr lang="ja-JP" altLang="en-US" sz="1600" dirty="0"/>
              <a:t>までに判明</a:t>
            </a:r>
            <a:r>
              <a:rPr lang="ja-JP" altLang="en-US" sz="1600" dirty="0" smtClean="0"/>
              <a:t>した</a:t>
            </a:r>
            <a:r>
              <a:rPr lang="en-US" altLang="ja-JP" sz="1600" dirty="0"/>
              <a:t>30,226</a:t>
            </a:r>
            <a:r>
              <a:rPr lang="ja-JP" altLang="en-US" sz="1600" dirty="0" smtClean="0"/>
              <a:t>事例</a:t>
            </a:r>
            <a:r>
              <a:rPr lang="ja-JP" altLang="en-US" sz="1600" dirty="0"/>
              <a:t>の状況）</a:t>
            </a:r>
          </a:p>
        </p:txBody>
      </p:sp>
      <p:sp>
        <p:nvSpPr>
          <p:cNvPr id="8" name="テキスト ボックス 1"/>
          <p:cNvSpPr txBox="1"/>
          <p:nvPr/>
        </p:nvSpPr>
        <p:spPr>
          <a:xfrm rot="18857355">
            <a:off x="4912705" y="5399154"/>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11</a:t>
            </a:r>
            <a:r>
              <a:rPr lang="ja-JP" altLang="en-US" sz="900" dirty="0" smtClean="0"/>
              <a:t>日間</a:t>
            </a:r>
            <a:r>
              <a:rPr lang="en-US" altLang="ja-JP" sz="900" dirty="0" smtClean="0"/>
              <a:t>)</a:t>
            </a:r>
            <a:endParaRPr lang="ja-JP" altLang="en-US" sz="900" dirty="0"/>
          </a:p>
        </p:txBody>
      </p:sp>
      <p:sp>
        <p:nvSpPr>
          <p:cNvPr id="10" name="正方形/長方形 9"/>
          <p:cNvSpPr/>
          <p:nvPr/>
        </p:nvSpPr>
        <p:spPr>
          <a:xfrm flipV="1">
            <a:off x="11488972" y="3321706"/>
            <a:ext cx="139148" cy="342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9627836" y="6109568"/>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日間の推定値</a:t>
            </a:r>
            <a:endParaRPr lang="en-US" altLang="ja-JP" sz="975" dirty="0"/>
          </a:p>
        </p:txBody>
      </p:sp>
      <p:sp>
        <p:nvSpPr>
          <p:cNvPr id="13" name="テキスト ボックス 1"/>
          <p:cNvSpPr txBox="1"/>
          <p:nvPr/>
        </p:nvSpPr>
        <p:spPr>
          <a:xfrm rot="19028658">
            <a:off x="10918060" y="5404466"/>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11</a:t>
            </a:r>
            <a:r>
              <a:rPr lang="ja-JP" altLang="en-US" sz="900" dirty="0" smtClean="0"/>
              <a:t>日間</a:t>
            </a:r>
            <a:r>
              <a:rPr lang="en-US" altLang="ja-JP" sz="900" dirty="0" smtClean="0"/>
              <a:t>)</a:t>
            </a:r>
            <a:endParaRPr lang="ja-JP" altLang="en-US" sz="900" dirty="0"/>
          </a:p>
        </p:txBody>
      </p:sp>
      <p:sp>
        <p:nvSpPr>
          <p:cNvPr id="12" name="正方形/長方形 11">
            <a:extLst>
              <a:ext uri="{FF2B5EF4-FFF2-40B4-BE49-F238E27FC236}">
                <a16:creationId xmlns:a16="http://schemas.microsoft.com/office/drawing/2014/main" id="{FC024533-669C-48B1-82E7-C27042384F7F}"/>
              </a:ext>
            </a:extLst>
          </p:cNvPr>
          <p:cNvSpPr/>
          <p:nvPr/>
        </p:nvSpPr>
        <p:spPr>
          <a:xfrm>
            <a:off x="476133" y="6352947"/>
            <a:ext cx="10837861"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夜の街の関係者及び滞在者の割合</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・人数は、直近</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11</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日間で再び増加</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傾向。</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3" name="図 2"/>
          <p:cNvPicPr>
            <a:picLocks noChangeAspect="1"/>
          </p:cNvPicPr>
          <p:nvPr/>
        </p:nvPicPr>
        <p:blipFill>
          <a:blip r:embed="rId2"/>
          <a:stretch>
            <a:fillRect/>
          </a:stretch>
        </p:blipFill>
        <p:spPr>
          <a:xfrm>
            <a:off x="50090" y="1028191"/>
            <a:ext cx="5877053" cy="5389331"/>
          </a:xfrm>
          <a:prstGeom prst="rect">
            <a:avLst/>
          </a:prstGeom>
        </p:spPr>
      </p:pic>
      <p:pic>
        <p:nvPicPr>
          <p:cNvPr id="4" name="図 3"/>
          <p:cNvPicPr>
            <a:picLocks noChangeAspect="1"/>
          </p:cNvPicPr>
          <p:nvPr/>
        </p:nvPicPr>
        <p:blipFill>
          <a:blip r:embed="rId3"/>
          <a:stretch>
            <a:fillRect/>
          </a:stretch>
        </p:blipFill>
        <p:spPr>
          <a:xfrm>
            <a:off x="6000464" y="1023320"/>
            <a:ext cx="5877053" cy="5401524"/>
          </a:xfrm>
          <a:prstGeom prst="rect">
            <a:avLst/>
          </a:prstGeom>
        </p:spPr>
      </p:pic>
    </p:spTree>
    <p:extLst>
      <p:ext uri="{BB962C8B-B14F-4D97-AF65-F5344CB8AC3E}">
        <p14:creationId xmlns:p14="http://schemas.microsoft.com/office/powerpoint/2010/main" val="2503619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夜の街の関係者及び滞在者の状況（感染経路不明者における</a:t>
            </a:r>
            <a:r>
              <a:rPr lang="ja-JP" altLang="en-US" sz="2800" b="1" dirty="0">
                <a:latin typeface="UD デジタル 教科書体 NP-B" panose="02020700000000000000" pitchFamily="18" charset="-128"/>
                <a:ea typeface="UD デジタル 教科書体 NP-B" panose="02020700000000000000" pitchFamily="18" charset="-128"/>
              </a:rPr>
              <a:t>該当者）</a:t>
            </a:r>
          </a:p>
        </p:txBody>
      </p:sp>
      <p:sp>
        <p:nvSpPr>
          <p:cNvPr id="4" name="正方形/長方形 3"/>
          <p:cNvSpPr/>
          <p:nvPr/>
        </p:nvSpPr>
        <p:spPr>
          <a:xfrm>
            <a:off x="5226632" y="728126"/>
            <a:ext cx="7154837" cy="338554"/>
          </a:xfrm>
          <a:prstGeom prst="rect">
            <a:avLst/>
          </a:prstGeom>
        </p:spPr>
        <p:txBody>
          <a:bodyPr wrap="squar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a:t>
            </a:r>
            <a:r>
              <a:rPr lang="ja-JP" altLang="en-US" sz="1600" dirty="0" smtClean="0"/>
              <a:t>月</a:t>
            </a:r>
            <a:r>
              <a:rPr lang="en-US" altLang="ja-JP" sz="1600" dirty="0"/>
              <a:t>6</a:t>
            </a:r>
            <a:r>
              <a:rPr lang="ja-JP" altLang="en-US" sz="1600" dirty="0" smtClean="0"/>
              <a:t>日</a:t>
            </a:r>
            <a:r>
              <a:rPr lang="ja-JP" altLang="en-US" sz="1600" dirty="0"/>
              <a:t>までに判明</a:t>
            </a:r>
            <a:r>
              <a:rPr lang="ja-JP" altLang="en-US" sz="1600" dirty="0" smtClean="0"/>
              <a:t>した感染経路不明者</a:t>
            </a:r>
            <a:r>
              <a:rPr lang="en-US" altLang="ja-JP" sz="1600" dirty="0"/>
              <a:t>16,909</a:t>
            </a:r>
            <a:r>
              <a:rPr lang="ja-JP" altLang="en-US" sz="1600" dirty="0" smtClean="0"/>
              <a:t>事例の</a:t>
            </a:r>
            <a:r>
              <a:rPr lang="ja-JP" altLang="en-US" sz="1600" dirty="0"/>
              <a:t>状況）</a:t>
            </a:r>
          </a:p>
        </p:txBody>
      </p:sp>
      <p:sp>
        <p:nvSpPr>
          <p:cNvPr id="2" name="スライド番号プレースホルダー 1"/>
          <p:cNvSpPr>
            <a:spLocks noGrp="1"/>
          </p:cNvSpPr>
          <p:nvPr>
            <p:ph type="sldNum" sz="quarter" idx="12"/>
          </p:nvPr>
        </p:nvSpPr>
        <p:spPr>
          <a:xfrm>
            <a:off x="9317362" y="6359070"/>
            <a:ext cx="2743200" cy="365125"/>
          </a:xfrm>
        </p:spPr>
        <p:txBody>
          <a:bodyPr/>
          <a:lstStyle/>
          <a:p>
            <a:fld id="{0B62D5CB-8769-475A-9BC8-A2F17E2F558B}" type="slidenum">
              <a:rPr kumimoji="1" lang="ja-JP" altLang="en-US" smtClean="0"/>
              <a:t>24</a:t>
            </a:fld>
            <a:endParaRPr kumimoji="1" lang="ja-JP" altLang="en-US" dirty="0"/>
          </a:p>
        </p:txBody>
      </p:sp>
      <p:sp>
        <p:nvSpPr>
          <p:cNvPr id="10" name="テキスト ボックス 9"/>
          <p:cNvSpPr txBox="1"/>
          <p:nvPr/>
        </p:nvSpPr>
        <p:spPr>
          <a:xfrm>
            <a:off x="9652460" y="6455043"/>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日間の推定値</a:t>
            </a:r>
            <a:endParaRPr lang="en-US" altLang="ja-JP" sz="975" dirty="0"/>
          </a:p>
        </p:txBody>
      </p:sp>
      <p:sp>
        <p:nvSpPr>
          <p:cNvPr id="9" name="正方形/長方形 8"/>
          <p:cNvSpPr/>
          <p:nvPr/>
        </p:nvSpPr>
        <p:spPr>
          <a:xfrm>
            <a:off x="11725463" y="3997842"/>
            <a:ext cx="136337" cy="226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
          <p:cNvSpPr txBox="1"/>
          <p:nvPr/>
        </p:nvSpPr>
        <p:spPr>
          <a:xfrm rot="18857355">
            <a:off x="5187252" y="5539890"/>
            <a:ext cx="914392" cy="27539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900" dirty="0" smtClean="0"/>
              <a:t>(</a:t>
            </a:r>
            <a:r>
              <a:rPr lang="en-US" altLang="ja-JP" sz="900" dirty="0"/>
              <a:t>11</a:t>
            </a:r>
            <a:r>
              <a:rPr lang="ja-JP" altLang="en-US" sz="900" dirty="0" smtClean="0"/>
              <a:t>日間</a:t>
            </a:r>
            <a:r>
              <a:rPr lang="en-US" altLang="ja-JP" sz="900" dirty="0" smtClean="0"/>
              <a:t>)</a:t>
            </a:r>
            <a:endParaRPr lang="ja-JP" altLang="en-US" sz="900" dirty="0"/>
          </a:p>
        </p:txBody>
      </p:sp>
      <p:pic>
        <p:nvPicPr>
          <p:cNvPr id="3" name="図 2"/>
          <p:cNvPicPr>
            <a:picLocks noChangeAspect="1"/>
          </p:cNvPicPr>
          <p:nvPr/>
        </p:nvPicPr>
        <p:blipFill>
          <a:blip r:embed="rId2"/>
          <a:stretch>
            <a:fillRect/>
          </a:stretch>
        </p:blipFill>
        <p:spPr>
          <a:xfrm>
            <a:off x="139376" y="1092719"/>
            <a:ext cx="6047756" cy="5486876"/>
          </a:xfrm>
          <a:prstGeom prst="rect">
            <a:avLst/>
          </a:prstGeom>
        </p:spPr>
      </p:pic>
      <p:pic>
        <p:nvPicPr>
          <p:cNvPr id="5" name="図 4"/>
          <p:cNvPicPr>
            <a:picLocks noChangeAspect="1"/>
          </p:cNvPicPr>
          <p:nvPr/>
        </p:nvPicPr>
        <p:blipFill>
          <a:blip r:embed="rId3"/>
          <a:stretch>
            <a:fillRect/>
          </a:stretch>
        </p:blipFill>
        <p:spPr>
          <a:xfrm>
            <a:off x="6214428" y="1089354"/>
            <a:ext cx="5834378" cy="5486876"/>
          </a:xfrm>
          <a:prstGeom prst="rect">
            <a:avLst/>
          </a:prstGeom>
        </p:spPr>
      </p:pic>
    </p:spTree>
    <p:extLst>
      <p:ext uri="{BB962C8B-B14F-4D97-AF65-F5344CB8AC3E}">
        <p14:creationId xmlns:p14="http://schemas.microsoft.com/office/powerpoint/2010/main" val="19808400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夜の街の滞在分類別の状況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4" name="スライド番号プレースホルダー 3"/>
          <p:cNvSpPr>
            <a:spLocks noGrp="1"/>
          </p:cNvSpPr>
          <p:nvPr>
            <p:ph type="sldNum" sz="quarter" idx="12"/>
          </p:nvPr>
        </p:nvSpPr>
        <p:spPr>
          <a:xfrm>
            <a:off x="9395496" y="6411292"/>
            <a:ext cx="2743200" cy="365125"/>
          </a:xfrm>
        </p:spPr>
        <p:txBody>
          <a:bodyPr/>
          <a:lstStyle/>
          <a:p>
            <a:fld id="{0B62D5CB-8769-475A-9BC8-A2F17E2F558B}" type="slidenum">
              <a:rPr kumimoji="1" lang="ja-JP" altLang="en-US" smtClean="0"/>
              <a:t>25</a:t>
            </a:fld>
            <a:endParaRPr kumimoji="1" lang="ja-JP" altLang="en-US" dirty="0"/>
          </a:p>
        </p:txBody>
      </p:sp>
      <p:sp>
        <p:nvSpPr>
          <p:cNvPr id="19" name="正方形/長方形 18"/>
          <p:cNvSpPr/>
          <p:nvPr/>
        </p:nvSpPr>
        <p:spPr>
          <a:xfrm>
            <a:off x="6717650" y="738128"/>
            <a:ext cx="5424883"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a:t>
            </a:r>
            <a:r>
              <a:rPr lang="ja-JP" altLang="en-US" sz="1600" dirty="0" smtClean="0"/>
              <a:t>月</a:t>
            </a:r>
            <a:r>
              <a:rPr lang="en-US" altLang="ja-JP" sz="1600" dirty="0"/>
              <a:t>6</a:t>
            </a:r>
            <a:r>
              <a:rPr lang="ja-JP" altLang="en-US" sz="1600" dirty="0" smtClean="0"/>
              <a:t>日</a:t>
            </a:r>
            <a:r>
              <a:rPr lang="ja-JP" altLang="en-US" sz="1600" dirty="0"/>
              <a:t>までに判明</a:t>
            </a:r>
            <a:r>
              <a:rPr lang="ja-JP" altLang="en-US" sz="1600" dirty="0" smtClean="0"/>
              <a:t>した</a:t>
            </a:r>
            <a:r>
              <a:rPr lang="en-US" altLang="ja-JP" sz="1600" dirty="0" smtClean="0"/>
              <a:t>3,932</a:t>
            </a:r>
            <a:r>
              <a:rPr lang="ja-JP" altLang="en-US" sz="1600" dirty="0" smtClean="0"/>
              <a:t>事例の</a:t>
            </a:r>
            <a:r>
              <a:rPr lang="ja-JP" altLang="en-US" sz="1600" dirty="0"/>
              <a:t>状況）</a:t>
            </a:r>
          </a:p>
        </p:txBody>
      </p:sp>
      <p:sp>
        <p:nvSpPr>
          <p:cNvPr id="7" name="テキスト ボックス 6"/>
          <p:cNvSpPr txBox="1"/>
          <p:nvPr/>
        </p:nvSpPr>
        <p:spPr>
          <a:xfrm>
            <a:off x="9652460" y="6455043"/>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日間の推定値</a:t>
            </a:r>
            <a:endParaRPr lang="en-US" altLang="ja-JP" sz="975" dirty="0"/>
          </a:p>
        </p:txBody>
      </p:sp>
      <p:sp>
        <p:nvSpPr>
          <p:cNvPr id="2" name="テキスト ボックス 1"/>
          <p:cNvSpPr txBox="1"/>
          <p:nvPr/>
        </p:nvSpPr>
        <p:spPr>
          <a:xfrm>
            <a:off x="8352037" y="3088178"/>
            <a:ext cx="970137" cy="276999"/>
          </a:xfrm>
          <a:prstGeom prst="rect">
            <a:avLst/>
          </a:prstGeom>
          <a:noFill/>
        </p:spPr>
        <p:txBody>
          <a:bodyPr wrap="none" rtlCol="0">
            <a:spAutoFit/>
          </a:bodyPr>
          <a:lstStyle/>
          <a:p>
            <a:r>
              <a:rPr kumimoji="1" lang="ja-JP" altLang="en-US" sz="1200" dirty="0" smtClean="0"/>
              <a:t>（</a:t>
            </a:r>
            <a:r>
              <a:rPr lang="en-US" altLang="ja-JP" sz="1200" dirty="0"/>
              <a:t>11</a:t>
            </a:r>
            <a:r>
              <a:rPr kumimoji="1" lang="ja-JP" altLang="en-US" sz="1200" dirty="0" smtClean="0"/>
              <a:t>日間</a:t>
            </a:r>
            <a:r>
              <a:rPr lang="ja-JP" altLang="en-US" sz="1200" dirty="0"/>
              <a:t>）</a:t>
            </a:r>
            <a:endParaRPr kumimoji="1" lang="ja-JP" altLang="en-US" sz="1200" dirty="0"/>
          </a:p>
        </p:txBody>
      </p:sp>
      <p:sp>
        <p:nvSpPr>
          <p:cNvPr id="8" name="正方形/長方形 7"/>
          <p:cNvSpPr/>
          <p:nvPr/>
        </p:nvSpPr>
        <p:spPr>
          <a:xfrm>
            <a:off x="2021840" y="2256606"/>
            <a:ext cx="64135" cy="781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3676650" y="5310185"/>
            <a:ext cx="66675" cy="13176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1923395" y="4652099"/>
            <a:ext cx="66675" cy="2664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323170" y="5823050"/>
            <a:ext cx="68400" cy="25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8625487" y="5726530"/>
            <a:ext cx="68400" cy="504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6974170" y="5797650"/>
            <a:ext cx="68400" cy="25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FC024533-669C-48B1-82E7-C27042384F7F}"/>
              </a:ext>
            </a:extLst>
          </p:cNvPr>
          <p:cNvSpPr/>
          <p:nvPr/>
        </p:nvSpPr>
        <p:spPr>
          <a:xfrm>
            <a:off x="476134" y="6352947"/>
            <a:ext cx="8026422"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居酒屋・飲食店及びバー</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は、直近</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11</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日間で増加</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3" name="図 2"/>
          <p:cNvPicPr>
            <a:picLocks noChangeAspect="1"/>
          </p:cNvPicPr>
          <p:nvPr/>
        </p:nvPicPr>
        <p:blipFill>
          <a:blip r:embed="rId2"/>
          <a:stretch>
            <a:fillRect/>
          </a:stretch>
        </p:blipFill>
        <p:spPr>
          <a:xfrm>
            <a:off x="125905" y="1150009"/>
            <a:ext cx="11967485" cy="5322269"/>
          </a:xfrm>
          <a:prstGeom prst="rect">
            <a:avLst/>
          </a:prstGeom>
        </p:spPr>
      </p:pic>
    </p:spTree>
    <p:extLst>
      <p:ext uri="{BB962C8B-B14F-4D97-AF65-F5344CB8AC3E}">
        <p14:creationId xmlns:p14="http://schemas.microsoft.com/office/powerpoint/2010/main" val="7400789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26</a:t>
            </a:fld>
            <a:endParaRPr kumimoji="1" lang="ja-JP" altLang="en-US" dirty="0"/>
          </a:p>
        </p:txBody>
      </p:sp>
      <p:sp>
        <p:nvSpPr>
          <p:cNvPr id="6" name="テキスト ボックス 5"/>
          <p:cNvSpPr txBox="1"/>
          <p:nvPr/>
        </p:nvSpPr>
        <p:spPr>
          <a:xfrm>
            <a:off x="9652460" y="6455043"/>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日間の推定値</a:t>
            </a:r>
            <a:endParaRPr lang="en-US" altLang="ja-JP" sz="975" dirty="0"/>
          </a:p>
        </p:txBody>
      </p:sp>
      <p:sp>
        <p:nvSpPr>
          <p:cNvPr id="9" name="テキスト ボックス 8"/>
          <p:cNvSpPr txBox="1"/>
          <p:nvPr/>
        </p:nvSpPr>
        <p:spPr>
          <a:xfrm>
            <a:off x="6523214" y="3202421"/>
            <a:ext cx="970137" cy="276999"/>
          </a:xfrm>
          <a:prstGeom prst="rect">
            <a:avLst/>
          </a:prstGeom>
          <a:noFill/>
        </p:spPr>
        <p:txBody>
          <a:bodyPr wrap="none" rtlCol="0">
            <a:spAutoFit/>
          </a:bodyPr>
          <a:lstStyle/>
          <a:p>
            <a:r>
              <a:rPr kumimoji="1" lang="ja-JP" altLang="en-US" sz="1200" dirty="0" smtClean="0"/>
              <a:t>（</a:t>
            </a:r>
            <a:r>
              <a:rPr lang="en-US" altLang="ja-JP" sz="1200" dirty="0"/>
              <a:t>11</a:t>
            </a:r>
            <a:r>
              <a:rPr kumimoji="1" lang="ja-JP" altLang="en-US" sz="1200" dirty="0" smtClean="0"/>
              <a:t>日間</a:t>
            </a:r>
            <a:r>
              <a:rPr lang="ja-JP" altLang="en-US" sz="1200" dirty="0"/>
              <a:t>）</a:t>
            </a:r>
            <a:endParaRPr kumimoji="1" lang="ja-JP" altLang="en-US" sz="1200" dirty="0"/>
          </a:p>
        </p:txBody>
      </p:sp>
      <p:sp>
        <p:nvSpPr>
          <p:cNvPr id="11" name="正方形/長方形 10"/>
          <p:cNvSpPr/>
          <p:nvPr/>
        </p:nvSpPr>
        <p:spPr>
          <a:xfrm>
            <a:off x="11902437" y="3153332"/>
            <a:ext cx="89265" cy="6444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flipH="1">
            <a:off x="6156960" y="4900928"/>
            <a:ext cx="76200" cy="270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flipH="1">
            <a:off x="2302592" y="5782309"/>
            <a:ext cx="80562" cy="648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717650" y="738128"/>
            <a:ext cx="5424883"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a:t>
            </a:r>
            <a:r>
              <a:rPr lang="ja-JP" altLang="en-US" sz="1600" dirty="0" smtClean="0"/>
              <a:t>月</a:t>
            </a:r>
            <a:r>
              <a:rPr lang="en-US" altLang="ja-JP" sz="1600" dirty="0"/>
              <a:t>6</a:t>
            </a:r>
            <a:r>
              <a:rPr lang="ja-JP" altLang="en-US" sz="1600" dirty="0" smtClean="0"/>
              <a:t>日</a:t>
            </a:r>
            <a:r>
              <a:rPr lang="ja-JP" altLang="en-US" sz="1600" dirty="0"/>
              <a:t>までに判明</a:t>
            </a:r>
            <a:r>
              <a:rPr lang="ja-JP" altLang="en-US" sz="1600" dirty="0" smtClean="0"/>
              <a:t>した</a:t>
            </a:r>
            <a:r>
              <a:rPr lang="en-US" altLang="ja-JP" sz="1600" dirty="0" smtClean="0"/>
              <a:t>3,932</a:t>
            </a:r>
            <a:r>
              <a:rPr lang="ja-JP" altLang="en-US" sz="1600" dirty="0" smtClean="0"/>
              <a:t>事例の</a:t>
            </a:r>
            <a:r>
              <a:rPr lang="ja-JP" altLang="en-US" sz="1600" dirty="0"/>
              <a:t>状況）</a:t>
            </a:r>
          </a:p>
        </p:txBody>
      </p:sp>
      <p:sp>
        <p:nvSpPr>
          <p:cNvPr id="16" name="正方形/長方形 15"/>
          <p:cNvSpPr/>
          <p:nvPr/>
        </p:nvSpPr>
        <p:spPr>
          <a:xfrm flipH="1">
            <a:off x="4240929" y="5440344"/>
            <a:ext cx="80562" cy="1296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flipH="1">
            <a:off x="8080457" y="5738099"/>
            <a:ext cx="80562" cy="79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flipH="1">
            <a:off x="9990220" y="5866159"/>
            <a:ext cx="80562" cy="504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2"/>
          <a:stretch>
            <a:fillRect/>
          </a:stretch>
        </p:blipFill>
        <p:spPr>
          <a:xfrm>
            <a:off x="145650" y="1064796"/>
            <a:ext cx="11955292" cy="5438103"/>
          </a:xfrm>
          <a:prstGeom prst="rect">
            <a:avLst/>
          </a:prstGeom>
        </p:spPr>
      </p:pic>
    </p:spTree>
    <p:extLst>
      <p:ext uri="{BB962C8B-B14F-4D97-AF65-F5344CB8AC3E}">
        <p14:creationId xmlns:p14="http://schemas.microsoft.com/office/powerpoint/2010/main" val="28580470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夜の街の滞在エリア別の状況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2" name="スライド番号プレースホルダー 1"/>
          <p:cNvSpPr>
            <a:spLocks noGrp="1"/>
          </p:cNvSpPr>
          <p:nvPr>
            <p:ph type="sldNum" sz="quarter" idx="12"/>
          </p:nvPr>
        </p:nvSpPr>
        <p:spPr>
          <a:xfrm>
            <a:off x="9353915" y="6340389"/>
            <a:ext cx="2743200" cy="365125"/>
          </a:xfrm>
        </p:spPr>
        <p:txBody>
          <a:bodyPr/>
          <a:lstStyle/>
          <a:p>
            <a:fld id="{0B62D5CB-8769-475A-9BC8-A2F17E2F558B}" type="slidenum">
              <a:rPr kumimoji="1" lang="ja-JP" altLang="en-US" smtClean="0"/>
              <a:t>27</a:t>
            </a:fld>
            <a:endParaRPr kumimoji="1" lang="ja-JP" altLang="en-US" dirty="0"/>
          </a:p>
        </p:txBody>
      </p:sp>
      <p:sp>
        <p:nvSpPr>
          <p:cNvPr id="6" name="テキスト ボックス 5"/>
          <p:cNvSpPr txBox="1"/>
          <p:nvPr/>
        </p:nvSpPr>
        <p:spPr>
          <a:xfrm>
            <a:off x="9583577" y="6098015"/>
            <a:ext cx="2073003" cy="242374"/>
          </a:xfrm>
          <a:prstGeom prst="rect">
            <a:avLst/>
          </a:prstGeom>
          <a:noFill/>
        </p:spPr>
        <p:txBody>
          <a:bodyPr wrap="none" rtlCol="0">
            <a:spAutoFit/>
          </a:bodyPr>
          <a:lstStyle/>
          <a:p>
            <a:r>
              <a:rPr kumimoji="1" lang="en-US" altLang="ja-JP" sz="975" dirty="0"/>
              <a:t>※</a:t>
            </a:r>
            <a:r>
              <a:rPr lang="ja-JP" altLang="en-US" sz="975" dirty="0"/>
              <a:t>カッコ書き</a:t>
            </a:r>
            <a:r>
              <a:rPr kumimoji="1" lang="ja-JP" altLang="en-US" sz="975" dirty="0"/>
              <a:t>は、</a:t>
            </a:r>
            <a:r>
              <a:rPr lang="en-US" altLang="ja-JP" sz="975" dirty="0"/>
              <a:t>14</a:t>
            </a:r>
            <a:r>
              <a:rPr lang="ja-JP" altLang="en-US" sz="975" dirty="0"/>
              <a:t>日間の推定値</a:t>
            </a:r>
            <a:endParaRPr lang="en-US" altLang="ja-JP" sz="975" dirty="0"/>
          </a:p>
        </p:txBody>
      </p:sp>
      <p:sp>
        <p:nvSpPr>
          <p:cNvPr id="8" name="テキスト ボックス 7"/>
          <p:cNvSpPr txBox="1"/>
          <p:nvPr/>
        </p:nvSpPr>
        <p:spPr>
          <a:xfrm>
            <a:off x="8422979" y="2840873"/>
            <a:ext cx="970137" cy="276999"/>
          </a:xfrm>
          <a:prstGeom prst="rect">
            <a:avLst/>
          </a:prstGeom>
          <a:noFill/>
        </p:spPr>
        <p:txBody>
          <a:bodyPr wrap="none" rtlCol="0">
            <a:spAutoFit/>
          </a:bodyPr>
          <a:lstStyle/>
          <a:p>
            <a:r>
              <a:rPr kumimoji="1" lang="ja-JP" altLang="en-US" sz="1200" dirty="0" smtClean="0"/>
              <a:t>（</a:t>
            </a:r>
            <a:r>
              <a:rPr lang="en-US" altLang="ja-JP" sz="1200" dirty="0"/>
              <a:t>11</a:t>
            </a:r>
            <a:r>
              <a:rPr kumimoji="1" lang="ja-JP" altLang="en-US" sz="1200" dirty="0" smtClean="0"/>
              <a:t>日間</a:t>
            </a:r>
            <a:r>
              <a:rPr lang="ja-JP" altLang="en-US" sz="1200" dirty="0"/>
              <a:t>）</a:t>
            </a:r>
            <a:endParaRPr kumimoji="1" lang="ja-JP" altLang="en-US" sz="1200" dirty="0"/>
          </a:p>
        </p:txBody>
      </p:sp>
      <p:sp>
        <p:nvSpPr>
          <p:cNvPr id="10" name="正方形/長方形 9"/>
          <p:cNvSpPr/>
          <p:nvPr/>
        </p:nvSpPr>
        <p:spPr>
          <a:xfrm flipH="1">
            <a:off x="5578570" y="4949268"/>
            <a:ext cx="238030" cy="223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flipH="1">
            <a:off x="10981441" y="5132192"/>
            <a:ext cx="258059" cy="1872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6717650" y="738128"/>
            <a:ext cx="5424883" cy="338554"/>
          </a:xfrm>
          <a:prstGeom prst="rect">
            <a:avLst/>
          </a:prstGeom>
        </p:spPr>
        <p:txBody>
          <a:bodyPr wrap="none">
            <a:spAutoFit/>
          </a:bodyPr>
          <a:lstStyle/>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a:t>
            </a:r>
            <a:r>
              <a:rPr lang="ja-JP" altLang="en-US" sz="1600" dirty="0" smtClean="0"/>
              <a:t>月</a:t>
            </a:r>
            <a:r>
              <a:rPr lang="en-US" altLang="ja-JP" sz="1600" dirty="0"/>
              <a:t>6</a:t>
            </a:r>
            <a:r>
              <a:rPr lang="ja-JP" altLang="en-US" sz="1600" dirty="0" smtClean="0"/>
              <a:t>日</a:t>
            </a:r>
            <a:r>
              <a:rPr lang="ja-JP" altLang="en-US" sz="1600" dirty="0"/>
              <a:t>までに判明</a:t>
            </a:r>
            <a:r>
              <a:rPr lang="ja-JP" altLang="en-US" sz="1600" dirty="0" smtClean="0"/>
              <a:t>した</a:t>
            </a:r>
            <a:r>
              <a:rPr lang="en-US" altLang="ja-JP" sz="1600" dirty="0" smtClean="0"/>
              <a:t>3,932</a:t>
            </a:r>
            <a:r>
              <a:rPr lang="ja-JP" altLang="en-US" sz="1600" dirty="0" smtClean="0"/>
              <a:t>事例の</a:t>
            </a:r>
            <a:r>
              <a:rPr lang="ja-JP" altLang="en-US" sz="1600" dirty="0"/>
              <a:t>状況）</a:t>
            </a:r>
          </a:p>
        </p:txBody>
      </p:sp>
      <p:pic>
        <p:nvPicPr>
          <p:cNvPr id="3" name="図 2"/>
          <p:cNvPicPr>
            <a:picLocks noChangeAspect="1"/>
          </p:cNvPicPr>
          <p:nvPr/>
        </p:nvPicPr>
        <p:blipFill>
          <a:blip r:embed="rId2"/>
          <a:stretch>
            <a:fillRect/>
          </a:stretch>
        </p:blipFill>
        <p:spPr>
          <a:xfrm>
            <a:off x="310809" y="998149"/>
            <a:ext cx="11406605" cy="5407621"/>
          </a:xfrm>
          <a:prstGeom prst="rect">
            <a:avLst/>
          </a:prstGeom>
        </p:spPr>
      </p:pic>
    </p:spTree>
    <p:extLst>
      <p:ext uri="{BB962C8B-B14F-4D97-AF65-F5344CB8AC3E}">
        <p14:creationId xmlns:p14="http://schemas.microsoft.com/office/powerpoint/2010/main" val="1644937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6084697" y="810633"/>
            <a:ext cx="5229185" cy="338554"/>
          </a:xfrm>
          <a:prstGeom prst="rect">
            <a:avLst/>
          </a:prstGeom>
        </p:spPr>
        <p:txBody>
          <a:bodyPr wrap="square">
            <a:spAutoFit/>
          </a:bodyPr>
          <a:lstStyle/>
          <a:p>
            <a:r>
              <a:rPr lang="ja-JP" altLang="en-US" sz="1600" b="1" dirty="0" smtClean="0">
                <a:latin typeface="UD デジタル 教科書体 NK-B" panose="02020700000000000000" pitchFamily="18" charset="-128"/>
                <a:ea typeface="UD デジタル 教科書体 NK-B" panose="02020700000000000000" pitchFamily="18" charset="-128"/>
              </a:rPr>
              <a:t>●年末年始に、確認された感染</a:t>
            </a:r>
            <a:r>
              <a:rPr lang="ja-JP" altLang="en-US" sz="1600" b="1" dirty="0">
                <a:latin typeface="UD デジタル 教科書体 NK-B" panose="02020700000000000000" pitchFamily="18" charset="-128"/>
                <a:ea typeface="UD デジタル 教科書体 NK-B" panose="02020700000000000000" pitchFamily="18" charset="-128"/>
              </a:rPr>
              <a:t>の可能性がある</a:t>
            </a:r>
            <a:r>
              <a:rPr lang="ja-JP" altLang="en-US" sz="1600" b="1" dirty="0" smtClean="0">
                <a:latin typeface="UD デジタル 教科書体 NK-B" panose="02020700000000000000" pitchFamily="18" charset="-128"/>
                <a:ea typeface="UD デジタル 教科書体 NK-B" panose="02020700000000000000" pitchFamily="18" charset="-128"/>
              </a:rPr>
              <a:t>エピソード</a:t>
            </a:r>
            <a:endParaRPr lang="en-US" altLang="ja-JP" sz="1600" b="1" dirty="0">
              <a:latin typeface="UD デジタル 教科書体 NK-B" panose="02020700000000000000" pitchFamily="18" charset="-128"/>
              <a:ea typeface="UD デジタル 教科書体 NK-B" panose="02020700000000000000" pitchFamily="18" charset="-128"/>
            </a:endParaRPr>
          </a:p>
        </p:txBody>
      </p:sp>
      <p:sp>
        <p:nvSpPr>
          <p:cNvPr id="36" name="正方形/長方形 35"/>
          <p:cNvSpPr/>
          <p:nvPr/>
        </p:nvSpPr>
        <p:spPr>
          <a:xfrm>
            <a:off x="266434" y="803585"/>
            <a:ext cx="2385781" cy="338554"/>
          </a:xfrm>
          <a:prstGeom prst="rect">
            <a:avLst/>
          </a:prstGeom>
        </p:spPr>
        <p:txBody>
          <a:bodyPr wrap="square">
            <a:spAutoFit/>
          </a:bodyPr>
          <a:lstStyle/>
          <a:p>
            <a:r>
              <a:rPr lang="ja-JP" altLang="en-US" sz="1600" b="1" dirty="0">
                <a:latin typeface="UD デジタル 教科書体 NK-B" panose="02020700000000000000" pitchFamily="18" charset="-128"/>
                <a:ea typeface="UD デジタル 教科書体 NK-B" panose="02020700000000000000" pitchFamily="18" charset="-128"/>
              </a:rPr>
              <a:t>● 状況別の陽性者</a:t>
            </a:r>
          </a:p>
        </p:txBody>
      </p:sp>
      <p:sp>
        <p:nvSpPr>
          <p:cNvPr id="37" name="テキスト ボックス 36"/>
          <p:cNvSpPr txBox="1"/>
          <p:nvPr/>
        </p:nvSpPr>
        <p:spPr>
          <a:xfrm>
            <a:off x="337213" y="1216423"/>
            <a:ext cx="583814" cy="251159"/>
          </a:xfrm>
          <a:prstGeom prst="rect">
            <a:avLst/>
          </a:prstGeom>
          <a:noFill/>
        </p:spPr>
        <p:txBody>
          <a:bodyPr wrap="none" rtlCol="0">
            <a:spAutoFit/>
          </a:bodyPr>
          <a:lstStyle/>
          <a:p>
            <a:r>
              <a:rPr lang="ja-JP" altLang="en-US" sz="1032" dirty="0"/>
              <a:t>［人］</a:t>
            </a:r>
          </a:p>
        </p:txBody>
      </p:sp>
      <p:sp>
        <p:nvSpPr>
          <p:cNvPr id="49" name="正方形/長方形 48"/>
          <p:cNvSpPr/>
          <p:nvPr/>
        </p:nvSpPr>
        <p:spPr>
          <a:xfrm>
            <a:off x="649355" y="4598416"/>
            <a:ext cx="2545225"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813" dirty="0">
                <a:solidFill>
                  <a:schemeClr val="tx1"/>
                </a:solidFill>
                <a:latin typeface="+mn-ea"/>
              </a:rPr>
              <a:t>※</a:t>
            </a:r>
            <a:r>
              <a:rPr lang="ja-JP" altLang="en-US" sz="813" dirty="0">
                <a:solidFill>
                  <a:schemeClr val="tx1"/>
                </a:solidFill>
                <a:latin typeface="+mn-ea"/>
              </a:rPr>
              <a:t>店の種別は、本人からの聞き取り情報による</a:t>
            </a:r>
            <a:endParaRPr lang="en-US" altLang="ja-JP" sz="813" dirty="0">
              <a:solidFill>
                <a:schemeClr val="tx1"/>
              </a:solidFill>
              <a:latin typeface="+mn-ea"/>
            </a:endParaRPr>
          </a:p>
        </p:txBody>
      </p:sp>
      <p:sp>
        <p:nvSpPr>
          <p:cNvPr id="4" name="テキスト ボックス 3"/>
          <p:cNvSpPr txBox="1"/>
          <p:nvPr/>
        </p:nvSpPr>
        <p:spPr>
          <a:xfrm>
            <a:off x="337213" y="4873817"/>
            <a:ext cx="2096741" cy="246221"/>
          </a:xfrm>
          <a:prstGeom prst="rect">
            <a:avLst/>
          </a:prstGeom>
          <a:noFill/>
        </p:spPr>
        <p:txBody>
          <a:bodyPr wrap="square" rtlCol="0">
            <a:spAutoFit/>
          </a:bodyPr>
          <a:lstStyle/>
          <a:p>
            <a:r>
              <a:rPr lang="en-US" altLang="ja-JP" sz="1000" dirty="0"/>
              <a:t>【</a:t>
            </a:r>
            <a:r>
              <a:rPr lang="ja-JP" altLang="en-US" sz="1000" dirty="0"/>
              <a:t>全陽性者に占める割合</a:t>
            </a:r>
            <a:r>
              <a:rPr lang="en-US" altLang="ja-JP" sz="1000" dirty="0"/>
              <a:t>】</a:t>
            </a:r>
          </a:p>
        </p:txBody>
      </p:sp>
      <p:graphicFrame>
        <p:nvGraphicFramePr>
          <p:cNvPr id="2" name="表 1"/>
          <p:cNvGraphicFramePr>
            <a:graphicFrameLocks noGrp="1"/>
          </p:cNvGraphicFramePr>
          <p:nvPr>
            <p:extLst>
              <p:ext uri="{D42A27DB-BD31-4B8C-83A1-F6EECF244321}">
                <p14:modId xmlns:p14="http://schemas.microsoft.com/office/powerpoint/2010/main" val="2967202010"/>
              </p:ext>
            </p:extLst>
          </p:nvPr>
        </p:nvGraphicFramePr>
        <p:xfrm>
          <a:off x="248864" y="5087935"/>
          <a:ext cx="5925281" cy="932028"/>
        </p:xfrm>
        <a:graphic>
          <a:graphicData uri="http://schemas.openxmlformats.org/drawingml/2006/table">
            <a:tbl>
              <a:tblPr firstRow="1" bandRow="1">
                <a:tableStyleId>{F5AB1C69-6EDB-4FF4-983F-18BD219EF322}</a:tableStyleId>
              </a:tblPr>
              <a:tblGrid>
                <a:gridCol w="1004552">
                  <a:extLst>
                    <a:ext uri="{9D8B030D-6E8A-4147-A177-3AD203B41FA5}">
                      <a16:colId xmlns:a16="http://schemas.microsoft.com/office/drawing/2014/main" val="2210063772"/>
                    </a:ext>
                  </a:extLst>
                </a:gridCol>
                <a:gridCol w="1014771">
                  <a:extLst>
                    <a:ext uri="{9D8B030D-6E8A-4147-A177-3AD203B41FA5}">
                      <a16:colId xmlns:a16="http://schemas.microsoft.com/office/drawing/2014/main" val="749325653"/>
                    </a:ext>
                  </a:extLst>
                </a:gridCol>
                <a:gridCol w="1300685">
                  <a:extLst>
                    <a:ext uri="{9D8B030D-6E8A-4147-A177-3AD203B41FA5}">
                      <a16:colId xmlns:a16="http://schemas.microsoft.com/office/drawing/2014/main" val="2508332398"/>
                    </a:ext>
                  </a:extLst>
                </a:gridCol>
                <a:gridCol w="1387969">
                  <a:extLst>
                    <a:ext uri="{9D8B030D-6E8A-4147-A177-3AD203B41FA5}">
                      <a16:colId xmlns:a16="http://schemas.microsoft.com/office/drawing/2014/main" val="3497716960"/>
                    </a:ext>
                  </a:extLst>
                </a:gridCol>
                <a:gridCol w="1217304">
                  <a:extLst>
                    <a:ext uri="{9D8B030D-6E8A-4147-A177-3AD203B41FA5}">
                      <a16:colId xmlns:a16="http://schemas.microsoft.com/office/drawing/2014/main" val="4276844383"/>
                    </a:ext>
                  </a:extLst>
                </a:gridCol>
              </a:tblGrid>
              <a:tr h="310676">
                <a:tc>
                  <a:txBody>
                    <a:bodyPr/>
                    <a:lstStyle/>
                    <a:p>
                      <a:r>
                        <a:rPr kumimoji="1" lang="en-US" altLang="ja-JP" sz="1000" b="0" dirty="0" smtClean="0">
                          <a:solidFill>
                            <a:schemeClr val="tx1"/>
                          </a:solidFill>
                          <a:latin typeface="Meiryo UI" panose="020B0604030504040204" pitchFamily="50" charset="-128"/>
                          <a:ea typeface="Meiryo UI" panose="020B0604030504040204" pitchFamily="50" charset="-128"/>
                        </a:rPr>
                        <a:t>11/26-12/9</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5.5%</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15.9%</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2.4%</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b="0" dirty="0" smtClean="0">
                          <a:solidFill>
                            <a:schemeClr val="tx1"/>
                          </a:solidFill>
                          <a:latin typeface="Meiryo UI" panose="020B0604030504040204" pitchFamily="50" charset="-128"/>
                          <a:ea typeface="Meiryo UI" panose="020B0604030504040204" pitchFamily="50" charset="-128"/>
                        </a:rPr>
                        <a:t>1.2%</a:t>
                      </a: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3557989280"/>
                  </a:ext>
                </a:extLst>
              </a:tr>
              <a:tr h="310676">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12/10-12/23</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3.8%</a:t>
                      </a: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17.8%</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2.3%</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0.8%</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703794646"/>
                  </a:ext>
                </a:extLst>
              </a:tr>
              <a:tr h="310676">
                <a:tc>
                  <a:txBody>
                    <a:bodyPr/>
                    <a:lstStyle/>
                    <a:p>
                      <a:r>
                        <a:rPr kumimoji="1" lang="en-US" altLang="ja-JP" sz="1000" dirty="0" smtClean="0">
                          <a:solidFill>
                            <a:schemeClr val="tx1"/>
                          </a:solidFill>
                          <a:latin typeface="Meiryo UI" panose="020B0604030504040204" pitchFamily="50" charset="-128"/>
                          <a:ea typeface="Meiryo UI" panose="020B0604030504040204" pitchFamily="50" charset="-128"/>
                        </a:rPr>
                        <a:t>12/24-1/6</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5.8%</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15.4%</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1.9%</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tc>
                  <a:txBody>
                    <a:bodyP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1.5%</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solidFill>
                      <a:schemeClr val="accent4">
                        <a:lumMod val="20000"/>
                        <a:lumOff val="80000"/>
                      </a:schemeClr>
                    </a:solidFill>
                  </a:tcPr>
                </a:tc>
                <a:extLst>
                  <a:ext uri="{0D108BD9-81ED-4DB2-BD59-A6C34878D82A}">
                    <a16:rowId xmlns:a16="http://schemas.microsoft.com/office/drawing/2014/main" val="673536193"/>
                  </a:ext>
                </a:extLst>
              </a:tr>
            </a:tbl>
          </a:graphicData>
        </a:graphic>
      </p:graphicFrame>
      <p:sp>
        <p:nvSpPr>
          <p:cNvPr id="34" name="テキスト ボックス 33"/>
          <p:cNvSpPr txBox="1"/>
          <p:nvPr/>
        </p:nvSpPr>
        <p:spPr>
          <a:xfrm>
            <a:off x="248864" y="6063599"/>
            <a:ext cx="5334615" cy="242374"/>
          </a:xfrm>
          <a:prstGeom prst="rect">
            <a:avLst/>
          </a:prstGeom>
          <a:noFill/>
        </p:spPr>
        <p:txBody>
          <a:bodyPr wrap="square" rtlCol="0">
            <a:spAutoFit/>
          </a:bodyPr>
          <a:lstStyle/>
          <a:p>
            <a:r>
              <a:rPr lang="en-US" altLang="ja-JP" sz="975" dirty="0"/>
              <a:t>※</a:t>
            </a:r>
            <a:r>
              <a:rPr lang="ja-JP" altLang="en-US" sz="975" dirty="0"/>
              <a:t>全陽性者数：</a:t>
            </a:r>
            <a:r>
              <a:rPr lang="en-US" altLang="ja-JP" sz="975" dirty="0" smtClean="0"/>
              <a:t>11/26-12/9</a:t>
            </a:r>
            <a:r>
              <a:rPr lang="ja-JP" altLang="en-US" sz="975" dirty="0"/>
              <a:t>　</a:t>
            </a:r>
            <a:r>
              <a:rPr lang="en-US" altLang="ja-JP" sz="975" dirty="0" smtClean="0"/>
              <a:t>4,962</a:t>
            </a:r>
            <a:r>
              <a:rPr lang="ja-JP" altLang="en-US" sz="975" dirty="0" smtClean="0"/>
              <a:t>名</a:t>
            </a:r>
            <a:r>
              <a:rPr lang="ja-JP" altLang="en-US" sz="975" dirty="0"/>
              <a:t>　</a:t>
            </a:r>
            <a:r>
              <a:rPr lang="en-US" altLang="ja-JP" sz="975" dirty="0" smtClean="0"/>
              <a:t>12/10-12/23</a:t>
            </a:r>
            <a:r>
              <a:rPr lang="ja-JP" altLang="en-US" sz="975" dirty="0"/>
              <a:t>　</a:t>
            </a:r>
            <a:r>
              <a:rPr lang="en-US" altLang="ja-JP" sz="975" dirty="0" smtClean="0"/>
              <a:t>4,392</a:t>
            </a:r>
            <a:r>
              <a:rPr lang="ja-JP" altLang="en-US" sz="975" dirty="0" smtClean="0"/>
              <a:t>名    </a:t>
            </a:r>
            <a:r>
              <a:rPr lang="en-US" altLang="ja-JP" sz="975" dirty="0" smtClean="0"/>
              <a:t>12/24-1/6  4,200</a:t>
            </a:r>
            <a:r>
              <a:rPr lang="ja-JP" altLang="en-US" sz="975" dirty="0" smtClean="0"/>
              <a:t>名</a:t>
            </a:r>
            <a:endParaRPr lang="en-US" altLang="ja-JP" sz="975" dirty="0"/>
          </a:p>
        </p:txBody>
      </p:sp>
      <p:sp>
        <p:nvSpPr>
          <p:cNvPr id="3" name="スライド番号プレースホルダー 2"/>
          <p:cNvSpPr>
            <a:spLocks noGrp="1"/>
          </p:cNvSpPr>
          <p:nvPr>
            <p:ph type="sldNum" sz="quarter" idx="12"/>
          </p:nvPr>
        </p:nvSpPr>
        <p:spPr>
          <a:xfrm>
            <a:off x="9932870" y="6470583"/>
            <a:ext cx="2228850" cy="296664"/>
          </a:xfrm>
        </p:spPr>
        <p:txBody>
          <a:bodyPr/>
          <a:lstStyle/>
          <a:p>
            <a:fld id="{F216AE56-EAD3-4706-B860-3EC2C2952B40}" type="slidenum">
              <a:rPr lang="ja-JP" altLang="en-US"/>
              <a:t>28</a:t>
            </a:fld>
            <a:endParaRPr lang="ja-JP" altLang="en-US" dirty="0"/>
          </a:p>
        </p:txBody>
      </p:sp>
      <p:sp>
        <p:nvSpPr>
          <p:cNvPr id="59" name="正方形/長方形 58"/>
          <p:cNvSpPr/>
          <p:nvPr/>
        </p:nvSpPr>
        <p:spPr>
          <a:xfrm>
            <a:off x="0" y="2548"/>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2800" b="1" dirty="0">
                <a:latin typeface="UD デジタル 教科書体 NK-B" panose="02020700000000000000" pitchFamily="18" charset="-128"/>
                <a:ea typeface="UD デジタル 教科書体 NK-B" panose="02020700000000000000" pitchFamily="18" charset="-128"/>
              </a:rPr>
              <a:t>状況別の陽性者</a:t>
            </a:r>
            <a:r>
              <a:rPr lang="ja-JP" altLang="en-US" sz="2800" b="1" dirty="0" smtClean="0">
                <a:latin typeface="UD デジタル 教科書体 NK-B" panose="02020700000000000000" pitchFamily="18" charset="-128"/>
                <a:ea typeface="UD デジタル 教科書体 NK-B" panose="02020700000000000000" pitchFamily="18" charset="-128"/>
              </a:rPr>
              <a:t>、感染の可能性があるエピソード</a:t>
            </a:r>
            <a:endParaRPr lang="ja-JP" altLang="en-US" sz="2800" b="1" dirty="0">
              <a:latin typeface="UD デジタル 教科書体 NK-B" panose="02020700000000000000" pitchFamily="18" charset="-128"/>
              <a:ea typeface="UD デジタル 教科書体 NK-B" panose="02020700000000000000" pitchFamily="18" charset="-128"/>
            </a:endParaRPr>
          </a:p>
        </p:txBody>
      </p:sp>
      <p:graphicFrame>
        <p:nvGraphicFramePr>
          <p:cNvPr id="71" name="表 70"/>
          <p:cNvGraphicFramePr>
            <a:graphicFrameLocks noGrp="1"/>
          </p:cNvGraphicFramePr>
          <p:nvPr>
            <p:extLst>
              <p:ext uri="{D42A27DB-BD31-4B8C-83A1-F6EECF244321}">
                <p14:modId xmlns:p14="http://schemas.microsoft.com/office/powerpoint/2010/main" val="935533096"/>
              </p:ext>
            </p:extLst>
          </p:nvPr>
        </p:nvGraphicFramePr>
        <p:xfrm>
          <a:off x="6327353" y="1224144"/>
          <a:ext cx="5550882" cy="4272439"/>
        </p:xfrm>
        <a:graphic>
          <a:graphicData uri="http://schemas.openxmlformats.org/drawingml/2006/table">
            <a:tbl>
              <a:tblPr firstRow="1" bandRow="1">
                <a:tableStyleId>{5A111915-BE36-4E01-A7E5-04B1672EAD32}</a:tableStyleId>
              </a:tblPr>
              <a:tblGrid>
                <a:gridCol w="1183272">
                  <a:extLst>
                    <a:ext uri="{9D8B030D-6E8A-4147-A177-3AD203B41FA5}">
                      <a16:colId xmlns:a16="http://schemas.microsoft.com/office/drawing/2014/main" val="2301050202"/>
                    </a:ext>
                  </a:extLst>
                </a:gridCol>
                <a:gridCol w="2374900">
                  <a:extLst>
                    <a:ext uri="{9D8B030D-6E8A-4147-A177-3AD203B41FA5}">
                      <a16:colId xmlns:a16="http://schemas.microsoft.com/office/drawing/2014/main" val="304388316"/>
                    </a:ext>
                  </a:extLst>
                </a:gridCol>
                <a:gridCol w="1992710">
                  <a:extLst>
                    <a:ext uri="{9D8B030D-6E8A-4147-A177-3AD203B41FA5}">
                      <a16:colId xmlns:a16="http://schemas.microsoft.com/office/drawing/2014/main" val="1744490444"/>
                    </a:ext>
                  </a:extLst>
                </a:gridCol>
              </a:tblGrid>
              <a:tr h="465199">
                <a:tc>
                  <a:txBody>
                    <a:bodyPr/>
                    <a:lstStyle/>
                    <a:p>
                      <a:pPr algn="ctr"/>
                      <a:r>
                        <a:rPr kumimoji="1" lang="ja-JP" altLang="en-US" sz="1200" b="1" dirty="0" smtClean="0"/>
                        <a:t>特徴</a:t>
                      </a:r>
                      <a:endParaRPr kumimoji="1" lang="ja-JP" altLang="en-US" sz="1200" b="1" dirty="0"/>
                    </a:p>
                  </a:txBody>
                  <a:tcPr anchor="ctr"/>
                </a:tc>
                <a:tc>
                  <a:txBody>
                    <a:bodyPr/>
                    <a:lstStyle/>
                    <a:p>
                      <a:pPr algn="ctr"/>
                      <a:r>
                        <a:rPr kumimoji="1" lang="ja-JP" altLang="en-US" sz="1200" b="1" dirty="0" smtClean="0"/>
                        <a:t>感染が推定されるエピソード</a:t>
                      </a:r>
                      <a:endParaRPr kumimoji="1" lang="ja-JP" altLang="en-US" sz="1200" b="1" dirty="0"/>
                    </a:p>
                  </a:txBody>
                  <a:tcPr anchor="ctr"/>
                </a:tc>
                <a:tc>
                  <a:txBody>
                    <a:bodyPr/>
                    <a:lstStyle/>
                    <a:p>
                      <a:pPr algn="ctr"/>
                      <a:r>
                        <a:rPr kumimoji="1" lang="ja-JP" altLang="en-US" sz="1200" b="1" dirty="0" smtClean="0"/>
                        <a:t>確認された延べ人数</a:t>
                      </a:r>
                      <a:endParaRPr kumimoji="1" lang="ja-JP" altLang="en-US" sz="1200" b="1" dirty="0"/>
                    </a:p>
                  </a:txBody>
                  <a:tcPr anchor="ctr"/>
                </a:tc>
                <a:extLst>
                  <a:ext uri="{0D108BD9-81ED-4DB2-BD59-A6C34878D82A}">
                    <a16:rowId xmlns:a16="http://schemas.microsoft.com/office/drawing/2014/main" val="3851567094"/>
                  </a:ext>
                </a:extLst>
              </a:tr>
              <a:tr h="688440">
                <a:tc rowSpan="2">
                  <a:txBody>
                    <a:bodyPr/>
                    <a:lstStyle/>
                    <a:p>
                      <a:r>
                        <a:rPr kumimoji="1" lang="ja-JP" altLang="en-US" sz="1200" b="1" dirty="0" smtClean="0"/>
                        <a:t>普段接して</a:t>
                      </a:r>
                      <a:endParaRPr kumimoji="1" lang="en-US" altLang="ja-JP" sz="1200" b="1" dirty="0" smtClean="0"/>
                    </a:p>
                    <a:p>
                      <a:r>
                        <a:rPr kumimoji="1" lang="ja-JP" altLang="en-US" sz="1200" b="1" dirty="0" smtClean="0"/>
                        <a:t>いない者同士の集まり</a:t>
                      </a:r>
                      <a:endParaRPr kumimoji="1" lang="ja-JP" altLang="en-US" sz="1200" b="1" dirty="0"/>
                    </a:p>
                  </a:txBody>
                  <a:tcPr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tc>
                  <a:txBody>
                    <a:bodyPr/>
                    <a:lstStyle/>
                    <a:p>
                      <a:r>
                        <a:rPr kumimoji="1" lang="ja-JP" altLang="en-US" sz="1200" b="1" dirty="0" smtClean="0"/>
                        <a:t>同窓会等、友人同士の集まり</a:t>
                      </a:r>
                    </a:p>
                    <a:p>
                      <a:r>
                        <a:rPr kumimoji="1" lang="ja-JP" altLang="en-US" sz="1200" b="1" dirty="0" smtClean="0"/>
                        <a:t>（会食・カラオケ等）</a:t>
                      </a:r>
                      <a:endParaRPr kumimoji="1" lang="ja-JP" altLang="en-US" sz="1200" b="1" dirty="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r>
                        <a:rPr kumimoji="1" lang="en-US" altLang="ja-JP" sz="1200" b="1" dirty="0" smtClean="0"/>
                        <a:t>24</a:t>
                      </a:r>
                      <a:r>
                        <a:rPr kumimoji="1" lang="ja-JP" altLang="en-US" sz="1200" b="1" dirty="0" smtClean="0"/>
                        <a:t>人</a:t>
                      </a:r>
                      <a:endParaRPr kumimoji="1" lang="en-US" altLang="ja-JP" sz="1200" b="1" dirty="0" smtClean="0"/>
                    </a:p>
                    <a:p>
                      <a:endParaRPr kumimoji="1" lang="en-US" altLang="ja-JP" sz="800" b="1" dirty="0" smtClean="0"/>
                    </a:p>
                    <a:p>
                      <a:r>
                        <a:rPr kumimoji="1" lang="en-US" altLang="ja-JP" sz="1100" b="1" dirty="0" smtClean="0"/>
                        <a:t>※</a:t>
                      </a:r>
                      <a:r>
                        <a:rPr kumimoji="1" lang="ja-JP" altLang="en-US" sz="1100" b="1" dirty="0" smtClean="0"/>
                        <a:t>複数のクラスターが発生</a:t>
                      </a:r>
                      <a:endParaRPr kumimoji="1" lang="ja-JP" altLang="en-US" sz="1100" b="1" dirty="0"/>
                    </a:p>
                  </a:txBody>
                  <a:tcPr marT="108000" marB="10800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339002519"/>
                  </a:ext>
                </a:extLst>
              </a:tr>
              <a:tr h="688440">
                <a:tc vMerge="1">
                  <a:txBody>
                    <a:bodyPr/>
                    <a:lstStyle/>
                    <a:p>
                      <a:endParaRPr kumimoji="1" lang="ja-JP" altLang="en-US" sz="1200" dirty="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200" b="1" dirty="0" smtClean="0"/>
                        <a:t>複数の家族が集う親族の集まり</a:t>
                      </a:r>
                      <a:endParaRPr kumimoji="1" lang="en-US" altLang="ja-JP" sz="1200" b="1" dirty="0" smtClean="0"/>
                    </a:p>
                    <a:p>
                      <a:r>
                        <a:rPr kumimoji="1" lang="ja-JP" altLang="en-US" sz="1200" b="1" dirty="0" smtClean="0"/>
                        <a:t>（同居家族を除く）</a:t>
                      </a:r>
                      <a:endParaRPr kumimoji="1" lang="ja-JP" altLang="en-US" sz="1200" b="1" dirty="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r>
                        <a:rPr kumimoji="1" lang="en-US" altLang="ja-JP" sz="1200" b="1" dirty="0" smtClean="0"/>
                        <a:t>60</a:t>
                      </a:r>
                      <a:r>
                        <a:rPr kumimoji="1" lang="ja-JP" altLang="en-US" sz="1200" b="1" dirty="0" smtClean="0"/>
                        <a:t>人</a:t>
                      </a:r>
                      <a:endParaRPr kumimoji="1" lang="ja-JP" altLang="en-US" sz="1200" b="1" dirty="0"/>
                    </a:p>
                  </a:txBody>
                  <a:tcPr marT="108000" marB="10800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649947947"/>
                  </a:ext>
                </a:extLst>
              </a:tr>
              <a:tr h="540000">
                <a:tc>
                  <a:txBody>
                    <a:bodyPr/>
                    <a:lstStyle/>
                    <a:p>
                      <a:r>
                        <a:rPr kumimoji="1" lang="ja-JP" altLang="en-US" sz="1200" b="1" dirty="0" smtClean="0"/>
                        <a:t>年中行事</a:t>
                      </a:r>
                      <a:endParaRPr kumimoji="1" lang="en-US" altLang="ja-JP" sz="1200" b="1" dirty="0" smtClean="0"/>
                    </a:p>
                  </a:txBody>
                  <a:tcPr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a:txBody>
                    <a:bodyPr/>
                    <a:lstStyle/>
                    <a:p>
                      <a:r>
                        <a:rPr kumimoji="1" lang="ja-JP" altLang="en-US" sz="1200" b="1" dirty="0" smtClean="0"/>
                        <a:t>クリスマス会・忘年会・新年会</a:t>
                      </a:r>
                      <a:endParaRPr kumimoji="1" lang="ja-JP" altLang="en-US" sz="1200" b="1" dirty="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r>
                        <a:rPr kumimoji="1" lang="en-US" altLang="ja-JP" sz="1200" b="1" dirty="0" smtClean="0"/>
                        <a:t>12</a:t>
                      </a:r>
                      <a:r>
                        <a:rPr kumimoji="1" lang="ja-JP" altLang="en-US" sz="1200" b="1" dirty="0" smtClean="0"/>
                        <a:t>人</a:t>
                      </a:r>
                      <a:endParaRPr kumimoji="1" lang="ja-JP" altLang="en-US" sz="1200" b="1" dirty="0"/>
                    </a:p>
                  </a:txBody>
                  <a:tcPr marT="108000" marB="10800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2366769314"/>
                  </a:ext>
                </a:extLst>
              </a:tr>
              <a:tr h="540000">
                <a:tc rowSpan="3">
                  <a:txBody>
                    <a:bodyPr/>
                    <a:lstStyle/>
                    <a:p>
                      <a:r>
                        <a:rPr kumimoji="1" lang="ja-JP" altLang="en-US" sz="1200" b="1" dirty="0" smtClean="0"/>
                        <a:t>年末年始に</a:t>
                      </a:r>
                      <a:endParaRPr kumimoji="1" lang="en-US" altLang="ja-JP" sz="1200" b="1" dirty="0" smtClean="0"/>
                    </a:p>
                    <a:p>
                      <a:r>
                        <a:rPr kumimoji="1" lang="ja-JP" altLang="en-US" sz="1200" b="1" dirty="0" smtClean="0"/>
                        <a:t>開催が増えるイベント</a:t>
                      </a:r>
                      <a:endParaRPr kumimoji="1" lang="ja-JP" altLang="en-US" sz="1200" b="1" dirty="0"/>
                    </a:p>
                  </a:txBody>
                  <a:tcPr anchor="ctr">
                    <a:lnR w="12700" cap="flat" cmpd="sng" algn="ctr">
                      <a:solidFill>
                        <a:schemeClr val="accent5"/>
                      </a:solidFill>
                      <a:prstDash val="solid"/>
                      <a:round/>
                      <a:headEnd type="none" w="med" len="med"/>
                      <a:tailEnd type="none" w="med" len="med"/>
                    </a:lnR>
                  </a:tcPr>
                </a:tc>
                <a:tc>
                  <a:txBody>
                    <a:bodyPr/>
                    <a:lstStyle/>
                    <a:p>
                      <a:r>
                        <a:rPr kumimoji="1" lang="ja-JP" altLang="en-US" sz="1200" b="1" dirty="0" smtClean="0"/>
                        <a:t>パーティ</a:t>
                      </a:r>
                      <a:endParaRPr kumimoji="1" lang="ja-JP" altLang="en-US" sz="1200" b="1" dirty="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r>
                        <a:rPr kumimoji="1" lang="en-US" altLang="ja-JP" sz="1200" b="1" dirty="0" smtClean="0"/>
                        <a:t>6</a:t>
                      </a:r>
                      <a:r>
                        <a:rPr kumimoji="1" lang="ja-JP" altLang="en-US" sz="1200" b="1" dirty="0" smtClean="0"/>
                        <a:t>人</a:t>
                      </a:r>
                      <a:endParaRPr kumimoji="1" lang="ja-JP" altLang="en-US" sz="1200" b="1" dirty="0"/>
                    </a:p>
                  </a:txBody>
                  <a:tcPr marT="108000" marB="10800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875617281"/>
                  </a:ext>
                </a:extLst>
              </a:tr>
              <a:tr h="540000">
                <a:tc vMerge="1">
                  <a:txBody>
                    <a:bodyPr/>
                    <a:lstStyle/>
                    <a:p>
                      <a:endParaRPr kumimoji="1" lang="en-US" altLang="ja-JP" sz="1200" dirty="0" smtClean="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200" b="1" dirty="0" smtClean="0"/>
                        <a:t>カラオケ</a:t>
                      </a:r>
                      <a:endParaRPr kumimoji="1" lang="en-US" altLang="ja-JP" sz="1200" b="1" dirty="0" smtClean="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r>
                        <a:rPr kumimoji="1" lang="en-US" altLang="ja-JP" sz="1100" b="1" dirty="0" smtClean="0"/>
                        <a:t>52</a:t>
                      </a:r>
                      <a:r>
                        <a:rPr kumimoji="1" lang="ja-JP" altLang="en-US" sz="1100" b="1" dirty="0" smtClean="0"/>
                        <a:t>人 </a:t>
                      </a:r>
                      <a:endParaRPr kumimoji="1" lang="en-US" altLang="ja-JP" sz="1100" b="1" dirty="0" smtClean="0"/>
                    </a:p>
                    <a:p>
                      <a:endParaRPr kumimoji="1" lang="en-US" altLang="ja-JP" sz="300" b="1" dirty="0" smtClean="0"/>
                    </a:p>
                    <a:p>
                      <a:endParaRPr kumimoji="1" lang="en-US" altLang="ja-JP" sz="300" b="1" dirty="0" smtClean="0"/>
                    </a:p>
                    <a:p>
                      <a:r>
                        <a:rPr kumimoji="1" lang="en-US" altLang="ja-JP" sz="1100" b="1" dirty="0" smtClean="0"/>
                        <a:t>※</a:t>
                      </a:r>
                      <a:r>
                        <a:rPr kumimoji="1" lang="ja-JP" altLang="en-US" sz="1100" b="1" dirty="0" smtClean="0"/>
                        <a:t>オールナイト等、長時間　</a:t>
                      </a:r>
                      <a:endParaRPr kumimoji="1" lang="en-US" altLang="ja-JP" sz="1100" b="1" dirty="0" smtClean="0"/>
                    </a:p>
                    <a:p>
                      <a:r>
                        <a:rPr kumimoji="1" lang="ja-JP" altLang="en-US" sz="1100" b="1" dirty="0" smtClean="0"/>
                        <a:t>　に及ぶものが多い</a:t>
                      </a:r>
                      <a:endParaRPr kumimoji="1" lang="en-US" altLang="ja-JP" sz="1100" b="1" dirty="0" smtClean="0"/>
                    </a:p>
                  </a:txBody>
                  <a:tcPr marT="108000" marB="10800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3740369441"/>
                  </a:ext>
                </a:extLst>
              </a:tr>
              <a:tr h="540000">
                <a:tc vMerge="1">
                  <a:txBody>
                    <a:bodyPr/>
                    <a:lstStyle/>
                    <a:p>
                      <a:endParaRPr kumimoji="1" lang="en-US" altLang="ja-JP" sz="1200" dirty="0" smtClean="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tcPr>
                </a:tc>
                <a:tc>
                  <a:txBody>
                    <a:bodyPr/>
                    <a:lstStyle/>
                    <a:p>
                      <a:r>
                        <a:rPr kumimoji="1" lang="ja-JP" altLang="en-US" sz="1200" b="1" dirty="0" smtClean="0"/>
                        <a:t>飲み会・会食・宅飲み</a:t>
                      </a:r>
                      <a:endParaRPr kumimoji="1" lang="en-US" altLang="ja-JP" sz="1200" b="1" dirty="0" smtClean="0"/>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dirty="0" smtClean="0"/>
                        <a:t>141</a:t>
                      </a:r>
                      <a:r>
                        <a:rPr kumimoji="1" lang="ja-JP" altLang="en-US" sz="1200" b="1" dirty="0" smtClean="0"/>
                        <a:t>人</a:t>
                      </a:r>
                      <a:endParaRPr kumimoji="1" lang="en-US" altLang="ja-JP" sz="1200" b="1" dirty="0" smtClean="0"/>
                    </a:p>
                  </a:txBody>
                  <a:tcPr marT="108000" marB="10800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108638880"/>
                  </a:ext>
                </a:extLst>
              </a:tr>
            </a:tbl>
          </a:graphicData>
        </a:graphic>
      </p:graphicFrame>
      <p:sp>
        <p:nvSpPr>
          <p:cNvPr id="78" name="正方形/長方形 77"/>
          <p:cNvSpPr/>
          <p:nvPr/>
        </p:nvSpPr>
        <p:spPr>
          <a:xfrm>
            <a:off x="7515184" y="5909984"/>
            <a:ext cx="4403880" cy="3264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050" dirty="0" smtClean="0">
                <a:solidFill>
                  <a:schemeClr val="tx1"/>
                </a:solidFill>
                <a:latin typeface="+mn-ea"/>
              </a:rPr>
              <a:t>※12/26</a:t>
            </a:r>
            <a:r>
              <a:rPr lang="ja-JP" altLang="en-US" sz="1050" dirty="0" smtClean="0">
                <a:solidFill>
                  <a:schemeClr val="tx1"/>
                </a:solidFill>
                <a:latin typeface="+mn-ea"/>
              </a:rPr>
              <a:t>～</a:t>
            </a:r>
            <a:r>
              <a:rPr lang="en-US" altLang="ja-JP" sz="1050" dirty="0" smtClean="0">
                <a:solidFill>
                  <a:schemeClr val="tx1"/>
                </a:solidFill>
                <a:latin typeface="+mn-ea"/>
              </a:rPr>
              <a:t>1/6</a:t>
            </a:r>
            <a:r>
              <a:rPr lang="ja-JP" altLang="en-US" sz="1050" dirty="0" smtClean="0">
                <a:solidFill>
                  <a:schemeClr val="tx1"/>
                </a:solidFill>
                <a:latin typeface="+mn-ea"/>
              </a:rPr>
              <a:t>に発表された新規陽性者</a:t>
            </a:r>
            <a:r>
              <a:rPr lang="en-US" altLang="ja-JP" sz="1050" dirty="0" smtClean="0">
                <a:solidFill>
                  <a:schemeClr val="tx1"/>
                </a:solidFill>
                <a:latin typeface="+mn-ea"/>
              </a:rPr>
              <a:t>3,617</a:t>
            </a:r>
            <a:r>
              <a:rPr lang="ja-JP" altLang="en-US" sz="1050" dirty="0" smtClean="0">
                <a:solidFill>
                  <a:schemeClr val="tx1"/>
                </a:solidFill>
                <a:latin typeface="+mn-ea"/>
              </a:rPr>
              <a:t>人の行動歴より集計</a:t>
            </a:r>
            <a:endParaRPr lang="en-US" altLang="ja-JP" sz="1050" dirty="0">
              <a:solidFill>
                <a:schemeClr val="tx1"/>
              </a:solidFill>
              <a:latin typeface="+mn-ea"/>
            </a:endParaRPr>
          </a:p>
        </p:txBody>
      </p:sp>
      <p:sp>
        <p:nvSpPr>
          <p:cNvPr id="14" name="正方形/長方形 13"/>
          <p:cNvSpPr/>
          <p:nvPr/>
        </p:nvSpPr>
        <p:spPr>
          <a:xfrm>
            <a:off x="6327353" y="6384813"/>
            <a:ext cx="5591711" cy="369332"/>
          </a:xfrm>
          <a:prstGeom prst="rect">
            <a:avLst/>
          </a:prstGeom>
        </p:spPr>
        <p:txBody>
          <a:bodyPr wrap="square">
            <a:spAutoFit/>
          </a:bodyPr>
          <a:lstStyle/>
          <a:p>
            <a:r>
              <a:rPr lang="ja-JP" altLang="en-US" b="1" u="heavy" dirty="0" smtClean="0">
                <a:solidFill>
                  <a:srgbClr val="FF0000"/>
                </a:solidFill>
                <a:uFill>
                  <a:solidFill>
                    <a:srgbClr val="FF0000"/>
                  </a:solidFill>
                </a:uFill>
                <a:latin typeface="UD デジタル 教科書体 NK-B" panose="02020700000000000000" pitchFamily="18" charset="-128"/>
                <a:ea typeface="UD デジタル 教科書体 NK-B" panose="02020700000000000000" pitchFamily="18" charset="-128"/>
              </a:rPr>
              <a:t>年末年始におけ</a:t>
            </a:r>
            <a:r>
              <a:rPr lang="ja-JP" altLang="en-US" b="1" u="heavy" dirty="0">
                <a:solidFill>
                  <a:srgbClr val="FF0000"/>
                </a:solidFill>
                <a:uFill>
                  <a:solidFill>
                    <a:srgbClr val="FF0000"/>
                  </a:solidFill>
                </a:uFill>
                <a:latin typeface="UD デジタル 教科書体 NK-B" panose="02020700000000000000" pitchFamily="18" charset="-128"/>
                <a:ea typeface="UD デジタル 教科書体 NK-B" panose="02020700000000000000" pitchFamily="18" charset="-128"/>
              </a:rPr>
              <a:t>る</a:t>
            </a:r>
            <a:r>
              <a:rPr lang="ja-JP" altLang="en-US" b="1" u="heavy" dirty="0" smtClean="0">
                <a:solidFill>
                  <a:srgbClr val="FF0000"/>
                </a:solidFill>
                <a:uFill>
                  <a:solidFill>
                    <a:srgbClr val="FF0000"/>
                  </a:solidFill>
                </a:uFill>
                <a:latin typeface="UD デジタル 教科書体 NK-B" panose="02020700000000000000" pitchFamily="18" charset="-128"/>
                <a:ea typeface="UD デジタル 教科書体 NK-B" panose="02020700000000000000" pitchFamily="18" charset="-128"/>
              </a:rPr>
              <a:t>イベントでの感染が数多く確認された</a:t>
            </a:r>
            <a:endParaRPr lang="en-US" altLang="ja-JP" b="1" u="heavy" dirty="0">
              <a:solidFill>
                <a:srgbClr val="FF0000"/>
              </a:solidFill>
              <a:uFill>
                <a:solidFill>
                  <a:srgbClr val="FF0000"/>
                </a:solidFill>
              </a:uFill>
              <a:latin typeface="UD デジタル 教科書体 NK-B" panose="02020700000000000000" pitchFamily="18" charset="-128"/>
              <a:ea typeface="UD デジタル 教科書体 NK-B" panose="02020700000000000000" pitchFamily="18" charset="-128"/>
            </a:endParaRPr>
          </a:p>
        </p:txBody>
      </p:sp>
      <p:sp>
        <p:nvSpPr>
          <p:cNvPr id="15" name="正方形/長方形 14">
            <a:extLst>
              <a:ext uri="{FF2B5EF4-FFF2-40B4-BE49-F238E27FC236}">
                <a16:creationId xmlns:a16="http://schemas.microsoft.com/office/drawing/2014/main" id="{FC024533-669C-48B1-82E7-C27042384F7F}"/>
              </a:ext>
            </a:extLst>
          </p:cNvPr>
          <p:cNvSpPr/>
          <p:nvPr/>
        </p:nvSpPr>
        <p:spPr>
          <a:xfrm>
            <a:off x="248864" y="6349609"/>
            <a:ext cx="5835833" cy="4192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新規陽性者に占める居酒屋、飲食店等の割合が増加。</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p:cNvSpPr txBox="1"/>
          <p:nvPr/>
        </p:nvSpPr>
        <p:spPr>
          <a:xfrm>
            <a:off x="9867250" y="5530877"/>
            <a:ext cx="2194286" cy="338554"/>
          </a:xfrm>
          <a:prstGeom prst="rect">
            <a:avLst/>
          </a:prstGeom>
          <a:noFill/>
        </p:spPr>
        <p:txBody>
          <a:bodyPr wrap="square" rtlCol="0">
            <a:spAutoFit/>
          </a:bodyPr>
          <a:lstStyle/>
          <a:p>
            <a:r>
              <a:rPr lang="ja-JP" altLang="en-US" sz="1600" b="1" dirty="0" smtClean="0"/>
              <a:t>延べ</a:t>
            </a:r>
            <a:r>
              <a:rPr lang="en-US" altLang="ja-JP" sz="1600" b="1" dirty="0" smtClean="0"/>
              <a:t>295</a:t>
            </a:r>
            <a:r>
              <a:rPr lang="ja-JP" altLang="en-US" sz="1600" b="1" dirty="0" smtClean="0"/>
              <a:t>人</a:t>
            </a:r>
            <a:endParaRPr kumimoji="1" lang="ja-JP" altLang="en-US" sz="1600" b="1" dirty="0"/>
          </a:p>
        </p:txBody>
      </p:sp>
      <p:pic>
        <p:nvPicPr>
          <p:cNvPr id="6" name="図 5"/>
          <p:cNvPicPr>
            <a:picLocks noChangeAspect="1"/>
          </p:cNvPicPr>
          <p:nvPr/>
        </p:nvPicPr>
        <p:blipFill>
          <a:blip r:embed="rId3"/>
          <a:stretch>
            <a:fillRect/>
          </a:stretch>
        </p:blipFill>
        <p:spPr>
          <a:xfrm>
            <a:off x="378994" y="1124184"/>
            <a:ext cx="6005080" cy="3889585"/>
          </a:xfrm>
          <a:prstGeom prst="rect">
            <a:avLst/>
          </a:prstGeom>
        </p:spPr>
      </p:pic>
    </p:spTree>
    <p:extLst>
      <p:ext uri="{BB962C8B-B14F-4D97-AF65-F5344CB8AC3E}">
        <p14:creationId xmlns:p14="http://schemas.microsoft.com/office/powerpoint/2010/main" val="41261582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152024" y="950849"/>
          <a:ext cx="5746499" cy="1767840"/>
        </p:xfrm>
        <a:graphic>
          <a:graphicData uri="http://schemas.openxmlformats.org/drawingml/2006/table">
            <a:tbl>
              <a:tblPr firstRow="1" bandRow="1">
                <a:tableStyleId>{5C22544A-7EE6-4342-B048-85BDC9FD1C3A}</a:tableStyleId>
              </a:tblPr>
              <a:tblGrid>
                <a:gridCol w="295039">
                  <a:extLst>
                    <a:ext uri="{9D8B030D-6E8A-4147-A177-3AD203B41FA5}">
                      <a16:colId xmlns:a16="http://schemas.microsoft.com/office/drawing/2014/main" val="293234343"/>
                    </a:ext>
                  </a:extLst>
                </a:gridCol>
                <a:gridCol w="2296138">
                  <a:extLst>
                    <a:ext uri="{9D8B030D-6E8A-4147-A177-3AD203B41FA5}">
                      <a16:colId xmlns:a16="http://schemas.microsoft.com/office/drawing/2014/main" val="1060905580"/>
                    </a:ext>
                  </a:extLst>
                </a:gridCol>
                <a:gridCol w="1181320">
                  <a:extLst>
                    <a:ext uri="{9D8B030D-6E8A-4147-A177-3AD203B41FA5}">
                      <a16:colId xmlns:a16="http://schemas.microsoft.com/office/drawing/2014/main" val="159056513"/>
                    </a:ext>
                  </a:extLst>
                </a:gridCol>
                <a:gridCol w="1086224">
                  <a:extLst>
                    <a:ext uri="{9D8B030D-6E8A-4147-A177-3AD203B41FA5}">
                      <a16:colId xmlns:a16="http://schemas.microsoft.com/office/drawing/2014/main" val="1694481235"/>
                    </a:ext>
                  </a:extLst>
                </a:gridCol>
                <a:gridCol w="887778">
                  <a:extLst>
                    <a:ext uri="{9D8B030D-6E8A-4147-A177-3AD203B41FA5}">
                      <a16:colId xmlns:a16="http://schemas.microsoft.com/office/drawing/2014/main" val="1323237292"/>
                    </a:ext>
                  </a:extLst>
                </a:gridCol>
              </a:tblGrid>
              <a:tr h="404182">
                <a:tc>
                  <a:txBody>
                    <a:bodyPr/>
                    <a:lstStyle/>
                    <a:p>
                      <a:pPr algn="ctr"/>
                      <a:endParaRPr kumimoji="1" lang="ja-JP" altLang="en-US" sz="1600" dirty="0"/>
                    </a:p>
                  </a:txBody>
                  <a:tcPr/>
                </a:tc>
                <a:tc>
                  <a:txBody>
                    <a:bodyPr/>
                    <a:lstStyle/>
                    <a:p>
                      <a:pPr algn="ctr"/>
                      <a:r>
                        <a:rPr kumimoji="1" lang="ja-JP" altLang="en-US" sz="1600" dirty="0" smtClean="0"/>
                        <a:t>発表名称</a:t>
                      </a:r>
                      <a:endParaRPr kumimoji="1" lang="ja-JP" altLang="en-US" sz="1600" dirty="0"/>
                    </a:p>
                  </a:txBody>
                  <a:tcPr anchor="ctr"/>
                </a:tc>
                <a:tc>
                  <a:txBody>
                    <a:bodyPr/>
                    <a:lstStyle/>
                    <a:p>
                      <a:pPr algn="ctr"/>
                      <a:r>
                        <a:rPr kumimoji="1" lang="ja-JP" altLang="en-US" sz="1600" dirty="0" smtClean="0"/>
                        <a:t>件数</a:t>
                      </a:r>
                      <a:endParaRPr kumimoji="1" lang="ja-JP" altLang="en-US" sz="1600" dirty="0"/>
                    </a:p>
                  </a:txBody>
                  <a:tcPr anchor="ctr"/>
                </a:tc>
                <a:tc>
                  <a:txBody>
                    <a:bodyPr/>
                    <a:lstStyle/>
                    <a:p>
                      <a:pPr algn="ctr"/>
                      <a:r>
                        <a:rPr kumimoji="1" lang="ja-JP" altLang="en-US" sz="1600" dirty="0" smtClean="0"/>
                        <a:t>陽性者数</a:t>
                      </a:r>
                      <a:endParaRPr kumimoji="1" lang="ja-JP" altLang="en-US" sz="1600" dirty="0"/>
                    </a:p>
                  </a:txBody>
                  <a:tcPr anchor="ctr"/>
                </a:tc>
                <a:tc>
                  <a:txBody>
                    <a:bodyPr/>
                    <a:lstStyle/>
                    <a:p>
                      <a:pPr algn="ctr"/>
                      <a:r>
                        <a:rPr kumimoji="1" lang="ja-JP" altLang="en-US" sz="1100" dirty="0" smtClean="0"/>
                        <a:t>陽性者数</a:t>
                      </a:r>
                      <a:endParaRPr kumimoji="1" lang="en-US" altLang="ja-JP" sz="1100" dirty="0" smtClean="0"/>
                    </a:p>
                    <a:p>
                      <a:pPr algn="ctr"/>
                      <a:r>
                        <a:rPr kumimoji="1" lang="ja-JP" altLang="en-US" sz="1100" dirty="0" smtClean="0"/>
                        <a:t>／件数</a:t>
                      </a:r>
                      <a:endParaRPr kumimoji="1" lang="ja-JP" altLang="en-US" sz="1100" dirty="0"/>
                    </a:p>
                  </a:txBody>
                  <a:tcPr anchor="ctr"/>
                </a:tc>
                <a:extLst>
                  <a:ext uri="{0D108BD9-81ED-4DB2-BD59-A6C34878D82A}">
                    <a16:rowId xmlns:a16="http://schemas.microsoft.com/office/drawing/2014/main" val="3281253019"/>
                  </a:ext>
                </a:extLst>
              </a:tr>
              <a:tr h="328549">
                <a:tc>
                  <a:txBody>
                    <a:bodyPr/>
                    <a:lstStyle/>
                    <a:p>
                      <a:pPr algn="ctr"/>
                      <a:r>
                        <a:rPr kumimoji="1" lang="ja-JP" altLang="en-US" sz="1600" dirty="0" smtClean="0"/>
                        <a:t>１</a:t>
                      </a:r>
                      <a:endParaRPr kumimoji="1" lang="en-US" altLang="ja-JP" sz="1600" dirty="0" smtClean="0"/>
                    </a:p>
                  </a:txBody>
                  <a:tcPr/>
                </a:tc>
                <a:tc>
                  <a:txBody>
                    <a:bodyPr/>
                    <a:lstStyle/>
                    <a:p>
                      <a:pPr algn="l"/>
                      <a:r>
                        <a:rPr kumimoji="1" lang="ja-JP" altLang="en-US" sz="1600" dirty="0" smtClean="0"/>
                        <a:t>ライブ参加者</a:t>
                      </a:r>
                      <a:endParaRPr kumimoji="1" lang="ja-JP" altLang="en-US" sz="1600" dirty="0"/>
                    </a:p>
                  </a:txBody>
                  <a:tcPr/>
                </a:tc>
                <a:tc>
                  <a:txBody>
                    <a:bodyPr/>
                    <a:lstStyle/>
                    <a:p>
                      <a:pPr algn="ctr"/>
                      <a:r>
                        <a:rPr kumimoji="1" lang="ja-JP" altLang="en-US" sz="1600" dirty="0" smtClean="0"/>
                        <a:t>４施設</a:t>
                      </a:r>
                      <a:endParaRPr kumimoji="1" lang="ja-JP" altLang="en-US" sz="1600" dirty="0"/>
                    </a:p>
                  </a:txBody>
                  <a:tcPr/>
                </a:tc>
                <a:tc>
                  <a:txBody>
                    <a:bodyPr/>
                    <a:lstStyle/>
                    <a:p>
                      <a:pPr algn="ctr"/>
                      <a:r>
                        <a:rPr kumimoji="1" lang="en-US" altLang="ja-JP" sz="1600" dirty="0" smtClean="0"/>
                        <a:t>48</a:t>
                      </a:r>
                      <a:endParaRPr kumimoji="1" lang="ja-JP" altLang="en-US" sz="1600" dirty="0"/>
                    </a:p>
                  </a:txBody>
                  <a:tcPr/>
                </a:tc>
                <a:tc>
                  <a:txBody>
                    <a:bodyPr/>
                    <a:lstStyle/>
                    <a:p>
                      <a:pPr algn="ctr"/>
                      <a:r>
                        <a:rPr kumimoji="1" lang="en-US" altLang="ja-JP" sz="1600" dirty="0" smtClean="0"/>
                        <a:t>12.0</a:t>
                      </a:r>
                      <a:endParaRPr kumimoji="1" lang="ja-JP" altLang="en-US" sz="1600" dirty="0"/>
                    </a:p>
                  </a:txBody>
                  <a:tcPr/>
                </a:tc>
                <a:extLst>
                  <a:ext uri="{0D108BD9-81ED-4DB2-BD59-A6C34878D82A}">
                    <a16:rowId xmlns:a16="http://schemas.microsoft.com/office/drawing/2014/main" val="1701459504"/>
                  </a:ext>
                </a:extLst>
              </a:tr>
              <a:tr h="328549">
                <a:tc>
                  <a:txBody>
                    <a:bodyPr/>
                    <a:lstStyle/>
                    <a:p>
                      <a:pPr algn="ctr"/>
                      <a:r>
                        <a:rPr kumimoji="1" lang="ja-JP" altLang="en-US" sz="1600" dirty="0" smtClean="0"/>
                        <a:t>２</a:t>
                      </a:r>
                      <a:endParaRPr kumimoji="1" lang="en-US" altLang="ja-JP" sz="1600" dirty="0" smtClean="0"/>
                    </a:p>
                  </a:txBody>
                  <a:tcPr/>
                </a:tc>
                <a:tc>
                  <a:txBody>
                    <a:bodyPr/>
                    <a:lstStyle/>
                    <a:p>
                      <a:pPr algn="l"/>
                      <a:r>
                        <a:rPr kumimoji="1" lang="ja-JP" altLang="en-US" sz="1600" dirty="0" smtClean="0"/>
                        <a:t>大学の関係者</a:t>
                      </a:r>
                      <a:endParaRPr kumimoji="1" lang="ja-JP" altLang="en-US" sz="1600" dirty="0"/>
                    </a:p>
                  </a:txBody>
                  <a:tcPr/>
                </a:tc>
                <a:tc>
                  <a:txBody>
                    <a:bodyPr/>
                    <a:lstStyle/>
                    <a:p>
                      <a:pPr algn="ctr"/>
                      <a:r>
                        <a:rPr kumimoji="1" lang="ja-JP" altLang="en-US" sz="1600" dirty="0" smtClean="0"/>
                        <a:t>１大学</a:t>
                      </a:r>
                      <a:endParaRPr kumimoji="1" lang="ja-JP" altLang="en-US" sz="1600" dirty="0"/>
                    </a:p>
                  </a:txBody>
                  <a:tcPr/>
                </a:tc>
                <a:tc>
                  <a:txBody>
                    <a:bodyPr/>
                    <a:lstStyle/>
                    <a:p>
                      <a:pPr algn="ctr"/>
                      <a:r>
                        <a:rPr kumimoji="1" lang="ja-JP" altLang="en-US" sz="1600" dirty="0" smtClean="0"/>
                        <a:t>８</a:t>
                      </a:r>
                      <a:endParaRPr kumimoji="1" lang="ja-JP" altLang="en-US" sz="1600" dirty="0"/>
                    </a:p>
                  </a:txBody>
                  <a:tcPr/>
                </a:tc>
                <a:tc>
                  <a:txBody>
                    <a:bodyPr/>
                    <a:lstStyle/>
                    <a:p>
                      <a:pPr algn="ctr"/>
                      <a:r>
                        <a:rPr kumimoji="1" lang="en-US" altLang="ja-JP" sz="1600" dirty="0" smtClean="0"/>
                        <a:t>8.0</a:t>
                      </a:r>
                      <a:endParaRPr kumimoji="1" lang="ja-JP" altLang="en-US" sz="1600" dirty="0"/>
                    </a:p>
                  </a:txBody>
                  <a:tcPr/>
                </a:tc>
                <a:extLst>
                  <a:ext uri="{0D108BD9-81ED-4DB2-BD59-A6C34878D82A}">
                    <a16:rowId xmlns:a16="http://schemas.microsoft.com/office/drawing/2014/main" val="2287436891"/>
                  </a:ext>
                </a:extLst>
              </a:tr>
              <a:tr h="328549">
                <a:tc>
                  <a:txBody>
                    <a:bodyPr/>
                    <a:lstStyle/>
                    <a:p>
                      <a:pPr algn="ctr"/>
                      <a:r>
                        <a:rPr kumimoji="1" lang="ja-JP" altLang="en-US" sz="1600" dirty="0" smtClean="0"/>
                        <a:t>３</a:t>
                      </a:r>
                      <a:endParaRPr kumimoji="1" lang="ja-JP" altLang="en-US" sz="1600" dirty="0"/>
                    </a:p>
                  </a:txBody>
                  <a:tcPr/>
                </a:tc>
                <a:tc>
                  <a:txBody>
                    <a:bodyPr/>
                    <a:lstStyle/>
                    <a:p>
                      <a:pPr algn="l"/>
                      <a:r>
                        <a:rPr kumimoji="1" lang="ja-JP" altLang="en-US" sz="1600" dirty="0" smtClean="0"/>
                        <a:t>医療機関関連</a:t>
                      </a:r>
                      <a:endParaRPr kumimoji="1" lang="ja-JP" altLang="en-US" sz="1600" dirty="0"/>
                    </a:p>
                  </a:txBody>
                  <a:tcPr/>
                </a:tc>
                <a:tc>
                  <a:txBody>
                    <a:bodyPr/>
                    <a:lstStyle/>
                    <a:p>
                      <a:pPr algn="ctr"/>
                      <a:r>
                        <a:rPr kumimoji="1" lang="ja-JP" altLang="en-US" sz="1600" dirty="0" smtClean="0"/>
                        <a:t>６</a:t>
                      </a:r>
                      <a:r>
                        <a:rPr kumimoji="1" lang="ja-JP" altLang="en-US" sz="1200" dirty="0" smtClean="0"/>
                        <a:t>医療機関</a:t>
                      </a:r>
                      <a:endParaRPr kumimoji="1" lang="ja-JP" altLang="en-US" sz="1200" dirty="0"/>
                    </a:p>
                  </a:txBody>
                  <a:tcPr/>
                </a:tc>
                <a:tc>
                  <a:txBody>
                    <a:bodyPr/>
                    <a:lstStyle/>
                    <a:p>
                      <a:pPr algn="ctr"/>
                      <a:r>
                        <a:rPr kumimoji="1" lang="en-US" altLang="ja-JP" sz="1600" dirty="0" smtClean="0"/>
                        <a:t>284</a:t>
                      </a:r>
                      <a:endParaRPr kumimoji="1" lang="ja-JP" altLang="en-US" sz="1600" dirty="0"/>
                    </a:p>
                  </a:txBody>
                  <a:tcPr/>
                </a:tc>
                <a:tc>
                  <a:txBody>
                    <a:bodyPr/>
                    <a:lstStyle/>
                    <a:p>
                      <a:pPr algn="ctr"/>
                      <a:r>
                        <a:rPr kumimoji="1" lang="en-US" altLang="ja-JP" sz="1600" dirty="0" smtClean="0"/>
                        <a:t>47.3</a:t>
                      </a:r>
                      <a:endParaRPr kumimoji="1" lang="ja-JP" altLang="en-US" sz="1600" dirty="0"/>
                    </a:p>
                  </a:txBody>
                  <a:tcPr/>
                </a:tc>
                <a:extLst>
                  <a:ext uri="{0D108BD9-81ED-4DB2-BD59-A6C34878D82A}">
                    <a16:rowId xmlns:a16="http://schemas.microsoft.com/office/drawing/2014/main" val="3127832718"/>
                  </a:ext>
                </a:extLst>
              </a:tr>
              <a:tr h="328549">
                <a:tc>
                  <a:txBody>
                    <a:bodyPr/>
                    <a:lstStyle/>
                    <a:p>
                      <a:pPr algn="ctr"/>
                      <a:r>
                        <a:rPr kumimoji="1" lang="ja-JP" altLang="en-US" sz="1600" dirty="0" smtClean="0"/>
                        <a:t>計</a:t>
                      </a:r>
                      <a:endParaRPr kumimoji="1" lang="ja-JP" altLang="en-US" sz="1600" dirty="0"/>
                    </a:p>
                  </a:txBody>
                  <a:tcPr/>
                </a:tc>
                <a:tc>
                  <a:txBody>
                    <a:bodyPr/>
                    <a:lstStyle/>
                    <a:p>
                      <a:pPr algn="l"/>
                      <a:endParaRPr kumimoji="1" lang="ja-JP" altLang="en-US" sz="1600" dirty="0"/>
                    </a:p>
                  </a:txBody>
                  <a:tcPr/>
                </a:tc>
                <a:tc>
                  <a:txBody>
                    <a:bodyPr/>
                    <a:lstStyle/>
                    <a:p>
                      <a:pPr algn="ctr"/>
                      <a:endParaRPr kumimoji="1" lang="ja-JP" altLang="en-US" sz="1600" dirty="0"/>
                    </a:p>
                  </a:txBody>
                  <a:tcPr/>
                </a:tc>
                <a:tc>
                  <a:txBody>
                    <a:bodyPr/>
                    <a:lstStyle/>
                    <a:p>
                      <a:pPr algn="ctr"/>
                      <a:r>
                        <a:rPr kumimoji="1" lang="en-US" altLang="ja-JP" sz="1600" dirty="0" smtClean="0"/>
                        <a:t>340</a:t>
                      </a:r>
                      <a:endParaRPr kumimoji="1" lang="ja-JP" altLang="en-US" sz="1600" dirty="0"/>
                    </a:p>
                  </a:txBody>
                  <a:tcPr/>
                </a:tc>
                <a:tc>
                  <a:txBody>
                    <a:bodyPr/>
                    <a:lstStyle/>
                    <a:p>
                      <a:pPr algn="ctr"/>
                      <a:endParaRPr kumimoji="1" lang="ja-JP" altLang="en-US" sz="1600" dirty="0"/>
                    </a:p>
                  </a:txBody>
                  <a:tcPr/>
                </a:tc>
                <a:extLst>
                  <a:ext uri="{0D108BD9-81ED-4DB2-BD59-A6C34878D82A}">
                    <a16:rowId xmlns:a16="http://schemas.microsoft.com/office/drawing/2014/main" val="1757381717"/>
                  </a:ext>
                </a:extLst>
              </a:tr>
            </a:tbl>
          </a:graphicData>
        </a:graphic>
      </p:graphicFrame>
      <p:sp>
        <p:nvSpPr>
          <p:cNvPr id="5" name="正方形/長方形 4"/>
          <p:cNvSpPr/>
          <p:nvPr/>
        </p:nvSpPr>
        <p:spPr>
          <a:xfrm>
            <a:off x="0" y="2423"/>
            <a:ext cx="12192000" cy="36695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smtClean="0">
                <a:latin typeface="UD デジタル 教科書体 NP-B" panose="02020700000000000000" pitchFamily="18" charset="-128"/>
                <a:ea typeface="UD デジタル 教科書体 NP-B" panose="02020700000000000000" pitchFamily="18" charset="-128"/>
              </a:rPr>
              <a:t>クラスターの発生状況</a:t>
            </a:r>
            <a:endParaRPr lang="ja-JP" altLang="en-US" sz="2800" b="1" dirty="0">
              <a:latin typeface="UD デジタル 教科書体 NP-B" panose="02020700000000000000" pitchFamily="18" charset="-128"/>
              <a:ea typeface="UD デジタル 教科書体 NP-B" panose="02020700000000000000" pitchFamily="18" charset="-128"/>
            </a:endParaRPr>
          </a:p>
        </p:txBody>
      </p:sp>
      <p:sp>
        <p:nvSpPr>
          <p:cNvPr id="8" name="テキスト ボックス 7"/>
          <p:cNvSpPr txBox="1"/>
          <p:nvPr/>
        </p:nvSpPr>
        <p:spPr>
          <a:xfrm>
            <a:off x="1679629" y="411727"/>
            <a:ext cx="3155176" cy="584775"/>
          </a:xfrm>
          <a:prstGeom prst="rect">
            <a:avLst/>
          </a:prstGeom>
          <a:noFill/>
        </p:spPr>
        <p:txBody>
          <a:bodyPr wrap="square" rtlCol="0">
            <a:spAutoFit/>
          </a:bodyPr>
          <a:lstStyle/>
          <a:p>
            <a:r>
              <a:rPr lang="ja-JP" altLang="en-US" sz="1600" dirty="0" smtClean="0"/>
              <a:t>第一波のクラスターの発生状況</a:t>
            </a:r>
            <a:endParaRPr lang="en-US" altLang="ja-JP" sz="1600" dirty="0" smtClean="0"/>
          </a:p>
          <a:p>
            <a:r>
              <a:rPr kumimoji="1" lang="ja-JP" altLang="en-US" sz="1600" dirty="0"/>
              <a:t>（ </a:t>
            </a:r>
            <a:r>
              <a:rPr kumimoji="1" lang="en-US" altLang="ja-JP" sz="1600" dirty="0"/>
              <a:t>1</a:t>
            </a:r>
            <a:r>
              <a:rPr kumimoji="1" lang="ja-JP" altLang="en-US" sz="1600" dirty="0"/>
              <a:t>月</a:t>
            </a:r>
            <a:r>
              <a:rPr kumimoji="1" lang="en-US" altLang="ja-JP" sz="1600" dirty="0"/>
              <a:t>29</a:t>
            </a:r>
            <a:r>
              <a:rPr kumimoji="1" lang="ja-JP" altLang="en-US" sz="1600" dirty="0"/>
              <a:t>日以降</a:t>
            </a:r>
            <a:r>
              <a:rPr kumimoji="1" lang="en-US" altLang="ja-JP" sz="1600" dirty="0"/>
              <a:t>6</a:t>
            </a:r>
            <a:r>
              <a:rPr kumimoji="1" lang="ja-JP" altLang="en-US" sz="1600" dirty="0"/>
              <a:t>月</a:t>
            </a:r>
            <a:r>
              <a:rPr kumimoji="1" lang="en-US" altLang="ja-JP" sz="1600" dirty="0"/>
              <a:t>13</a:t>
            </a:r>
            <a:r>
              <a:rPr kumimoji="1" lang="ja-JP" altLang="en-US" sz="1600" dirty="0"/>
              <a:t>日</a:t>
            </a:r>
            <a:r>
              <a:rPr kumimoji="1" lang="ja-JP" altLang="en-US" sz="1600" dirty="0" smtClean="0"/>
              <a:t>まで）</a:t>
            </a:r>
            <a:endParaRPr kumimoji="1" lang="ja-JP" altLang="en-US" sz="1600" dirty="0"/>
          </a:p>
        </p:txBody>
      </p:sp>
      <p:sp>
        <p:nvSpPr>
          <p:cNvPr id="20" name="テキスト ボックス 19"/>
          <p:cNvSpPr txBox="1"/>
          <p:nvPr/>
        </p:nvSpPr>
        <p:spPr>
          <a:xfrm>
            <a:off x="7578153" y="394555"/>
            <a:ext cx="3314965" cy="584775"/>
          </a:xfrm>
          <a:prstGeom prst="rect">
            <a:avLst/>
          </a:prstGeom>
          <a:noFill/>
        </p:spPr>
        <p:txBody>
          <a:bodyPr wrap="square" rtlCol="0">
            <a:spAutoFit/>
          </a:bodyPr>
          <a:lstStyle/>
          <a:p>
            <a:r>
              <a:rPr lang="ja-JP" altLang="en-US" sz="1600" dirty="0" smtClean="0"/>
              <a:t>第</a:t>
            </a:r>
            <a:r>
              <a:rPr lang="ja-JP" altLang="en-US" sz="1600" dirty="0"/>
              <a:t>二</a:t>
            </a:r>
            <a:r>
              <a:rPr lang="ja-JP" altLang="en-US" sz="1600" dirty="0" smtClean="0"/>
              <a:t>波のクラスターの発生状況</a:t>
            </a:r>
            <a:endParaRPr lang="en-US" altLang="ja-JP" sz="1600" dirty="0" smtClean="0"/>
          </a:p>
          <a:p>
            <a:r>
              <a:rPr lang="ja-JP" altLang="en-US" sz="1600" dirty="0"/>
              <a:t>（ </a:t>
            </a:r>
            <a:r>
              <a:rPr lang="en-US" altLang="ja-JP" sz="1600" dirty="0"/>
              <a:t>6</a:t>
            </a:r>
            <a:r>
              <a:rPr lang="ja-JP" altLang="en-US" sz="1600" dirty="0"/>
              <a:t>月</a:t>
            </a:r>
            <a:r>
              <a:rPr lang="en-US" altLang="ja-JP" sz="1600" dirty="0"/>
              <a:t>14</a:t>
            </a:r>
            <a:r>
              <a:rPr lang="ja-JP" altLang="en-US" sz="1600" dirty="0"/>
              <a:t>日</a:t>
            </a:r>
            <a:r>
              <a:rPr lang="ja-JP" altLang="en-US" sz="1600" dirty="0" smtClean="0"/>
              <a:t>以降</a:t>
            </a:r>
            <a:r>
              <a:rPr lang="en-US" altLang="ja-JP" sz="1600" dirty="0" smtClean="0"/>
              <a:t>10</a:t>
            </a:r>
            <a:r>
              <a:rPr lang="ja-JP" altLang="en-US" sz="1600" dirty="0" smtClean="0"/>
              <a:t>月</a:t>
            </a:r>
            <a:r>
              <a:rPr lang="en-US" altLang="ja-JP" sz="1600" dirty="0"/>
              <a:t>9</a:t>
            </a:r>
            <a:r>
              <a:rPr lang="ja-JP" altLang="en-US" sz="1600" dirty="0" smtClean="0"/>
              <a:t>日まで）</a:t>
            </a:r>
            <a:endParaRPr kumimoji="1" lang="ja-JP" altLang="en-US" sz="1600" dirty="0"/>
          </a:p>
        </p:txBody>
      </p:sp>
      <p:sp>
        <p:nvSpPr>
          <p:cNvPr id="39" name="テキスト ボックス 38"/>
          <p:cNvSpPr txBox="1"/>
          <p:nvPr/>
        </p:nvSpPr>
        <p:spPr>
          <a:xfrm>
            <a:off x="7967415" y="3944448"/>
            <a:ext cx="3630195" cy="338554"/>
          </a:xfrm>
          <a:prstGeom prst="rect">
            <a:avLst/>
          </a:prstGeom>
          <a:noFill/>
        </p:spPr>
        <p:txBody>
          <a:bodyPr wrap="square" rtlCol="0">
            <a:spAutoFit/>
          </a:bodyPr>
          <a:lstStyle/>
          <a:p>
            <a:r>
              <a:rPr lang="ja-JP" altLang="en-US" sz="1600" dirty="0" smtClean="0"/>
              <a:t>クラスターにおける陽性者数の割合</a:t>
            </a:r>
            <a:endParaRPr kumimoji="1" lang="ja-JP" altLang="en-US" sz="1600" dirty="0"/>
          </a:p>
        </p:txBody>
      </p:sp>
      <p:graphicFrame>
        <p:nvGraphicFramePr>
          <p:cNvPr id="12" name="表 11"/>
          <p:cNvGraphicFramePr>
            <a:graphicFrameLocks noGrp="1"/>
          </p:cNvGraphicFramePr>
          <p:nvPr>
            <p:extLst/>
          </p:nvPr>
        </p:nvGraphicFramePr>
        <p:xfrm>
          <a:off x="6095999" y="950849"/>
          <a:ext cx="5994975" cy="2438400"/>
        </p:xfrm>
        <a:graphic>
          <a:graphicData uri="http://schemas.openxmlformats.org/drawingml/2006/table">
            <a:tbl>
              <a:tblPr firstRow="1" bandRow="1">
                <a:tableStyleId>{5C22544A-7EE6-4342-B048-85BDC9FD1C3A}</a:tableStyleId>
              </a:tblPr>
              <a:tblGrid>
                <a:gridCol w="318126">
                  <a:extLst>
                    <a:ext uri="{9D8B030D-6E8A-4147-A177-3AD203B41FA5}">
                      <a16:colId xmlns:a16="http://schemas.microsoft.com/office/drawing/2014/main" val="293234343"/>
                    </a:ext>
                  </a:extLst>
                </a:gridCol>
                <a:gridCol w="2691683">
                  <a:extLst>
                    <a:ext uri="{9D8B030D-6E8A-4147-A177-3AD203B41FA5}">
                      <a16:colId xmlns:a16="http://schemas.microsoft.com/office/drawing/2014/main" val="1060905580"/>
                    </a:ext>
                  </a:extLst>
                </a:gridCol>
                <a:gridCol w="1064526">
                  <a:extLst>
                    <a:ext uri="{9D8B030D-6E8A-4147-A177-3AD203B41FA5}">
                      <a16:colId xmlns:a16="http://schemas.microsoft.com/office/drawing/2014/main" val="3017506703"/>
                    </a:ext>
                  </a:extLst>
                </a:gridCol>
                <a:gridCol w="996286">
                  <a:extLst>
                    <a:ext uri="{9D8B030D-6E8A-4147-A177-3AD203B41FA5}">
                      <a16:colId xmlns:a16="http://schemas.microsoft.com/office/drawing/2014/main" val="1694481235"/>
                    </a:ext>
                  </a:extLst>
                </a:gridCol>
                <a:gridCol w="924354">
                  <a:extLst>
                    <a:ext uri="{9D8B030D-6E8A-4147-A177-3AD203B41FA5}">
                      <a16:colId xmlns:a16="http://schemas.microsoft.com/office/drawing/2014/main" val="878916134"/>
                    </a:ext>
                  </a:extLst>
                </a:gridCol>
              </a:tblGrid>
              <a:tr h="408892">
                <a:tc>
                  <a:txBody>
                    <a:bodyPr/>
                    <a:lstStyle/>
                    <a:p>
                      <a:pPr algn="ctr"/>
                      <a:endParaRPr kumimoji="1" lang="ja-JP" altLang="en-US" sz="1600" dirty="0"/>
                    </a:p>
                  </a:txBody>
                  <a:tcPr/>
                </a:tc>
                <a:tc>
                  <a:txBody>
                    <a:bodyPr/>
                    <a:lstStyle/>
                    <a:p>
                      <a:pPr algn="ctr"/>
                      <a:r>
                        <a:rPr kumimoji="1" lang="ja-JP" altLang="en-US" sz="1600" dirty="0" smtClean="0"/>
                        <a:t>発表名称</a:t>
                      </a:r>
                      <a:endParaRPr kumimoji="1" lang="ja-JP" altLang="en-US" sz="1600" dirty="0"/>
                    </a:p>
                  </a:txBody>
                  <a:tcPr anchor="ctr"/>
                </a:tc>
                <a:tc>
                  <a:txBody>
                    <a:bodyPr/>
                    <a:lstStyle/>
                    <a:p>
                      <a:pPr algn="ctr"/>
                      <a:r>
                        <a:rPr kumimoji="1" lang="ja-JP" altLang="en-US" sz="1600" dirty="0" smtClean="0"/>
                        <a:t>件数</a:t>
                      </a:r>
                      <a:endParaRPr kumimoji="1" lang="ja-JP" altLang="en-US" sz="1600" dirty="0"/>
                    </a:p>
                  </a:txBody>
                  <a:tcPr anchor="ctr"/>
                </a:tc>
                <a:tc>
                  <a:txBody>
                    <a:bodyPr/>
                    <a:lstStyle/>
                    <a:p>
                      <a:pPr algn="ctr"/>
                      <a:r>
                        <a:rPr kumimoji="1" lang="ja-JP" altLang="en-US" sz="1600" dirty="0" smtClean="0"/>
                        <a:t>陽性者数</a:t>
                      </a:r>
                      <a:endParaRPr kumimoji="1" lang="ja-JP" altLang="en-US" sz="1600" dirty="0"/>
                    </a:p>
                  </a:txBody>
                  <a:tcPr anchor="ctr"/>
                </a:tc>
                <a:tc>
                  <a:txBody>
                    <a:bodyPr/>
                    <a:lstStyle/>
                    <a:p>
                      <a:pPr algn="ctr"/>
                      <a:r>
                        <a:rPr kumimoji="1" lang="ja-JP" altLang="en-US" sz="1100" dirty="0" smtClean="0"/>
                        <a:t>陽性者数</a:t>
                      </a:r>
                      <a:endParaRPr kumimoji="1" lang="en-US" altLang="ja-JP" sz="1100" dirty="0" smtClean="0"/>
                    </a:p>
                    <a:p>
                      <a:pPr algn="ctr"/>
                      <a:r>
                        <a:rPr kumimoji="1" lang="ja-JP" altLang="en-US" sz="1100" dirty="0" smtClean="0"/>
                        <a:t>／件数</a:t>
                      </a:r>
                      <a:endParaRPr kumimoji="1" lang="ja-JP" altLang="en-US" sz="1100" dirty="0"/>
                    </a:p>
                  </a:txBody>
                  <a:tcPr anchor="ctr"/>
                </a:tc>
                <a:extLst>
                  <a:ext uri="{0D108BD9-81ED-4DB2-BD59-A6C34878D82A}">
                    <a16:rowId xmlns:a16="http://schemas.microsoft.com/office/drawing/2014/main" val="3281253019"/>
                  </a:ext>
                </a:extLst>
              </a:tr>
              <a:tr h="321273">
                <a:tc>
                  <a:txBody>
                    <a:bodyPr/>
                    <a:lstStyle/>
                    <a:p>
                      <a:pPr algn="ctr"/>
                      <a:r>
                        <a:rPr kumimoji="1" lang="ja-JP" altLang="en-US" sz="1600" dirty="0" smtClean="0"/>
                        <a:t>１</a:t>
                      </a:r>
                      <a:endParaRPr kumimoji="1" lang="en-US" altLang="ja-JP" sz="1600" dirty="0" smtClean="0"/>
                    </a:p>
                  </a:txBody>
                  <a:tcPr/>
                </a:tc>
                <a:tc>
                  <a:txBody>
                    <a:bodyPr/>
                    <a:lstStyle/>
                    <a:p>
                      <a:pPr algn="l"/>
                      <a:r>
                        <a:rPr kumimoji="1" lang="ja-JP" altLang="en-US" sz="1600" dirty="0" smtClean="0"/>
                        <a:t>飲食店関連</a:t>
                      </a:r>
                      <a:endParaRPr kumimoji="1" lang="ja-JP" altLang="en-US" sz="1600" dirty="0"/>
                    </a:p>
                  </a:txBody>
                  <a:tcPr/>
                </a:tc>
                <a:tc>
                  <a:txBody>
                    <a:bodyPr/>
                    <a:lstStyle/>
                    <a:p>
                      <a:pPr algn="ctr"/>
                      <a:r>
                        <a:rPr kumimoji="1" lang="ja-JP" altLang="en-US" sz="1600" dirty="0" smtClean="0"/>
                        <a:t>５店</a:t>
                      </a:r>
                      <a:endParaRPr kumimoji="1" lang="ja-JP" altLang="en-US" sz="1600" dirty="0"/>
                    </a:p>
                  </a:txBody>
                  <a:tcPr/>
                </a:tc>
                <a:tc>
                  <a:txBody>
                    <a:bodyPr/>
                    <a:lstStyle/>
                    <a:p>
                      <a:pPr algn="ctr"/>
                      <a:r>
                        <a:rPr kumimoji="1" lang="en-US" altLang="ja-JP" sz="1600" dirty="0" smtClean="0"/>
                        <a:t>45</a:t>
                      </a:r>
                      <a:endParaRPr kumimoji="1" lang="ja-JP" altLang="en-US" sz="1600" dirty="0"/>
                    </a:p>
                  </a:txBody>
                  <a:tcPr/>
                </a:tc>
                <a:tc>
                  <a:txBody>
                    <a:bodyPr/>
                    <a:lstStyle/>
                    <a:p>
                      <a:pPr algn="ctr"/>
                      <a:r>
                        <a:rPr kumimoji="1" lang="en-US" altLang="ja-JP" sz="1600" dirty="0" smtClean="0"/>
                        <a:t>9.0</a:t>
                      </a:r>
                      <a:endParaRPr kumimoji="1" lang="ja-JP" altLang="en-US" sz="1600" dirty="0"/>
                    </a:p>
                  </a:txBody>
                  <a:tcPr/>
                </a:tc>
                <a:extLst>
                  <a:ext uri="{0D108BD9-81ED-4DB2-BD59-A6C34878D82A}">
                    <a16:rowId xmlns:a16="http://schemas.microsoft.com/office/drawing/2014/main" val="1701459504"/>
                  </a:ext>
                </a:extLst>
              </a:tr>
              <a:tr h="321273">
                <a:tc>
                  <a:txBody>
                    <a:bodyPr/>
                    <a:lstStyle/>
                    <a:p>
                      <a:pPr algn="ctr"/>
                      <a:r>
                        <a:rPr kumimoji="1" lang="ja-JP" altLang="en-US" sz="1600" dirty="0" smtClean="0"/>
                        <a:t>２</a:t>
                      </a:r>
                      <a:endParaRPr kumimoji="1" lang="en-US" altLang="ja-JP" sz="1600" dirty="0" smtClean="0"/>
                    </a:p>
                  </a:txBody>
                  <a:tcPr/>
                </a:tc>
                <a:tc>
                  <a:txBody>
                    <a:bodyPr/>
                    <a:lstStyle/>
                    <a:p>
                      <a:pPr algn="l"/>
                      <a:r>
                        <a:rPr kumimoji="1" lang="ja-JP" altLang="en-US" sz="1600" dirty="0" smtClean="0"/>
                        <a:t>大学・学校関連</a:t>
                      </a:r>
                      <a:endParaRPr kumimoji="1" lang="ja-JP" altLang="en-US" sz="1600" dirty="0"/>
                    </a:p>
                  </a:txBody>
                  <a:tcPr/>
                </a:tc>
                <a:tc>
                  <a:txBody>
                    <a:bodyPr/>
                    <a:lstStyle/>
                    <a:p>
                      <a:pPr algn="ctr"/>
                      <a:r>
                        <a:rPr kumimoji="1" lang="ja-JP" altLang="en-US" sz="1600" dirty="0" smtClean="0"/>
                        <a:t>３校</a:t>
                      </a:r>
                      <a:endParaRPr kumimoji="1" lang="ja-JP" altLang="en-US" sz="1600" dirty="0"/>
                    </a:p>
                  </a:txBody>
                  <a:tcPr/>
                </a:tc>
                <a:tc>
                  <a:txBody>
                    <a:bodyPr/>
                    <a:lstStyle/>
                    <a:p>
                      <a:pPr algn="ctr"/>
                      <a:r>
                        <a:rPr kumimoji="1" lang="en-US" altLang="ja-JP" sz="1600" dirty="0" smtClean="0"/>
                        <a:t>48</a:t>
                      </a:r>
                      <a:endParaRPr kumimoji="1" lang="ja-JP" altLang="en-US" sz="1600" dirty="0"/>
                    </a:p>
                  </a:txBody>
                  <a:tcPr/>
                </a:tc>
                <a:tc>
                  <a:txBody>
                    <a:bodyPr/>
                    <a:lstStyle/>
                    <a:p>
                      <a:pPr algn="ctr"/>
                      <a:r>
                        <a:rPr kumimoji="1" lang="en-US" altLang="ja-JP" sz="1600" dirty="0" smtClean="0"/>
                        <a:t>16.0</a:t>
                      </a:r>
                      <a:endParaRPr kumimoji="1" lang="ja-JP" altLang="en-US" sz="1600" dirty="0"/>
                    </a:p>
                  </a:txBody>
                  <a:tcPr/>
                </a:tc>
                <a:extLst>
                  <a:ext uri="{0D108BD9-81ED-4DB2-BD59-A6C34878D82A}">
                    <a16:rowId xmlns:a16="http://schemas.microsoft.com/office/drawing/2014/main" val="2287436891"/>
                  </a:ext>
                </a:extLst>
              </a:tr>
              <a:tr h="321273">
                <a:tc>
                  <a:txBody>
                    <a:bodyPr/>
                    <a:lstStyle/>
                    <a:p>
                      <a:pPr algn="ctr"/>
                      <a:r>
                        <a:rPr kumimoji="1" lang="ja-JP" altLang="en-US" sz="1600" dirty="0" smtClean="0"/>
                        <a:t>３</a:t>
                      </a:r>
                      <a:endParaRPr kumimoji="1" lang="ja-JP" altLang="en-US" sz="1600" dirty="0"/>
                    </a:p>
                  </a:txBody>
                  <a:tcPr/>
                </a:tc>
                <a:tc>
                  <a:txBody>
                    <a:bodyPr/>
                    <a:lstStyle/>
                    <a:p>
                      <a:pPr algn="l"/>
                      <a:r>
                        <a:rPr kumimoji="1" lang="ja-JP" altLang="en-US" sz="1600" dirty="0" smtClean="0"/>
                        <a:t>医療機関関連</a:t>
                      </a:r>
                      <a:endParaRPr kumimoji="1" lang="ja-JP" altLang="en-US" sz="1600" dirty="0"/>
                    </a:p>
                  </a:txBody>
                  <a:tcPr/>
                </a:tc>
                <a:tc>
                  <a:txBody>
                    <a:bodyPr/>
                    <a:lstStyle/>
                    <a:p>
                      <a:pPr algn="ctr"/>
                      <a:r>
                        <a:rPr kumimoji="1" lang="en-US" altLang="ja-JP" sz="1600" dirty="0" smtClean="0"/>
                        <a:t>10</a:t>
                      </a:r>
                      <a:r>
                        <a:rPr kumimoji="1" lang="ja-JP" altLang="en-US" sz="1200" dirty="0" smtClean="0"/>
                        <a:t>医療機関</a:t>
                      </a:r>
                      <a:endParaRPr kumimoji="1" lang="ja-JP" altLang="en-US" sz="1200" dirty="0"/>
                    </a:p>
                  </a:txBody>
                  <a:tcPr/>
                </a:tc>
                <a:tc>
                  <a:txBody>
                    <a:bodyPr/>
                    <a:lstStyle/>
                    <a:p>
                      <a:pPr algn="ctr"/>
                      <a:r>
                        <a:rPr kumimoji="1" lang="en-US" altLang="ja-JP" sz="1600" dirty="0" smtClean="0"/>
                        <a:t>295</a:t>
                      </a:r>
                      <a:endParaRPr kumimoji="1" lang="ja-JP" altLang="en-US" sz="1600" dirty="0"/>
                    </a:p>
                  </a:txBody>
                  <a:tcPr/>
                </a:tc>
                <a:tc>
                  <a:txBody>
                    <a:bodyPr/>
                    <a:lstStyle/>
                    <a:p>
                      <a:pPr algn="ctr"/>
                      <a:r>
                        <a:rPr kumimoji="1" lang="en-US" altLang="ja-JP" sz="1600" dirty="0" smtClean="0"/>
                        <a:t>29.5</a:t>
                      </a:r>
                      <a:endParaRPr kumimoji="1" lang="ja-JP" altLang="en-US" sz="1600" dirty="0"/>
                    </a:p>
                  </a:txBody>
                  <a:tcPr/>
                </a:tc>
                <a:extLst>
                  <a:ext uri="{0D108BD9-81ED-4DB2-BD59-A6C34878D82A}">
                    <a16:rowId xmlns:a16="http://schemas.microsoft.com/office/drawing/2014/main" val="3127832718"/>
                  </a:ext>
                </a:extLst>
              </a:tr>
              <a:tr h="321273">
                <a:tc>
                  <a:txBody>
                    <a:bodyPr/>
                    <a:lstStyle/>
                    <a:p>
                      <a:pPr algn="ctr"/>
                      <a:r>
                        <a:rPr kumimoji="1" lang="ja-JP" altLang="en-US" sz="1600" dirty="0" smtClean="0"/>
                        <a:t>４</a:t>
                      </a:r>
                      <a:endParaRPr kumimoji="1" lang="ja-JP" altLang="en-US" sz="1600" dirty="0"/>
                    </a:p>
                  </a:txBody>
                  <a:tcPr/>
                </a:tc>
                <a:tc>
                  <a:txBody>
                    <a:bodyPr/>
                    <a:lstStyle/>
                    <a:p>
                      <a:pPr algn="l"/>
                      <a:r>
                        <a:rPr kumimoji="1" lang="ja-JP" altLang="en-US" sz="1400" dirty="0" smtClean="0"/>
                        <a:t>高齢者施設・障がい者施設関連</a:t>
                      </a:r>
                      <a:endParaRPr kumimoji="1" lang="ja-JP" altLang="en-US" sz="1400" dirty="0"/>
                    </a:p>
                  </a:txBody>
                  <a:tcPr anchor="ctr"/>
                </a:tc>
                <a:tc>
                  <a:txBody>
                    <a:bodyPr/>
                    <a:lstStyle/>
                    <a:p>
                      <a:pPr algn="ctr"/>
                      <a:r>
                        <a:rPr kumimoji="1" lang="en-US" altLang="ja-JP" sz="1600" dirty="0" smtClean="0"/>
                        <a:t>23</a:t>
                      </a:r>
                      <a:r>
                        <a:rPr kumimoji="1" lang="ja-JP" altLang="en-US" sz="1600" dirty="0" smtClean="0"/>
                        <a:t>施設</a:t>
                      </a:r>
                      <a:endParaRPr kumimoji="1" lang="ja-JP" altLang="en-US" sz="1600" dirty="0"/>
                    </a:p>
                  </a:txBody>
                  <a:tcPr anchor="ctr"/>
                </a:tc>
                <a:tc>
                  <a:txBody>
                    <a:bodyPr/>
                    <a:lstStyle/>
                    <a:p>
                      <a:pPr algn="ctr"/>
                      <a:r>
                        <a:rPr kumimoji="1" lang="en-US" altLang="ja-JP" sz="1600" dirty="0" smtClean="0"/>
                        <a:t>389</a:t>
                      </a:r>
                      <a:endParaRPr kumimoji="1" lang="ja-JP" altLang="en-US" sz="1600" dirty="0"/>
                    </a:p>
                  </a:txBody>
                  <a:tcPr anchor="ctr"/>
                </a:tc>
                <a:tc>
                  <a:txBody>
                    <a:bodyPr/>
                    <a:lstStyle/>
                    <a:p>
                      <a:pPr algn="ctr"/>
                      <a:r>
                        <a:rPr kumimoji="1" lang="en-US" altLang="ja-JP" sz="1600" dirty="0" smtClean="0"/>
                        <a:t>16.9</a:t>
                      </a:r>
                      <a:endParaRPr kumimoji="1" lang="ja-JP" altLang="en-US" sz="1600" dirty="0"/>
                    </a:p>
                  </a:txBody>
                  <a:tcPr anchor="ctr"/>
                </a:tc>
                <a:extLst>
                  <a:ext uri="{0D108BD9-81ED-4DB2-BD59-A6C34878D82A}">
                    <a16:rowId xmlns:a16="http://schemas.microsoft.com/office/drawing/2014/main" val="2344768415"/>
                  </a:ext>
                </a:extLst>
              </a:tr>
              <a:tr h="321273">
                <a:tc>
                  <a:txBody>
                    <a:bodyPr/>
                    <a:lstStyle/>
                    <a:p>
                      <a:pPr algn="ctr"/>
                      <a:r>
                        <a:rPr kumimoji="1" lang="ja-JP" altLang="en-US" sz="1600" dirty="0" smtClean="0"/>
                        <a:t>５</a:t>
                      </a:r>
                      <a:endParaRPr kumimoji="1" lang="ja-JP" altLang="en-US" sz="1600" dirty="0"/>
                    </a:p>
                  </a:txBody>
                  <a:tcPr/>
                </a:tc>
                <a:tc>
                  <a:txBody>
                    <a:bodyPr/>
                    <a:lstStyle/>
                    <a:p>
                      <a:pPr algn="l"/>
                      <a:r>
                        <a:rPr kumimoji="1" lang="ja-JP" altLang="en-US" sz="1600" dirty="0" smtClean="0"/>
                        <a:t>その他</a:t>
                      </a:r>
                      <a:endParaRPr kumimoji="1" lang="ja-JP" altLang="en-US" sz="1600" dirty="0"/>
                    </a:p>
                  </a:txBody>
                  <a:tcPr/>
                </a:tc>
                <a:tc>
                  <a:txBody>
                    <a:bodyPr/>
                    <a:lstStyle/>
                    <a:p>
                      <a:pPr algn="ctr"/>
                      <a:r>
                        <a:rPr kumimoji="1" lang="en-US" altLang="ja-JP" sz="1600" dirty="0" smtClean="0"/>
                        <a:t>4</a:t>
                      </a:r>
                      <a:r>
                        <a:rPr kumimoji="1" lang="ja-JP" altLang="en-US" sz="1600" dirty="0" smtClean="0"/>
                        <a:t>件</a:t>
                      </a:r>
                      <a:endParaRPr kumimoji="1" lang="ja-JP" altLang="en-US" sz="1600" dirty="0"/>
                    </a:p>
                  </a:txBody>
                  <a:tcPr/>
                </a:tc>
                <a:tc>
                  <a:txBody>
                    <a:bodyPr/>
                    <a:lstStyle/>
                    <a:p>
                      <a:pPr algn="ctr"/>
                      <a:r>
                        <a:rPr kumimoji="1" lang="en-US" altLang="ja-JP" sz="1600" dirty="0" smtClean="0"/>
                        <a:t>63</a:t>
                      </a:r>
                      <a:endParaRPr kumimoji="1" lang="ja-JP" altLang="en-US" sz="1600" dirty="0"/>
                    </a:p>
                  </a:txBody>
                  <a:tcPr/>
                </a:tc>
                <a:tc>
                  <a:txBody>
                    <a:bodyPr/>
                    <a:lstStyle/>
                    <a:p>
                      <a:pPr algn="ctr"/>
                      <a:r>
                        <a:rPr kumimoji="1" lang="en-US" altLang="ja-JP" sz="1600" dirty="0" smtClean="0"/>
                        <a:t>15.8</a:t>
                      </a:r>
                      <a:endParaRPr kumimoji="1" lang="ja-JP" altLang="en-US" sz="1600" dirty="0"/>
                    </a:p>
                  </a:txBody>
                  <a:tcPr/>
                </a:tc>
                <a:extLst>
                  <a:ext uri="{0D108BD9-81ED-4DB2-BD59-A6C34878D82A}">
                    <a16:rowId xmlns:a16="http://schemas.microsoft.com/office/drawing/2014/main" val="1483617145"/>
                  </a:ext>
                </a:extLst>
              </a:tr>
              <a:tr h="321273">
                <a:tc>
                  <a:txBody>
                    <a:bodyPr/>
                    <a:lstStyle/>
                    <a:p>
                      <a:pPr algn="ctr"/>
                      <a:r>
                        <a:rPr kumimoji="1" lang="ja-JP" altLang="en-US" sz="1600" dirty="0" smtClean="0"/>
                        <a:t>計</a:t>
                      </a:r>
                      <a:endParaRPr kumimoji="1" lang="ja-JP" altLang="en-US" sz="1600" dirty="0"/>
                    </a:p>
                  </a:txBody>
                  <a:tcPr/>
                </a:tc>
                <a:tc>
                  <a:txBody>
                    <a:bodyPr/>
                    <a:lstStyle/>
                    <a:p>
                      <a:pPr algn="l"/>
                      <a:endParaRPr kumimoji="1" lang="ja-JP" altLang="en-US" sz="1600" dirty="0"/>
                    </a:p>
                  </a:txBody>
                  <a:tcPr/>
                </a:tc>
                <a:tc>
                  <a:txBody>
                    <a:bodyPr/>
                    <a:lstStyle/>
                    <a:p>
                      <a:pPr algn="ctr"/>
                      <a:endParaRPr kumimoji="1" lang="ja-JP" altLang="en-US" sz="1600" dirty="0"/>
                    </a:p>
                  </a:txBody>
                  <a:tcPr/>
                </a:tc>
                <a:tc>
                  <a:txBody>
                    <a:bodyPr/>
                    <a:lstStyle/>
                    <a:p>
                      <a:pPr algn="ctr"/>
                      <a:r>
                        <a:rPr kumimoji="1" lang="en-US" altLang="ja-JP" sz="1600" dirty="0" smtClean="0"/>
                        <a:t>840</a:t>
                      </a:r>
                      <a:endParaRPr kumimoji="1" lang="ja-JP" altLang="en-US" sz="1600" dirty="0"/>
                    </a:p>
                  </a:txBody>
                  <a:tcPr/>
                </a:tc>
                <a:tc>
                  <a:txBody>
                    <a:bodyPr/>
                    <a:lstStyle/>
                    <a:p>
                      <a:pPr algn="ctr"/>
                      <a:endParaRPr kumimoji="1" lang="ja-JP" altLang="en-US" sz="1600" dirty="0"/>
                    </a:p>
                  </a:txBody>
                  <a:tcPr/>
                </a:tc>
                <a:extLst>
                  <a:ext uri="{0D108BD9-81ED-4DB2-BD59-A6C34878D82A}">
                    <a16:rowId xmlns:a16="http://schemas.microsoft.com/office/drawing/2014/main" val="1757381717"/>
                  </a:ext>
                </a:extLst>
              </a:tr>
            </a:tbl>
          </a:graphicData>
        </a:graphic>
      </p:graphicFrame>
      <p:sp>
        <p:nvSpPr>
          <p:cNvPr id="13" name="テキスト ボックス 12"/>
          <p:cNvSpPr txBox="1"/>
          <p:nvPr/>
        </p:nvSpPr>
        <p:spPr>
          <a:xfrm>
            <a:off x="1679630" y="2847482"/>
            <a:ext cx="3314965" cy="584775"/>
          </a:xfrm>
          <a:prstGeom prst="rect">
            <a:avLst/>
          </a:prstGeom>
          <a:noFill/>
        </p:spPr>
        <p:txBody>
          <a:bodyPr wrap="square" rtlCol="0">
            <a:spAutoFit/>
          </a:bodyPr>
          <a:lstStyle/>
          <a:p>
            <a:r>
              <a:rPr lang="ja-JP" altLang="en-US" sz="1600" dirty="0" smtClean="0"/>
              <a:t>第</a:t>
            </a:r>
            <a:r>
              <a:rPr lang="ja-JP" altLang="en-US" sz="1600" dirty="0"/>
              <a:t>三</a:t>
            </a:r>
            <a:r>
              <a:rPr lang="ja-JP" altLang="en-US" sz="1600" dirty="0" smtClean="0"/>
              <a:t>波のクラスターの発生状況</a:t>
            </a:r>
            <a:endParaRPr lang="en-US" altLang="ja-JP" sz="1600" dirty="0" smtClean="0"/>
          </a:p>
          <a:p>
            <a:r>
              <a:rPr lang="ja-JP" altLang="en-US" sz="1600" dirty="0"/>
              <a:t>（ </a:t>
            </a:r>
            <a:r>
              <a:rPr lang="en-US" altLang="ja-JP" sz="1600" dirty="0"/>
              <a:t>10</a:t>
            </a:r>
            <a:r>
              <a:rPr lang="ja-JP" altLang="en-US" sz="1600" dirty="0" smtClean="0"/>
              <a:t>月</a:t>
            </a:r>
            <a:r>
              <a:rPr lang="en-US" altLang="ja-JP" sz="1600" dirty="0"/>
              <a:t>10</a:t>
            </a:r>
            <a:r>
              <a:rPr lang="ja-JP" altLang="en-US" sz="1600" dirty="0" smtClean="0"/>
              <a:t>日以降１月７日まで）</a:t>
            </a:r>
            <a:endParaRPr kumimoji="1" lang="ja-JP" altLang="en-US" sz="1600" dirty="0"/>
          </a:p>
        </p:txBody>
      </p:sp>
      <p:graphicFrame>
        <p:nvGraphicFramePr>
          <p:cNvPr id="14" name="表 13"/>
          <p:cNvGraphicFramePr>
            <a:graphicFrameLocks noGrp="1"/>
          </p:cNvGraphicFramePr>
          <p:nvPr>
            <p:extLst/>
          </p:nvPr>
        </p:nvGraphicFramePr>
        <p:xfrm>
          <a:off x="152024" y="3479010"/>
          <a:ext cx="7053993" cy="2535760"/>
        </p:xfrm>
        <a:graphic>
          <a:graphicData uri="http://schemas.openxmlformats.org/drawingml/2006/table">
            <a:tbl>
              <a:tblPr firstRow="1" bandRow="1">
                <a:tableStyleId>{5C22544A-7EE6-4342-B048-85BDC9FD1C3A}</a:tableStyleId>
              </a:tblPr>
              <a:tblGrid>
                <a:gridCol w="342170">
                  <a:extLst>
                    <a:ext uri="{9D8B030D-6E8A-4147-A177-3AD203B41FA5}">
                      <a16:colId xmlns:a16="http://schemas.microsoft.com/office/drawing/2014/main" val="293234343"/>
                    </a:ext>
                  </a:extLst>
                </a:gridCol>
                <a:gridCol w="2685734">
                  <a:extLst>
                    <a:ext uri="{9D8B030D-6E8A-4147-A177-3AD203B41FA5}">
                      <a16:colId xmlns:a16="http://schemas.microsoft.com/office/drawing/2014/main" val="1060905580"/>
                    </a:ext>
                  </a:extLst>
                </a:gridCol>
                <a:gridCol w="1023582">
                  <a:extLst>
                    <a:ext uri="{9D8B030D-6E8A-4147-A177-3AD203B41FA5}">
                      <a16:colId xmlns:a16="http://schemas.microsoft.com/office/drawing/2014/main" val="3780754470"/>
                    </a:ext>
                  </a:extLst>
                </a:gridCol>
                <a:gridCol w="1009935">
                  <a:extLst>
                    <a:ext uri="{9D8B030D-6E8A-4147-A177-3AD203B41FA5}">
                      <a16:colId xmlns:a16="http://schemas.microsoft.com/office/drawing/2014/main" val="1694481235"/>
                    </a:ext>
                  </a:extLst>
                </a:gridCol>
                <a:gridCol w="818865">
                  <a:extLst>
                    <a:ext uri="{9D8B030D-6E8A-4147-A177-3AD203B41FA5}">
                      <a16:colId xmlns:a16="http://schemas.microsoft.com/office/drawing/2014/main" val="1845653867"/>
                    </a:ext>
                  </a:extLst>
                </a:gridCol>
                <a:gridCol w="1173707">
                  <a:extLst>
                    <a:ext uri="{9D8B030D-6E8A-4147-A177-3AD203B41FA5}">
                      <a16:colId xmlns:a16="http://schemas.microsoft.com/office/drawing/2014/main" val="3557534219"/>
                    </a:ext>
                  </a:extLst>
                </a:gridCol>
              </a:tblGrid>
              <a:tr h="410289">
                <a:tc>
                  <a:txBody>
                    <a:bodyPr/>
                    <a:lstStyle/>
                    <a:p>
                      <a:pPr algn="ctr"/>
                      <a:endParaRPr kumimoji="1" lang="ja-JP" altLang="en-US" sz="1600" dirty="0"/>
                    </a:p>
                  </a:txBody>
                  <a:tcPr/>
                </a:tc>
                <a:tc>
                  <a:txBody>
                    <a:bodyPr/>
                    <a:lstStyle/>
                    <a:p>
                      <a:pPr algn="ctr"/>
                      <a:r>
                        <a:rPr kumimoji="1" lang="ja-JP" altLang="en-US" sz="1600" dirty="0" smtClean="0"/>
                        <a:t>発表名称</a:t>
                      </a:r>
                      <a:endParaRPr kumimoji="1" lang="ja-JP" altLang="en-US" sz="1600" dirty="0"/>
                    </a:p>
                  </a:txBody>
                  <a:tcPr anchor="ctr"/>
                </a:tc>
                <a:tc>
                  <a:txBody>
                    <a:bodyPr/>
                    <a:lstStyle/>
                    <a:p>
                      <a:pPr algn="ctr"/>
                      <a:r>
                        <a:rPr kumimoji="1" lang="ja-JP" altLang="en-US" sz="1600" dirty="0" smtClean="0"/>
                        <a:t>件数</a:t>
                      </a:r>
                      <a:endParaRPr kumimoji="1" lang="ja-JP" altLang="en-US" sz="1600" dirty="0"/>
                    </a:p>
                  </a:txBody>
                  <a:tcPr anchor="ctr"/>
                </a:tc>
                <a:tc>
                  <a:txBody>
                    <a:bodyPr/>
                    <a:lstStyle/>
                    <a:p>
                      <a:pPr algn="ctr"/>
                      <a:r>
                        <a:rPr kumimoji="1" lang="ja-JP" altLang="en-US" sz="1600" dirty="0" smtClean="0"/>
                        <a:t>陽性者数</a:t>
                      </a:r>
                      <a:endParaRPr kumimoji="1" lang="ja-JP" altLang="en-US" sz="1600" dirty="0"/>
                    </a:p>
                  </a:txBody>
                  <a:tcPr anchor="ctr"/>
                </a:tc>
                <a:tc>
                  <a:txBody>
                    <a:bodyPr/>
                    <a:lstStyle/>
                    <a:p>
                      <a:pPr algn="ctr"/>
                      <a:r>
                        <a:rPr kumimoji="1" lang="ja-JP" altLang="en-US" sz="1100" dirty="0" smtClean="0"/>
                        <a:t>陽性者数</a:t>
                      </a:r>
                      <a:endParaRPr kumimoji="1" lang="en-US" altLang="ja-JP" sz="1100" dirty="0" smtClean="0"/>
                    </a:p>
                    <a:p>
                      <a:pPr algn="ctr"/>
                      <a:r>
                        <a:rPr kumimoji="1" lang="ja-JP" altLang="en-US" sz="1100" dirty="0" smtClean="0"/>
                        <a:t>／件数</a:t>
                      </a:r>
                      <a:endParaRPr kumimoji="1" lang="ja-JP" altLang="en-US" sz="1100" dirty="0"/>
                    </a:p>
                  </a:txBody>
                  <a:tcPr anchor="ctr"/>
                </a:tc>
                <a:tc>
                  <a:txBody>
                    <a:bodyPr/>
                    <a:lstStyle/>
                    <a:p>
                      <a:pPr algn="ctr"/>
                      <a:r>
                        <a:rPr kumimoji="1" lang="en-US" altLang="ja-JP" sz="1000" dirty="0" smtClean="0"/>
                        <a:t>(</a:t>
                      </a:r>
                      <a:r>
                        <a:rPr kumimoji="1" lang="ja-JP" altLang="en-US" sz="1000" dirty="0" smtClean="0"/>
                        <a:t>参考</a:t>
                      </a:r>
                      <a:r>
                        <a:rPr kumimoji="1" lang="en-US" altLang="ja-JP" sz="1000" dirty="0" smtClean="0"/>
                        <a:t>)</a:t>
                      </a:r>
                    </a:p>
                    <a:p>
                      <a:pPr algn="ctr"/>
                      <a:r>
                        <a:rPr kumimoji="1" lang="en-US" altLang="ja-JP" sz="1000" dirty="0" smtClean="0"/>
                        <a:t>12/2</a:t>
                      </a:r>
                      <a:r>
                        <a:rPr kumimoji="1" lang="ja-JP" altLang="en-US" sz="1000" dirty="0" smtClean="0"/>
                        <a:t>まで</a:t>
                      </a:r>
                      <a:endParaRPr kumimoji="1" lang="ja-JP" altLang="en-US" sz="1000" dirty="0"/>
                    </a:p>
                  </a:txBody>
                  <a:tcPr anchor="ctr"/>
                </a:tc>
                <a:extLst>
                  <a:ext uri="{0D108BD9-81ED-4DB2-BD59-A6C34878D82A}">
                    <a16:rowId xmlns:a16="http://schemas.microsoft.com/office/drawing/2014/main" val="3281253019"/>
                  </a:ext>
                </a:extLst>
              </a:tr>
              <a:tr h="355384">
                <a:tc>
                  <a:txBody>
                    <a:bodyPr/>
                    <a:lstStyle/>
                    <a:p>
                      <a:pPr algn="ctr"/>
                      <a:r>
                        <a:rPr kumimoji="1" lang="ja-JP" altLang="en-US" sz="1600" dirty="0" smtClean="0"/>
                        <a:t>１</a:t>
                      </a:r>
                      <a:endParaRPr kumimoji="1" lang="en-US" altLang="ja-JP" sz="1600" dirty="0" smtClean="0"/>
                    </a:p>
                  </a:txBody>
                  <a:tcPr anchor="ctr"/>
                </a:tc>
                <a:tc>
                  <a:txBody>
                    <a:bodyPr/>
                    <a:lstStyle/>
                    <a:p>
                      <a:pPr algn="l"/>
                      <a:r>
                        <a:rPr kumimoji="1" lang="ja-JP" altLang="en-US" sz="1600" dirty="0" smtClean="0"/>
                        <a:t>飲食店関係</a:t>
                      </a:r>
                      <a:endParaRPr kumimoji="1" lang="ja-JP" altLang="en-US" sz="1600" dirty="0"/>
                    </a:p>
                  </a:txBody>
                  <a:tcPr anchor="ctr"/>
                </a:tc>
                <a:tc>
                  <a:txBody>
                    <a:bodyPr/>
                    <a:lstStyle/>
                    <a:p>
                      <a:pPr algn="ctr"/>
                      <a:r>
                        <a:rPr kumimoji="1" lang="ja-JP" altLang="en-US" sz="1600" dirty="0" smtClean="0"/>
                        <a:t>６店</a:t>
                      </a:r>
                      <a:endParaRPr kumimoji="1" lang="ja-JP" altLang="en-US" sz="1600" dirty="0"/>
                    </a:p>
                  </a:txBody>
                  <a:tcPr anchor="ctr"/>
                </a:tc>
                <a:tc>
                  <a:txBody>
                    <a:bodyPr/>
                    <a:lstStyle/>
                    <a:p>
                      <a:pPr algn="ctr"/>
                      <a:r>
                        <a:rPr kumimoji="1" lang="en-US" altLang="ja-JP" sz="1600" dirty="0" smtClean="0"/>
                        <a:t>66</a:t>
                      </a:r>
                      <a:endParaRPr kumimoji="1" lang="ja-JP" altLang="en-US" sz="1600" dirty="0"/>
                    </a:p>
                  </a:txBody>
                  <a:tcPr anchor="ctr"/>
                </a:tc>
                <a:tc>
                  <a:txBody>
                    <a:bodyPr/>
                    <a:lstStyle/>
                    <a:p>
                      <a:pPr algn="ctr"/>
                      <a:r>
                        <a:rPr kumimoji="1" lang="en-US" altLang="ja-JP" sz="1600" dirty="0" smtClean="0"/>
                        <a:t>11.0</a:t>
                      </a:r>
                      <a:endParaRPr kumimoji="1" lang="ja-JP" altLang="en-US" sz="1600" dirty="0"/>
                    </a:p>
                  </a:txBody>
                  <a:tcPr anchor="ctr"/>
                </a:tc>
                <a:tc>
                  <a:txBody>
                    <a:bodyPr/>
                    <a:lstStyle/>
                    <a:p>
                      <a:pPr algn="ctr"/>
                      <a:r>
                        <a:rPr kumimoji="1" lang="en-US" altLang="ja-JP" sz="1200" dirty="0" smtClean="0"/>
                        <a:t>―</a:t>
                      </a:r>
                      <a:r>
                        <a:rPr kumimoji="1" lang="en-US" altLang="ja-JP" sz="1200" baseline="0" dirty="0" smtClean="0"/>
                        <a:t> (</a:t>
                      </a:r>
                      <a:r>
                        <a:rPr kumimoji="1" lang="en-US" altLang="ja-JP" sz="1200" dirty="0" smtClean="0"/>
                        <a:t>0</a:t>
                      </a:r>
                      <a:r>
                        <a:rPr kumimoji="1" lang="ja-JP" altLang="en-US" sz="1200" dirty="0" smtClean="0"/>
                        <a:t>件</a:t>
                      </a:r>
                      <a:r>
                        <a:rPr kumimoji="1" lang="en-US" altLang="ja-JP" sz="1200" dirty="0" smtClean="0"/>
                        <a:t>)</a:t>
                      </a:r>
                      <a:endParaRPr kumimoji="1" lang="ja-JP" altLang="en-US" sz="1200" dirty="0"/>
                    </a:p>
                  </a:txBody>
                  <a:tcPr anchor="ctr"/>
                </a:tc>
                <a:extLst>
                  <a:ext uri="{0D108BD9-81ED-4DB2-BD59-A6C34878D82A}">
                    <a16:rowId xmlns:a16="http://schemas.microsoft.com/office/drawing/2014/main" val="2287436891"/>
                  </a:ext>
                </a:extLst>
              </a:tr>
              <a:tr h="326657">
                <a:tc>
                  <a:txBody>
                    <a:bodyPr/>
                    <a:lstStyle/>
                    <a:p>
                      <a:pPr algn="ctr"/>
                      <a:r>
                        <a:rPr kumimoji="1" lang="ja-JP" altLang="en-US" sz="1600" dirty="0" smtClean="0"/>
                        <a:t>２</a:t>
                      </a:r>
                      <a:endParaRPr kumimoji="1" lang="en-US" altLang="ja-JP" sz="1600" dirty="0" smtClean="0"/>
                    </a:p>
                  </a:txBody>
                  <a:tcPr anchor="ctr"/>
                </a:tc>
                <a:tc>
                  <a:txBody>
                    <a:bodyPr/>
                    <a:lstStyle/>
                    <a:p>
                      <a:pPr algn="l"/>
                      <a:r>
                        <a:rPr kumimoji="1" lang="ja-JP" altLang="en-US" sz="1600" dirty="0" smtClean="0"/>
                        <a:t>大学・学校関連</a:t>
                      </a:r>
                      <a:endParaRPr kumimoji="1" lang="ja-JP" altLang="en-US" sz="1600" dirty="0"/>
                    </a:p>
                  </a:txBody>
                  <a:tcPr anchor="ctr"/>
                </a:tc>
                <a:tc>
                  <a:txBody>
                    <a:bodyPr/>
                    <a:lstStyle/>
                    <a:p>
                      <a:pPr algn="ctr"/>
                      <a:r>
                        <a:rPr kumimoji="1" lang="en-US" altLang="ja-JP" sz="1600" dirty="0" smtClean="0"/>
                        <a:t>20</a:t>
                      </a:r>
                      <a:r>
                        <a:rPr kumimoji="1" lang="ja-JP" altLang="en-US" sz="1600" dirty="0" smtClean="0"/>
                        <a:t>校</a:t>
                      </a:r>
                      <a:endParaRPr kumimoji="1" lang="ja-JP" altLang="en-US" sz="1600" dirty="0"/>
                    </a:p>
                  </a:txBody>
                  <a:tcPr anchor="ctr"/>
                </a:tc>
                <a:tc>
                  <a:txBody>
                    <a:bodyPr/>
                    <a:lstStyle/>
                    <a:p>
                      <a:pPr algn="ctr"/>
                      <a:r>
                        <a:rPr kumimoji="1" lang="en-US" altLang="ja-JP" sz="1600" dirty="0" smtClean="0"/>
                        <a:t>289</a:t>
                      </a:r>
                      <a:endParaRPr kumimoji="1" lang="ja-JP" altLang="en-US" sz="1600" dirty="0"/>
                    </a:p>
                  </a:txBody>
                  <a:tcPr anchor="ctr"/>
                </a:tc>
                <a:tc>
                  <a:txBody>
                    <a:bodyPr/>
                    <a:lstStyle/>
                    <a:p>
                      <a:pPr algn="ctr"/>
                      <a:r>
                        <a:rPr kumimoji="1" lang="en-US" altLang="ja-JP" sz="1600" dirty="0" smtClean="0"/>
                        <a:t>14.5</a:t>
                      </a:r>
                      <a:endParaRPr kumimoji="1" lang="ja-JP" altLang="en-US" sz="1600" dirty="0"/>
                    </a:p>
                  </a:txBody>
                  <a:tcPr anchor="ctr"/>
                </a:tc>
                <a:tc>
                  <a:txBody>
                    <a:bodyPr/>
                    <a:lstStyle/>
                    <a:p>
                      <a:pPr algn="ctr"/>
                      <a:r>
                        <a:rPr kumimoji="1" lang="en-US" altLang="ja-JP" sz="1200" dirty="0" smtClean="0"/>
                        <a:t>14.2(128/9)</a:t>
                      </a:r>
                      <a:endParaRPr kumimoji="1" lang="ja-JP" altLang="en-US" sz="1200" dirty="0"/>
                    </a:p>
                  </a:txBody>
                  <a:tcPr anchor="ctr"/>
                </a:tc>
                <a:extLst>
                  <a:ext uri="{0D108BD9-81ED-4DB2-BD59-A6C34878D82A}">
                    <a16:rowId xmlns:a16="http://schemas.microsoft.com/office/drawing/2014/main" val="1535406437"/>
                  </a:ext>
                </a:extLst>
              </a:tr>
              <a:tr h="373515">
                <a:tc>
                  <a:txBody>
                    <a:bodyPr/>
                    <a:lstStyle/>
                    <a:p>
                      <a:pPr algn="ctr"/>
                      <a:r>
                        <a:rPr kumimoji="1" lang="ja-JP" altLang="en-US" sz="1600" dirty="0" smtClean="0"/>
                        <a:t>３</a:t>
                      </a:r>
                      <a:endParaRPr kumimoji="1" lang="ja-JP" altLang="en-US" sz="1600" dirty="0"/>
                    </a:p>
                  </a:txBody>
                  <a:tcPr anchor="ctr"/>
                </a:tc>
                <a:tc>
                  <a:txBody>
                    <a:bodyPr/>
                    <a:lstStyle/>
                    <a:p>
                      <a:pPr algn="l"/>
                      <a:r>
                        <a:rPr kumimoji="1" lang="ja-JP" altLang="en-US" sz="1600" dirty="0" smtClean="0"/>
                        <a:t>医療機関関連</a:t>
                      </a:r>
                      <a:endParaRPr kumimoji="1" lang="ja-JP" altLang="en-US" sz="1600" dirty="0"/>
                    </a:p>
                  </a:txBody>
                  <a:tcPr anchor="ctr"/>
                </a:tc>
                <a:tc>
                  <a:txBody>
                    <a:bodyPr/>
                    <a:lstStyle/>
                    <a:p>
                      <a:pPr algn="ctr"/>
                      <a:r>
                        <a:rPr kumimoji="1" lang="en-US" altLang="ja-JP" sz="1600" dirty="0" smtClean="0"/>
                        <a:t>35</a:t>
                      </a:r>
                      <a:r>
                        <a:rPr kumimoji="1" lang="ja-JP" altLang="en-US" sz="1200" dirty="0" smtClean="0"/>
                        <a:t>医療機関</a:t>
                      </a:r>
                      <a:endParaRPr kumimoji="1" lang="ja-JP" altLang="en-US" sz="1200" dirty="0"/>
                    </a:p>
                  </a:txBody>
                  <a:tcPr anchor="ctr"/>
                </a:tc>
                <a:tc>
                  <a:txBody>
                    <a:bodyPr/>
                    <a:lstStyle/>
                    <a:p>
                      <a:pPr algn="ctr"/>
                      <a:r>
                        <a:rPr kumimoji="1" lang="en-US" altLang="ja-JP" sz="1600" dirty="0" smtClean="0"/>
                        <a:t>1,190</a:t>
                      </a:r>
                      <a:endParaRPr kumimoji="1" lang="ja-JP" altLang="en-US" sz="1600" dirty="0"/>
                    </a:p>
                  </a:txBody>
                  <a:tcPr anchor="ctr"/>
                </a:tc>
                <a:tc>
                  <a:txBody>
                    <a:bodyPr/>
                    <a:lstStyle/>
                    <a:p>
                      <a:pPr algn="ctr"/>
                      <a:r>
                        <a:rPr kumimoji="1" lang="en-US" altLang="ja-JP" sz="1600" dirty="0" smtClean="0"/>
                        <a:t>34.0</a:t>
                      </a:r>
                      <a:endParaRPr kumimoji="1" lang="ja-JP" altLang="en-US" sz="1600" dirty="0"/>
                    </a:p>
                  </a:txBody>
                  <a:tcPr anchor="ctr"/>
                </a:tc>
                <a:tc>
                  <a:txBody>
                    <a:bodyPr/>
                    <a:lstStyle/>
                    <a:p>
                      <a:pPr algn="ctr"/>
                      <a:r>
                        <a:rPr kumimoji="1" lang="en-US" altLang="ja-JP" sz="1200" dirty="0" smtClean="0"/>
                        <a:t>25.8(412/16)</a:t>
                      </a:r>
                      <a:endParaRPr kumimoji="1" lang="ja-JP" altLang="en-US" sz="1200" dirty="0"/>
                    </a:p>
                  </a:txBody>
                  <a:tcPr anchor="ctr"/>
                </a:tc>
                <a:extLst>
                  <a:ext uri="{0D108BD9-81ED-4DB2-BD59-A6C34878D82A}">
                    <a16:rowId xmlns:a16="http://schemas.microsoft.com/office/drawing/2014/main" val="3127832718"/>
                  </a:ext>
                </a:extLst>
              </a:tr>
              <a:tr h="363465">
                <a:tc>
                  <a:txBody>
                    <a:bodyPr/>
                    <a:lstStyle/>
                    <a:p>
                      <a:pPr algn="ctr"/>
                      <a:r>
                        <a:rPr kumimoji="1" lang="ja-JP" altLang="en-US" sz="1600" dirty="0" smtClean="0"/>
                        <a:t>４</a:t>
                      </a:r>
                      <a:endParaRPr kumimoji="1" lang="ja-JP" altLang="en-US" sz="1600" dirty="0"/>
                    </a:p>
                  </a:txBody>
                  <a:tcPr anchor="ctr"/>
                </a:tc>
                <a:tc>
                  <a:txBody>
                    <a:bodyPr/>
                    <a:lstStyle/>
                    <a:p>
                      <a:pPr algn="l"/>
                      <a:r>
                        <a:rPr kumimoji="1" lang="ja-JP" altLang="en-US" sz="1400" dirty="0" smtClean="0"/>
                        <a:t>高齢者施設・障がい者施設関連</a:t>
                      </a:r>
                      <a:endParaRPr kumimoji="1" lang="ja-JP" altLang="en-US" sz="1400" dirty="0"/>
                    </a:p>
                  </a:txBody>
                  <a:tcPr anchor="ctr"/>
                </a:tc>
                <a:tc>
                  <a:txBody>
                    <a:bodyPr/>
                    <a:lstStyle/>
                    <a:p>
                      <a:pPr algn="ctr"/>
                      <a:r>
                        <a:rPr kumimoji="1" lang="en-US" altLang="ja-JP" sz="1600" dirty="0" smtClean="0"/>
                        <a:t>85</a:t>
                      </a:r>
                      <a:r>
                        <a:rPr kumimoji="1" lang="ja-JP" altLang="en-US" sz="1600" dirty="0" smtClean="0"/>
                        <a:t>施設</a:t>
                      </a:r>
                      <a:endParaRPr kumimoji="1" lang="ja-JP" altLang="en-US" sz="1600" dirty="0"/>
                    </a:p>
                  </a:txBody>
                  <a:tcPr anchor="ctr"/>
                </a:tc>
                <a:tc>
                  <a:txBody>
                    <a:bodyPr/>
                    <a:lstStyle/>
                    <a:p>
                      <a:pPr algn="ctr"/>
                      <a:r>
                        <a:rPr kumimoji="1" lang="en-US" altLang="ja-JP" sz="1600" dirty="0" smtClean="0"/>
                        <a:t>1,510</a:t>
                      </a:r>
                      <a:endParaRPr kumimoji="1" lang="ja-JP" altLang="en-US" sz="1600" dirty="0"/>
                    </a:p>
                  </a:txBody>
                  <a:tcPr anchor="ctr"/>
                </a:tc>
                <a:tc>
                  <a:txBody>
                    <a:bodyPr/>
                    <a:lstStyle/>
                    <a:p>
                      <a:pPr algn="ctr"/>
                      <a:r>
                        <a:rPr kumimoji="1" lang="en-US" altLang="ja-JP" sz="1600" dirty="0" smtClean="0"/>
                        <a:t>17.8</a:t>
                      </a:r>
                      <a:endParaRPr kumimoji="1" lang="ja-JP" altLang="en-US" sz="1600" dirty="0"/>
                    </a:p>
                  </a:txBody>
                  <a:tcPr anchor="ctr"/>
                </a:tc>
                <a:tc>
                  <a:txBody>
                    <a:bodyPr/>
                    <a:lstStyle/>
                    <a:p>
                      <a:pPr algn="ctr"/>
                      <a:r>
                        <a:rPr kumimoji="1" lang="en-US" altLang="ja-JP" sz="1200" dirty="0" smtClean="0"/>
                        <a:t>16.0(480/30)</a:t>
                      </a:r>
                      <a:endParaRPr kumimoji="1" lang="ja-JP" altLang="en-US" sz="1200" dirty="0"/>
                    </a:p>
                  </a:txBody>
                  <a:tcPr anchor="ctr"/>
                </a:tc>
                <a:extLst>
                  <a:ext uri="{0D108BD9-81ED-4DB2-BD59-A6C34878D82A}">
                    <a16:rowId xmlns:a16="http://schemas.microsoft.com/office/drawing/2014/main" val="2344768415"/>
                  </a:ext>
                </a:extLst>
              </a:tr>
              <a:tr h="336169">
                <a:tc>
                  <a:txBody>
                    <a:bodyPr/>
                    <a:lstStyle/>
                    <a:p>
                      <a:pPr algn="ctr"/>
                      <a:r>
                        <a:rPr kumimoji="1" lang="ja-JP" altLang="en-US" sz="1600" dirty="0" smtClean="0"/>
                        <a:t>５</a:t>
                      </a:r>
                      <a:endParaRPr kumimoji="1" lang="ja-JP" altLang="en-US" sz="1600" dirty="0"/>
                    </a:p>
                  </a:txBody>
                  <a:tcPr anchor="ctr"/>
                </a:tc>
                <a:tc>
                  <a:txBody>
                    <a:bodyPr/>
                    <a:lstStyle/>
                    <a:p>
                      <a:pPr algn="l"/>
                      <a:r>
                        <a:rPr kumimoji="1" lang="ja-JP" altLang="en-US" sz="1600" dirty="0" smtClean="0"/>
                        <a:t>その他</a:t>
                      </a:r>
                      <a:endParaRPr kumimoji="1" lang="ja-JP" altLang="en-US" sz="1600" dirty="0"/>
                    </a:p>
                  </a:txBody>
                  <a:tcPr anchor="ctr"/>
                </a:tc>
                <a:tc>
                  <a:txBody>
                    <a:bodyPr/>
                    <a:lstStyle/>
                    <a:p>
                      <a:pPr algn="ctr"/>
                      <a:r>
                        <a:rPr kumimoji="1" lang="en-US" altLang="ja-JP" sz="1600" dirty="0" smtClean="0"/>
                        <a:t>28</a:t>
                      </a:r>
                      <a:r>
                        <a:rPr kumimoji="1" lang="ja-JP" altLang="en-US" sz="1600" dirty="0" smtClean="0"/>
                        <a:t>件</a:t>
                      </a:r>
                      <a:endParaRPr kumimoji="1" lang="ja-JP" altLang="en-US" sz="1600" dirty="0"/>
                    </a:p>
                  </a:txBody>
                  <a:tcPr anchor="ctr"/>
                </a:tc>
                <a:tc>
                  <a:txBody>
                    <a:bodyPr/>
                    <a:lstStyle/>
                    <a:p>
                      <a:pPr algn="ctr"/>
                      <a:r>
                        <a:rPr kumimoji="1" lang="en-US" altLang="ja-JP" sz="1600" dirty="0" smtClean="0"/>
                        <a:t>286</a:t>
                      </a:r>
                      <a:endParaRPr kumimoji="1" lang="ja-JP" altLang="en-US" sz="1600" dirty="0"/>
                    </a:p>
                  </a:txBody>
                  <a:tcPr anchor="ctr"/>
                </a:tc>
                <a:tc>
                  <a:txBody>
                    <a:bodyPr/>
                    <a:lstStyle/>
                    <a:p>
                      <a:pPr algn="ctr"/>
                      <a:r>
                        <a:rPr kumimoji="1" lang="en-US" altLang="ja-JP" sz="1600" dirty="0" smtClean="0"/>
                        <a:t>10.2</a:t>
                      </a:r>
                      <a:endParaRPr kumimoji="1" lang="ja-JP" altLang="en-US" sz="1600" dirty="0"/>
                    </a:p>
                  </a:txBody>
                  <a:tcPr anchor="ctr"/>
                </a:tc>
                <a:tc>
                  <a:txBody>
                    <a:bodyPr/>
                    <a:lstStyle/>
                    <a:p>
                      <a:pPr algn="ctr"/>
                      <a:r>
                        <a:rPr kumimoji="1" lang="en-US" altLang="ja-JP" sz="1200" dirty="0" smtClean="0"/>
                        <a:t>10.4(104/10)</a:t>
                      </a:r>
                      <a:endParaRPr kumimoji="1" lang="ja-JP" altLang="en-US" sz="1200" dirty="0"/>
                    </a:p>
                  </a:txBody>
                  <a:tcPr anchor="ctr"/>
                </a:tc>
                <a:extLst>
                  <a:ext uri="{0D108BD9-81ED-4DB2-BD59-A6C34878D82A}">
                    <a16:rowId xmlns:a16="http://schemas.microsoft.com/office/drawing/2014/main" val="1483617145"/>
                  </a:ext>
                </a:extLst>
              </a:tr>
              <a:tr h="345227">
                <a:tc>
                  <a:txBody>
                    <a:bodyPr/>
                    <a:lstStyle/>
                    <a:p>
                      <a:pPr algn="ctr"/>
                      <a:r>
                        <a:rPr kumimoji="1" lang="ja-JP" altLang="en-US" sz="1600" dirty="0" smtClean="0"/>
                        <a:t>計</a:t>
                      </a:r>
                      <a:endParaRPr kumimoji="1" lang="ja-JP" altLang="en-US" sz="1600" dirty="0"/>
                    </a:p>
                  </a:txBody>
                  <a:tcPr anchor="ctr"/>
                </a:tc>
                <a:tc>
                  <a:txBody>
                    <a:bodyPr/>
                    <a:lstStyle/>
                    <a:p>
                      <a:pPr algn="l"/>
                      <a:endParaRPr kumimoji="1" lang="ja-JP" altLang="en-US" sz="1600" dirty="0"/>
                    </a:p>
                  </a:txBody>
                  <a:tcPr anchor="ctr"/>
                </a:tc>
                <a:tc>
                  <a:txBody>
                    <a:bodyPr/>
                    <a:lstStyle/>
                    <a:p>
                      <a:pPr algn="ctr"/>
                      <a:endParaRPr kumimoji="1" lang="ja-JP" altLang="en-US" sz="1600" dirty="0"/>
                    </a:p>
                  </a:txBody>
                  <a:tcPr anchor="ctr"/>
                </a:tc>
                <a:tc>
                  <a:txBody>
                    <a:bodyPr/>
                    <a:lstStyle/>
                    <a:p>
                      <a:pPr algn="ctr"/>
                      <a:r>
                        <a:rPr kumimoji="1" lang="en-US" altLang="ja-JP" sz="1600" dirty="0" smtClean="0"/>
                        <a:t>3,341</a:t>
                      </a:r>
                      <a:endParaRPr kumimoji="1" lang="ja-JP" altLang="en-US" sz="1600" dirty="0"/>
                    </a:p>
                  </a:txBody>
                  <a:tcPr anchor="ctr"/>
                </a:tc>
                <a:tc>
                  <a:txBody>
                    <a:bodyPr/>
                    <a:lstStyle/>
                    <a:p>
                      <a:pPr algn="ctr"/>
                      <a:endParaRPr kumimoji="1" lang="ja-JP" altLang="en-US" sz="1600" dirty="0"/>
                    </a:p>
                  </a:txBody>
                  <a:tcPr anchor="ctr"/>
                </a:tc>
                <a:tc>
                  <a:txBody>
                    <a:bodyPr/>
                    <a:lstStyle/>
                    <a:p>
                      <a:pPr algn="ctr"/>
                      <a:endParaRPr kumimoji="1" lang="ja-JP" altLang="en-US" sz="1600" dirty="0"/>
                    </a:p>
                  </a:txBody>
                  <a:tcPr anchor="ctr"/>
                </a:tc>
                <a:extLst>
                  <a:ext uri="{0D108BD9-81ED-4DB2-BD59-A6C34878D82A}">
                    <a16:rowId xmlns:a16="http://schemas.microsoft.com/office/drawing/2014/main" val="1757381717"/>
                  </a:ext>
                </a:extLst>
              </a:tr>
            </a:tbl>
          </a:graphicData>
        </a:graphic>
      </p:graphicFrame>
      <p:graphicFrame>
        <p:nvGraphicFramePr>
          <p:cNvPr id="15" name="表 14"/>
          <p:cNvGraphicFramePr>
            <a:graphicFrameLocks noGrp="1"/>
          </p:cNvGraphicFramePr>
          <p:nvPr>
            <p:extLst/>
          </p:nvPr>
        </p:nvGraphicFramePr>
        <p:xfrm>
          <a:off x="7357877" y="4305911"/>
          <a:ext cx="4571170" cy="1656080"/>
        </p:xfrm>
        <a:graphic>
          <a:graphicData uri="http://schemas.openxmlformats.org/drawingml/2006/table">
            <a:tbl>
              <a:tblPr firstRow="1" bandRow="1">
                <a:tableStyleId>{C083E6E3-FA7D-4D7B-A595-EF9225AFEA82}</a:tableStyleId>
              </a:tblPr>
              <a:tblGrid>
                <a:gridCol w="1931432">
                  <a:extLst>
                    <a:ext uri="{9D8B030D-6E8A-4147-A177-3AD203B41FA5}">
                      <a16:colId xmlns:a16="http://schemas.microsoft.com/office/drawing/2014/main" val="293234343"/>
                    </a:ext>
                  </a:extLst>
                </a:gridCol>
                <a:gridCol w="856102">
                  <a:extLst>
                    <a:ext uri="{9D8B030D-6E8A-4147-A177-3AD203B41FA5}">
                      <a16:colId xmlns:a16="http://schemas.microsoft.com/office/drawing/2014/main" val="1060905580"/>
                    </a:ext>
                  </a:extLst>
                </a:gridCol>
                <a:gridCol w="891818">
                  <a:extLst>
                    <a:ext uri="{9D8B030D-6E8A-4147-A177-3AD203B41FA5}">
                      <a16:colId xmlns:a16="http://schemas.microsoft.com/office/drawing/2014/main" val="1694481235"/>
                    </a:ext>
                  </a:extLst>
                </a:gridCol>
                <a:gridCol w="891818">
                  <a:extLst>
                    <a:ext uri="{9D8B030D-6E8A-4147-A177-3AD203B41FA5}">
                      <a16:colId xmlns:a16="http://schemas.microsoft.com/office/drawing/2014/main" val="991869562"/>
                    </a:ext>
                  </a:extLst>
                </a:gridCol>
              </a:tblGrid>
              <a:tr h="0">
                <a:tc>
                  <a:txBody>
                    <a:bodyPr/>
                    <a:lstStyle/>
                    <a:p>
                      <a:pPr algn="ctr"/>
                      <a:endParaRPr kumimoji="1" lang="ja-JP" altLang="en-US" sz="1600" dirty="0"/>
                    </a:p>
                  </a:txBody>
                  <a:tcPr anchor="ctr"/>
                </a:tc>
                <a:tc>
                  <a:txBody>
                    <a:bodyPr/>
                    <a:lstStyle/>
                    <a:p>
                      <a:pPr algn="ctr"/>
                      <a:r>
                        <a:rPr kumimoji="1" lang="ja-JP" altLang="en-US" sz="1600" b="0" dirty="0" smtClean="0"/>
                        <a:t>第一波</a:t>
                      </a:r>
                      <a:endParaRPr kumimoji="1" lang="ja-JP" altLang="en-US" sz="1600" b="0" dirty="0"/>
                    </a:p>
                  </a:txBody>
                  <a:tcPr anchor="ctr"/>
                </a:tc>
                <a:tc>
                  <a:txBody>
                    <a:bodyPr/>
                    <a:lstStyle/>
                    <a:p>
                      <a:pPr algn="ctr"/>
                      <a:r>
                        <a:rPr kumimoji="1" lang="ja-JP" altLang="en-US" sz="1600" b="0" dirty="0" smtClean="0"/>
                        <a:t>第二波</a:t>
                      </a:r>
                      <a:endParaRPr kumimoji="1" lang="ja-JP" altLang="en-US" sz="1600" b="0" dirty="0"/>
                    </a:p>
                  </a:txBody>
                  <a:tcPr anchor="ctr"/>
                </a:tc>
                <a:tc>
                  <a:txBody>
                    <a:bodyPr/>
                    <a:lstStyle/>
                    <a:p>
                      <a:pPr algn="ctr"/>
                      <a:r>
                        <a:rPr kumimoji="1" lang="ja-JP" altLang="en-US" sz="1600" b="0" dirty="0" smtClean="0"/>
                        <a:t>第三波</a:t>
                      </a:r>
                      <a:endParaRPr kumimoji="1" lang="ja-JP" altLang="en-US" sz="1600" b="0" dirty="0"/>
                    </a:p>
                  </a:txBody>
                  <a:tcPr anchor="ctr"/>
                </a:tc>
                <a:extLst>
                  <a:ext uri="{0D108BD9-81ED-4DB2-BD59-A6C34878D82A}">
                    <a16:rowId xmlns:a16="http://schemas.microsoft.com/office/drawing/2014/main" val="3281253019"/>
                  </a:ext>
                </a:extLst>
              </a:tr>
              <a:tr h="370840">
                <a:tc>
                  <a:txBody>
                    <a:bodyPr/>
                    <a:lstStyle/>
                    <a:p>
                      <a:pPr algn="l"/>
                      <a:r>
                        <a:rPr kumimoji="1" lang="ja-JP" altLang="en-US" sz="1600" dirty="0" smtClean="0"/>
                        <a:t>クラスターにおける陽性者数</a:t>
                      </a:r>
                      <a:endParaRPr kumimoji="1" lang="en-US" altLang="ja-JP" sz="1600" dirty="0" smtClean="0"/>
                    </a:p>
                  </a:txBody>
                  <a:tcPr anchor="ctr"/>
                </a:tc>
                <a:tc>
                  <a:txBody>
                    <a:bodyPr/>
                    <a:lstStyle/>
                    <a:p>
                      <a:pPr algn="ctr"/>
                      <a:r>
                        <a:rPr kumimoji="1" lang="en-US" altLang="ja-JP" sz="1600" dirty="0" smtClean="0"/>
                        <a:t>340</a:t>
                      </a:r>
                      <a:endParaRPr kumimoji="1" lang="ja-JP" altLang="en-US" sz="1600" dirty="0"/>
                    </a:p>
                  </a:txBody>
                  <a:tcPr anchor="ctr"/>
                </a:tc>
                <a:tc>
                  <a:txBody>
                    <a:bodyPr/>
                    <a:lstStyle/>
                    <a:p>
                      <a:pPr algn="ctr"/>
                      <a:r>
                        <a:rPr kumimoji="1" lang="en-US" altLang="ja-JP" sz="1600" dirty="0" smtClean="0"/>
                        <a:t>840</a:t>
                      </a:r>
                      <a:endParaRPr kumimoji="1" lang="ja-JP" altLang="en-US" sz="1600" dirty="0"/>
                    </a:p>
                  </a:txBody>
                  <a:tcPr anchor="ctr"/>
                </a:tc>
                <a:tc>
                  <a:txBody>
                    <a:bodyPr/>
                    <a:lstStyle/>
                    <a:p>
                      <a:pPr algn="ctr"/>
                      <a:r>
                        <a:rPr kumimoji="1" lang="en-US" altLang="ja-JP" sz="1600" dirty="0" smtClean="0"/>
                        <a:t>3,341</a:t>
                      </a:r>
                      <a:endParaRPr kumimoji="1" lang="ja-JP" altLang="en-US" sz="1600" dirty="0"/>
                    </a:p>
                  </a:txBody>
                  <a:tcPr anchor="ctr"/>
                </a:tc>
                <a:extLst>
                  <a:ext uri="{0D108BD9-81ED-4DB2-BD59-A6C34878D82A}">
                    <a16:rowId xmlns:a16="http://schemas.microsoft.com/office/drawing/2014/main" val="1701459504"/>
                  </a:ext>
                </a:extLst>
              </a:tr>
              <a:tr h="370840">
                <a:tc>
                  <a:txBody>
                    <a:bodyPr/>
                    <a:lstStyle/>
                    <a:p>
                      <a:pPr algn="l"/>
                      <a:r>
                        <a:rPr kumimoji="1" lang="ja-JP" altLang="en-US" sz="1600" dirty="0" smtClean="0"/>
                        <a:t>全陽性者数</a:t>
                      </a:r>
                      <a:endParaRPr kumimoji="1" lang="en-US" altLang="ja-JP" sz="1600" dirty="0" smtClean="0"/>
                    </a:p>
                  </a:txBody>
                  <a:tcPr anchor="ctr"/>
                </a:tc>
                <a:tc>
                  <a:txBody>
                    <a:bodyPr/>
                    <a:lstStyle/>
                    <a:p>
                      <a:pPr algn="ctr"/>
                      <a:r>
                        <a:rPr kumimoji="1" lang="en-US" altLang="ja-JP" sz="1600" dirty="0" smtClean="0"/>
                        <a:t>1,786</a:t>
                      </a:r>
                      <a:endParaRPr kumimoji="1" lang="ja-JP" altLang="en-US" sz="1600" dirty="0"/>
                    </a:p>
                  </a:txBody>
                  <a:tcPr anchor="ctr"/>
                </a:tc>
                <a:tc>
                  <a:txBody>
                    <a:bodyPr/>
                    <a:lstStyle/>
                    <a:p>
                      <a:pPr algn="ctr"/>
                      <a:r>
                        <a:rPr kumimoji="1" lang="en-US" altLang="ja-JP" sz="1600" dirty="0" smtClean="0"/>
                        <a:t>9,271</a:t>
                      </a:r>
                      <a:endParaRPr kumimoji="1" lang="ja-JP" altLang="en-US" sz="1600" dirty="0"/>
                    </a:p>
                  </a:txBody>
                  <a:tcPr anchor="ctr"/>
                </a:tc>
                <a:tc>
                  <a:txBody>
                    <a:bodyPr/>
                    <a:lstStyle/>
                    <a:p>
                      <a:pPr algn="ctr"/>
                      <a:r>
                        <a:rPr kumimoji="1" lang="en-US" altLang="ja-JP" sz="1600" dirty="0" smtClean="0"/>
                        <a:t>21,562</a:t>
                      </a:r>
                      <a:endParaRPr kumimoji="1" lang="ja-JP" altLang="en-US" sz="1600" dirty="0"/>
                    </a:p>
                  </a:txBody>
                  <a:tcPr anchor="ctr"/>
                </a:tc>
                <a:extLst>
                  <a:ext uri="{0D108BD9-81ED-4DB2-BD59-A6C34878D82A}">
                    <a16:rowId xmlns:a16="http://schemas.microsoft.com/office/drawing/2014/main" val="2287436891"/>
                  </a:ext>
                </a:extLst>
              </a:tr>
              <a:tr h="370840">
                <a:tc>
                  <a:txBody>
                    <a:bodyPr/>
                    <a:lstStyle/>
                    <a:p>
                      <a:pPr algn="l"/>
                      <a:r>
                        <a:rPr kumimoji="1" lang="ja-JP" altLang="en-US" sz="1600" dirty="0" smtClean="0"/>
                        <a:t>割合</a:t>
                      </a:r>
                      <a:endParaRPr kumimoji="1" lang="ja-JP" altLang="en-US" sz="1600" dirty="0"/>
                    </a:p>
                  </a:txBody>
                  <a:tcPr anchor="ctr"/>
                </a:tc>
                <a:tc>
                  <a:txBody>
                    <a:bodyPr/>
                    <a:lstStyle/>
                    <a:p>
                      <a:pPr algn="ctr"/>
                      <a:r>
                        <a:rPr kumimoji="1" lang="en-US" altLang="ja-JP" sz="1600" dirty="0" smtClean="0"/>
                        <a:t>19.0</a:t>
                      </a:r>
                      <a:r>
                        <a:rPr kumimoji="1" lang="ja-JP" altLang="en-US" sz="1600" dirty="0" smtClean="0"/>
                        <a:t>％</a:t>
                      </a:r>
                      <a:endParaRPr kumimoji="1" lang="ja-JP" altLang="en-US" sz="1600" dirty="0"/>
                    </a:p>
                  </a:txBody>
                  <a:tcPr anchor="ctr"/>
                </a:tc>
                <a:tc>
                  <a:txBody>
                    <a:bodyPr/>
                    <a:lstStyle/>
                    <a:p>
                      <a:pPr algn="ctr"/>
                      <a:r>
                        <a:rPr kumimoji="1" lang="en-US" altLang="ja-JP" sz="1600" dirty="0" smtClean="0"/>
                        <a:t>9.1</a:t>
                      </a:r>
                      <a:r>
                        <a:rPr kumimoji="1" lang="ja-JP" altLang="en-US" sz="1600" dirty="0" smtClean="0"/>
                        <a:t>％</a:t>
                      </a:r>
                      <a:endParaRPr kumimoji="1" lang="ja-JP" altLang="en-US" sz="1600" dirty="0"/>
                    </a:p>
                  </a:txBody>
                  <a:tcPr anchor="ctr"/>
                </a:tc>
                <a:tc>
                  <a:txBody>
                    <a:bodyPr/>
                    <a:lstStyle/>
                    <a:p>
                      <a:pPr algn="ctr"/>
                      <a:r>
                        <a:rPr kumimoji="1" lang="en-US" altLang="ja-JP" sz="1600" dirty="0" smtClean="0"/>
                        <a:t>15.5</a:t>
                      </a:r>
                      <a:r>
                        <a:rPr kumimoji="1" lang="ja-JP" altLang="en-US" sz="1600" dirty="0" smtClean="0"/>
                        <a:t>％</a:t>
                      </a:r>
                      <a:endParaRPr kumimoji="1" lang="ja-JP" altLang="en-US" sz="1600" dirty="0"/>
                    </a:p>
                  </a:txBody>
                  <a:tcPr anchor="ctr"/>
                </a:tc>
                <a:extLst>
                  <a:ext uri="{0D108BD9-81ED-4DB2-BD59-A6C34878D82A}">
                    <a16:rowId xmlns:a16="http://schemas.microsoft.com/office/drawing/2014/main" val="3127832718"/>
                  </a:ext>
                </a:extLst>
              </a:tr>
            </a:tbl>
          </a:graphicData>
        </a:graphic>
      </p:graphicFrame>
      <p:sp>
        <p:nvSpPr>
          <p:cNvPr id="3" name="スライド番号プレースホルダー 2"/>
          <p:cNvSpPr>
            <a:spLocks noGrp="1"/>
          </p:cNvSpPr>
          <p:nvPr>
            <p:ph type="sldNum" sz="quarter" idx="12"/>
          </p:nvPr>
        </p:nvSpPr>
        <p:spPr>
          <a:xfrm>
            <a:off x="9420521" y="6417078"/>
            <a:ext cx="2743200" cy="365125"/>
          </a:xfrm>
        </p:spPr>
        <p:txBody>
          <a:bodyPr/>
          <a:lstStyle/>
          <a:p>
            <a:fld id="{F216AE56-EAD3-4706-B860-3EC2C2952B40}" type="slidenum">
              <a:rPr kumimoji="1" lang="ja-JP" altLang="en-US" smtClean="0"/>
              <a:t>29</a:t>
            </a:fld>
            <a:endParaRPr kumimoji="1" lang="ja-JP" altLang="en-US"/>
          </a:p>
        </p:txBody>
      </p:sp>
      <p:sp>
        <p:nvSpPr>
          <p:cNvPr id="17" name="テキスト ボックス 16"/>
          <p:cNvSpPr txBox="1"/>
          <p:nvPr/>
        </p:nvSpPr>
        <p:spPr>
          <a:xfrm>
            <a:off x="152024" y="6213084"/>
            <a:ext cx="11639641" cy="584775"/>
          </a:xfrm>
          <a:prstGeom prst="rect">
            <a:avLst/>
          </a:prstGeom>
          <a:noFill/>
        </p:spPr>
        <p:txBody>
          <a:bodyPr wrap="square" rtlCol="0">
            <a:spAutoFit/>
          </a:bodyPr>
          <a:lstStyle/>
          <a:p>
            <a:r>
              <a:rPr lang="en-US" altLang="ja-JP" sz="1600" b="1" dirty="0" smtClean="0"/>
              <a:t>※</a:t>
            </a:r>
            <a:r>
              <a:rPr lang="ja-JP" altLang="en-US" sz="1600" b="1" dirty="0" smtClean="0"/>
              <a:t>クラスター対策として、「新型コロナウイルス感染症 病院・高齢者施設感染クラスター ケーススタディ </a:t>
            </a:r>
            <a:r>
              <a:rPr lang="en-US" altLang="ja-JP" sz="1600" b="1" dirty="0" smtClean="0"/>
              <a:t>2020</a:t>
            </a:r>
            <a:r>
              <a:rPr lang="ja-JP" altLang="en-US" sz="1600" b="1" dirty="0" smtClean="0"/>
              <a:t>－大阪－」を　</a:t>
            </a:r>
            <a:endParaRPr lang="en-US" altLang="ja-JP" sz="1600" b="1" dirty="0" smtClean="0"/>
          </a:p>
          <a:p>
            <a:r>
              <a:rPr lang="ja-JP" altLang="en-US" sz="1600" b="1" dirty="0"/>
              <a:t>　</a:t>
            </a:r>
            <a:r>
              <a:rPr lang="ja-JP" altLang="en-US" sz="1600" b="1" dirty="0" smtClean="0"/>
              <a:t>１月８日に公表予定。</a:t>
            </a:r>
            <a:endParaRPr kumimoji="1" lang="ja-JP" altLang="en-US" sz="1600" b="1" dirty="0"/>
          </a:p>
        </p:txBody>
      </p:sp>
    </p:spTree>
    <p:extLst>
      <p:ext uri="{BB962C8B-B14F-4D97-AF65-F5344CB8AC3E}">
        <p14:creationId xmlns:p14="http://schemas.microsoft.com/office/powerpoint/2010/main" val="3102434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67126" y="513958"/>
            <a:ext cx="11857748" cy="5584420"/>
          </a:xfrm>
          <a:prstGeom prst="rect">
            <a:avLst/>
          </a:prstGeom>
        </p:spPr>
      </p:pic>
      <p:sp>
        <p:nvSpPr>
          <p:cNvPr id="6" name="正方形/長方形 5"/>
          <p:cNvSpPr/>
          <p:nvPr/>
        </p:nvSpPr>
        <p:spPr>
          <a:xfrm>
            <a:off x="0" y="-1844"/>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週・人口</a:t>
            </a:r>
            <a:r>
              <a:rPr kumimoji="1" lang="en-US" altLang="ja-JP" sz="2800" b="1" dirty="0">
                <a:latin typeface="UD デジタル 教科書体 NK-B" panose="02020700000000000000" pitchFamily="18" charset="-128"/>
                <a:ea typeface="UD デジタル 教科書体 NK-B" panose="02020700000000000000" pitchFamily="18" charset="-128"/>
              </a:rPr>
              <a:t>10</a:t>
            </a:r>
            <a:r>
              <a:rPr lang="ja-JP" altLang="en-US" sz="2800" b="1" dirty="0">
                <a:latin typeface="UD デジタル 教科書体 NK-B" panose="02020700000000000000" pitchFamily="18" charset="-128"/>
                <a:ea typeface="UD デジタル 教科書体 NK-B" panose="02020700000000000000" pitchFamily="18" charset="-128"/>
              </a:rPr>
              <a:t>万人あたり新規</a:t>
            </a:r>
            <a:r>
              <a:rPr lang="ja-JP" altLang="en-US" sz="2800" b="1" dirty="0" smtClean="0">
                <a:latin typeface="UD デジタル 教科書体 NK-B" panose="02020700000000000000" pitchFamily="18" charset="-128"/>
                <a:ea typeface="UD デジタル 教科書体 NK-B" panose="02020700000000000000" pitchFamily="18" charset="-128"/>
              </a:rPr>
              <a:t>陽性者数</a:t>
            </a:r>
            <a:endParaRPr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448801" y="6538912"/>
            <a:ext cx="2743200" cy="365125"/>
          </a:xfrm>
        </p:spPr>
        <p:txBody>
          <a:bodyPr/>
          <a:lstStyle/>
          <a:p>
            <a:fld id="{9AE8D62C-51FD-4D41-806D-1D2DE4710F3C}" type="slidenum">
              <a:rPr kumimoji="1" lang="ja-JP" altLang="en-US" smtClean="0"/>
              <a:t>3</a:t>
            </a:fld>
            <a:endParaRPr kumimoji="1" lang="ja-JP" altLang="en-US"/>
          </a:p>
        </p:txBody>
      </p:sp>
      <p:sp>
        <p:nvSpPr>
          <p:cNvPr id="46" name="テキスト ボックス 45">
            <a:extLst>
              <a:ext uri="{FF2B5EF4-FFF2-40B4-BE49-F238E27FC236}">
                <a16:creationId xmlns:a16="http://schemas.microsoft.com/office/drawing/2014/main" id="{66C4A2BD-4252-419D-8A1B-0D8FC4F54FCC}"/>
              </a:ext>
            </a:extLst>
          </p:cNvPr>
          <p:cNvSpPr txBox="1"/>
          <p:nvPr/>
        </p:nvSpPr>
        <p:spPr>
          <a:xfrm>
            <a:off x="1038224" y="1317308"/>
            <a:ext cx="4243460" cy="600164"/>
          </a:xfrm>
          <a:prstGeom prst="rect">
            <a:avLst/>
          </a:prstGeom>
          <a:noFill/>
        </p:spPr>
        <p:txBody>
          <a:bodyPr wrap="square" rtlCol="0">
            <a:spAutoFit/>
          </a:bodyPr>
          <a:lstStyle/>
          <a:p>
            <a:r>
              <a:rPr lang="en-US" altLang="ja-JP" sz="1100" dirty="0" smtClean="0"/>
              <a:t>※</a:t>
            </a:r>
            <a:r>
              <a:rPr lang="ja-JP" altLang="en-US" sz="1100" dirty="0"/>
              <a:t>緊急事態宣言発令対象地域（１都</a:t>
            </a:r>
            <a:r>
              <a:rPr lang="ja-JP" altLang="en-US" sz="1100" dirty="0" smtClean="0"/>
              <a:t>３県）</a:t>
            </a:r>
            <a:r>
              <a:rPr lang="ja-JP" altLang="en-US" sz="1100" dirty="0"/>
              <a:t>及び</a:t>
            </a:r>
            <a:endParaRPr lang="en-US" altLang="ja-JP" sz="1100" dirty="0"/>
          </a:p>
          <a:p>
            <a:r>
              <a:rPr lang="ja-JP" altLang="en-US" sz="1100" dirty="0" smtClean="0"/>
              <a:t>　関西</a:t>
            </a:r>
            <a:r>
              <a:rPr lang="ja-JP" altLang="en-US" sz="1100" dirty="0"/>
              <a:t>の新規陽性者数が多い２府１県を抜粋</a:t>
            </a:r>
            <a:endParaRPr lang="en-US" altLang="ja-JP" sz="1100" dirty="0"/>
          </a:p>
          <a:p>
            <a:r>
              <a:rPr lang="ja-JP" altLang="en-US" sz="1100" dirty="0" smtClean="0"/>
              <a:t>　併せて時短要請等の取組効果がみられる北海道を</a:t>
            </a:r>
            <a:r>
              <a:rPr lang="ja-JP" altLang="en-US" sz="1100" dirty="0"/>
              <a:t>抜粋</a:t>
            </a:r>
          </a:p>
        </p:txBody>
      </p:sp>
      <p:sp>
        <p:nvSpPr>
          <p:cNvPr id="7" name="正方形/長方形 6">
            <a:extLst>
              <a:ext uri="{FF2B5EF4-FFF2-40B4-BE49-F238E27FC236}">
                <a16:creationId xmlns:a16="http://schemas.microsoft.com/office/drawing/2014/main" id="{FC024533-669C-48B1-82E7-C27042384F7F}"/>
              </a:ext>
            </a:extLst>
          </p:cNvPr>
          <p:cNvSpPr/>
          <p:nvPr/>
        </p:nvSpPr>
        <p:spPr>
          <a:xfrm>
            <a:off x="391236" y="6155140"/>
            <a:ext cx="11409528" cy="58772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時短要請を行っている都道府県のうち、北海道は減少傾向にある。</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pPr algn="ct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一方、首都圏１都３県は、</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12</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月上旬以降、感染拡大が続いている。</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0" name="テキスト ボックス 45">
            <a:extLst>
              <a:ext uri="{FF2B5EF4-FFF2-40B4-BE49-F238E27FC236}">
                <a16:creationId xmlns:a16="http://schemas.microsoft.com/office/drawing/2014/main" id="{66C4A2BD-4252-419D-8A1B-0D8FC4F54FCC}"/>
              </a:ext>
            </a:extLst>
          </p:cNvPr>
          <p:cNvSpPr txBox="1"/>
          <p:nvPr/>
        </p:nvSpPr>
        <p:spPr>
          <a:xfrm>
            <a:off x="7965275" y="5954611"/>
            <a:ext cx="424346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dirty="0" smtClean="0"/>
              <a:t>※</a:t>
            </a:r>
            <a:r>
              <a:rPr lang="ja-JP" altLang="en-US" sz="1100" dirty="0" smtClean="0"/>
              <a:t>各都道府県ホームページ公表数値を基に、大阪府の分析による</a:t>
            </a:r>
            <a:endParaRPr lang="ja-JP" altLang="en-US" sz="1100" dirty="0"/>
          </a:p>
        </p:txBody>
      </p:sp>
    </p:spTree>
    <p:extLst>
      <p:ext uri="{BB962C8B-B14F-4D97-AF65-F5344CB8AC3E}">
        <p14:creationId xmlns:p14="http://schemas.microsoft.com/office/powerpoint/2010/main" val="1843586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844"/>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UD デジタル 教科書体 NK-B" panose="02020700000000000000" pitchFamily="18" charset="-128"/>
                <a:ea typeface="UD デジタル 教科書体 NK-B" panose="02020700000000000000" pitchFamily="18" charset="-128"/>
              </a:rPr>
              <a:t>週・人口</a:t>
            </a:r>
            <a:r>
              <a:rPr kumimoji="1" lang="en-US" altLang="ja-JP" sz="2800" b="1" dirty="0">
                <a:latin typeface="UD デジタル 教科書体 NK-B" panose="02020700000000000000" pitchFamily="18" charset="-128"/>
                <a:ea typeface="UD デジタル 教科書体 NK-B" panose="02020700000000000000" pitchFamily="18" charset="-128"/>
              </a:rPr>
              <a:t>10</a:t>
            </a:r>
            <a:r>
              <a:rPr lang="ja-JP" altLang="en-US" sz="2800" b="1" dirty="0">
                <a:latin typeface="UD デジタル 教科書体 NK-B" panose="02020700000000000000" pitchFamily="18" charset="-128"/>
                <a:ea typeface="UD デジタル 教科書体 NK-B" panose="02020700000000000000" pitchFamily="18" charset="-128"/>
              </a:rPr>
              <a:t>万人あたり新規陽性者数（都道府県別</a:t>
            </a:r>
            <a:r>
              <a:rPr lang="ja-JP" altLang="en-US" sz="2800" b="1" dirty="0" smtClean="0">
                <a:latin typeface="UD デジタル 教科書体 NK-B" panose="02020700000000000000" pitchFamily="18" charset="-128"/>
                <a:ea typeface="UD デジタル 教科書体 NK-B" panose="02020700000000000000" pitchFamily="18" charset="-128"/>
              </a:rPr>
              <a:t>）</a:t>
            </a:r>
            <a:endParaRPr lang="ja-JP" altLang="en-US" sz="28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191625" y="6407149"/>
            <a:ext cx="2743200" cy="365125"/>
          </a:xfrm>
        </p:spPr>
        <p:txBody>
          <a:bodyPr/>
          <a:lstStyle/>
          <a:p>
            <a:fld id="{9AE8D62C-51FD-4D41-806D-1D2DE4710F3C}" type="slidenum">
              <a:rPr kumimoji="1" lang="ja-JP" altLang="en-US" smtClean="0"/>
              <a:t>4</a:t>
            </a:fld>
            <a:endParaRPr kumimoji="1" lang="ja-JP" altLang="en-US" dirty="0"/>
          </a:p>
        </p:txBody>
      </p:sp>
      <p:sp>
        <p:nvSpPr>
          <p:cNvPr id="9" name="テキスト ボックス 45">
            <a:extLst>
              <a:ext uri="{FF2B5EF4-FFF2-40B4-BE49-F238E27FC236}">
                <a16:creationId xmlns:a16="http://schemas.microsoft.com/office/drawing/2014/main" id="{66C4A2BD-4252-419D-8A1B-0D8FC4F54FCC}"/>
              </a:ext>
            </a:extLst>
          </p:cNvPr>
          <p:cNvSpPr txBox="1"/>
          <p:nvPr/>
        </p:nvSpPr>
        <p:spPr>
          <a:xfrm>
            <a:off x="7948540" y="6276344"/>
            <a:ext cx="424346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100" dirty="0" smtClean="0"/>
              <a:t>※</a:t>
            </a:r>
            <a:r>
              <a:rPr lang="ja-JP" altLang="en-US" sz="1100" dirty="0" smtClean="0"/>
              <a:t>各都道府県ホームページ公表数値を基に、大阪府の分析による</a:t>
            </a:r>
            <a:endParaRPr lang="ja-JP" altLang="en-US" sz="1100" dirty="0"/>
          </a:p>
        </p:txBody>
      </p:sp>
      <p:pic>
        <p:nvPicPr>
          <p:cNvPr id="2" name="図 1"/>
          <p:cNvPicPr>
            <a:picLocks noChangeAspect="1"/>
          </p:cNvPicPr>
          <p:nvPr/>
        </p:nvPicPr>
        <p:blipFill>
          <a:blip r:embed="rId3"/>
          <a:stretch>
            <a:fillRect/>
          </a:stretch>
        </p:blipFill>
        <p:spPr>
          <a:xfrm>
            <a:off x="212850" y="588018"/>
            <a:ext cx="11766300" cy="5681964"/>
          </a:xfrm>
          <a:prstGeom prst="rect">
            <a:avLst/>
          </a:prstGeom>
        </p:spPr>
      </p:pic>
    </p:spTree>
    <p:extLst>
      <p:ext uri="{BB962C8B-B14F-4D97-AF65-F5344CB8AC3E}">
        <p14:creationId xmlns:p14="http://schemas.microsoft.com/office/powerpoint/2010/main" val="3319602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7869079" y="660408"/>
            <a:ext cx="4041998" cy="5194242"/>
          </a:xfrm>
          <a:prstGeom prst="rect">
            <a:avLst/>
          </a:prstGeom>
        </p:spPr>
      </p:pic>
      <p:pic>
        <p:nvPicPr>
          <p:cNvPr id="3" name="図 2"/>
          <p:cNvPicPr>
            <a:picLocks noChangeAspect="1"/>
          </p:cNvPicPr>
          <p:nvPr/>
        </p:nvPicPr>
        <p:blipFill>
          <a:blip r:embed="rId4"/>
          <a:stretch>
            <a:fillRect/>
          </a:stretch>
        </p:blipFill>
        <p:spPr>
          <a:xfrm>
            <a:off x="84143" y="722915"/>
            <a:ext cx="7517019" cy="5303980"/>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UD デジタル 教科書体 NK-B" panose="02020700000000000000" pitchFamily="18" charset="-128"/>
                <a:ea typeface="UD デジタル 教科書体 NK-B" panose="02020700000000000000" pitchFamily="18" charset="-128"/>
              </a:rPr>
              <a:t>検査件数と陽性率</a:t>
            </a:r>
          </a:p>
        </p:txBody>
      </p:sp>
      <p:sp>
        <p:nvSpPr>
          <p:cNvPr id="7" name="テキスト ボックス 6"/>
          <p:cNvSpPr txBox="1"/>
          <p:nvPr/>
        </p:nvSpPr>
        <p:spPr>
          <a:xfrm>
            <a:off x="84143" y="895479"/>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sp>
        <p:nvSpPr>
          <p:cNvPr id="9" name="正方形/長方形 8"/>
          <p:cNvSpPr/>
          <p:nvPr/>
        </p:nvSpPr>
        <p:spPr>
          <a:xfrm>
            <a:off x="8361745" y="5842229"/>
            <a:ext cx="3404856" cy="369332"/>
          </a:xfrm>
          <a:prstGeom prst="rect">
            <a:avLst/>
          </a:prstGeom>
        </p:spPr>
        <p:txBody>
          <a:bodyPr wrap="square">
            <a:spAutoFit/>
          </a:bodyPr>
          <a:lstStyle/>
          <a:p>
            <a:r>
              <a:rPr lang="en-US" altLang="ja-JP" sz="900" dirty="0" smtClean="0">
                <a:latin typeface="メイリオ" panose="020B0604030504040204" pitchFamily="50" charset="-128"/>
                <a:ea typeface="メイリオ" panose="020B0604030504040204" pitchFamily="50" charset="-128"/>
              </a:rPr>
              <a:t>※12</a:t>
            </a:r>
            <a:r>
              <a:rPr lang="ja-JP" altLang="en-US" sz="900" dirty="0" smtClean="0">
                <a:latin typeface="メイリオ" panose="020B0604030504040204" pitchFamily="50" charset="-128"/>
                <a:ea typeface="メイリオ" panose="020B0604030504040204" pitchFamily="50" charset="-128"/>
              </a:rPr>
              <a:t>月</a:t>
            </a:r>
            <a:r>
              <a:rPr lang="en-US" altLang="ja-JP" sz="900" dirty="0" smtClean="0">
                <a:latin typeface="メイリオ" panose="020B0604030504040204" pitchFamily="50" charset="-128"/>
                <a:ea typeface="メイリオ" panose="020B0604030504040204" pitchFamily="50" charset="-128"/>
              </a:rPr>
              <a:t>15</a:t>
            </a:r>
            <a:r>
              <a:rPr lang="ja-JP" altLang="en-US" sz="900" dirty="0" smtClean="0">
                <a:latin typeface="メイリオ" panose="020B0604030504040204" pitchFamily="50" charset="-128"/>
                <a:ea typeface="メイリオ" panose="020B0604030504040204" pitchFamily="50" charset="-128"/>
              </a:rPr>
              <a:t>日より国システム（</a:t>
            </a:r>
            <a:r>
              <a:rPr lang="en-US" altLang="ja-JP" sz="900" dirty="0" smtClean="0">
                <a:latin typeface="メイリオ" panose="020B0604030504040204" pitchFamily="50" charset="-128"/>
                <a:ea typeface="メイリオ" panose="020B0604030504040204" pitchFamily="50" charset="-128"/>
              </a:rPr>
              <a:t>G-MIS</a:t>
            </a:r>
            <a:r>
              <a:rPr lang="ja-JP" altLang="en-US" sz="900" dirty="0" smtClean="0">
                <a:latin typeface="メイリオ" panose="020B0604030504040204" pitchFamily="50" charset="-128"/>
                <a:ea typeface="メイリオ" panose="020B0604030504040204" pitchFamily="50" charset="-128"/>
              </a:rPr>
              <a:t>）を使用し、算出方法を</a:t>
            </a:r>
            <a:endParaRPr lang="en-US" altLang="ja-JP" sz="900" dirty="0" smtClean="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「１週間の陽性者数／１週間の検体採取をした人数」に変更</a:t>
            </a:r>
            <a:endParaRPr lang="ja-JP" altLang="en-US" sz="900"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a:xfrm>
            <a:off x="9413050" y="6394971"/>
            <a:ext cx="2743200" cy="365125"/>
          </a:xfrm>
        </p:spPr>
        <p:txBody>
          <a:bodyPr/>
          <a:lstStyle/>
          <a:p>
            <a:fld id="{F216AE56-EAD3-4706-B860-3EC2C2952B40}" type="slidenum">
              <a:rPr kumimoji="1" lang="ja-JP" altLang="en-US" smtClean="0"/>
              <a:t>5</a:t>
            </a:fld>
            <a:endParaRPr kumimoji="1" lang="ja-JP" altLang="en-US" dirty="0"/>
          </a:p>
        </p:txBody>
      </p:sp>
      <p:sp>
        <p:nvSpPr>
          <p:cNvPr id="22" name="テキスト ボックス 21"/>
          <p:cNvSpPr txBox="1"/>
          <p:nvPr/>
        </p:nvSpPr>
        <p:spPr>
          <a:xfrm>
            <a:off x="7727876" y="895479"/>
            <a:ext cx="931426" cy="253916"/>
          </a:xfrm>
          <a:prstGeom prst="rect">
            <a:avLst/>
          </a:prstGeom>
          <a:noFill/>
        </p:spPr>
        <p:txBody>
          <a:bodyPr wrap="square" rtlCol="0">
            <a:spAutoFit/>
          </a:bodyPr>
          <a:lstStyle/>
          <a:p>
            <a:r>
              <a:rPr lang="ja-JP" altLang="en-US" sz="1050" dirty="0">
                <a:latin typeface="+mn-ea"/>
              </a:rPr>
              <a:t>（人分）</a:t>
            </a:r>
            <a:endParaRPr kumimoji="1" lang="ja-JP" altLang="en-US" sz="1050" dirty="0">
              <a:latin typeface="+mn-ea"/>
            </a:endParaRPr>
          </a:p>
        </p:txBody>
      </p:sp>
      <p:sp>
        <p:nvSpPr>
          <p:cNvPr id="13" name="正方形/長方形 12">
            <a:extLst>
              <a:ext uri="{FF2B5EF4-FFF2-40B4-BE49-F238E27FC236}">
                <a16:creationId xmlns:a16="http://schemas.microsoft.com/office/drawing/2014/main" id="{FC024533-669C-48B1-82E7-C27042384F7F}"/>
              </a:ext>
            </a:extLst>
          </p:cNvPr>
          <p:cNvSpPr/>
          <p:nvPr/>
        </p:nvSpPr>
        <p:spPr>
          <a:xfrm>
            <a:off x="534519" y="6172320"/>
            <a:ext cx="9455642" cy="62999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検査件数の増加により、</a:t>
            </a:r>
            <a:r>
              <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12</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月下旬に陽性率は６％前後（１週間平均）で推移していたが、</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年末以降、陽性率</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は</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増加傾向。</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324403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「大阪モデル」モニタリング指標の状況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448800" y="6393690"/>
            <a:ext cx="2743200" cy="365125"/>
          </a:xfrm>
        </p:spPr>
        <p:txBody>
          <a:bodyPr/>
          <a:lstStyle/>
          <a:p>
            <a:fld id="{F216AE56-EAD3-4706-B860-3EC2C2952B40}" type="slidenum">
              <a:rPr kumimoji="1" lang="ja-JP" altLang="en-US" smtClean="0"/>
              <a:t>6</a:t>
            </a:fld>
            <a:endParaRPr kumimoji="1" lang="ja-JP" altLang="en-US" dirty="0"/>
          </a:p>
        </p:txBody>
      </p:sp>
      <p:pic>
        <p:nvPicPr>
          <p:cNvPr id="6" name="図 5"/>
          <p:cNvPicPr>
            <a:picLocks noChangeAspect="1"/>
          </p:cNvPicPr>
          <p:nvPr/>
        </p:nvPicPr>
        <p:blipFill>
          <a:blip r:embed="rId2"/>
          <a:stretch>
            <a:fillRect/>
          </a:stretch>
        </p:blipFill>
        <p:spPr>
          <a:xfrm>
            <a:off x="3688004" y="5197650"/>
            <a:ext cx="7812726" cy="1561165"/>
          </a:xfrm>
          <a:prstGeom prst="rect">
            <a:avLst/>
          </a:prstGeom>
          <a:ln>
            <a:solidFill>
              <a:schemeClr val="tx1"/>
            </a:solidFill>
            <a:prstDash val="sysDash"/>
          </a:ln>
        </p:spPr>
      </p:pic>
      <p:pic>
        <p:nvPicPr>
          <p:cNvPr id="5" name="図 4"/>
          <p:cNvPicPr>
            <a:picLocks noChangeAspect="1"/>
          </p:cNvPicPr>
          <p:nvPr/>
        </p:nvPicPr>
        <p:blipFill>
          <a:blip r:embed="rId3"/>
          <a:stretch>
            <a:fillRect/>
          </a:stretch>
        </p:blipFill>
        <p:spPr>
          <a:xfrm>
            <a:off x="150126" y="486283"/>
            <a:ext cx="11941790" cy="4646093"/>
          </a:xfrm>
          <a:prstGeom prst="rect">
            <a:avLst/>
          </a:prstGeom>
        </p:spPr>
      </p:pic>
    </p:spTree>
    <p:extLst>
      <p:ext uri="{BB962C8B-B14F-4D97-AF65-F5344CB8AC3E}">
        <p14:creationId xmlns:p14="http://schemas.microsoft.com/office/powerpoint/2010/main" val="202670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（参考）新型コロナウイルス感染症対策分科会におけるモニタリング指標の状況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6" name="角丸四角形 5"/>
          <p:cNvSpPr/>
          <p:nvPr/>
        </p:nvSpPr>
        <p:spPr>
          <a:xfrm>
            <a:off x="124263" y="481984"/>
            <a:ext cx="11943471" cy="978972"/>
          </a:xfrm>
          <a:prstGeom prst="roundRect">
            <a:avLst/>
          </a:prstGeom>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400" dirty="0" smtClean="0"/>
              <a:t>【</a:t>
            </a:r>
            <a:r>
              <a:rPr lang="ja-JP" altLang="en-US" sz="1400" dirty="0" smtClean="0"/>
              <a:t>分科会の指標の考え方</a:t>
            </a:r>
            <a:r>
              <a:rPr lang="en-US" altLang="ja-JP" sz="1400" dirty="0" smtClean="0"/>
              <a:t>】</a:t>
            </a:r>
          </a:p>
          <a:p>
            <a:r>
              <a:rPr lang="ja-JP" altLang="en-US" sz="1400" dirty="0" smtClean="0"/>
              <a:t>　ステージの移行を検知する指標はあくまで目安。指標をもって機械的に判断するのではなく、これらの指標を総合的に判断。</a:t>
            </a:r>
            <a:endParaRPr lang="en-US" altLang="ja-JP" sz="1400" dirty="0" smtClean="0"/>
          </a:p>
          <a:p>
            <a:r>
              <a:rPr lang="ja-JP" altLang="en-US" sz="1600" dirty="0" smtClean="0"/>
              <a:t>　</a:t>
            </a:r>
            <a:r>
              <a:rPr lang="en-US" altLang="ja-JP" sz="1200" dirty="0" smtClean="0"/>
              <a:t>※</a:t>
            </a:r>
            <a:r>
              <a:rPr lang="ja-JP" altLang="en-US" sz="1200" dirty="0" smtClean="0"/>
              <a:t>ステージ</a:t>
            </a:r>
            <a:r>
              <a:rPr lang="en-US" altLang="ja-JP" sz="1200" dirty="0" smtClean="0"/>
              <a:t>Ⅲ</a:t>
            </a:r>
            <a:r>
              <a:rPr lang="ja-JP" altLang="en-US" sz="1200" dirty="0" smtClean="0"/>
              <a:t>「感染者の急増及び医療提供体制における大きな支障の発生を避けるための対応が必要な段階」</a:t>
            </a:r>
            <a:endParaRPr lang="en-US" altLang="ja-JP" sz="1200" dirty="0" smtClean="0"/>
          </a:p>
          <a:p>
            <a:r>
              <a:rPr lang="ja-JP" altLang="en-US" sz="1200" dirty="0"/>
              <a:t>　</a:t>
            </a:r>
            <a:r>
              <a:rPr lang="ja-JP" altLang="en-US" sz="1200" dirty="0" smtClean="0"/>
              <a:t>　 ステージ</a:t>
            </a:r>
            <a:r>
              <a:rPr lang="en-US" altLang="ja-JP" sz="1200" dirty="0" smtClean="0"/>
              <a:t>Ⅳ</a:t>
            </a:r>
            <a:r>
              <a:rPr lang="ja-JP" altLang="en-US" sz="1200" dirty="0" smtClean="0"/>
              <a:t>「爆発的な感染拡大及び</a:t>
            </a:r>
            <a:r>
              <a:rPr lang="ja-JP" altLang="en-US" sz="1200" dirty="0"/>
              <a:t>深刻</a:t>
            </a:r>
            <a:r>
              <a:rPr lang="ja-JP" altLang="en-US" sz="1200" dirty="0" smtClean="0"/>
              <a:t>な医療提供体制の機能不全を避けるための対応が必要な段階」　　　</a:t>
            </a:r>
            <a:r>
              <a:rPr lang="en-US" altLang="ja-JP" sz="1200" dirty="0" smtClean="0"/>
              <a:t>※</a:t>
            </a:r>
            <a:r>
              <a:rPr lang="ja-JP" altLang="en-US" sz="1200" dirty="0" smtClean="0"/>
              <a:t>ステージ</a:t>
            </a:r>
            <a:r>
              <a:rPr lang="en-US" altLang="ja-JP" sz="1200" dirty="0" smtClean="0"/>
              <a:t>Ⅰ</a:t>
            </a:r>
            <a:r>
              <a:rPr lang="ja-JP" altLang="en-US" sz="1200" dirty="0" smtClean="0"/>
              <a:t>・</a:t>
            </a:r>
            <a:r>
              <a:rPr lang="en-US" altLang="ja-JP" sz="1200" dirty="0" smtClean="0"/>
              <a:t>Ⅱ</a:t>
            </a:r>
            <a:r>
              <a:rPr lang="ja-JP" altLang="en-US" sz="1200" dirty="0" smtClean="0"/>
              <a:t>の指標設定はなし</a:t>
            </a:r>
            <a:endParaRPr kumimoji="1" lang="ja-JP" altLang="en-US" sz="1200" dirty="0"/>
          </a:p>
        </p:txBody>
      </p:sp>
      <p:sp>
        <p:nvSpPr>
          <p:cNvPr id="8" name="スライド番号プレースホルダー 7"/>
          <p:cNvSpPr>
            <a:spLocks noGrp="1"/>
          </p:cNvSpPr>
          <p:nvPr>
            <p:ph type="sldNum" sz="quarter" idx="12"/>
          </p:nvPr>
        </p:nvSpPr>
        <p:spPr>
          <a:xfrm>
            <a:off x="9324534" y="6382107"/>
            <a:ext cx="2743200" cy="365125"/>
          </a:xfrm>
        </p:spPr>
        <p:txBody>
          <a:bodyPr/>
          <a:lstStyle/>
          <a:p>
            <a:fld id="{F216AE56-EAD3-4706-B860-3EC2C2952B40}" type="slidenum">
              <a:rPr kumimoji="1" lang="ja-JP" altLang="en-US" smtClean="0"/>
              <a:t>7</a:t>
            </a:fld>
            <a:endParaRPr kumimoji="1" lang="ja-JP" altLang="en-US" dirty="0"/>
          </a:p>
        </p:txBody>
      </p:sp>
      <p:sp>
        <p:nvSpPr>
          <p:cNvPr id="5" name="テキスト ボックス 4"/>
          <p:cNvSpPr txBox="1"/>
          <p:nvPr/>
        </p:nvSpPr>
        <p:spPr>
          <a:xfrm>
            <a:off x="124263" y="5892621"/>
            <a:ext cx="4910456" cy="430887"/>
          </a:xfrm>
          <a:prstGeom prst="rect">
            <a:avLst/>
          </a:prstGeom>
          <a:noFill/>
        </p:spPr>
        <p:txBody>
          <a:bodyPr wrap="square" rtlCol="0">
            <a:spAutoFit/>
          </a:bodyPr>
          <a:lstStyle/>
          <a:p>
            <a:r>
              <a:rPr kumimoji="1" lang="en-US" altLang="ja-JP" sz="1050" dirty="0" smtClean="0"/>
              <a:t>※</a:t>
            </a:r>
            <a:r>
              <a:rPr lang="ja-JP" altLang="en-US" sz="1050" dirty="0"/>
              <a:t>重症者用病床に関する占有率は</a:t>
            </a:r>
            <a:r>
              <a:rPr lang="ja-JP" altLang="en-US" sz="1050" dirty="0" smtClean="0"/>
              <a:t>、大阪府基準によ</a:t>
            </a:r>
            <a:r>
              <a:rPr lang="ja-JP" altLang="en-US" sz="1050" dirty="0"/>
              <a:t>り</a:t>
            </a:r>
            <a:r>
              <a:rPr lang="ja-JP" altLang="en-US" sz="1050" dirty="0" smtClean="0"/>
              <a:t>算出。</a:t>
            </a:r>
            <a:endParaRPr lang="en-US" altLang="ja-JP" sz="1050" dirty="0" smtClean="0"/>
          </a:p>
          <a:p>
            <a:r>
              <a:rPr kumimoji="1" lang="ja-JP" altLang="en-US" sz="1050" dirty="0" smtClean="0"/>
              <a:t>●：基準外　○：基準内</a:t>
            </a:r>
            <a:endParaRPr kumimoji="1" lang="ja-JP" altLang="en-US" sz="1050" dirty="0"/>
          </a:p>
        </p:txBody>
      </p:sp>
      <p:pic>
        <p:nvPicPr>
          <p:cNvPr id="9" name="図 8"/>
          <p:cNvPicPr>
            <a:picLocks noChangeAspect="1"/>
          </p:cNvPicPr>
          <p:nvPr/>
        </p:nvPicPr>
        <p:blipFill>
          <a:blip r:embed="rId2"/>
          <a:stretch>
            <a:fillRect/>
          </a:stretch>
        </p:blipFill>
        <p:spPr>
          <a:xfrm>
            <a:off x="6215063" y="5747400"/>
            <a:ext cx="5385977" cy="1039130"/>
          </a:xfrm>
          <a:prstGeom prst="rect">
            <a:avLst/>
          </a:prstGeom>
          <a:ln>
            <a:solidFill>
              <a:schemeClr val="tx1"/>
            </a:solidFill>
            <a:prstDash val="sysDash"/>
          </a:ln>
        </p:spPr>
      </p:pic>
      <p:pic>
        <p:nvPicPr>
          <p:cNvPr id="7" name="図 6"/>
          <p:cNvPicPr>
            <a:picLocks noChangeAspect="1"/>
          </p:cNvPicPr>
          <p:nvPr/>
        </p:nvPicPr>
        <p:blipFill>
          <a:blip r:embed="rId3"/>
          <a:stretch>
            <a:fillRect/>
          </a:stretch>
        </p:blipFill>
        <p:spPr>
          <a:xfrm>
            <a:off x="124262" y="1521931"/>
            <a:ext cx="11943471" cy="4139171"/>
          </a:xfrm>
          <a:prstGeom prst="rect">
            <a:avLst/>
          </a:prstGeom>
        </p:spPr>
      </p:pic>
    </p:spTree>
    <p:extLst>
      <p:ext uri="{BB962C8B-B14F-4D97-AF65-F5344CB8AC3E}">
        <p14:creationId xmlns:p14="http://schemas.microsoft.com/office/powerpoint/2010/main" val="4126888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996100257"/>
              </p:ext>
            </p:extLst>
          </p:nvPr>
        </p:nvGraphicFramePr>
        <p:xfrm>
          <a:off x="7637078" y="2152680"/>
          <a:ext cx="4298228" cy="4145073"/>
        </p:xfrm>
        <a:graphic>
          <a:graphicData uri="http://schemas.openxmlformats.org/drawingml/2006/table">
            <a:tbl>
              <a:tblPr firstRow="1" bandRow="1">
                <a:tableStyleId>{21E4AEA4-8DFA-4A89-87EB-49C32662AFE0}</a:tableStyleId>
              </a:tblPr>
              <a:tblGrid>
                <a:gridCol w="1074557">
                  <a:extLst>
                    <a:ext uri="{9D8B030D-6E8A-4147-A177-3AD203B41FA5}">
                      <a16:colId xmlns:a16="http://schemas.microsoft.com/office/drawing/2014/main" val="2238179800"/>
                    </a:ext>
                  </a:extLst>
                </a:gridCol>
                <a:gridCol w="1074557">
                  <a:extLst>
                    <a:ext uri="{9D8B030D-6E8A-4147-A177-3AD203B41FA5}">
                      <a16:colId xmlns:a16="http://schemas.microsoft.com/office/drawing/2014/main" val="3368363786"/>
                    </a:ext>
                  </a:extLst>
                </a:gridCol>
                <a:gridCol w="1074557">
                  <a:extLst>
                    <a:ext uri="{9D8B030D-6E8A-4147-A177-3AD203B41FA5}">
                      <a16:colId xmlns:a16="http://schemas.microsoft.com/office/drawing/2014/main" val="4020988562"/>
                    </a:ext>
                  </a:extLst>
                </a:gridCol>
                <a:gridCol w="1074557">
                  <a:extLst>
                    <a:ext uri="{9D8B030D-6E8A-4147-A177-3AD203B41FA5}">
                      <a16:colId xmlns:a16="http://schemas.microsoft.com/office/drawing/2014/main" val="1012829699"/>
                    </a:ext>
                  </a:extLst>
                </a:gridCol>
              </a:tblGrid>
              <a:tr h="517953">
                <a:tc>
                  <a:txBody>
                    <a:bodyPr/>
                    <a:lstStyle/>
                    <a:p>
                      <a:pPr algn="ctr"/>
                      <a:r>
                        <a:rPr kumimoji="1" lang="ja-JP" altLang="en-US" sz="1400" dirty="0" smtClean="0"/>
                        <a:t>東京都</a:t>
                      </a:r>
                      <a:endParaRPr kumimoji="1" lang="ja-JP" altLang="en-US" sz="1400" dirty="0"/>
                    </a:p>
                  </a:txBody>
                  <a:tcPr anchor="ctr"/>
                </a:tc>
                <a:tc>
                  <a:txBody>
                    <a:bodyPr/>
                    <a:lstStyle/>
                    <a:p>
                      <a:pPr algn="ctr"/>
                      <a:r>
                        <a:rPr kumimoji="1" lang="ja-JP" altLang="en-US" sz="1400" dirty="0" smtClean="0"/>
                        <a:t>神奈川県</a:t>
                      </a:r>
                      <a:endParaRPr kumimoji="1" lang="ja-JP" altLang="en-US" sz="1400" dirty="0"/>
                    </a:p>
                  </a:txBody>
                  <a:tcPr anchor="ctr"/>
                </a:tc>
                <a:tc>
                  <a:txBody>
                    <a:bodyPr/>
                    <a:lstStyle/>
                    <a:p>
                      <a:pPr algn="ctr"/>
                      <a:r>
                        <a:rPr kumimoji="1" lang="ja-JP" altLang="en-US" sz="1400" dirty="0" smtClean="0"/>
                        <a:t>埼玉県</a:t>
                      </a:r>
                      <a:endParaRPr kumimoji="1" lang="ja-JP" altLang="en-US" sz="1400" dirty="0"/>
                    </a:p>
                  </a:txBody>
                  <a:tcPr anchor="ctr"/>
                </a:tc>
                <a:tc>
                  <a:txBody>
                    <a:bodyPr/>
                    <a:lstStyle/>
                    <a:p>
                      <a:pPr algn="ctr"/>
                      <a:r>
                        <a:rPr kumimoji="1" lang="ja-JP" altLang="en-US" sz="1400" dirty="0" smtClean="0"/>
                        <a:t>千葉県</a:t>
                      </a:r>
                      <a:endParaRPr kumimoji="1" lang="ja-JP" altLang="en-US" sz="1400" dirty="0"/>
                    </a:p>
                  </a:txBody>
                  <a:tcPr anchor="ctr"/>
                </a:tc>
                <a:extLst>
                  <a:ext uri="{0D108BD9-81ED-4DB2-BD59-A6C34878D82A}">
                    <a16:rowId xmlns:a16="http://schemas.microsoft.com/office/drawing/2014/main" val="2684568083"/>
                  </a:ext>
                </a:extLst>
              </a:tr>
              <a:tr h="518160">
                <a:tc>
                  <a:txBody>
                    <a:bodyPr/>
                    <a:lstStyle/>
                    <a:p>
                      <a:pPr algn="ctr"/>
                      <a:r>
                        <a:rPr kumimoji="1" lang="ja-JP" altLang="en-US" sz="1300" dirty="0" smtClean="0"/>
                        <a:t>７５．６</a:t>
                      </a:r>
                      <a:endParaRPr kumimoji="1" lang="ja-JP" altLang="en-US" sz="1300" dirty="0"/>
                    </a:p>
                  </a:txBody>
                  <a:tcPr anchor="ctr"/>
                </a:tc>
                <a:tc>
                  <a:txBody>
                    <a:bodyPr/>
                    <a:lstStyle/>
                    <a:p>
                      <a:pPr algn="ctr"/>
                      <a:r>
                        <a:rPr kumimoji="1" lang="ja-JP" altLang="en-US" sz="1300" dirty="0" smtClean="0"/>
                        <a:t>３５．１</a:t>
                      </a:r>
                      <a:endParaRPr kumimoji="1" lang="ja-JP" altLang="en-US" sz="1300" dirty="0"/>
                    </a:p>
                  </a:txBody>
                  <a:tcPr anchor="ctr"/>
                </a:tc>
                <a:tc>
                  <a:txBody>
                    <a:bodyPr/>
                    <a:lstStyle/>
                    <a:p>
                      <a:pPr algn="ctr"/>
                      <a:r>
                        <a:rPr kumimoji="1" lang="ja-JP" altLang="en-US" sz="1300" dirty="0" smtClean="0"/>
                        <a:t>５９．０</a:t>
                      </a:r>
                      <a:endParaRPr kumimoji="1" lang="ja-JP" altLang="en-US" sz="1300" dirty="0"/>
                    </a:p>
                  </a:txBody>
                  <a:tcPr anchor="ctr"/>
                </a:tc>
                <a:tc>
                  <a:txBody>
                    <a:bodyPr/>
                    <a:lstStyle/>
                    <a:p>
                      <a:pPr algn="ctr"/>
                      <a:r>
                        <a:rPr kumimoji="1" lang="ja-JP" altLang="en-US" sz="1300" dirty="0" smtClean="0"/>
                        <a:t>４４．３</a:t>
                      </a:r>
                      <a:endParaRPr kumimoji="1" lang="ja-JP" altLang="en-US" sz="1300" dirty="0"/>
                    </a:p>
                  </a:txBody>
                  <a:tcPr anchor="ctr"/>
                </a:tc>
                <a:extLst>
                  <a:ext uri="{0D108BD9-81ED-4DB2-BD59-A6C34878D82A}">
                    <a16:rowId xmlns:a16="http://schemas.microsoft.com/office/drawing/2014/main" val="4235055271"/>
                  </a:ext>
                </a:extLst>
              </a:tr>
              <a:tr h="518160">
                <a:tc>
                  <a:txBody>
                    <a:bodyPr/>
                    <a:lstStyle/>
                    <a:p>
                      <a:pPr algn="ctr"/>
                      <a:r>
                        <a:rPr kumimoji="1" lang="ja-JP" altLang="en-US" sz="1300" dirty="0" smtClean="0"/>
                        <a:t>５０．５</a:t>
                      </a:r>
                      <a:endParaRPr kumimoji="1" lang="ja-JP" altLang="en-US" sz="1300" dirty="0"/>
                    </a:p>
                  </a:txBody>
                  <a:tcPr anchor="ctr"/>
                </a:tc>
                <a:tc>
                  <a:txBody>
                    <a:bodyPr/>
                    <a:lstStyle/>
                    <a:p>
                      <a:pPr algn="ctr"/>
                      <a:r>
                        <a:rPr kumimoji="1" lang="ja-JP" altLang="en-US" sz="1300" dirty="0" smtClean="0"/>
                        <a:t>４３．０</a:t>
                      </a:r>
                      <a:endParaRPr kumimoji="1" lang="ja-JP" altLang="en-US" sz="1300" dirty="0"/>
                    </a:p>
                  </a:txBody>
                  <a:tcPr anchor="ctr"/>
                </a:tc>
                <a:tc>
                  <a:txBody>
                    <a:bodyPr/>
                    <a:lstStyle/>
                    <a:p>
                      <a:pPr algn="ctr"/>
                      <a:r>
                        <a:rPr kumimoji="1" lang="ja-JP" altLang="en-US" sz="1300" dirty="0" smtClean="0"/>
                        <a:t>３５．０</a:t>
                      </a:r>
                      <a:endParaRPr kumimoji="1" lang="ja-JP" altLang="en-US" sz="1300" dirty="0"/>
                    </a:p>
                  </a:txBody>
                  <a:tcPr anchor="ctr"/>
                </a:tc>
                <a:tc>
                  <a:txBody>
                    <a:bodyPr/>
                    <a:lstStyle/>
                    <a:p>
                      <a:pPr algn="ctr"/>
                      <a:r>
                        <a:rPr kumimoji="1" lang="ja-JP" altLang="en-US" sz="1300" dirty="0" smtClean="0"/>
                        <a:t>１２．２</a:t>
                      </a:r>
                      <a:endParaRPr kumimoji="1" lang="ja-JP" altLang="en-US" sz="1300" dirty="0"/>
                    </a:p>
                  </a:txBody>
                  <a:tcPr anchor="ctr"/>
                </a:tc>
                <a:extLst>
                  <a:ext uri="{0D108BD9-81ED-4DB2-BD59-A6C34878D82A}">
                    <a16:rowId xmlns:a16="http://schemas.microsoft.com/office/drawing/2014/main" val="357576699"/>
                  </a:ext>
                </a:extLst>
              </a:tr>
              <a:tr h="518160">
                <a:tc>
                  <a:txBody>
                    <a:bodyPr/>
                    <a:lstStyle/>
                    <a:p>
                      <a:pPr algn="ctr"/>
                      <a:r>
                        <a:rPr kumimoji="1" lang="ja-JP" altLang="en-US" sz="1300" dirty="0" smtClean="0"/>
                        <a:t>８２．０６</a:t>
                      </a:r>
                      <a:endParaRPr kumimoji="1" lang="ja-JP" altLang="en-US" sz="1300" dirty="0"/>
                    </a:p>
                  </a:txBody>
                  <a:tcPr anchor="ctr"/>
                </a:tc>
                <a:tc>
                  <a:txBody>
                    <a:bodyPr/>
                    <a:lstStyle/>
                    <a:p>
                      <a:pPr algn="ctr"/>
                      <a:r>
                        <a:rPr kumimoji="1" lang="ja-JP" altLang="en-US" sz="1300" dirty="0" smtClean="0"/>
                        <a:t>３７．０９</a:t>
                      </a:r>
                      <a:endParaRPr kumimoji="1" lang="ja-JP" altLang="en-US" sz="1300" dirty="0"/>
                    </a:p>
                  </a:txBody>
                  <a:tcPr anchor="ctr"/>
                </a:tc>
                <a:tc>
                  <a:txBody>
                    <a:bodyPr/>
                    <a:lstStyle/>
                    <a:p>
                      <a:pPr algn="ctr"/>
                      <a:r>
                        <a:rPr kumimoji="1" lang="ja-JP" altLang="en-US" sz="1300" dirty="0" smtClean="0"/>
                        <a:t>４７．２</a:t>
                      </a:r>
                      <a:endParaRPr kumimoji="1" lang="ja-JP" altLang="en-US" sz="1300" dirty="0"/>
                    </a:p>
                  </a:txBody>
                  <a:tcPr anchor="ctr"/>
                </a:tc>
                <a:tc>
                  <a:txBody>
                    <a:bodyPr/>
                    <a:lstStyle/>
                    <a:p>
                      <a:pPr algn="ctr"/>
                      <a:r>
                        <a:rPr kumimoji="1" lang="ja-JP" altLang="en-US" sz="1300" dirty="0" smtClean="0"/>
                        <a:t>４５．３３</a:t>
                      </a:r>
                      <a:endParaRPr kumimoji="1" lang="ja-JP" altLang="en-US" sz="1300" dirty="0"/>
                    </a:p>
                  </a:txBody>
                  <a:tcPr anchor="ctr"/>
                </a:tc>
                <a:extLst>
                  <a:ext uri="{0D108BD9-81ED-4DB2-BD59-A6C34878D82A}">
                    <a16:rowId xmlns:a16="http://schemas.microsoft.com/office/drawing/2014/main" val="258471052"/>
                  </a:ext>
                </a:extLst>
              </a:tr>
              <a:tr h="518160">
                <a:tc>
                  <a:txBody>
                    <a:bodyPr/>
                    <a:lstStyle/>
                    <a:p>
                      <a:pPr algn="ctr"/>
                      <a:r>
                        <a:rPr kumimoji="1" lang="ja-JP" altLang="en-US" sz="1300" dirty="0" smtClean="0"/>
                        <a:t>１４．４</a:t>
                      </a:r>
                      <a:endParaRPr kumimoji="1" lang="ja-JP" altLang="en-US" sz="1300" dirty="0"/>
                    </a:p>
                  </a:txBody>
                  <a:tcPr anchor="ctr"/>
                </a:tc>
                <a:tc>
                  <a:txBody>
                    <a:bodyPr/>
                    <a:lstStyle/>
                    <a:p>
                      <a:pPr algn="ctr"/>
                      <a:r>
                        <a:rPr kumimoji="1" lang="ja-JP" altLang="en-US" sz="1300" dirty="0" smtClean="0"/>
                        <a:t>１８．１</a:t>
                      </a:r>
                      <a:endParaRPr kumimoji="1" lang="ja-JP" altLang="en-US" sz="1300" dirty="0"/>
                    </a:p>
                  </a:txBody>
                  <a:tcPr anchor="ctr"/>
                </a:tc>
                <a:tc>
                  <a:txBody>
                    <a:bodyPr/>
                    <a:lstStyle/>
                    <a:p>
                      <a:pPr algn="ctr"/>
                      <a:r>
                        <a:rPr kumimoji="1" lang="ja-JP" altLang="en-US" sz="1300" dirty="0" smtClean="0"/>
                        <a:t>８．４</a:t>
                      </a:r>
                      <a:endParaRPr kumimoji="1" lang="ja-JP" altLang="en-US" sz="1300" dirty="0"/>
                    </a:p>
                  </a:txBody>
                  <a:tcPr anchor="ctr"/>
                </a:tc>
                <a:tc>
                  <a:txBody>
                    <a:bodyPr/>
                    <a:lstStyle/>
                    <a:p>
                      <a:pPr algn="ctr"/>
                      <a:r>
                        <a:rPr kumimoji="1" lang="ja-JP" altLang="en-US" sz="1300" dirty="0" smtClean="0"/>
                        <a:t>９．３</a:t>
                      </a:r>
                      <a:endParaRPr kumimoji="1" lang="ja-JP" altLang="en-US" sz="1300" dirty="0"/>
                    </a:p>
                  </a:txBody>
                  <a:tcPr anchor="ctr"/>
                </a:tc>
                <a:extLst>
                  <a:ext uri="{0D108BD9-81ED-4DB2-BD59-A6C34878D82A}">
                    <a16:rowId xmlns:a16="http://schemas.microsoft.com/office/drawing/2014/main" val="62229855"/>
                  </a:ext>
                </a:extLst>
              </a:tr>
              <a:tr h="518160">
                <a:tc>
                  <a:txBody>
                    <a:bodyPr/>
                    <a:lstStyle/>
                    <a:p>
                      <a:pPr algn="ctr"/>
                      <a:r>
                        <a:rPr kumimoji="1" lang="ja-JP" altLang="en-US" sz="1300" dirty="0" smtClean="0"/>
                        <a:t>４９．１０</a:t>
                      </a:r>
                      <a:endParaRPr kumimoji="1" lang="ja-JP" altLang="en-US" sz="1300" dirty="0"/>
                    </a:p>
                  </a:txBody>
                  <a:tcPr anchor="ctr"/>
                </a:tc>
                <a:tc>
                  <a:txBody>
                    <a:bodyPr/>
                    <a:lstStyle/>
                    <a:p>
                      <a:pPr algn="ctr"/>
                      <a:r>
                        <a:rPr kumimoji="1" lang="ja-JP" altLang="en-US" sz="1300" dirty="0" smtClean="0"/>
                        <a:t>３５．４８</a:t>
                      </a:r>
                      <a:endParaRPr kumimoji="1" lang="ja-JP" altLang="en-US" sz="1300" dirty="0"/>
                    </a:p>
                  </a:txBody>
                  <a:tcPr anchor="ctr"/>
                </a:tc>
                <a:tc>
                  <a:txBody>
                    <a:bodyPr/>
                    <a:lstStyle/>
                    <a:p>
                      <a:pPr algn="ctr"/>
                      <a:r>
                        <a:rPr kumimoji="1" lang="ja-JP" altLang="en-US" sz="1300" dirty="0" smtClean="0"/>
                        <a:t>２４．９０</a:t>
                      </a:r>
                      <a:endParaRPr kumimoji="1" lang="ja-JP" altLang="en-US" sz="1300" dirty="0"/>
                    </a:p>
                  </a:txBody>
                  <a:tcPr anchor="ctr"/>
                </a:tc>
                <a:tc>
                  <a:txBody>
                    <a:bodyPr/>
                    <a:lstStyle/>
                    <a:p>
                      <a:pPr algn="ctr"/>
                      <a:r>
                        <a:rPr kumimoji="1" lang="ja-JP" altLang="en-US" sz="1300" dirty="0" smtClean="0"/>
                        <a:t>２４．３７</a:t>
                      </a:r>
                      <a:endParaRPr kumimoji="1" lang="ja-JP" altLang="en-US" sz="1300" dirty="0"/>
                    </a:p>
                  </a:txBody>
                  <a:tcPr anchor="ctr"/>
                </a:tc>
                <a:extLst>
                  <a:ext uri="{0D108BD9-81ED-4DB2-BD59-A6C34878D82A}">
                    <a16:rowId xmlns:a16="http://schemas.microsoft.com/office/drawing/2014/main" val="133405326"/>
                  </a:ext>
                </a:extLst>
              </a:tr>
              <a:tr h="518160">
                <a:tc>
                  <a:txBody>
                    <a:bodyPr/>
                    <a:lstStyle/>
                    <a:p>
                      <a:pPr algn="ctr"/>
                      <a:r>
                        <a:rPr kumimoji="1" lang="ja-JP" altLang="en-US" sz="1300" dirty="0" smtClean="0"/>
                        <a:t>１．２４</a:t>
                      </a:r>
                      <a:endParaRPr kumimoji="1" lang="ja-JP" altLang="en-US" sz="1300" dirty="0"/>
                    </a:p>
                  </a:txBody>
                  <a:tcPr anchor="ctr"/>
                </a:tc>
                <a:tc>
                  <a:txBody>
                    <a:bodyPr/>
                    <a:lstStyle/>
                    <a:p>
                      <a:pPr algn="ctr"/>
                      <a:r>
                        <a:rPr kumimoji="1" lang="ja-JP" altLang="en-US" sz="1300" dirty="0" smtClean="0"/>
                        <a:t>１．１４</a:t>
                      </a:r>
                      <a:endParaRPr kumimoji="1" lang="ja-JP" altLang="en-US" sz="1300" dirty="0"/>
                    </a:p>
                  </a:txBody>
                  <a:tcPr anchor="ctr"/>
                </a:tc>
                <a:tc>
                  <a:txBody>
                    <a:bodyPr/>
                    <a:lstStyle/>
                    <a:p>
                      <a:pPr algn="ctr"/>
                      <a:r>
                        <a:rPr kumimoji="1" lang="ja-JP" altLang="en-US" sz="1300" dirty="0" smtClean="0"/>
                        <a:t>１．０５</a:t>
                      </a:r>
                      <a:endParaRPr kumimoji="1" lang="ja-JP" altLang="en-US" sz="1300" dirty="0"/>
                    </a:p>
                  </a:txBody>
                  <a:tcPr anchor="ctr"/>
                </a:tc>
                <a:tc>
                  <a:txBody>
                    <a:bodyPr/>
                    <a:lstStyle/>
                    <a:p>
                      <a:pPr algn="ctr"/>
                      <a:r>
                        <a:rPr kumimoji="1" lang="ja-JP" altLang="en-US" sz="1300" dirty="0" smtClean="0"/>
                        <a:t>１．１９</a:t>
                      </a:r>
                      <a:endParaRPr kumimoji="1" lang="ja-JP" altLang="en-US" sz="1300" dirty="0"/>
                    </a:p>
                  </a:txBody>
                  <a:tcPr anchor="ctr"/>
                </a:tc>
                <a:extLst>
                  <a:ext uri="{0D108BD9-81ED-4DB2-BD59-A6C34878D82A}">
                    <a16:rowId xmlns:a16="http://schemas.microsoft.com/office/drawing/2014/main" val="1048330893"/>
                  </a:ext>
                </a:extLst>
              </a:tr>
              <a:tr h="518160">
                <a:tc>
                  <a:txBody>
                    <a:bodyPr/>
                    <a:lstStyle/>
                    <a:p>
                      <a:pPr algn="ctr"/>
                      <a:r>
                        <a:rPr kumimoji="1" lang="ja-JP" altLang="en-US" sz="1300" dirty="0" err="1" smtClean="0"/>
                        <a:t>ー</a:t>
                      </a:r>
                      <a:endParaRPr kumimoji="1" lang="ja-JP" altLang="en-US" sz="1300" dirty="0"/>
                    </a:p>
                  </a:txBody>
                  <a:tcPr anchor="ctr"/>
                </a:tc>
                <a:tc>
                  <a:txBody>
                    <a:bodyPr/>
                    <a:lstStyle/>
                    <a:p>
                      <a:pPr algn="ctr"/>
                      <a:r>
                        <a:rPr kumimoji="1" lang="ja-JP" altLang="en-US" sz="1300" dirty="0" smtClean="0"/>
                        <a:t>６２．９</a:t>
                      </a:r>
                      <a:endParaRPr kumimoji="1" lang="ja-JP" altLang="en-US" sz="1300" dirty="0"/>
                    </a:p>
                  </a:txBody>
                  <a:tcPr anchor="ctr"/>
                </a:tc>
                <a:tc>
                  <a:txBody>
                    <a:bodyPr/>
                    <a:lstStyle/>
                    <a:p>
                      <a:pPr algn="ctr"/>
                      <a:r>
                        <a:rPr kumimoji="1" lang="ja-JP" altLang="en-US" sz="1300" dirty="0" smtClean="0"/>
                        <a:t>４２．６</a:t>
                      </a:r>
                      <a:endParaRPr kumimoji="1" lang="ja-JP" altLang="en-US" sz="1300" dirty="0"/>
                    </a:p>
                  </a:txBody>
                  <a:tcPr anchor="ctr"/>
                </a:tc>
                <a:tc>
                  <a:txBody>
                    <a:bodyPr/>
                    <a:lstStyle/>
                    <a:p>
                      <a:pPr algn="ctr"/>
                      <a:r>
                        <a:rPr kumimoji="1" lang="ja-JP" altLang="en-US" sz="1300" dirty="0" err="1" smtClean="0"/>
                        <a:t>ー</a:t>
                      </a:r>
                      <a:endParaRPr kumimoji="1" lang="ja-JP" altLang="en-US" sz="1300" dirty="0"/>
                    </a:p>
                  </a:txBody>
                  <a:tcPr anchor="ctr"/>
                </a:tc>
                <a:extLst>
                  <a:ext uri="{0D108BD9-81ED-4DB2-BD59-A6C34878D82A}">
                    <a16:rowId xmlns:a16="http://schemas.microsoft.com/office/drawing/2014/main" val="431913793"/>
                  </a:ext>
                </a:extLst>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527462482"/>
              </p:ext>
            </p:extLst>
          </p:nvPr>
        </p:nvGraphicFramePr>
        <p:xfrm>
          <a:off x="48486" y="2142125"/>
          <a:ext cx="7354707" cy="4145280"/>
        </p:xfrm>
        <a:graphic>
          <a:graphicData uri="http://schemas.openxmlformats.org/drawingml/2006/table">
            <a:tbl>
              <a:tblPr firstRow="1" bandRow="1">
                <a:tableStyleId>{21E4AEA4-8DFA-4A89-87EB-49C32662AFE0}</a:tableStyleId>
              </a:tblPr>
              <a:tblGrid>
                <a:gridCol w="2441716">
                  <a:extLst>
                    <a:ext uri="{9D8B030D-6E8A-4147-A177-3AD203B41FA5}">
                      <a16:colId xmlns:a16="http://schemas.microsoft.com/office/drawing/2014/main" val="968692157"/>
                    </a:ext>
                  </a:extLst>
                </a:gridCol>
                <a:gridCol w="930712">
                  <a:extLst>
                    <a:ext uri="{9D8B030D-6E8A-4147-A177-3AD203B41FA5}">
                      <a16:colId xmlns:a16="http://schemas.microsoft.com/office/drawing/2014/main" val="2170436144"/>
                    </a:ext>
                  </a:extLst>
                </a:gridCol>
                <a:gridCol w="930712">
                  <a:extLst>
                    <a:ext uri="{9D8B030D-6E8A-4147-A177-3AD203B41FA5}">
                      <a16:colId xmlns:a16="http://schemas.microsoft.com/office/drawing/2014/main" val="4043765790"/>
                    </a:ext>
                  </a:extLst>
                </a:gridCol>
                <a:gridCol w="1017189">
                  <a:extLst>
                    <a:ext uri="{9D8B030D-6E8A-4147-A177-3AD203B41FA5}">
                      <a16:colId xmlns:a16="http://schemas.microsoft.com/office/drawing/2014/main" val="4228137041"/>
                    </a:ext>
                  </a:extLst>
                </a:gridCol>
                <a:gridCol w="1017189">
                  <a:extLst>
                    <a:ext uri="{9D8B030D-6E8A-4147-A177-3AD203B41FA5}">
                      <a16:colId xmlns:a16="http://schemas.microsoft.com/office/drawing/2014/main" val="3017783058"/>
                    </a:ext>
                  </a:extLst>
                </a:gridCol>
                <a:gridCol w="1017189">
                  <a:extLst>
                    <a:ext uri="{9D8B030D-6E8A-4147-A177-3AD203B41FA5}">
                      <a16:colId xmlns:a16="http://schemas.microsoft.com/office/drawing/2014/main" val="1404467414"/>
                    </a:ext>
                  </a:extLst>
                </a:gridCol>
              </a:tblGrid>
              <a:tr h="517953">
                <a:tc>
                  <a:txBody>
                    <a:bodyPr/>
                    <a:lstStyle/>
                    <a:p>
                      <a:pPr algn="ctr"/>
                      <a:r>
                        <a:rPr kumimoji="1" lang="ja-JP" altLang="en-US" sz="1400" dirty="0" smtClean="0"/>
                        <a:t>分科会６指標</a:t>
                      </a:r>
                      <a:endParaRPr kumimoji="1" lang="en-US" altLang="ja-JP" sz="1400" dirty="0" smtClean="0"/>
                    </a:p>
                  </a:txBody>
                  <a:tcPr anchor="ctr"/>
                </a:tc>
                <a:tc>
                  <a:txBody>
                    <a:bodyPr/>
                    <a:lstStyle/>
                    <a:p>
                      <a:pPr algn="ctr"/>
                      <a:r>
                        <a:rPr kumimoji="1" lang="ja-JP" altLang="en-US" sz="1400" dirty="0" smtClean="0"/>
                        <a:t>ステージ３</a:t>
                      </a:r>
                      <a:endParaRPr kumimoji="1" lang="ja-JP" altLang="en-US" sz="1400" dirty="0"/>
                    </a:p>
                  </a:txBody>
                  <a:tcPr anchor="ctr"/>
                </a:tc>
                <a:tc>
                  <a:txBody>
                    <a:bodyPr/>
                    <a:lstStyle/>
                    <a:p>
                      <a:pPr algn="ctr"/>
                      <a:r>
                        <a:rPr kumimoji="1" lang="ja-JP" altLang="en-US" sz="1400" dirty="0" smtClean="0"/>
                        <a:t>ステージ４</a:t>
                      </a:r>
                      <a:endParaRPr kumimoji="1" lang="ja-JP" altLang="en-US" sz="1400" dirty="0"/>
                    </a:p>
                  </a:txBody>
                  <a:tcPr anchor="ctr"/>
                </a:tc>
                <a:tc>
                  <a:txBody>
                    <a:bodyPr/>
                    <a:lstStyle/>
                    <a:p>
                      <a:pPr algn="ctr"/>
                      <a:r>
                        <a:rPr kumimoji="1" lang="ja-JP" altLang="en-US" sz="1400" dirty="0" smtClean="0"/>
                        <a:t>京都府　</a:t>
                      </a:r>
                      <a:endParaRPr kumimoji="1" lang="en-US" altLang="ja-JP" sz="1400" dirty="0" smtClean="0"/>
                    </a:p>
                    <a:p>
                      <a:pPr algn="ctr"/>
                      <a:r>
                        <a:rPr kumimoji="1" lang="en-US" altLang="ja-JP" sz="1400" dirty="0" smtClean="0"/>
                        <a:t>1/6</a:t>
                      </a:r>
                      <a:endParaRPr kumimoji="1" lang="ja-JP" altLang="en-US" sz="1400" dirty="0"/>
                    </a:p>
                  </a:txBody>
                  <a:tcPr anchor="ctr"/>
                </a:tc>
                <a:tc>
                  <a:txBody>
                    <a:bodyPr/>
                    <a:lstStyle/>
                    <a:p>
                      <a:pPr algn="ctr"/>
                      <a:r>
                        <a:rPr kumimoji="1" lang="ja-JP" altLang="en-US" sz="1400" dirty="0" smtClean="0"/>
                        <a:t>大阪府　</a:t>
                      </a:r>
                      <a:endParaRPr kumimoji="1" lang="en-US" altLang="ja-JP" sz="1400" dirty="0" smtClean="0"/>
                    </a:p>
                    <a:p>
                      <a:pPr algn="ctr"/>
                      <a:r>
                        <a:rPr kumimoji="1" lang="en-US" altLang="ja-JP" sz="1400" dirty="0" smtClean="0"/>
                        <a:t>1/7</a:t>
                      </a:r>
                      <a:endParaRPr kumimoji="1" lang="ja-JP" altLang="en-US" sz="1400" dirty="0"/>
                    </a:p>
                  </a:txBody>
                  <a:tcPr anchor="ctr"/>
                </a:tc>
                <a:tc>
                  <a:txBody>
                    <a:bodyPr/>
                    <a:lstStyle/>
                    <a:p>
                      <a:pPr algn="ctr"/>
                      <a:r>
                        <a:rPr kumimoji="1" lang="ja-JP" altLang="en-US" sz="1400" dirty="0" smtClean="0"/>
                        <a:t>兵庫県　</a:t>
                      </a:r>
                      <a:endParaRPr kumimoji="1" lang="en-US" altLang="ja-JP" sz="1400" dirty="0" smtClean="0"/>
                    </a:p>
                    <a:p>
                      <a:pPr algn="ctr"/>
                      <a:r>
                        <a:rPr kumimoji="1" lang="en-US" altLang="ja-JP" sz="1400" dirty="0" smtClean="0"/>
                        <a:t>1/6</a:t>
                      </a:r>
                      <a:endParaRPr kumimoji="1" lang="ja-JP" altLang="en-US" sz="1400" dirty="0"/>
                    </a:p>
                  </a:txBody>
                  <a:tcPr anchor="ctr"/>
                </a:tc>
                <a:extLst>
                  <a:ext uri="{0D108BD9-81ED-4DB2-BD59-A6C34878D82A}">
                    <a16:rowId xmlns:a16="http://schemas.microsoft.com/office/drawing/2014/main" val="2684568083"/>
                  </a:ext>
                </a:extLst>
              </a:tr>
              <a:tr h="518160">
                <a:tc>
                  <a:txBody>
                    <a:bodyPr/>
                    <a:lstStyle/>
                    <a:p>
                      <a:pPr algn="ctr"/>
                      <a:r>
                        <a:rPr kumimoji="1" lang="ja-JP" altLang="en-US" sz="1400" dirty="0" smtClean="0"/>
                        <a:t>最大確保病床占有率</a:t>
                      </a:r>
                      <a:r>
                        <a:rPr kumimoji="1" lang="ja-JP" altLang="en-US" sz="1200" dirty="0" smtClean="0"/>
                        <a:t>（％）</a:t>
                      </a:r>
                      <a:endParaRPr kumimoji="1" lang="ja-JP" altLang="en-US" sz="1200" dirty="0"/>
                    </a:p>
                  </a:txBody>
                  <a:tcPr anchor="ctr"/>
                </a:tc>
                <a:tc>
                  <a:txBody>
                    <a:bodyPr/>
                    <a:lstStyle/>
                    <a:p>
                      <a:pPr algn="ctr"/>
                      <a:r>
                        <a:rPr kumimoji="1" lang="en-US" altLang="ja-JP" sz="1400" dirty="0" smtClean="0"/>
                        <a:t>20</a:t>
                      </a:r>
                      <a:r>
                        <a:rPr kumimoji="1" lang="ja-JP" altLang="en-US" sz="1400" dirty="0" smtClean="0"/>
                        <a:t>％以上</a:t>
                      </a:r>
                      <a:endParaRPr kumimoji="1" lang="ja-JP" altLang="en-US" sz="1400" dirty="0"/>
                    </a:p>
                  </a:txBody>
                  <a:tcPr anchor="ctr"/>
                </a:tc>
                <a:tc>
                  <a:txBody>
                    <a:bodyPr/>
                    <a:lstStyle/>
                    <a:p>
                      <a:pPr algn="ctr"/>
                      <a:r>
                        <a:rPr kumimoji="1" lang="en-US" altLang="ja-JP" sz="1400" dirty="0" smtClean="0"/>
                        <a:t>50</a:t>
                      </a:r>
                      <a:r>
                        <a:rPr kumimoji="1" lang="ja-JP" altLang="en-US" sz="1400" dirty="0" smtClean="0"/>
                        <a:t>％以上</a:t>
                      </a:r>
                      <a:endParaRPr kumimoji="1" lang="ja-JP" altLang="en-US" sz="1400" dirty="0"/>
                    </a:p>
                  </a:txBody>
                  <a:tcPr anchor="ctr"/>
                </a:tc>
                <a:tc>
                  <a:txBody>
                    <a:bodyPr/>
                    <a:lstStyle/>
                    <a:p>
                      <a:pPr algn="ctr"/>
                      <a:r>
                        <a:rPr kumimoji="1" lang="ja-JP" altLang="en-US" sz="1300" dirty="0" smtClean="0"/>
                        <a:t>３２．９</a:t>
                      </a:r>
                      <a:endParaRPr kumimoji="1" lang="ja-JP" altLang="en-US" sz="1300" dirty="0"/>
                    </a:p>
                  </a:txBody>
                  <a:tcPr anchor="ctr"/>
                </a:tc>
                <a:tc>
                  <a:txBody>
                    <a:bodyPr/>
                    <a:lstStyle/>
                    <a:p>
                      <a:pPr algn="ctr"/>
                      <a:r>
                        <a:rPr kumimoji="1" lang="ja-JP" altLang="en-US" sz="1300" dirty="0" smtClean="0"/>
                        <a:t>６３，２</a:t>
                      </a:r>
                      <a:endParaRPr kumimoji="1" lang="ja-JP" altLang="en-US" sz="1300" dirty="0"/>
                    </a:p>
                  </a:txBody>
                  <a:tcPr anchor="ctr"/>
                </a:tc>
                <a:tc>
                  <a:txBody>
                    <a:bodyPr/>
                    <a:lstStyle/>
                    <a:p>
                      <a:pPr algn="ctr"/>
                      <a:r>
                        <a:rPr kumimoji="1" lang="ja-JP" altLang="en-US" sz="1300" dirty="0" smtClean="0"/>
                        <a:t>７２．７</a:t>
                      </a:r>
                      <a:endParaRPr kumimoji="1" lang="ja-JP" altLang="en-US" sz="1300" dirty="0"/>
                    </a:p>
                  </a:txBody>
                  <a:tcPr anchor="ctr"/>
                </a:tc>
                <a:extLst>
                  <a:ext uri="{0D108BD9-81ED-4DB2-BD59-A6C34878D82A}">
                    <a16:rowId xmlns:a16="http://schemas.microsoft.com/office/drawing/2014/main" val="4235055271"/>
                  </a:ext>
                </a:extLst>
              </a:tr>
              <a:tr h="518160">
                <a:tc>
                  <a:txBody>
                    <a:bodyPr/>
                    <a:lstStyle/>
                    <a:p>
                      <a:pPr algn="ctr"/>
                      <a:r>
                        <a:rPr kumimoji="1" lang="ja-JP" altLang="en-US" sz="1400" dirty="0" smtClean="0"/>
                        <a:t>重症用　最大確保病床</a:t>
                      </a:r>
                      <a:endParaRPr kumimoji="1" lang="en-US" altLang="ja-JP" sz="1400" dirty="0" smtClean="0"/>
                    </a:p>
                    <a:p>
                      <a:pPr algn="ctr"/>
                      <a:r>
                        <a:rPr kumimoji="1" lang="ja-JP" altLang="en-US" sz="1400" dirty="0" smtClean="0"/>
                        <a:t>占有率（％）</a:t>
                      </a:r>
                      <a:endParaRPr kumimoji="1" lang="ja-JP" altLang="en-US" sz="1400" dirty="0"/>
                    </a:p>
                  </a:txBody>
                  <a:tcPr anchor="ctr"/>
                </a:tc>
                <a:tc>
                  <a:txBody>
                    <a:bodyPr/>
                    <a:lstStyle/>
                    <a:p>
                      <a:pPr algn="ctr"/>
                      <a:r>
                        <a:rPr kumimoji="1" lang="en-US" altLang="ja-JP" sz="1400" dirty="0" smtClean="0"/>
                        <a:t>20</a:t>
                      </a:r>
                      <a:r>
                        <a:rPr kumimoji="1" lang="ja-JP" altLang="en-US" sz="1400" dirty="0" smtClean="0"/>
                        <a:t>％以上</a:t>
                      </a:r>
                      <a:endParaRPr kumimoji="1" lang="ja-JP" altLang="en-US" sz="1400" dirty="0"/>
                    </a:p>
                  </a:txBody>
                  <a:tcPr anchor="ctr"/>
                </a:tc>
                <a:tc>
                  <a:txBody>
                    <a:bodyPr/>
                    <a:lstStyle/>
                    <a:p>
                      <a:pPr algn="ctr"/>
                      <a:r>
                        <a:rPr kumimoji="1" lang="en-US" altLang="ja-JP" sz="1400" dirty="0" smtClean="0"/>
                        <a:t>50</a:t>
                      </a:r>
                      <a:r>
                        <a:rPr kumimoji="1" lang="ja-JP" altLang="en-US" sz="1400" dirty="0" smtClean="0"/>
                        <a:t>％以上</a:t>
                      </a:r>
                      <a:endParaRPr kumimoji="1" lang="ja-JP" altLang="en-US" sz="1400" dirty="0"/>
                    </a:p>
                  </a:txBody>
                  <a:tcPr anchor="ctr"/>
                </a:tc>
                <a:tc>
                  <a:txBody>
                    <a:bodyPr/>
                    <a:lstStyle/>
                    <a:p>
                      <a:pPr algn="ctr"/>
                      <a:r>
                        <a:rPr kumimoji="1" lang="ja-JP" altLang="en-US" sz="1300" dirty="0" smtClean="0"/>
                        <a:t>１７．４</a:t>
                      </a:r>
                      <a:endParaRPr kumimoji="1" lang="ja-JP" altLang="en-US" sz="1300" dirty="0"/>
                    </a:p>
                  </a:txBody>
                  <a:tcPr anchor="ctr"/>
                </a:tc>
                <a:tc>
                  <a:txBody>
                    <a:bodyPr/>
                    <a:lstStyle/>
                    <a:p>
                      <a:pPr algn="ctr"/>
                      <a:r>
                        <a:rPr kumimoji="1" lang="ja-JP" altLang="en-US" sz="1300" dirty="0" smtClean="0"/>
                        <a:t>７８．１</a:t>
                      </a:r>
                      <a:endParaRPr kumimoji="1" lang="ja-JP" altLang="en-US" sz="1300" dirty="0"/>
                    </a:p>
                  </a:txBody>
                  <a:tcPr anchor="ctr"/>
                </a:tc>
                <a:tc>
                  <a:txBody>
                    <a:bodyPr/>
                    <a:lstStyle/>
                    <a:p>
                      <a:pPr algn="ctr"/>
                      <a:r>
                        <a:rPr kumimoji="1" lang="ja-JP" altLang="en-US" sz="1300" dirty="0" smtClean="0"/>
                        <a:t>４５．０</a:t>
                      </a:r>
                      <a:endParaRPr kumimoji="1" lang="ja-JP" altLang="en-US" sz="1300" dirty="0"/>
                    </a:p>
                  </a:txBody>
                  <a:tcPr anchor="ctr"/>
                </a:tc>
                <a:extLst>
                  <a:ext uri="{0D108BD9-81ED-4DB2-BD59-A6C34878D82A}">
                    <a16:rowId xmlns:a16="http://schemas.microsoft.com/office/drawing/2014/main" val="357576699"/>
                  </a:ext>
                </a:extLst>
              </a:tr>
              <a:tr h="518160">
                <a:tc>
                  <a:txBody>
                    <a:bodyPr/>
                    <a:lstStyle/>
                    <a:p>
                      <a:pPr algn="ctr"/>
                      <a:r>
                        <a:rPr kumimoji="1" lang="ja-JP" altLang="en-US" sz="1400" dirty="0" smtClean="0"/>
                        <a:t>人口</a:t>
                      </a:r>
                      <a:r>
                        <a:rPr kumimoji="1" lang="en-US" altLang="ja-JP" sz="1400" dirty="0" smtClean="0"/>
                        <a:t>10</a:t>
                      </a:r>
                      <a:r>
                        <a:rPr kumimoji="1" lang="ja-JP" altLang="en-US" sz="1400" dirty="0" smtClean="0"/>
                        <a:t>万人あたりの</a:t>
                      </a:r>
                      <a:endParaRPr kumimoji="1" lang="en-US" altLang="ja-JP" sz="1400" dirty="0" smtClean="0"/>
                    </a:p>
                    <a:p>
                      <a:pPr algn="ctr"/>
                      <a:r>
                        <a:rPr kumimoji="1" lang="ja-JP" altLang="en-US" sz="1400" dirty="0" smtClean="0"/>
                        <a:t>全療養者数（人）</a:t>
                      </a:r>
                      <a:endParaRPr kumimoji="1" lang="en-US" altLang="ja-JP" sz="1400" dirty="0" smtClean="0"/>
                    </a:p>
                  </a:txBody>
                  <a:tcPr anchor="ctr"/>
                </a:tc>
                <a:tc>
                  <a:txBody>
                    <a:bodyPr/>
                    <a:lstStyle/>
                    <a:p>
                      <a:pPr algn="ctr"/>
                      <a:r>
                        <a:rPr kumimoji="1" lang="en-US" altLang="ja-JP" sz="1400" dirty="0" smtClean="0"/>
                        <a:t>15</a:t>
                      </a:r>
                      <a:r>
                        <a:rPr kumimoji="1" lang="ja-JP" altLang="en-US" sz="1400" dirty="0" smtClean="0"/>
                        <a:t>人以上</a:t>
                      </a:r>
                      <a:endParaRPr kumimoji="1" lang="ja-JP" altLang="en-US" sz="1400" dirty="0"/>
                    </a:p>
                  </a:txBody>
                  <a:tcPr anchor="ctr"/>
                </a:tc>
                <a:tc>
                  <a:txBody>
                    <a:bodyPr/>
                    <a:lstStyle/>
                    <a:p>
                      <a:pPr algn="ctr"/>
                      <a:r>
                        <a:rPr kumimoji="1" lang="en-US" altLang="ja-JP" sz="1400" dirty="0" smtClean="0"/>
                        <a:t>25</a:t>
                      </a:r>
                      <a:r>
                        <a:rPr kumimoji="1" lang="ja-JP" altLang="en-US" sz="1400" dirty="0" smtClean="0"/>
                        <a:t>人以上</a:t>
                      </a:r>
                      <a:endParaRPr kumimoji="1" lang="ja-JP" altLang="en-US" sz="1400" dirty="0"/>
                    </a:p>
                  </a:txBody>
                  <a:tcPr anchor="ctr"/>
                </a:tc>
                <a:tc>
                  <a:txBody>
                    <a:bodyPr/>
                    <a:lstStyle/>
                    <a:p>
                      <a:pPr algn="ctr"/>
                      <a:r>
                        <a:rPr kumimoji="1" lang="ja-JP" altLang="en-US" sz="1300" dirty="0" smtClean="0"/>
                        <a:t>４３．４３</a:t>
                      </a:r>
                      <a:endParaRPr kumimoji="1" lang="ja-JP" altLang="en-US" sz="1300" dirty="0"/>
                    </a:p>
                  </a:txBody>
                  <a:tcPr anchor="ctr"/>
                </a:tc>
                <a:tc>
                  <a:txBody>
                    <a:bodyPr/>
                    <a:lstStyle/>
                    <a:p>
                      <a:pPr algn="ctr"/>
                      <a:r>
                        <a:rPr kumimoji="1" lang="ja-JP" altLang="en-US" sz="1300" dirty="0" smtClean="0"/>
                        <a:t>５０．６７</a:t>
                      </a:r>
                      <a:endParaRPr kumimoji="1" lang="ja-JP" altLang="en-US" sz="1300" dirty="0"/>
                    </a:p>
                  </a:txBody>
                  <a:tcPr anchor="ctr"/>
                </a:tc>
                <a:tc>
                  <a:txBody>
                    <a:bodyPr/>
                    <a:lstStyle/>
                    <a:p>
                      <a:pPr algn="ctr"/>
                      <a:r>
                        <a:rPr kumimoji="1" lang="ja-JP" altLang="en-US" sz="1300" dirty="0" smtClean="0"/>
                        <a:t>２０．２１</a:t>
                      </a:r>
                      <a:endParaRPr kumimoji="1" lang="ja-JP" altLang="en-US" sz="1300" dirty="0"/>
                    </a:p>
                  </a:txBody>
                  <a:tcPr anchor="ctr"/>
                </a:tc>
                <a:extLst>
                  <a:ext uri="{0D108BD9-81ED-4DB2-BD59-A6C34878D82A}">
                    <a16:rowId xmlns:a16="http://schemas.microsoft.com/office/drawing/2014/main" val="258471052"/>
                  </a:ext>
                </a:extLst>
              </a:tr>
              <a:tr h="518160">
                <a:tc>
                  <a:txBody>
                    <a:bodyPr/>
                    <a:lstStyle/>
                    <a:p>
                      <a:pPr algn="ctr"/>
                      <a:r>
                        <a:rPr kumimoji="1" lang="ja-JP" altLang="en-US" sz="1400" dirty="0" smtClean="0"/>
                        <a:t>陽性率（％）</a:t>
                      </a:r>
                      <a:endParaRPr kumimoji="1" lang="ja-JP" altLang="en-US" sz="1400" dirty="0"/>
                    </a:p>
                  </a:txBody>
                  <a:tcPr anchor="ctr"/>
                </a:tc>
                <a:tc>
                  <a:txBody>
                    <a:bodyPr/>
                    <a:lstStyle/>
                    <a:p>
                      <a:pPr algn="ctr"/>
                      <a:r>
                        <a:rPr kumimoji="1" lang="en-US" altLang="ja-JP" sz="1400" dirty="0" smtClean="0"/>
                        <a:t>10</a:t>
                      </a:r>
                      <a:r>
                        <a:rPr kumimoji="1" lang="ja-JP" altLang="en-US" sz="1400" dirty="0" smtClean="0"/>
                        <a:t>％</a:t>
                      </a:r>
                      <a:endParaRPr kumimoji="1" lang="ja-JP" altLang="en-US" sz="1400" dirty="0"/>
                    </a:p>
                  </a:txBody>
                  <a:tcPr anchor="ctr"/>
                </a:tc>
                <a:tc>
                  <a:txBody>
                    <a:bodyPr/>
                    <a:lstStyle/>
                    <a:p>
                      <a:pPr algn="ctr"/>
                      <a:r>
                        <a:rPr kumimoji="1" lang="en-US" altLang="ja-JP" sz="1400" dirty="0" smtClean="0"/>
                        <a:t>10</a:t>
                      </a:r>
                      <a:r>
                        <a:rPr kumimoji="1" lang="ja-JP" altLang="en-US" sz="1400" dirty="0" smtClean="0"/>
                        <a:t>％</a:t>
                      </a:r>
                      <a:endParaRPr kumimoji="1" lang="ja-JP" altLang="en-US" sz="1400" dirty="0"/>
                    </a:p>
                  </a:txBody>
                  <a:tcPr anchor="ctr"/>
                </a:tc>
                <a:tc>
                  <a:txBody>
                    <a:bodyPr/>
                    <a:lstStyle/>
                    <a:p>
                      <a:pPr algn="ctr"/>
                      <a:r>
                        <a:rPr kumimoji="1" lang="ja-JP" altLang="en-US" sz="1300" dirty="0" smtClean="0"/>
                        <a:t>１２．３</a:t>
                      </a:r>
                      <a:endParaRPr kumimoji="1" lang="ja-JP" altLang="en-US" sz="1300" dirty="0"/>
                    </a:p>
                  </a:txBody>
                  <a:tcPr anchor="ctr"/>
                </a:tc>
                <a:tc>
                  <a:txBody>
                    <a:bodyPr/>
                    <a:lstStyle/>
                    <a:p>
                      <a:pPr algn="ctr"/>
                      <a:r>
                        <a:rPr kumimoji="1" lang="ja-JP" altLang="en-US" sz="1300" dirty="0" smtClean="0"/>
                        <a:t>７．７</a:t>
                      </a:r>
                      <a:endParaRPr kumimoji="1" lang="ja-JP" altLang="en-US" sz="1300" dirty="0"/>
                    </a:p>
                  </a:txBody>
                  <a:tcPr anchor="ctr"/>
                </a:tc>
                <a:tc>
                  <a:txBody>
                    <a:bodyPr/>
                    <a:lstStyle/>
                    <a:p>
                      <a:pPr algn="ctr"/>
                      <a:r>
                        <a:rPr kumimoji="1" lang="ja-JP" altLang="en-US" sz="1300" dirty="0" smtClean="0"/>
                        <a:t>１０．２</a:t>
                      </a:r>
                      <a:endParaRPr kumimoji="1" lang="ja-JP" altLang="en-US" sz="1300" dirty="0"/>
                    </a:p>
                  </a:txBody>
                  <a:tcPr anchor="ctr"/>
                </a:tc>
                <a:extLst>
                  <a:ext uri="{0D108BD9-81ED-4DB2-BD59-A6C34878D82A}">
                    <a16:rowId xmlns:a16="http://schemas.microsoft.com/office/drawing/2014/main" val="62229855"/>
                  </a:ext>
                </a:extLst>
              </a:tr>
              <a:tr h="518160">
                <a:tc>
                  <a:txBody>
                    <a:bodyPr/>
                    <a:lstStyle/>
                    <a:p>
                      <a:pPr algn="ctr"/>
                      <a:r>
                        <a:rPr kumimoji="1" lang="ja-JP" altLang="en-US" sz="1400" dirty="0" smtClean="0"/>
                        <a:t>１週間・</a:t>
                      </a:r>
                      <a:r>
                        <a:rPr kumimoji="1" lang="en-US" altLang="ja-JP" sz="1400" dirty="0" smtClean="0"/>
                        <a:t>10</a:t>
                      </a:r>
                      <a:r>
                        <a:rPr kumimoji="1" lang="ja-JP" altLang="en-US" sz="1400" dirty="0" smtClean="0"/>
                        <a:t>万人あたりの</a:t>
                      </a:r>
                      <a:endParaRPr kumimoji="1" lang="en-US" altLang="ja-JP" sz="1400" dirty="0" smtClean="0"/>
                    </a:p>
                    <a:p>
                      <a:pPr algn="ctr"/>
                      <a:r>
                        <a:rPr kumimoji="1" lang="ja-JP" altLang="en-US" sz="1400" dirty="0" smtClean="0"/>
                        <a:t>新規報告者数（人）</a:t>
                      </a:r>
                      <a:endParaRPr kumimoji="1" lang="ja-JP" altLang="en-US" sz="1400" dirty="0"/>
                    </a:p>
                  </a:txBody>
                  <a:tcPr anchor="ctr"/>
                </a:tc>
                <a:tc>
                  <a:txBody>
                    <a:bodyPr/>
                    <a:lstStyle/>
                    <a:p>
                      <a:pPr algn="ctr"/>
                      <a:r>
                        <a:rPr kumimoji="1" lang="en-US" altLang="ja-JP" sz="1400" dirty="0" smtClean="0"/>
                        <a:t>15</a:t>
                      </a:r>
                      <a:r>
                        <a:rPr kumimoji="1" lang="ja-JP" altLang="en-US" sz="1400" dirty="0" smtClean="0"/>
                        <a:t>人以上</a:t>
                      </a:r>
                      <a:endParaRPr kumimoji="1" lang="ja-JP" altLang="en-US" sz="1400" dirty="0"/>
                    </a:p>
                  </a:txBody>
                  <a:tcPr anchor="ctr"/>
                </a:tc>
                <a:tc>
                  <a:txBody>
                    <a:bodyPr/>
                    <a:lstStyle/>
                    <a:p>
                      <a:pPr algn="ctr"/>
                      <a:r>
                        <a:rPr kumimoji="1" lang="en-US" altLang="ja-JP" sz="1400" dirty="0" smtClean="0"/>
                        <a:t>25</a:t>
                      </a:r>
                      <a:r>
                        <a:rPr kumimoji="1" lang="ja-JP" altLang="en-US" sz="1400" dirty="0" smtClean="0"/>
                        <a:t>人以上</a:t>
                      </a:r>
                      <a:endParaRPr kumimoji="1" lang="ja-JP" altLang="en-US" sz="1400" dirty="0"/>
                    </a:p>
                  </a:txBody>
                  <a:tcPr anchor="ctr"/>
                </a:tc>
                <a:tc>
                  <a:txBody>
                    <a:bodyPr/>
                    <a:lstStyle/>
                    <a:p>
                      <a:pPr algn="ctr"/>
                      <a:r>
                        <a:rPr kumimoji="1" lang="ja-JP" altLang="en-US" sz="1300" dirty="0" smtClean="0"/>
                        <a:t>２６．５３</a:t>
                      </a:r>
                      <a:endParaRPr kumimoji="1" lang="ja-JP" altLang="en-US" sz="1300" dirty="0"/>
                    </a:p>
                  </a:txBody>
                  <a:tcPr anchor="ctr"/>
                </a:tc>
                <a:tc>
                  <a:txBody>
                    <a:bodyPr/>
                    <a:lstStyle/>
                    <a:p>
                      <a:pPr algn="ctr"/>
                      <a:r>
                        <a:rPr kumimoji="1" lang="ja-JP" altLang="en-US" sz="1300" dirty="0" smtClean="0"/>
                        <a:t>２９．７２</a:t>
                      </a:r>
                      <a:endParaRPr kumimoji="1" lang="ja-JP" altLang="en-US" sz="1300" dirty="0"/>
                    </a:p>
                  </a:txBody>
                  <a:tcPr anchor="ctr"/>
                </a:tc>
                <a:tc>
                  <a:txBody>
                    <a:bodyPr/>
                    <a:lstStyle/>
                    <a:p>
                      <a:pPr algn="ctr"/>
                      <a:r>
                        <a:rPr kumimoji="1" lang="ja-JP" altLang="en-US" sz="1300" dirty="0" smtClean="0"/>
                        <a:t>２０．４０</a:t>
                      </a:r>
                      <a:endParaRPr kumimoji="1" lang="en-US" altLang="ja-JP" sz="1300" dirty="0" smtClean="0"/>
                    </a:p>
                  </a:txBody>
                  <a:tcPr anchor="ctr"/>
                </a:tc>
                <a:extLst>
                  <a:ext uri="{0D108BD9-81ED-4DB2-BD59-A6C34878D82A}">
                    <a16:rowId xmlns:a16="http://schemas.microsoft.com/office/drawing/2014/main" val="133405326"/>
                  </a:ext>
                </a:extLst>
              </a:tr>
              <a:tr h="518160">
                <a:tc>
                  <a:txBody>
                    <a:bodyPr/>
                    <a:lstStyle/>
                    <a:p>
                      <a:pPr algn="ctr"/>
                      <a:r>
                        <a:rPr kumimoji="1" lang="ja-JP" altLang="en-US" sz="1400" dirty="0" smtClean="0"/>
                        <a:t>新規報告者数の前週比（倍）</a:t>
                      </a:r>
                      <a:endParaRPr kumimoji="1" lang="ja-JP" altLang="en-US" sz="1400" dirty="0"/>
                    </a:p>
                  </a:txBody>
                  <a:tcPr anchor="ctr"/>
                </a:tc>
                <a:tc>
                  <a:txBody>
                    <a:bodyPr/>
                    <a:lstStyle/>
                    <a:p>
                      <a:pPr algn="ctr"/>
                      <a:r>
                        <a:rPr kumimoji="1" lang="ja-JP" altLang="en-US" sz="1400" dirty="0" smtClean="0"/>
                        <a:t>１以上</a:t>
                      </a:r>
                      <a:endParaRPr kumimoji="1" lang="ja-JP" altLang="en-US" sz="1400" dirty="0"/>
                    </a:p>
                  </a:txBody>
                  <a:tcPr anchor="ctr"/>
                </a:tc>
                <a:tc>
                  <a:txBody>
                    <a:bodyPr/>
                    <a:lstStyle/>
                    <a:p>
                      <a:pPr algn="ctr"/>
                      <a:r>
                        <a:rPr kumimoji="1" lang="ja-JP" altLang="en-US" sz="1400" dirty="0" smtClean="0"/>
                        <a:t>１以上</a:t>
                      </a:r>
                      <a:endParaRPr kumimoji="1" lang="ja-JP" altLang="en-US" sz="1400" dirty="0"/>
                    </a:p>
                  </a:txBody>
                  <a:tcPr anchor="ctr"/>
                </a:tc>
                <a:tc>
                  <a:txBody>
                    <a:bodyPr/>
                    <a:lstStyle/>
                    <a:p>
                      <a:pPr algn="ctr"/>
                      <a:r>
                        <a:rPr kumimoji="1" lang="ja-JP" altLang="en-US" sz="1300" dirty="0" smtClean="0"/>
                        <a:t>０．９８</a:t>
                      </a:r>
                      <a:endParaRPr kumimoji="1" lang="ja-JP" altLang="en-US" sz="1300" dirty="0"/>
                    </a:p>
                  </a:txBody>
                  <a:tcPr anchor="ctr"/>
                </a:tc>
                <a:tc>
                  <a:txBody>
                    <a:bodyPr/>
                    <a:lstStyle/>
                    <a:p>
                      <a:pPr algn="ctr"/>
                      <a:r>
                        <a:rPr kumimoji="1" lang="ja-JP" altLang="en-US" sz="1300" dirty="0" smtClean="0"/>
                        <a:t>１．３８</a:t>
                      </a:r>
                      <a:endParaRPr kumimoji="1" lang="ja-JP" altLang="en-US" sz="1300" dirty="0"/>
                    </a:p>
                  </a:txBody>
                  <a:tcPr anchor="ctr"/>
                </a:tc>
                <a:tc>
                  <a:txBody>
                    <a:bodyPr/>
                    <a:lstStyle/>
                    <a:p>
                      <a:pPr algn="ctr"/>
                      <a:r>
                        <a:rPr kumimoji="1" lang="ja-JP" altLang="en-US" sz="1300" dirty="0" smtClean="0"/>
                        <a:t>０．９２</a:t>
                      </a:r>
                      <a:endParaRPr kumimoji="1" lang="ja-JP" altLang="en-US" sz="1300" dirty="0"/>
                    </a:p>
                  </a:txBody>
                  <a:tcPr anchor="ctr"/>
                </a:tc>
                <a:extLst>
                  <a:ext uri="{0D108BD9-81ED-4DB2-BD59-A6C34878D82A}">
                    <a16:rowId xmlns:a16="http://schemas.microsoft.com/office/drawing/2014/main" val="1048330893"/>
                  </a:ext>
                </a:extLst>
              </a:tr>
              <a:tr h="518160">
                <a:tc>
                  <a:txBody>
                    <a:bodyPr/>
                    <a:lstStyle/>
                    <a:p>
                      <a:pPr algn="ctr"/>
                      <a:r>
                        <a:rPr kumimoji="1" lang="ja-JP" altLang="en-US" sz="1400" dirty="0" smtClean="0"/>
                        <a:t>１週間あたりの</a:t>
                      </a:r>
                      <a:endParaRPr kumimoji="1" lang="en-US" altLang="ja-JP" sz="1400" dirty="0" smtClean="0"/>
                    </a:p>
                    <a:p>
                      <a:pPr algn="ctr"/>
                      <a:r>
                        <a:rPr kumimoji="1" lang="ja-JP" altLang="en-US" sz="1400" dirty="0" smtClean="0"/>
                        <a:t>感染経路不明者の割（％）</a:t>
                      </a:r>
                      <a:endParaRPr kumimoji="1" lang="ja-JP" altLang="en-US" sz="1400" dirty="0"/>
                    </a:p>
                  </a:txBody>
                  <a:tcPr anchor="ctr"/>
                </a:tc>
                <a:tc>
                  <a:txBody>
                    <a:bodyPr/>
                    <a:lstStyle/>
                    <a:p>
                      <a:pPr algn="ctr"/>
                      <a:r>
                        <a:rPr kumimoji="1" lang="en-US" altLang="ja-JP" sz="1400" dirty="0" smtClean="0"/>
                        <a:t>50</a:t>
                      </a:r>
                      <a:r>
                        <a:rPr kumimoji="1" lang="ja-JP" altLang="en-US" sz="1400" dirty="0" smtClean="0"/>
                        <a:t>％</a:t>
                      </a:r>
                      <a:endParaRPr kumimoji="1" lang="ja-JP" altLang="en-US" sz="1400" dirty="0"/>
                    </a:p>
                  </a:txBody>
                  <a:tcPr anchor="ctr"/>
                </a:tc>
                <a:tc>
                  <a:txBody>
                    <a:bodyPr/>
                    <a:lstStyle/>
                    <a:p>
                      <a:pPr algn="ctr"/>
                      <a:r>
                        <a:rPr kumimoji="1" lang="en-US" altLang="ja-JP" sz="1400" dirty="0" smtClean="0"/>
                        <a:t>50</a:t>
                      </a:r>
                      <a:r>
                        <a:rPr kumimoji="1" lang="ja-JP" altLang="en-US" sz="1400" dirty="0" smtClean="0"/>
                        <a:t>％</a:t>
                      </a:r>
                      <a:endParaRPr kumimoji="1" lang="ja-JP" altLang="en-US" sz="1400" dirty="0"/>
                    </a:p>
                  </a:txBody>
                  <a:tcPr anchor="ctr"/>
                </a:tc>
                <a:tc>
                  <a:txBody>
                    <a:bodyPr/>
                    <a:lstStyle/>
                    <a:p>
                      <a:pPr algn="ctr"/>
                      <a:r>
                        <a:rPr kumimoji="1" lang="ja-JP" altLang="en-US" sz="1300" dirty="0" err="1" smtClean="0"/>
                        <a:t>ー</a:t>
                      </a:r>
                      <a:endParaRPr kumimoji="1" lang="ja-JP" altLang="en-US" sz="1300" dirty="0"/>
                    </a:p>
                  </a:txBody>
                  <a:tcPr anchor="ctr"/>
                </a:tc>
                <a:tc>
                  <a:txBody>
                    <a:bodyPr/>
                    <a:lstStyle/>
                    <a:p>
                      <a:pPr algn="ctr"/>
                      <a:r>
                        <a:rPr kumimoji="1" lang="ja-JP" altLang="en-US" sz="1300" dirty="0" smtClean="0"/>
                        <a:t>５６．３</a:t>
                      </a:r>
                      <a:endParaRPr kumimoji="1" lang="ja-JP" altLang="en-US" sz="1300" dirty="0"/>
                    </a:p>
                  </a:txBody>
                  <a:tcPr anchor="ctr"/>
                </a:tc>
                <a:tc>
                  <a:txBody>
                    <a:bodyPr/>
                    <a:lstStyle/>
                    <a:p>
                      <a:pPr algn="ctr"/>
                      <a:r>
                        <a:rPr kumimoji="1" lang="ja-JP" altLang="en-US" sz="1300" dirty="0" err="1" smtClean="0"/>
                        <a:t>ー</a:t>
                      </a:r>
                      <a:endParaRPr kumimoji="1" lang="ja-JP" altLang="en-US" sz="1300" dirty="0"/>
                    </a:p>
                  </a:txBody>
                  <a:tcPr anchor="ctr"/>
                </a:tc>
                <a:extLst>
                  <a:ext uri="{0D108BD9-81ED-4DB2-BD59-A6C34878D82A}">
                    <a16:rowId xmlns:a16="http://schemas.microsoft.com/office/drawing/2014/main" val="431913793"/>
                  </a:ext>
                </a:extLst>
              </a:tr>
            </a:tbl>
          </a:graphicData>
        </a:graphic>
      </p:graphicFrame>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（参考）分科会におけるモニタリング指標　首都圏及び関西圏の状況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8" name="スライド番号プレースホルダー 7"/>
          <p:cNvSpPr>
            <a:spLocks noGrp="1"/>
          </p:cNvSpPr>
          <p:nvPr>
            <p:ph type="sldNum" sz="quarter" idx="12"/>
          </p:nvPr>
        </p:nvSpPr>
        <p:spPr>
          <a:xfrm>
            <a:off x="9324534" y="6382107"/>
            <a:ext cx="2743200" cy="365125"/>
          </a:xfrm>
        </p:spPr>
        <p:txBody>
          <a:bodyPr/>
          <a:lstStyle/>
          <a:p>
            <a:fld id="{F216AE56-EAD3-4706-B860-3EC2C2952B40}" type="slidenum">
              <a:rPr kumimoji="1" lang="ja-JP" altLang="en-US" smtClean="0"/>
              <a:t>8</a:t>
            </a:fld>
            <a:endParaRPr kumimoji="1" lang="ja-JP" altLang="en-US" dirty="0"/>
          </a:p>
        </p:txBody>
      </p:sp>
      <p:sp>
        <p:nvSpPr>
          <p:cNvPr id="9" name="テキスト ボックス 8"/>
          <p:cNvSpPr txBox="1"/>
          <p:nvPr/>
        </p:nvSpPr>
        <p:spPr>
          <a:xfrm>
            <a:off x="48486" y="6308102"/>
            <a:ext cx="11886820" cy="577081"/>
          </a:xfrm>
          <a:prstGeom prst="rect">
            <a:avLst/>
          </a:prstGeom>
          <a:noFill/>
        </p:spPr>
        <p:txBody>
          <a:bodyPr wrap="square" rtlCol="0">
            <a:spAutoFit/>
          </a:bodyPr>
          <a:lstStyle/>
          <a:p>
            <a:r>
              <a:rPr kumimoji="1" lang="en-US" altLang="ja-JP" sz="1050" dirty="0" smtClean="0"/>
              <a:t>※</a:t>
            </a:r>
            <a:r>
              <a:rPr kumimoji="1" lang="ja-JP" altLang="en-US" sz="1050" dirty="0" smtClean="0"/>
              <a:t>ステージ</a:t>
            </a:r>
            <a:r>
              <a:rPr kumimoji="1" lang="en-US" altLang="ja-JP" sz="1050" dirty="0" smtClean="0"/>
              <a:t>Ⅲ</a:t>
            </a:r>
            <a:r>
              <a:rPr kumimoji="1" lang="ja-JP" altLang="en-US" sz="1050" dirty="0" smtClean="0"/>
              <a:t>は、</a:t>
            </a:r>
            <a:r>
              <a:rPr lang="ja-JP" altLang="en-US" sz="1050" dirty="0" smtClean="0"/>
              <a:t>上記のほか、「現時点の確保病床数の占有率</a:t>
            </a:r>
            <a:r>
              <a:rPr lang="en-US" altLang="ja-JP" sz="1050" dirty="0" smtClean="0"/>
              <a:t>25</a:t>
            </a:r>
            <a:r>
              <a:rPr lang="ja-JP" altLang="en-US" sz="1050" dirty="0" smtClean="0"/>
              <a:t>％以上」及び「重症用　現時点の確保病床数の占有率</a:t>
            </a:r>
            <a:r>
              <a:rPr lang="en-US" altLang="ja-JP" sz="1050" dirty="0" smtClean="0"/>
              <a:t>25</a:t>
            </a:r>
            <a:r>
              <a:rPr lang="ja-JP" altLang="en-US" sz="1050" dirty="0" smtClean="0"/>
              <a:t>％以上」も指標として設定</a:t>
            </a:r>
            <a:endParaRPr lang="en-US" altLang="ja-JP" sz="1050" dirty="0" smtClean="0"/>
          </a:p>
          <a:p>
            <a:r>
              <a:rPr lang="en-US" altLang="ja-JP" sz="1050" dirty="0" smtClean="0"/>
              <a:t>※</a:t>
            </a:r>
            <a:r>
              <a:rPr lang="ja-JP" altLang="en-US" sz="1050" dirty="0" smtClean="0"/>
              <a:t>分科会指標の状況を公表している神奈川県、埼玉県を除き、各数値は各都府県のホームページより、病床数については厚労省</a:t>
            </a:r>
            <a:r>
              <a:rPr lang="ja-JP" altLang="en-US" sz="1050" dirty="0"/>
              <a:t>「病床数等に関する調査結果」（</a:t>
            </a:r>
            <a:r>
              <a:rPr lang="en-US" altLang="ja-JP" sz="1050" dirty="0"/>
              <a:t>12</a:t>
            </a:r>
            <a:r>
              <a:rPr lang="ja-JP" altLang="en-US" sz="1050" dirty="0"/>
              <a:t>月</a:t>
            </a:r>
            <a:r>
              <a:rPr lang="en-US" altLang="ja-JP" sz="1050" dirty="0"/>
              <a:t>30</a:t>
            </a:r>
            <a:r>
              <a:rPr lang="ja-JP" altLang="en-US" sz="1050" dirty="0"/>
              <a:t>日０時時点）（東京都は</a:t>
            </a:r>
            <a:r>
              <a:rPr lang="ja-JP" altLang="en-US" sz="1050" dirty="0" smtClean="0"/>
              <a:t>モ</a:t>
            </a:r>
            <a:endParaRPr lang="en-US" altLang="ja-JP" sz="1050" dirty="0" smtClean="0"/>
          </a:p>
          <a:p>
            <a:r>
              <a:rPr lang="ja-JP" altLang="en-US" sz="1050" dirty="0"/>
              <a:t>　</a:t>
            </a:r>
            <a:r>
              <a:rPr lang="ja-JP" altLang="en-US" sz="1050" dirty="0" smtClean="0"/>
              <a:t>ニタリング</a:t>
            </a:r>
            <a:r>
              <a:rPr lang="ja-JP" altLang="en-US" sz="1050" dirty="0"/>
              <a:t>会議資料）を</a:t>
            </a:r>
            <a:r>
              <a:rPr lang="ja-JP" altLang="en-US" sz="1050" dirty="0" smtClean="0"/>
              <a:t>元に大阪府が分析したものであり、各都府県の分析数値と異なる可能性がある。</a:t>
            </a:r>
            <a:endParaRPr lang="en-US" altLang="ja-JP" sz="1050" dirty="0" smtClean="0"/>
          </a:p>
        </p:txBody>
      </p:sp>
      <p:sp>
        <p:nvSpPr>
          <p:cNvPr id="19" name="角丸四角形 18"/>
          <p:cNvSpPr/>
          <p:nvPr/>
        </p:nvSpPr>
        <p:spPr>
          <a:xfrm>
            <a:off x="26915" y="454013"/>
            <a:ext cx="12094649" cy="1421254"/>
          </a:xfrm>
          <a:prstGeom prst="roundRect">
            <a:avLst>
              <a:gd name="adj" fmla="val 10109"/>
            </a:avLst>
          </a:prstGeom>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300" dirty="0" smtClean="0"/>
              <a:t>【</a:t>
            </a:r>
            <a:r>
              <a:rPr lang="ja-JP" altLang="en-US" sz="1300" dirty="0" smtClean="0"/>
              <a:t>新型コロナウイルス感染症対策分科会　緊急事態宣言についての提言（令和３年１月５日）（抜粋）</a:t>
            </a:r>
            <a:r>
              <a:rPr lang="en-US" altLang="ja-JP" sz="1300" dirty="0" smtClean="0"/>
              <a:t>】</a:t>
            </a:r>
          </a:p>
          <a:p>
            <a:r>
              <a:rPr kumimoji="1" lang="ja-JP" altLang="en-US" sz="1300" dirty="0" smtClean="0"/>
              <a:t>○東京都を中心とした首都圏（埼玉県、千葉県、東京都、神奈川県）では、既にステージ</a:t>
            </a:r>
            <a:r>
              <a:rPr kumimoji="1" lang="en-US" altLang="ja-JP" sz="1300" dirty="0" smtClean="0"/>
              <a:t>Ⅳ</a:t>
            </a:r>
            <a:r>
              <a:rPr kumimoji="1" lang="ja-JP" altLang="en-US" sz="1300" dirty="0" smtClean="0"/>
              <a:t>相当の対策が必要な段階に達している。即ち、</a:t>
            </a:r>
            <a:r>
              <a:rPr kumimoji="1" lang="ja-JP" altLang="en-US" sz="1300" u="sng" dirty="0" smtClean="0"/>
              <a:t>感染拡大が続き、</a:t>
            </a:r>
            <a:endParaRPr kumimoji="1" lang="en-US" altLang="ja-JP" sz="1300" u="sng" dirty="0" smtClean="0"/>
          </a:p>
          <a:p>
            <a:r>
              <a:rPr lang="ja-JP" altLang="en-US" sz="1300" dirty="0"/>
              <a:t>　</a:t>
            </a:r>
            <a:r>
              <a:rPr kumimoji="1" lang="ja-JP" altLang="en-US" sz="1300" dirty="0" smtClean="0"/>
              <a:t>重症者及び</a:t>
            </a:r>
            <a:r>
              <a:rPr lang="ja-JP" altLang="en-US" sz="1300" dirty="0"/>
              <a:t>死亡</a:t>
            </a:r>
            <a:r>
              <a:rPr kumimoji="1" lang="ja-JP" altLang="en-US" sz="1300" dirty="0" smtClean="0"/>
              <a:t>者も増加し、通常の医療、保健、高齢者福祉にも深刻な支障が生じてきている。</a:t>
            </a:r>
            <a:endParaRPr kumimoji="1" lang="en-US" altLang="ja-JP" sz="1300" dirty="0" smtClean="0"/>
          </a:p>
          <a:p>
            <a:r>
              <a:rPr lang="ja-JP" altLang="en-US" sz="1300" dirty="0" smtClean="0"/>
              <a:t>○</a:t>
            </a:r>
            <a:r>
              <a:rPr lang="ja-JP" altLang="en-US" sz="1300" dirty="0"/>
              <a:t>首</a:t>
            </a:r>
            <a:r>
              <a:rPr lang="ja-JP" altLang="en-US" sz="1300" dirty="0" smtClean="0"/>
              <a:t>都圏では人流が減らず、</a:t>
            </a:r>
            <a:r>
              <a:rPr lang="en-US" altLang="ja-JP" sz="1300" dirty="0" smtClean="0"/>
              <a:t>12</a:t>
            </a:r>
            <a:r>
              <a:rPr lang="ja-JP" altLang="en-US" sz="1300" dirty="0" smtClean="0"/>
              <a:t>月</a:t>
            </a:r>
            <a:r>
              <a:rPr lang="en-US" altLang="ja-JP" sz="1300" dirty="0" smtClean="0"/>
              <a:t>29</a:t>
            </a:r>
            <a:r>
              <a:rPr lang="ja-JP" altLang="en-US" sz="1300" dirty="0" smtClean="0"/>
              <a:t>日の東京都のモニタリング会議でも、</a:t>
            </a:r>
            <a:r>
              <a:rPr lang="ja-JP" altLang="en-US" sz="1300" u="sng" dirty="0" smtClean="0"/>
              <a:t>医療ひっ迫が更に深刻化</a:t>
            </a:r>
            <a:r>
              <a:rPr lang="ja-JP" altLang="en-US" sz="1300" dirty="0" smtClean="0"/>
              <a:t>してきたと評価された。その上、</a:t>
            </a:r>
            <a:r>
              <a:rPr lang="en-US" altLang="ja-JP" sz="1300" dirty="0" smtClean="0"/>
              <a:t>12</a:t>
            </a:r>
            <a:r>
              <a:rPr lang="ja-JP" altLang="en-US" sz="1300" dirty="0" smtClean="0"/>
              <a:t>月</a:t>
            </a:r>
            <a:r>
              <a:rPr lang="en-US" altLang="ja-JP" sz="1300" dirty="0" smtClean="0"/>
              <a:t>31</a:t>
            </a:r>
            <a:r>
              <a:rPr lang="ja-JP" altLang="en-US" sz="1300" dirty="0" smtClean="0"/>
              <a:t>日は、東京都を中心</a:t>
            </a:r>
            <a:endParaRPr lang="en-US" altLang="ja-JP" sz="1300" dirty="0" smtClean="0"/>
          </a:p>
          <a:p>
            <a:r>
              <a:rPr lang="ja-JP" altLang="en-US" sz="1300" dirty="0"/>
              <a:t>　</a:t>
            </a:r>
            <a:r>
              <a:rPr lang="ja-JP" altLang="en-US" sz="1300" dirty="0" smtClean="0"/>
              <a:t>とした首都圏においては、</a:t>
            </a:r>
            <a:r>
              <a:rPr lang="ja-JP" altLang="en-US" sz="1300" u="sng" dirty="0" smtClean="0"/>
              <a:t>新規報告数がこれまでの最高値</a:t>
            </a:r>
            <a:r>
              <a:rPr lang="ja-JP" altLang="en-US" sz="1300" dirty="0" smtClean="0"/>
              <a:t>を示した。</a:t>
            </a:r>
            <a:endParaRPr lang="en-US" altLang="ja-JP" sz="1300" dirty="0" smtClean="0"/>
          </a:p>
          <a:p>
            <a:r>
              <a:rPr kumimoji="1" lang="ja-JP" altLang="en-US" sz="1300" dirty="0" smtClean="0"/>
              <a:t>○こうした中、令和３年１月２日には、国と１都３県との間で、一体感を持って、上記の緊急事態措置に相当する対策を行うことが合意された。</a:t>
            </a:r>
            <a:endParaRPr kumimoji="1" lang="en-US" altLang="ja-JP" sz="1300" dirty="0" smtClean="0"/>
          </a:p>
          <a:p>
            <a:r>
              <a:rPr lang="en-US" altLang="ja-JP" sz="1300" dirty="0"/>
              <a:t> </a:t>
            </a:r>
            <a:r>
              <a:rPr lang="en-US" altLang="ja-JP" sz="1300" dirty="0" smtClean="0"/>
              <a:t>   </a:t>
            </a:r>
            <a:r>
              <a:rPr kumimoji="1" lang="ja-JP" altLang="en-US" sz="1300" dirty="0" smtClean="0"/>
              <a:t>以上の諸点から、まさに今、緊急事態宣言を発出する時期に至ったと考える。</a:t>
            </a:r>
            <a:endParaRPr kumimoji="1" lang="ja-JP" altLang="en-US" sz="1300" dirty="0"/>
          </a:p>
        </p:txBody>
      </p:sp>
      <p:sp>
        <p:nvSpPr>
          <p:cNvPr id="4" name="テキスト ボックス 3"/>
          <p:cNvSpPr txBox="1"/>
          <p:nvPr/>
        </p:nvSpPr>
        <p:spPr>
          <a:xfrm>
            <a:off x="7637078" y="1913056"/>
            <a:ext cx="1501253" cy="276999"/>
          </a:xfrm>
          <a:prstGeom prst="rect">
            <a:avLst/>
          </a:prstGeom>
          <a:noFill/>
        </p:spPr>
        <p:txBody>
          <a:bodyPr wrap="square" rtlCol="0">
            <a:spAutoFit/>
          </a:bodyPr>
          <a:lstStyle/>
          <a:p>
            <a:r>
              <a:rPr kumimoji="1" lang="ja-JP" altLang="en-US" sz="1200" dirty="0" smtClean="0"/>
              <a:t>（参考　</a:t>
            </a:r>
            <a:r>
              <a:rPr kumimoji="1" lang="en-US" altLang="ja-JP" sz="1200" dirty="0" smtClean="0"/>
              <a:t>1/5</a:t>
            </a:r>
            <a:r>
              <a:rPr kumimoji="1" lang="ja-JP" altLang="en-US" sz="1200" dirty="0" smtClean="0"/>
              <a:t>時点）</a:t>
            </a:r>
            <a:endParaRPr kumimoji="1" lang="ja-JP" altLang="en-US" sz="1200" dirty="0"/>
          </a:p>
        </p:txBody>
      </p:sp>
      <p:sp>
        <p:nvSpPr>
          <p:cNvPr id="10" name="角丸四角形 9"/>
          <p:cNvSpPr/>
          <p:nvPr/>
        </p:nvSpPr>
        <p:spPr>
          <a:xfrm>
            <a:off x="7680786" y="2723222"/>
            <a:ext cx="1008000" cy="3024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8745851" y="3746066"/>
            <a:ext cx="1008000" cy="252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9817141" y="2679037"/>
            <a:ext cx="1008000" cy="468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9820413" y="3723212"/>
            <a:ext cx="1008000" cy="468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9803493" y="5276639"/>
            <a:ext cx="1008000" cy="468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10894965" y="3721198"/>
            <a:ext cx="1008000" cy="468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10881317" y="5276639"/>
            <a:ext cx="1008000" cy="468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5387472" y="2703127"/>
            <a:ext cx="972000" cy="1476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5387472" y="4780678"/>
            <a:ext cx="972000" cy="1476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6403757" y="2679037"/>
            <a:ext cx="972000" cy="468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6416810" y="4238172"/>
            <a:ext cx="972000" cy="468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4379638" y="3746066"/>
            <a:ext cx="972000" cy="1476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93982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67232" y="1419418"/>
            <a:ext cx="11955292" cy="3151905"/>
          </a:xfrm>
          <a:prstGeom prst="rect">
            <a:avLst/>
          </a:prstGeom>
        </p:spPr>
      </p:pic>
      <p:sp>
        <p:nvSpPr>
          <p:cNvPr id="34" name="テキスト ボックス 33"/>
          <p:cNvSpPr txBox="1"/>
          <p:nvPr/>
        </p:nvSpPr>
        <p:spPr>
          <a:xfrm>
            <a:off x="2309814" y="536917"/>
            <a:ext cx="9191379"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rPr>
              <a:t>月</a:t>
            </a:r>
            <a:r>
              <a:rPr kumimoji="1" lang="en-US" altLang="ja-JP" sz="1400" dirty="0" smtClean="0">
                <a:latin typeface="Meiryo UI" panose="020B0604030504040204" pitchFamily="50" charset="-128"/>
                <a:ea typeface="Meiryo UI" panose="020B0604030504040204" pitchFamily="50" charset="-128"/>
              </a:rPr>
              <a:t>10</a:t>
            </a:r>
            <a:r>
              <a:rPr kumimoji="1" lang="ja-JP" altLang="en-US" sz="1400" dirty="0" smtClean="0">
                <a:latin typeface="Meiryo UI" panose="020B0604030504040204" pitchFamily="50" charset="-128"/>
                <a:ea typeface="Meiryo UI" panose="020B0604030504040204" pitchFamily="50" charset="-128"/>
              </a:rPr>
              <a:t>日以降</a:t>
            </a:r>
            <a:r>
              <a:rPr lang="en-US" altLang="ja-JP" sz="1400" dirty="0" smtClean="0">
                <a:latin typeface="Meiryo UI" panose="020B0604030504040204" pitchFamily="50" charset="-128"/>
                <a:ea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rPr>
              <a:t>日までの判明日分</a:t>
            </a:r>
            <a:r>
              <a:rPr kumimoji="1" lang="ja-JP" altLang="en-US" sz="14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rPr>
              <a:t>N</a:t>
            </a:r>
            <a:r>
              <a:rPr kumimoji="1"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18,046</a:t>
            </a:r>
            <a:r>
              <a:rPr kumimoji="1" lang="ja-JP" altLang="en-US" sz="1200" dirty="0" smtClean="0">
                <a:latin typeface="Meiryo UI" panose="020B0604030504040204" pitchFamily="50" charset="-128"/>
                <a:ea typeface="Meiryo UI" panose="020B0604030504040204" pitchFamily="50" charset="-128"/>
              </a:rPr>
              <a:t>名（調査中、不明、無症状</a:t>
            </a:r>
            <a:r>
              <a:rPr lang="en-US" altLang="ja-JP" sz="1200" dirty="0" smtClean="0">
                <a:latin typeface="Meiryo UI" panose="020B0604030504040204" pitchFamily="50" charset="-128"/>
                <a:ea typeface="Meiryo UI" panose="020B0604030504040204" pitchFamily="50" charset="-128"/>
              </a:rPr>
              <a:t>3,516</a:t>
            </a:r>
            <a:r>
              <a:rPr kumimoji="1" lang="ja-JP" altLang="en-US" sz="1200" dirty="0" smtClean="0">
                <a:latin typeface="Meiryo UI" panose="020B0604030504040204" pitchFamily="50" charset="-128"/>
                <a:ea typeface="Meiryo UI" panose="020B0604030504040204" pitchFamily="50" charset="-128"/>
              </a:rPr>
              <a:t>名を除く））</a:t>
            </a:r>
            <a:endParaRPr lang="en-US" altLang="ja-JP" sz="1200"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a:xfrm>
            <a:off x="9365676" y="6469284"/>
            <a:ext cx="2743200" cy="365125"/>
          </a:xfrm>
        </p:spPr>
        <p:txBody>
          <a:bodyPr/>
          <a:lstStyle/>
          <a:p>
            <a:fld id="{0B62D5CB-8769-475A-9BC8-A2F17E2F558B}" type="slidenum">
              <a:rPr kumimoji="1" lang="ja-JP" altLang="en-US" smtClean="0"/>
              <a:t>9</a:t>
            </a:fld>
            <a:endParaRPr kumimoji="1" lang="ja-JP" altLang="en-US" dirty="0"/>
          </a:p>
        </p:txBody>
      </p:sp>
      <p:sp>
        <p:nvSpPr>
          <p:cNvPr id="31" name="テキスト ボックス 30"/>
          <p:cNvSpPr txBox="1"/>
          <p:nvPr/>
        </p:nvSpPr>
        <p:spPr>
          <a:xfrm>
            <a:off x="-4363" y="1762119"/>
            <a:ext cx="369332" cy="1946781"/>
          </a:xfrm>
          <a:prstGeom prst="rect">
            <a:avLst/>
          </a:prstGeom>
          <a:noFill/>
        </p:spPr>
        <p:txBody>
          <a:bodyPr vert="eaVert" wrap="square" rtlCol="0">
            <a:spAutoFit/>
          </a:bodyPr>
          <a:lstStyle/>
          <a:p>
            <a:r>
              <a:rPr kumimoji="1" lang="ja-JP" altLang="en-US" sz="1200" dirty="0" smtClean="0"/>
              <a:t>陽性</a:t>
            </a:r>
            <a:r>
              <a:rPr kumimoji="1" lang="ja-JP" altLang="en-US" sz="1200" dirty="0"/>
              <a:t>者</a:t>
            </a:r>
            <a:r>
              <a:rPr kumimoji="1" lang="ja-JP" altLang="en-US" sz="1200" dirty="0" smtClean="0"/>
              <a:t>数</a:t>
            </a:r>
            <a:endParaRPr kumimoji="1" lang="ja-JP" altLang="en-US" sz="1200" dirty="0"/>
          </a:p>
        </p:txBody>
      </p:sp>
      <p:sp>
        <p:nvSpPr>
          <p:cNvPr id="26" name="テキスト ボックス 25"/>
          <p:cNvSpPr txBox="1"/>
          <p:nvPr/>
        </p:nvSpPr>
        <p:spPr>
          <a:xfrm>
            <a:off x="785643" y="797327"/>
            <a:ext cx="5247791" cy="600164"/>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推定感染日：</a:t>
            </a:r>
            <a:r>
              <a:rPr lang="ja-JP" altLang="en-US" sz="1100" b="1" dirty="0">
                <a:latin typeface="Meiryo UI" panose="020B0604030504040204" pitchFamily="50" charset="-128"/>
                <a:ea typeface="Meiryo UI" panose="020B0604030504040204" pitchFamily="50" charset="-128"/>
              </a:rPr>
              <a:t>発症日から６日前と仮定</a:t>
            </a:r>
            <a:endParaRPr lang="en-US" altLang="ja-JP" sz="1100" b="1"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潜伏期間は</a:t>
            </a:r>
            <a:r>
              <a:rPr lang="en-US" altLang="ja-JP" sz="1100" dirty="0">
                <a:latin typeface="Meiryo UI" panose="020B0604030504040204" pitchFamily="50" charset="-128"/>
                <a:ea typeface="Meiryo UI" panose="020B0604030504040204" pitchFamily="50" charset="-128"/>
              </a:rPr>
              <a:t>1-14</a:t>
            </a:r>
            <a:r>
              <a:rPr lang="ja-JP" altLang="en-US" sz="1100" dirty="0">
                <a:latin typeface="Meiryo UI" panose="020B0604030504040204" pitchFamily="50" charset="-128"/>
                <a:ea typeface="Meiryo UI" panose="020B0604030504040204" pitchFamily="50" charset="-128"/>
              </a:rPr>
              <a:t>日間</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一般的には約</a:t>
            </a:r>
            <a:r>
              <a:rPr lang="en-US" altLang="ja-JP" sz="1100" dirty="0">
                <a:latin typeface="Meiryo UI" panose="020B0604030504040204" pitchFamily="50" charset="-128"/>
                <a:ea typeface="Meiryo UI" panose="020B0604030504040204" pitchFamily="50" charset="-128"/>
              </a:rPr>
              <a:t>5-6</a:t>
            </a:r>
            <a:r>
              <a:rPr lang="ja-JP" altLang="en-US" sz="1100" dirty="0">
                <a:latin typeface="Meiryo UI" panose="020B0604030504040204" pitchFamily="50" charset="-128"/>
                <a:ea typeface="Meiryo UI" panose="020B0604030504040204" pitchFamily="50" charset="-128"/>
              </a:rPr>
              <a:t>日</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とされていることから、６日前と仮定</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（「新型コロナウイルス感染症対策の基本的対処方針</a:t>
            </a:r>
            <a:r>
              <a:rPr lang="en-US" altLang="ja-JP" sz="1100" dirty="0">
                <a:latin typeface="Meiryo UI" panose="020B0604030504040204" pitchFamily="50" charset="-128"/>
                <a:ea typeface="Meiryo UI" panose="020B0604030504040204" pitchFamily="50" charset="-128"/>
              </a:rPr>
              <a:t>(R2.5.25</a:t>
            </a:r>
            <a:r>
              <a:rPr lang="ja-JP" altLang="en-US" sz="1100" dirty="0">
                <a:latin typeface="Meiryo UI" panose="020B0604030504040204" pitchFamily="50" charset="-128"/>
                <a:ea typeface="Meiryo UI" panose="020B0604030504040204" pitchFamily="50" charset="-128"/>
              </a:rPr>
              <a:t>変更</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」より）</a:t>
            </a:r>
            <a:endParaRPr lang="en-US" altLang="ja-JP" sz="1100" dirty="0">
              <a:latin typeface="Meiryo UI" panose="020B0604030504040204" pitchFamily="50" charset="-128"/>
              <a:ea typeface="Meiryo UI" panose="020B0604030504040204" pitchFamily="50" charset="-128"/>
            </a:endParaRPr>
          </a:p>
        </p:txBody>
      </p:sp>
      <p:sp>
        <p:nvSpPr>
          <p:cNvPr id="27" name="正方形/長方形 26"/>
          <p:cNvSpPr/>
          <p:nvPr/>
        </p:nvSpPr>
        <p:spPr>
          <a:xfrm>
            <a:off x="10867940" y="1553802"/>
            <a:ext cx="1264270" cy="302033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0009434" y="534649"/>
            <a:ext cx="1869022" cy="1061829"/>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感染から発症まで６日、</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発症から陽性判明まで７日</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と仮定すると、</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概ねこの期間は今後、新規</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陽性者の発生に伴い、増加。</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3468652" y="3084099"/>
            <a:ext cx="1282868" cy="577081"/>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rPr>
              <a:t>10/10</a:t>
            </a:r>
            <a:r>
              <a:rPr lang="ja-JP" altLang="en-US" sz="1050" dirty="0" smtClean="0">
                <a:latin typeface="Meiryo UI" panose="020B0604030504040204" pitchFamily="50" charset="-128"/>
                <a:ea typeface="Meiryo UI" panose="020B0604030504040204" pitchFamily="50" charset="-128"/>
              </a:rPr>
              <a:t>頃～</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増加基調に転じる</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3669264" y="2581650"/>
            <a:ext cx="1206677" cy="577081"/>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10/14</a:t>
            </a:r>
            <a:r>
              <a:rPr lang="ja-JP" altLang="en-US" sz="1050" dirty="0" smtClean="0">
                <a:latin typeface="Meiryo UI" panose="020B0604030504040204" pitchFamily="50" charset="-128"/>
                <a:ea typeface="Meiryo UI" panose="020B0604030504040204" pitchFamily="50" charset="-128"/>
              </a:rPr>
              <a:t>頃～</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感染拡大傾向</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p:txBody>
      </p:sp>
      <p:sp>
        <p:nvSpPr>
          <p:cNvPr id="33" name="テキスト ボックス 1"/>
          <p:cNvSpPr txBox="1"/>
          <p:nvPr/>
        </p:nvSpPr>
        <p:spPr>
          <a:xfrm>
            <a:off x="3362738" y="4579260"/>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３密で唾液が飛び交う環境自粛要請など</a:t>
            </a:r>
            <a:endParaRPr kumimoji="1" lang="en-US" altLang="ja-JP" sz="800" dirty="0" smtClean="0">
              <a:latin typeface="Meiryo UI" panose="020B0604030504040204" pitchFamily="50" charset="-128"/>
              <a:ea typeface="Meiryo UI" panose="020B0604030504040204" pitchFamily="50" charset="-128"/>
            </a:endParaRPr>
          </a:p>
        </p:txBody>
      </p:sp>
      <p:sp>
        <p:nvSpPr>
          <p:cNvPr id="41" name="テキスト ボックス 1"/>
          <p:cNvSpPr txBox="1"/>
          <p:nvPr/>
        </p:nvSpPr>
        <p:spPr>
          <a:xfrm>
            <a:off x="3749010" y="4587197"/>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10</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kumimoji="1" lang="en-US" altLang="ja-JP" sz="800" dirty="0" smtClean="0">
                <a:latin typeface="Meiryo UI" panose="020B0604030504040204" pitchFamily="50" charset="-128"/>
                <a:ea typeface="Meiryo UI" panose="020B0604030504040204" pitchFamily="50" charset="-128"/>
              </a:rPr>
              <a:t>Go To Eat Osaka </a:t>
            </a:r>
            <a:r>
              <a:rPr kumimoji="1" lang="ja-JP" altLang="en-US" sz="800" dirty="0" smtClean="0">
                <a:latin typeface="Meiryo UI" panose="020B0604030504040204" pitchFamily="50" charset="-128"/>
                <a:ea typeface="Meiryo UI" panose="020B0604030504040204" pitchFamily="50" charset="-128"/>
              </a:rPr>
              <a:t>食事券引換開始</a:t>
            </a:r>
            <a:endParaRPr kumimoji="1" lang="en-US" altLang="ja-JP" sz="800" dirty="0" smtClean="0">
              <a:latin typeface="Meiryo UI" panose="020B0604030504040204" pitchFamily="50" charset="-128"/>
              <a:ea typeface="Meiryo UI" panose="020B0604030504040204" pitchFamily="50" charset="-128"/>
            </a:endParaRPr>
          </a:p>
        </p:txBody>
      </p:sp>
      <p:sp>
        <p:nvSpPr>
          <p:cNvPr id="42" name="テキスト ボックス 1"/>
          <p:cNvSpPr txBox="1"/>
          <p:nvPr/>
        </p:nvSpPr>
        <p:spPr>
          <a:xfrm>
            <a:off x="5442203" y="4587197"/>
            <a:ext cx="423030"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solidFill>
                  <a:prstClr val="black"/>
                </a:solidFill>
                <a:latin typeface="Meiryo UI" panose="020B0604030504040204" pitchFamily="50" charset="-128"/>
                <a:ea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入国制限緩和</a:t>
            </a:r>
            <a:endParaRPr kumimoji="1" lang="en-US" altLang="ja-JP" sz="800" dirty="0" smtClean="0">
              <a:latin typeface="Meiryo UI" panose="020B0604030504040204" pitchFamily="50" charset="-128"/>
              <a:ea typeface="Meiryo UI" panose="020B0604030504040204" pitchFamily="50" charset="-128"/>
            </a:endParaRPr>
          </a:p>
        </p:txBody>
      </p:sp>
      <p:sp>
        <p:nvSpPr>
          <p:cNvPr id="38" name="正方形/長方形 37"/>
          <p:cNvSpPr/>
          <p:nvPr/>
        </p:nvSpPr>
        <p:spPr>
          <a:xfrm>
            <a:off x="0" y="-15880"/>
            <a:ext cx="12192000" cy="5215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UD デジタル 教科書体 NK-B" panose="02020700000000000000" pitchFamily="18" charset="-128"/>
                <a:ea typeface="UD デジタル 教科書体 NK-B" panose="02020700000000000000" pitchFamily="18" charset="-128"/>
              </a:rPr>
              <a:t>推定感染日別陽性者数</a:t>
            </a:r>
            <a:endParaRPr kumimoji="1" lang="en-US" altLang="ja-JP" sz="2800" b="1" dirty="0" smtClean="0">
              <a:latin typeface="UD デジタル 教科書体 NK-B" panose="02020700000000000000" pitchFamily="18" charset="-128"/>
              <a:ea typeface="UD デジタル 教科書体 NK-B" panose="02020700000000000000" pitchFamily="18" charset="-128"/>
            </a:endParaRPr>
          </a:p>
        </p:txBody>
      </p:sp>
      <p:sp>
        <p:nvSpPr>
          <p:cNvPr id="39" name="テキスト ボックス 1"/>
          <p:cNvSpPr txBox="1"/>
          <p:nvPr/>
        </p:nvSpPr>
        <p:spPr>
          <a:xfrm>
            <a:off x="7744026" y="4587199"/>
            <a:ext cx="510622"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21</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latin typeface="Meiryo UI" panose="020B0604030504040204" pitchFamily="50" charset="-128"/>
                <a:ea typeface="Meiryo UI" panose="020B0604030504040204" pitchFamily="50" charset="-128"/>
              </a:rPr>
              <a:t>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５人以上、２時間以上の宴会・飲み会自粛</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高齢者・基礎疾患のある方等の不要不急の</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外出自粛要請等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43" name="テキスト ボックス 1"/>
          <p:cNvSpPr txBox="1"/>
          <p:nvPr/>
        </p:nvSpPr>
        <p:spPr>
          <a:xfrm>
            <a:off x="7332346" y="4579261"/>
            <a:ext cx="40421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20</a:t>
            </a:r>
            <a:r>
              <a:rPr kumimoji="1" lang="ja-JP" altLang="en-US" sz="800" dirty="0" smtClean="0">
                <a:latin typeface="Meiryo UI" panose="020B0604030504040204" pitchFamily="50" charset="-128"/>
                <a:ea typeface="Meiryo UI" panose="020B0604030504040204" pitchFamily="50" charset="-128"/>
              </a:rPr>
              <a:t>日対策本部会議</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イエローステージ２移行（</a:t>
            </a:r>
            <a:r>
              <a:rPr lang="en-US" altLang="ja-JP" sz="800" dirty="0" smtClean="0">
                <a:latin typeface="Meiryo UI" panose="020B0604030504040204" pitchFamily="50" charset="-128"/>
                <a:ea typeface="Meiryo UI" panose="020B0604030504040204" pitchFamily="50" charset="-128"/>
              </a:rPr>
              <a:t>11</a:t>
            </a:r>
            <a:r>
              <a:rPr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21</a:t>
            </a:r>
            <a:r>
              <a:rPr lang="ja-JP" altLang="en-US" sz="800" dirty="0" smtClean="0">
                <a:latin typeface="Meiryo UI" panose="020B0604030504040204" pitchFamily="50" charset="-128"/>
                <a:ea typeface="Meiryo UI" panose="020B0604030504040204" pitchFamily="50" charset="-128"/>
              </a:rPr>
              <a:t>日～）決定</a:t>
            </a:r>
            <a:endParaRPr lang="en-US" altLang="ja-JP" sz="800" dirty="0" smtClean="0">
              <a:latin typeface="Meiryo UI" panose="020B0604030504040204" pitchFamily="50" charset="-128"/>
              <a:ea typeface="Meiryo UI" panose="020B0604030504040204" pitchFamily="50" charset="-128"/>
            </a:endParaRPr>
          </a:p>
        </p:txBody>
      </p:sp>
      <p:sp>
        <p:nvSpPr>
          <p:cNvPr id="45" name="テキスト ボックス 1"/>
          <p:cNvSpPr txBox="1"/>
          <p:nvPr/>
        </p:nvSpPr>
        <p:spPr>
          <a:xfrm>
            <a:off x="8801408" y="4572237"/>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a:latin typeface="Meiryo UI" panose="020B0604030504040204" pitchFamily="50" charset="-128"/>
                <a:ea typeface="Meiryo UI" panose="020B0604030504040204" pitchFamily="50" charset="-128"/>
              </a:rPr>
              <a:t>15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大阪市北区・中央区へ</a:t>
            </a:r>
            <a:r>
              <a:rPr lang="ja-JP" altLang="en-US" sz="800" dirty="0">
                <a:solidFill>
                  <a:prstClr val="black"/>
                </a:solidFill>
                <a:latin typeface="Meiryo UI" panose="020B0604030504040204" pitchFamily="50" charset="-128"/>
                <a:ea typeface="Meiryo UI" panose="020B0604030504040204" pitchFamily="50" charset="-128"/>
              </a:rPr>
              <a:t>の施設休業等の</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46" name="テキスト ボックス 1"/>
          <p:cNvSpPr txBox="1"/>
          <p:nvPr/>
        </p:nvSpPr>
        <p:spPr>
          <a:xfrm>
            <a:off x="6530358" y="4572237"/>
            <a:ext cx="422986"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28</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「静かに飲食」「マスクの徹底」の要請等</a:t>
            </a:r>
            <a:endParaRPr kumimoji="1" lang="en-US" altLang="ja-JP" sz="800" dirty="0" smtClean="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855388" y="1357819"/>
            <a:ext cx="6065917" cy="430887"/>
          </a:xfrm>
          <a:prstGeom prst="rect">
            <a:avLst/>
          </a:prstGeom>
          <a:noFill/>
        </p:spPr>
        <p:txBody>
          <a:bodyPr wrap="square" rtlCol="0">
            <a:spAutoFit/>
          </a:bodyPr>
          <a:lstStyle/>
          <a:p>
            <a:r>
              <a:rPr kumimoji="1"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府</a:t>
            </a:r>
            <a:r>
              <a:rPr lang="ja-JP" altLang="en-US" sz="1100" dirty="0">
                <a:latin typeface="Meiryo UI" panose="020B0604030504040204" pitchFamily="50" charset="-128"/>
                <a:ea typeface="Meiryo UI" panose="020B0604030504040204" pitchFamily="50" charset="-128"/>
              </a:rPr>
              <a:t>独自のシステム（</a:t>
            </a:r>
            <a:r>
              <a:rPr lang="en-US" altLang="ja-JP" sz="1100" dirty="0" err="1" smtClean="0">
                <a:latin typeface="Meiryo UI" panose="020B0604030504040204" pitchFamily="50" charset="-128"/>
                <a:ea typeface="Meiryo UI" panose="020B0604030504040204" pitchFamily="50" charset="-128"/>
              </a:rPr>
              <a:t>kintone</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から国の情報管理支援システム（</a:t>
            </a:r>
            <a:r>
              <a:rPr lang="en-US" altLang="ja-JP" sz="1100" dirty="0" smtClean="0">
                <a:latin typeface="Meiryo UI" panose="020B0604030504040204" pitchFamily="50" charset="-128"/>
                <a:ea typeface="Meiryo UI" panose="020B0604030504040204" pitchFamily="50" charset="-128"/>
              </a:rPr>
              <a:t>HER-SYS</a:t>
            </a:r>
            <a:r>
              <a:rPr lang="ja-JP" altLang="en-US" sz="1100" dirty="0" err="1" smtClean="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G-MIS</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への</a:t>
            </a:r>
            <a:r>
              <a:rPr lang="ja-JP" altLang="en-US" sz="1100" dirty="0" smtClean="0">
                <a:latin typeface="Meiryo UI" panose="020B0604030504040204" pitchFamily="50" charset="-128"/>
                <a:ea typeface="Meiryo UI" panose="020B0604030504040204" pitchFamily="50" charset="-128"/>
              </a:rPr>
              <a:t>移行</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11/16</a:t>
            </a:r>
            <a:r>
              <a:rPr lang="ja-JP" altLang="en-US" sz="1100" dirty="0">
                <a:latin typeface="Meiryo UI" panose="020B0604030504040204" pitchFamily="50" charset="-128"/>
                <a:ea typeface="Meiryo UI" panose="020B0604030504040204" pitchFamily="50" charset="-128"/>
              </a:rPr>
              <a:t>～）に伴い</a:t>
            </a:r>
            <a:r>
              <a:rPr lang="ja-JP" altLang="en-US" sz="1100" dirty="0" smtClean="0">
                <a:latin typeface="Meiryo UI" panose="020B0604030504040204" pitchFamily="50" charset="-128"/>
                <a:ea typeface="Meiryo UI" panose="020B0604030504040204" pitchFamily="50" charset="-128"/>
              </a:rPr>
              <a:t>、有症状で</a:t>
            </a:r>
            <a:r>
              <a:rPr kumimoji="1" lang="ja-JP" altLang="en-US" sz="1100" dirty="0" smtClean="0">
                <a:latin typeface="Meiryo UI" panose="020B0604030504040204" pitchFamily="50" charset="-128"/>
                <a:ea typeface="Meiryo UI" panose="020B0604030504040204" pitchFamily="50" charset="-128"/>
              </a:rPr>
              <a:t>発症日</a:t>
            </a:r>
            <a:r>
              <a:rPr lang="ja-JP" altLang="en-US" sz="1100" dirty="0" smtClean="0">
                <a:latin typeface="Meiryo UI" panose="020B0604030504040204" pitchFamily="50" charset="-128"/>
                <a:ea typeface="Meiryo UI" panose="020B0604030504040204" pitchFamily="50" charset="-128"/>
              </a:rPr>
              <a:t>確認中の</a:t>
            </a:r>
            <a:r>
              <a:rPr lang="ja-JP" altLang="en-US" sz="1100" dirty="0">
                <a:latin typeface="Meiryo UI" panose="020B0604030504040204" pitchFamily="50" charset="-128"/>
                <a:ea typeface="Meiryo UI" panose="020B0604030504040204" pitchFamily="50" charset="-128"/>
              </a:rPr>
              <a:t>事例</a:t>
            </a:r>
            <a:r>
              <a:rPr kumimoji="1" lang="ja-JP" altLang="en-US" sz="1100" dirty="0" smtClean="0">
                <a:latin typeface="Meiryo UI" panose="020B0604030504040204" pitchFamily="50" charset="-128"/>
                <a:ea typeface="Meiryo UI" panose="020B0604030504040204" pitchFamily="50" charset="-128"/>
              </a:rPr>
              <a:t>について、陽性判明日から</a:t>
            </a:r>
            <a:r>
              <a:rPr kumimoji="1" lang="en-US" altLang="ja-JP" sz="1100" dirty="0" smtClean="0">
                <a:latin typeface="Meiryo UI" panose="020B0604030504040204" pitchFamily="50" charset="-128"/>
                <a:ea typeface="Meiryo UI" panose="020B0604030504040204" pitchFamily="50" charset="-128"/>
              </a:rPr>
              <a:t>13</a:t>
            </a:r>
            <a:r>
              <a:rPr kumimoji="1" lang="ja-JP" altLang="en-US" sz="1100" dirty="0" smtClean="0">
                <a:latin typeface="Meiryo UI" panose="020B0604030504040204" pitchFamily="50" charset="-128"/>
                <a:ea typeface="Meiryo UI" panose="020B0604030504040204" pitchFamily="50" charset="-128"/>
              </a:rPr>
              <a:t>日遡って算出</a:t>
            </a:r>
            <a:endParaRPr lang="en-US" altLang="ja-JP" sz="1100" dirty="0">
              <a:latin typeface="Meiryo UI" panose="020B0604030504040204" pitchFamily="50" charset="-128"/>
              <a:ea typeface="Meiryo UI" panose="020B0604030504040204" pitchFamily="50" charset="-128"/>
            </a:endParaRPr>
          </a:p>
        </p:txBody>
      </p:sp>
      <p:sp>
        <p:nvSpPr>
          <p:cNvPr id="24" name="テキスト ボックス 1"/>
          <p:cNvSpPr txBox="1"/>
          <p:nvPr/>
        </p:nvSpPr>
        <p:spPr>
          <a:xfrm>
            <a:off x="9635557" y="4579260"/>
            <a:ext cx="475408"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日対策本部会議</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レッドステージ１移行を決定（赤信号点灯）</a:t>
            </a:r>
          </a:p>
        </p:txBody>
      </p:sp>
      <p:sp>
        <p:nvSpPr>
          <p:cNvPr id="25" name="テキスト ボックス 1"/>
          <p:cNvSpPr txBox="1"/>
          <p:nvPr/>
        </p:nvSpPr>
        <p:spPr>
          <a:xfrm>
            <a:off x="9971256" y="4572237"/>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4</a:t>
            </a:r>
            <a:r>
              <a:rPr kumimoji="1" lang="ja-JP" altLang="en-US" sz="800" dirty="0" smtClean="0">
                <a:latin typeface="Meiryo UI" panose="020B0604030504040204" pitchFamily="50" charset="-128"/>
                <a:ea typeface="Meiryo UI" panose="020B0604030504040204" pitchFamily="50" charset="-128"/>
              </a:rPr>
              <a:t>日～</a:t>
            </a:r>
            <a:r>
              <a:rPr lang="en-US" altLang="ja-JP" sz="800" dirty="0">
                <a:latin typeface="Meiryo UI" panose="020B0604030504040204" pitchFamily="50" charset="-128"/>
                <a:ea typeface="Meiryo UI" panose="020B0604030504040204" pitchFamily="50" charset="-128"/>
              </a:rPr>
              <a:t>15</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府民へ</a:t>
            </a:r>
            <a:r>
              <a:rPr lang="ja-JP" altLang="en-US" sz="800" dirty="0" smtClean="0">
                <a:solidFill>
                  <a:prstClr val="black"/>
                </a:solidFill>
                <a:latin typeface="Meiryo UI" panose="020B0604030504040204" pitchFamily="50" charset="-128"/>
                <a:ea typeface="Meiryo UI" panose="020B0604030504040204" pitchFamily="50" charset="-128"/>
              </a:rPr>
              <a:t>の出来る限り不要</a:t>
            </a:r>
            <a:r>
              <a:rPr lang="ja-JP" altLang="en-US" sz="800" dirty="0">
                <a:solidFill>
                  <a:prstClr val="black"/>
                </a:solidFill>
                <a:latin typeface="Meiryo UI" panose="020B0604030504040204" pitchFamily="50" charset="-128"/>
                <a:ea typeface="Meiryo UI" panose="020B0604030504040204" pitchFamily="50" charset="-128"/>
              </a:rPr>
              <a:t>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37" name="テキスト ボックス 1"/>
          <p:cNvSpPr txBox="1"/>
          <p:nvPr/>
        </p:nvSpPr>
        <p:spPr>
          <a:xfrm>
            <a:off x="10235521" y="4587197"/>
            <a:ext cx="537498"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16</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29</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大阪市全域への施設休業等の要請</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40" name="テキスト ボックス 1"/>
          <p:cNvSpPr txBox="1"/>
          <p:nvPr/>
        </p:nvSpPr>
        <p:spPr>
          <a:xfrm>
            <a:off x="8090940" y="4587198"/>
            <a:ext cx="556109"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24</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大阪市を目的地とする旅行の</a:t>
            </a:r>
            <a:r>
              <a:rPr lang="en-US" altLang="ja-JP" sz="800" dirty="0" err="1">
                <a:solidFill>
                  <a:prstClr val="black"/>
                </a:solidFill>
                <a:latin typeface="Meiryo UI" panose="020B0604030504040204" pitchFamily="50" charset="-128"/>
                <a:ea typeface="Meiryo UI" panose="020B0604030504040204" pitchFamily="50" charset="-128"/>
              </a:rPr>
              <a:t>GoTo</a:t>
            </a:r>
            <a:r>
              <a:rPr lang="ja-JP" altLang="en-US" sz="800" dirty="0" smtClean="0">
                <a:solidFill>
                  <a:prstClr val="black"/>
                </a:solidFill>
                <a:latin typeface="Meiryo UI" panose="020B0604030504040204" pitchFamily="50" charset="-128"/>
                <a:ea typeface="Meiryo UI" panose="020B0604030504040204" pitchFamily="50" charset="-128"/>
              </a:rPr>
              <a:t>トラベル</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の</a:t>
            </a:r>
            <a:r>
              <a:rPr lang="ja-JP" altLang="en-US" sz="800" dirty="0">
                <a:solidFill>
                  <a:prstClr val="black"/>
                </a:solidFill>
                <a:latin typeface="Meiryo UI" panose="020B0604030504040204" pitchFamily="50" charset="-128"/>
                <a:ea typeface="Meiryo UI" panose="020B0604030504040204" pitchFamily="50" charset="-128"/>
              </a:rPr>
              <a:t>適用一時停止</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44" name="テキスト ボックス 1"/>
          <p:cNvSpPr txBox="1"/>
          <p:nvPr/>
        </p:nvSpPr>
        <p:spPr>
          <a:xfrm>
            <a:off x="8519211" y="4587197"/>
            <a:ext cx="405744"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25</a:t>
            </a:r>
            <a:r>
              <a:rPr kumimoji="1" lang="ja-JP" altLang="en-US" sz="800" dirty="0" smtClean="0">
                <a:latin typeface="Meiryo UI" panose="020B0604030504040204" pitchFamily="50" charset="-128"/>
                <a:ea typeface="Meiryo UI" panose="020B0604030504040204" pitchFamily="50" charset="-128"/>
              </a:rPr>
              <a:t>日～</a:t>
            </a:r>
            <a:r>
              <a:rPr kumimoji="1" lang="en-US" altLang="ja-JP" sz="800" dirty="0" smtClean="0">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latin typeface="Meiryo UI" panose="020B0604030504040204" pitchFamily="50" charset="-128"/>
                <a:ea typeface="Meiryo UI" panose="020B0604030504040204" pitchFamily="50" charset="-128"/>
              </a:rPr>
              <a:t>16</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「勝負の三週間」（国）</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47" name="テキスト ボックス 1"/>
          <p:cNvSpPr txBox="1"/>
          <p:nvPr/>
        </p:nvSpPr>
        <p:spPr>
          <a:xfrm>
            <a:off x="9211632" y="4572237"/>
            <a:ext cx="618907"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27</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大阪市に居住する方の</a:t>
            </a:r>
            <a:r>
              <a:rPr lang="en-US" altLang="ja-JP" sz="800" dirty="0" err="1">
                <a:solidFill>
                  <a:prstClr val="black"/>
                </a:solidFill>
                <a:latin typeface="Meiryo UI" panose="020B0604030504040204" pitchFamily="50" charset="-128"/>
                <a:ea typeface="Meiryo UI" panose="020B0604030504040204" pitchFamily="50" charset="-128"/>
              </a:rPr>
              <a:t>GoTo</a:t>
            </a:r>
            <a:r>
              <a:rPr lang="ja-JP" altLang="en-US" sz="800" dirty="0">
                <a:solidFill>
                  <a:prstClr val="black"/>
                </a:solidFill>
                <a:latin typeface="Meiryo UI" panose="020B0604030504040204" pitchFamily="50" charset="-128"/>
                <a:ea typeface="Meiryo UI" panose="020B0604030504040204" pitchFamily="50" charset="-128"/>
              </a:rPr>
              <a:t>トラベルの</a:t>
            </a:r>
            <a:r>
              <a:rPr lang="ja-JP" altLang="en-US" sz="800" dirty="0" smtClean="0">
                <a:solidFill>
                  <a:prstClr val="black"/>
                </a:solidFill>
                <a:latin typeface="Meiryo UI" panose="020B0604030504040204" pitchFamily="50" charset="-128"/>
                <a:ea typeface="Meiryo UI" panose="020B0604030504040204" pitchFamily="50" charset="-128"/>
              </a:rPr>
              <a:t>利用</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自粛要請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ポイント</a:t>
            </a:r>
            <a:r>
              <a:rPr lang="ja-JP" altLang="en-US" sz="800" dirty="0">
                <a:solidFill>
                  <a:prstClr val="black"/>
                </a:solidFill>
                <a:latin typeface="Meiryo UI" panose="020B0604030504040204" pitchFamily="50" charset="-128"/>
                <a:ea typeface="Meiryo UI" panose="020B0604030504040204" pitchFamily="50" charset="-128"/>
              </a:rPr>
              <a:t>や食事券の利用自粛要請、食事券</a:t>
            </a:r>
            <a:r>
              <a:rPr lang="ja-JP" altLang="en-US" sz="800" dirty="0" smtClean="0">
                <a:solidFill>
                  <a:prstClr val="black"/>
                </a:solidFill>
                <a:latin typeface="Meiryo UI" panose="020B0604030504040204" pitchFamily="50" charset="-128"/>
                <a:ea typeface="Meiryo UI" panose="020B0604030504040204" pitchFamily="50" charset="-128"/>
              </a:rPr>
              <a:t>の</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新規</a:t>
            </a:r>
            <a:r>
              <a:rPr lang="ja-JP" altLang="en-US" sz="800" dirty="0">
                <a:solidFill>
                  <a:prstClr val="black"/>
                </a:solidFill>
                <a:latin typeface="Meiryo UI" panose="020B0604030504040204" pitchFamily="50" charset="-128"/>
                <a:ea typeface="Meiryo UI" panose="020B0604030504040204" pitchFamily="50" charset="-128"/>
              </a:rPr>
              <a:t>発行の一時停止</a:t>
            </a:r>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35" name="テキスト ボックス 1"/>
          <p:cNvSpPr txBox="1"/>
          <p:nvPr/>
        </p:nvSpPr>
        <p:spPr>
          <a:xfrm>
            <a:off x="10880640" y="4572236"/>
            <a:ext cx="618471"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12</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30</a:t>
            </a:r>
            <a:r>
              <a:rPr kumimoji="1" lang="ja-JP" altLang="en-US" sz="800" dirty="0" smtClean="0">
                <a:latin typeface="Meiryo UI" panose="020B0604030504040204" pitchFamily="50" charset="-128"/>
                <a:ea typeface="Meiryo UI" panose="020B0604030504040204" pitchFamily="50" charset="-128"/>
              </a:rPr>
              <a:t>日～１月</a:t>
            </a:r>
            <a:r>
              <a:rPr lang="en-US" altLang="ja-JP" sz="800" dirty="0" smtClean="0">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府民への不要不急の外出自粛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大阪市全域への施設休業等の要請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年末年始の「ステイホーム」要請</a:t>
            </a:r>
            <a:endParaRPr lang="en-US" altLang="ja-JP" sz="8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18190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6982</TotalTime>
  <Words>3518</Words>
  <PresentationFormat>ワイド画面</PresentationFormat>
  <Paragraphs>544</Paragraphs>
  <Slides>29</Slides>
  <Notes>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29</vt:i4>
      </vt:variant>
    </vt:vector>
  </HeadingPairs>
  <TitlesOfParts>
    <vt:vector size="38" baseType="lpstr">
      <vt:lpstr>Meiryo UI</vt:lpstr>
      <vt:lpstr>UD デジタル 教科書体 NK-B</vt:lpstr>
      <vt:lpstr>UD デジタル 教科書体 NP-B</vt:lpstr>
      <vt:lpstr>メイリオ</vt:lpstr>
      <vt:lpstr>游ゴシック</vt:lpstr>
      <vt:lpstr>游ゴシック Light</vt:lpstr>
      <vt:lpstr>Arial</vt:lpstr>
      <vt:lpstr>Microsoft Himalaya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2021-01-07T15:26:22Z</cp:lastPrinted>
  <dcterms:created xsi:type="dcterms:W3CDTF">2020-08-11T02:27:27Z</dcterms:created>
  <dcterms:modified xsi:type="dcterms:W3CDTF">2021-01-08T04:20:03Z</dcterms:modified>
</cp:coreProperties>
</file>