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6BC31-6E92-4C10-9F97-35726AA02C1F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A75BF-3C9D-41FF-925F-69AB98267E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984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A6D72-61FF-4DE3-A362-71EBA205FB16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58A29-4E2F-48F8-9118-00634C66C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088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3B5F-EDF0-40B9-A6BF-11B16BE42BFC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58A29-4E2F-48F8-9118-00634C66C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799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58D5-D41E-4FA1-9CFB-A1D0DEB85187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58A29-4E2F-48F8-9118-00634C66C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093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C919-0F36-40FA-92DD-EC817AD75290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58A29-4E2F-48F8-9118-00634C66C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563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80C6A-0DDE-45EA-904E-93192C67FD57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58A29-4E2F-48F8-9118-00634C66C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652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A881-255B-4B3C-82E0-1D809AC6BCCE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58A29-4E2F-48F8-9118-00634C66C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157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835A-2852-43B3-A845-A74FB68E1DA9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58A29-4E2F-48F8-9118-00634C66C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926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36597-A061-4E30-A92A-5692503BE97B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58A29-4E2F-48F8-9118-00634C66C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032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AD48-4A1C-499C-B0BA-0338FC988DEE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58A29-4E2F-48F8-9118-00634C66C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227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5B09E-AF17-4A40-8B1D-9A25B546D43C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58A29-4E2F-48F8-9118-00634C66C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9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BD30-3E03-4B06-A2A6-774FF4951711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58A29-4E2F-48F8-9118-00634C66C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086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E3D37-E192-4AD8-AB44-D3C90C8F2A4A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58A29-4E2F-48F8-9118-00634C66C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164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5154184" y="3822133"/>
            <a:ext cx="3922858" cy="2771172"/>
          </a:xfrm>
          <a:prstGeom prst="roundRect">
            <a:avLst>
              <a:gd name="adj" fmla="val 26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角丸四角形 40"/>
          <p:cNvSpPr/>
          <p:nvPr/>
        </p:nvSpPr>
        <p:spPr>
          <a:xfrm>
            <a:off x="349857" y="1995809"/>
            <a:ext cx="8356821" cy="1512024"/>
          </a:xfrm>
          <a:prstGeom prst="roundRect">
            <a:avLst>
              <a:gd name="adj" fmla="val 8301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1107" y="3876579"/>
            <a:ext cx="4966516" cy="28792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kumimoji="1" lang="ja-JP" altLang="en-US" sz="1200" b="1" dirty="0" smtClean="0">
                <a:ln/>
                <a:solidFill>
                  <a:schemeClr val="accent3"/>
                </a:solidFill>
              </a:rPr>
              <a:t>国、都道府県、市町村が担う役割（全体イメージ）</a:t>
            </a:r>
            <a:endParaRPr kumimoji="1" lang="ja-JP" altLang="en-US" sz="1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0" y="8233"/>
            <a:ext cx="9144000" cy="40011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solidFill>
                  <a:schemeClr val="bg1"/>
                </a:solidFill>
              </a:rPr>
              <a:t>新型コロナワクチン接種について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235946" y="4466757"/>
            <a:ext cx="3784600" cy="93871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100" dirty="0" smtClean="0"/>
          </a:p>
          <a:p>
            <a:r>
              <a:rPr kumimoji="1" lang="ja-JP" altLang="en-US" sz="1100" dirty="0" smtClean="0"/>
              <a:t>・ワクチン接種の準備において、各自治体における　</a:t>
            </a:r>
            <a:endParaRPr kumimoji="1" lang="en-US" altLang="ja-JP" sz="1100" dirty="0" smtClean="0"/>
          </a:p>
          <a:p>
            <a:r>
              <a:rPr kumimoji="1" lang="ja-JP" altLang="en-US" sz="1100" dirty="0"/>
              <a:t>　</a:t>
            </a:r>
            <a:r>
              <a:rPr kumimoji="1" lang="ja-JP" altLang="en-US" sz="1100" dirty="0" smtClean="0"/>
              <a:t>課題や対応策について協議・調整</a:t>
            </a:r>
            <a:endParaRPr kumimoji="1" lang="en-US" altLang="ja-JP" sz="1100" dirty="0" smtClean="0"/>
          </a:p>
          <a:p>
            <a:r>
              <a:rPr kumimoji="1" lang="ja-JP" altLang="en-US" sz="1100" dirty="0" smtClean="0"/>
              <a:t>・市町村間の調整が必要な事項など広域的調整</a:t>
            </a:r>
            <a:endParaRPr kumimoji="1" lang="en-US" altLang="ja-JP" sz="1100" dirty="0" smtClean="0"/>
          </a:p>
          <a:p>
            <a:r>
              <a:rPr kumimoji="1" lang="ja-JP" altLang="en-US" sz="1100" dirty="0" smtClean="0"/>
              <a:t>・ワクチン接種の実施率など、進捗状況の共有</a:t>
            </a:r>
            <a:endParaRPr kumimoji="1" lang="ja-JP" altLang="en-US" sz="11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235946" y="5563577"/>
            <a:ext cx="3809392" cy="8771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Ins="0" rtlCol="0">
            <a:spAutoFit/>
          </a:bodyPr>
          <a:lstStyle/>
          <a:p>
            <a:r>
              <a:rPr kumimoji="1" lang="ja-JP" altLang="en-US" sz="1100" dirty="0" smtClean="0"/>
              <a:t>　</a:t>
            </a:r>
            <a:endParaRPr kumimoji="1" lang="en-US" altLang="ja-JP" sz="1100" dirty="0" smtClean="0"/>
          </a:p>
          <a:p>
            <a:r>
              <a:rPr kumimoji="1" lang="ja-JP" altLang="en-US" sz="1000" dirty="0" smtClean="0"/>
              <a:t>・大阪府</a:t>
            </a:r>
            <a:r>
              <a:rPr kumimoji="1" lang="ja-JP" altLang="en-US" sz="1000" dirty="0"/>
              <a:t>　</a:t>
            </a:r>
            <a:r>
              <a:rPr kumimoji="1" lang="ja-JP" altLang="en-US" sz="1000" dirty="0" smtClean="0"/>
              <a:t>健康医療</a:t>
            </a:r>
            <a:r>
              <a:rPr kumimoji="1" lang="ja-JP" altLang="en-US" sz="1000" dirty="0"/>
              <a:t>部</a:t>
            </a:r>
            <a:endParaRPr kumimoji="1" lang="en-US" altLang="ja-JP" sz="1000" dirty="0" smtClean="0"/>
          </a:p>
          <a:p>
            <a:r>
              <a:rPr kumimoji="1" lang="ja-JP" altLang="en-US" sz="1000" dirty="0" smtClean="0"/>
              <a:t>・府内市町村　代表市町村　　　　　　　</a:t>
            </a:r>
            <a:endParaRPr kumimoji="1" lang="en-US" altLang="ja-JP" sz="1000" dirty="0" smtClean="0"/>
          </a:p>
          <a:p>
            <a:r>
              <a:rPr kumimoji="1" lang="ja-JP" altLang="en-US" sz="1000" dirty="0"/>
              <a:t>　</a:t>
            </a:r>
            <a:r>
              <a:rPr kumimoji="1" lang="ja-JP" altLang="en-US" sz="1000" dirty="0" smtClean="0"/>
              <a:t>　　　　　　大阪市、堺市、中核市代表</a:t>
            </a:r>
            <a:endParaRPr kumimoji="1" lang="en-US" altLang="ja-JP" sz="1000" dirty="0" smtClean="0"/>
          </a:p>
          <a:p>
            <a:r>
              <a:rPr kumimoji="1" lang="ja-JP" altLang="en-US" sz="800" dirty="0" smtClean="0"/>
              <a:t>（事務局：大阪府 感染症対策課）</a:t>
            </a:r>
            <a:r>
              <a:rPr kumimoji="1" lang="ja-JP" altLang="en-US" sz="800" dirty="0"/>
              <a:t>　</a:t>
            </a:r>
            <a:r>
              <a:rPr kumimoji="1" lang="ja-JP" altLang="en-US" sz="1000" dirty="0" smtClean="0"/>
              <a:t>　　　　　　</a:t>
            </a:r>
            <a:endParaRPr kumimoji="1" lang="en-US" altLang="ja-JP" sz="1000" dirty="0" smtClean="0"/>
          </a:p>
        </p:txBody>
      </p:sp>
      <p:sp>
        <p:nvSpPr>
          <p:cNvPr id="17" name="角丸四角形 16"/>
          <p:cNvSpPr/>
          <p:nvPr/>
        </p:nvSpPr>
        <p:spPr>
          <a:xfrm>
            <a:off x="5287589" y="4355529"/>
            <a:ext cx="772968" cy="2313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役割</a:t>
            </a:r>
            <a:endParaRPr kumimoji="1" lang="ja-JP" altLang="en-US" sz="12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5287589" y="5471381"/>
            <a:ext cx="1218637" cy="24178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構成</a:t>
            </a:r>
            <a:r>
              <a:rPr kumimoji="1" lang="ja-JP" altLang="en-US" sz="8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（調整中）</a:t>
            </a:r>
            <a:endParaRPr kumimoji="1" lang="ja-JP" altLang="en-US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591270" y="4248481"/>
            <a:ext cx="25103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設置時期：令和</a:t>
            </a:r>
            <a:r>
              <a:rPr kumimoji="1" lang="en-US" altLang="ja-JP" sz="1050" dirty="0"/>
              <a:t>2</a:t>
            </a:r>
            <a:r>
              <a:rPr kumimoji="1" lang="ja-JP" altLang="en-US" sz="1050" dirty="0" smtClean="0"/>
              <a:t>年</a:t>
            </a:r>
            <a:r>
              <a:rPr kumimoji="1" lang="en-US" altLang="ja-JP" sz="1050" dirty="0" smtClean="0"/>
              <a:t>12</a:t>
            </a:r>
            <a:r>
              <a:rPr kumimoji="1" lang="ja-JP" altLang="en-US" sz="1050" dirty="0" smtClean="0"/>
              <a:t>月中に設置予定</a:t>
            </a:r>
            <a:endParaRPr kumimoji="1" lang="ja-JP" altLang="en-US" sz="1050" dirty="0"/>
          </a:p>
        </p:txBody>
      </p:sp>
      <p:sp>
        <p:nvSpPr>
          <p:cNvPr id="2" name="正方形/長方形 1"/>
          <p:cNvSpPr/>
          <p:nvPr/>
        </p:nvSpPr>
        <p:spPr>
          <a:xfrm>
            <a:off x="204946" y="550500"/>
            <a:ext cx="8787970" cy="127124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300" b="1" dirty="0" smtClean="0">
                <a:solidFill>
                  <a:schemeClr val="tx1"/>
                </a:solidFill>
              </a:rPr>
              <a:t>≪全体概要≫</a:t>
            </a:r>
            <a:endParaRPr kumimoji="1" lang="en-US" altLang="ja-JP" sz="1300" b="1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</a:rPr>
              <a:t>◆今回のワクチン接種は国の指示のもと、都道府県の協力により、市町村において予防接種を実施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</a:rPr>
              <a:t>　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〔</a:t>
            </a:r>
            <a:r>
              <a:rPr kumimoji="1" lang="ja-JP" altLang="en-US" sz="1000" u="sng" dirty="0" smtClean="0">
                <a:solidFill>
                  <a:schemeClr val="tx1"/>
                </a:solidFill>
              </a:rPr>
              <a:t>市町村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：ワクチン接種の</a:t>
            </a:r>
            <a:r>
              <a:rPr kumimoji="1" lang="ja-JP" altLang="en-US" sz="1000" b="1" dirty="0" smtClean="0">
                <a:solidFill>
                  <a:schemeClr val="tx1"/>
                </a:solidFill>
              </a:rPr>
              <a:t>実施主体</a:t>
            </a:r>
            <a:r>
              <a:rPr kumimoji="1" lang="ja-JP" altLang="en-US" sz="1000" dirty="0">
                <a:solidFill>
                  <a:schemeClr val="tx1"/>
                </a:solidFill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　　</a:t>
            </a:r>
            <a:r>
              <a:rPr kumimoji="1" lang="ja-JP" altLang="en-US" sz="1000" u="sng" dirty="0" smtClean="0">
                <a:solidFill>
                  <a:schemeClr val="tx1"/>
                </a:solidFill>
              </a:rPr>
              <a:t>都道府県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：広域的な視点で</a:t>
            </a:r>
            <a:r>
              <a:rPr kumimoji="1" lang="ja-JP" altLang="en-US" sz="1000" b="1" dirty="0" smtClean="0">
                <a:solidFill>
                  <a:schemeClr val="tx1"/>
                </a:solidFill>
              </a:rPr>
              <a:t>市町村を支援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、</a:t>
            </a:r>
            <a:r>
              <a:rPr kumimoji="1" lang="ja-JP" altLang="en-US" sz="1000" b="1" dirty="0" smtClean="0">
                <a:solidFill>
                  <a:schemeClr val="tx1"/>
                </a:solidFill>
              </a:rPr>
              <a:t>優先的な接種の対象となる医療従事者等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への接種体制の調整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〕</a:t>
            </a:r>
          </a:p>
          <a:p>
            <a:r>
              <a:rPr kumimoji="1" lang="ja-JP" altLang="en-US" sz="1200" dirty="0" smtClean="0">
                <a:solidFill>
                  <a:schemeClr val="tx1"/>
                </a:solidFill>
              </a:rPr>
              <a:t>◆市町村は住民向けの接種体制を構築し、接種を希望する方は原則、居住地（住民票所在地）の市町村で接種を受ける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</a:rPr>
              <a:t>◆ワクチンの接種場所は、医療機関、市町村が設ける会場いずれでも実施できる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</a:rPr>
              <a:t>◆住民接種に先行して、医療従事者等に対する優先接種を実施（都道府県等において調整）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210680" y="3882071"/>
            <a:ext cx="3796438" cy="27699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kumimoji="1" lang="ja-JP" altLang="en-US" sz="1200" b="1" dirty="0" smtClean="0">
                <a:ln/>
                <a:solidFill>
                  <a:schemeClr val="accent3"/>
                </a:solidFill>
              </a:rPr>
              <a:t>大阪府ワクチン接種調整ワーキングの設置</a:t>
            </a:r>
            <a:endParaRPr kumimoji="1" lang="ja-JP" altLang="en-US" sz="1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7" name="右中かっこ 6"/>
          <p:cNvSpPr/>
          <p:nvPr/>
        </p:nvSpPr>
        <p:spPr>
          <a:xfrm>
            <a:off x="7778539" y="5947936"/>
            <a:ext cx="106088" cy="301789"/>
          </a:xfrm>
          <a:prstGeom prst="rightBrace">
            <a:avLst>
              <a:gd name="adj1" fmla="val 4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934685" y="5947936"/>
            <a:ext cx="1192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各々</a:t>
            </a:r>
            <a:r>
              <a:rPr kumimoji="1" lang="ja-JP" altLang="en-US" sz="900" dirty="0" smtClean="0"/>
              <a:t>の</a:t>
            </a:r>
            <a:endParaRPr kumimoji="1" lang="en-US" altLang="ja-JP" sz="900" dirty="0" smtClean="0"/>
          </a:p>
          <a:p>
            <a:r>
              <a:rPr kumimoji="1" lang="ja-JP" altLang="en-US" sz="900" dirty="0" smtClean="0"/>
              <a:t>健康医療所管部署</a:t>
            </a:r>
            <a:endParaRPr kumimoji="1" lang="ja-JP" altLang="en-US" sz="900" dirty="0"/>
          </a:p>
        </p:txBody>
      </p:sp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311336"/>
              </p:ext>
            </p:extLst>
          </p:nvPr>
        </p:nvGraphicFramePr>
        <p:xfrm>
          <a:off x="413467" y="2047203"/>
          <a:ext cx="8205747" cy="1438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79589">
                  <a:extLst>
                    <a:ext uri="{9D8B030D-6E8A-4147-A177-3AD203B41FA5}">
                      <a16:colId xmlns:a16="http://schemas.microsoft.com/office/drawing/2014/main" val="3792901747"/>
                    </a:ext>
                  </a:extLst>
                </a:gridCol>
                <a:gridCol w="612251">
                  <a:extLst>
                    <a:ext uri="{9D8B030D-6E8A-4147-A177-3AD203B41FA5}">
                      <a16:colId xmlns:a16="http://schemas.microsoft.com/office/drawing/2014/main" val="200711519"/>
                    </a:ext>
                  </a:extLst>
                </a:gridCol>
                <a:gridCol w="608435">
                  <a:extLst>
                    <a:ext uri="{9D8B030D-6E8A-4147-A177-3AD203B41FA5}">
                      <a16:colId xmlns:a16="http://schemas.microsoft.com/office/drawing/2014/main" val="3569294617"/>
                    </a:ext>
                  </a:extLst>
                </a:gridCol>
                <a:gridCol w="934439">
                  <a:extLst>
                    <a:ext uri="{9D8B030D-6E8A-4147-A177-3AD203B41FA5}">
                      <a16:colId xmlns:a16="http://schemas.microsoft.com/office/drawing/2014/main" val="3530136514"/>
                    </a:ext>
                  </a:extLst>
                </a:gridCol>
                <a:gridCol w="934439">
                  <a:extLst>
                    <a:ext uri="{9D8B030D-6E8A-4147-A177-3AD203B41FA5}">
                      <a16:colId xmlns:a16="http://schemas.microsoft.com/office/drawing/2014/main" val="1918998937"/>
                    </a:ext>
                  </a:extLst>
                </a:gridCol>
                <a:gridCol w="934439">
                  <a:extLst>
                    <a:ext uri="{9D8B030D-6E8A-4147-A177-3AD203B41FA5}">
                      <a16:colId xmlns:a16="http://schemas.microsoft.com/office/drawing/2014/main" val="1115960363"/>
                    </a:ext>
                  </a:extLst>
                </a:gridCol>
                <a:gridCol w="934439">
                  <a:extLst>
                    <a:ext uri="{9D8B030D-6E8A-4147-A177-3AD203B41FA5}">
                      <a16:colId xmlns:a16="http://schemas.microsoft.com/office/drawing/2014/main" val="2945920206"/>
                    </a:ext>
                  </a:extLst>
                </a:gridCol>
                <a:gridCol w="567716">
                  <a:extLst>
                    <a:ext uri="{9D8B030D-6E8A-4147-A177-3AD203B41FA5}">
                      <a16:colId xmlns:a16="http://schemas.microsoft.com/office/drawing/2014/main" val="648085812"/>
                    </a:ext>
                  </a:extLst>
                </a:gridCol>
              </a:tblGrid>
              <a:tr h="287660">
                <a:tc>
                  <a:txBody>
                    <a:bodyPr/>
                    <a:lstStyle/>
                    <a:p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調整主体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12</a:t>
                      </a:r>
                      <a:r>
                        <a:rPr kumimoji="1" lang="ja-JP" altLang="en-US" sz="1100" dirty="0" smtClean="0"/>
                        <a:t>月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令和</a:t>
                      </a:r>
                      <a:r>
                        <a:rPr kumimoji="1" lang="en-US" altLang="ja-JP" sz="900" dirty="0" smtClean="0"/>
                        <a:t>3</a:t>
                      </a:r>
                      <a:r>
                        <a:rPr kumimoji="1" lang="ja-JP" altLang="en-US" sz="900" dirty="0" smtClean="0"/>
                        <a:t>年</a:t>
                      </a:r>
                      <a:r>
                        <a:rPr kumimoji="1" lang="en-US" altLang="ja-JP" sz="1100" dirty="0" smtClean="0"/>
                        <a:t>1</a:t>
                      </a:r>
                      <a:r>
                        <a:rPr kumimoji="1" lang="ja-JP" altLang="en-US" sz="1100" dirty="0" smtClean="0"/>
                        <a:t>月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2</a:t>
                      </a:r>
                      <a:r>
                        <a:rPr kumimoji="1" lang="ja-JP" altLang="en-US" sz="1100" dirty="0" smtClean="0"/>
                        <a:t>月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3</a:t>
                      </a:r>
                      <a:r>
                        <a:rPr kumimoji="1" lang="ja-JP" altLang="en-US" sz="1100" dirty="0" smtClean="0"/>
                        <a:t>月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4</a:t>
                      </a:r>
                      <a:r>
                        <a:rPr kumimoji="1" lang="ja-JP" altLang="en-US" sz="1100" dirty="0" smtClean="0"/>
                        <a:t>月～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846456"/>
                  </a:ext>
                </a:extLst>
              </a:tr>
              <a:tr h="287660"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7043740"/>
                  </a:ext>
                </a:extLst>
              </a:tr>
              <a:tr h="287660"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6213369"/>
                  </a:ext>
                </a:extLst>
              </a:tr>
              <a:tr h="287660"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6694594"/>
                  </a:ext>
                </a:extLst>
              </a:tr>
              <a:tr h="287660"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3625751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440152" y="2352315"/>
            <a:ext cx="7857199" cy="1120391"/>
            <a:chOff x="452485" y="1963182"/>
            <a:chExt cx="7857199" cy="1120391"/>
          </a:xfrm>
        </p:grpSpPr>
        <p:cxnSp>
          <p:nvCxnSpPr>
            <p:cNvPr id="52" name="直線矢印コネクタ 51"/>
            <p:cNvCxnSpPr/>
            <p:nvPr/>
          </p:nvCxnSpPr>
          <p:spPr>
            <a:xfrm>
              <a:off x="3992306" y="2750025"/>
              <a:ext cx="2700000" cy="0"/>
            </a:xfrm>
            <a:prstGeom prst="straightConnector1">
              <a:avLst/>
            </a:prstGeom>
            <a:ln w="158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" name="グループ化 34"/>
            <p:cNvGrpSpPr/>
            <p:nvPr/>
          </p:nvGrpSpPr>
          <p:grpSpPr>
            <a:xfrm>
              <a:off x="452485" y="1963182"/>
              <a:ext cx="7857199" cy="1120391"/>
              <a:chOff x="451459" y="1975925"/>
              <a:chExt cx="7857199" cy="1120391"/>
            </a:xfrm>
          </p:grpSpPr>
          <p:cxnSp>
            <p:nvCxnSpPr>
              <p:cNvPr id="43" name="直線矢印コネクタ 42"/>
              <p:cNvCxnSpPr/>
              <p:nvPr/>
            </p:nvCxnSpPr>
            <p:spPr>
              <a:xfrm>
                <a:off x="3982274" y="2164733"/>
                <a:ext cx="1764000" cy="0"/>
              </a:xfrm>
              <a:prstGeom prst="straightConnector1">
                <a:avLst/>
              </a:prstGeom>
              <a:ln w="158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" name="グループ化 5"/>
              <p:cNvGrpSpPr/>
              <p:nvPr/>
            </p:nvGrpSpPr>
            <p:grpSpPr>
              <a:xfrm>
                <a:off x="451459" y="1975925"/>
                <a:ext cx="7857199" cy="1120391"/>
                <a:chOff x="456116" y="2015437"/>
                <a:chExt cx="7857199" cy="1120391"/>
              </a:xfrm>
            </p:grpSpPr>
            <p:sp>
              <p:nvSpPr>
                <p:cNvPr id="27" name="正方形/長方形 26"/>
                <p:cNvSpPr/>
                <p:nvPr/>
              </p:nvSpPr>
              <p:spPr>
                <a:xfrm>
                  <a:off x="464751" y="2015437"/>
                  <a:ext cx="2612235" cy="239241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r>
                    <a:rPr kumimoji="1" lang="ja-JP" altLang="en-US" sz="1100" dirty="0" smtClean="0"/>
                    <a:t>医療従事者向け先行接種</a:t>
                  </a:r>
                  <a:r>
                    <a:rPr kumimoji="1" lang="ja-JP" altLang="en-US" sz="800" dirty="0" smtClean="0"/>
                    <a:t>（約１万人程度）</a:t>
                  </a:r>
                  <a:endParaRPr kumimoji="1" lang="ja-JP" altLang="en-US" sz="800" dirty="0"/>
                </a:p>
              </p:txBody>
            </p:sp>
            <p:sp>
              <p:nvSpPr>
                <p:cNvPr id="28" name="正方形/長方形 27"/>
                <p:cNvSpPr/>
                <p:nvPr/>
              </p:nvSpPr>
              <p:spPr>
                <a:xfrm>
                  <a:off x="464751" y="2310013"/>
                  <a:ext cx="2612235" cy="239241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r>
                    <a:rPr kumimoji="1" lang="ja-JP" altLang="en-US" sz="1100" dirty="0" smtClean="0"/>
                    <a:t>医療従事者向け優先接種</a:t>
                  </a:r>
                  <a:r>
                    <a:rPr kumimoji="1" lang="ja-JP" altLang="en-US" sz="800" dirty="0" smtClean="0"/>
                    <a:t>（</a:t>
                  </a:r>
                  <a:r>
                    <a:rPr kumimoji="1" lang="en-US" altLang="ja-JP" sz="800" dirty="0" smtClean="0"/>
                    <a:t>300</a:t>
                  </a:r>
                  <a:r>
                    <a:rPr kumimoji="1" lang="ja-JP" altLang="en-US" sz="800" dirty="0" smtClean="0"/>
                    <a:t>万人程度）</a:t>
                  </a:r>
                  <a:endParaRPr kumimoji="1" lang="ja-JP" altLang="en-US" sz="800" dirty="0"/>
                </a:p>
              </p:txBody>
            </p:sp>
            <p:sp>
              <p:nvSpPr>
                <p:cNvPr id="29" name="正方形/長方形 28"/>
                <p:cNvSpPr/>
                <p:nvPr/>
              </p:nvSpPr>
              <p:spPr>
                <a:xfrm>
                  <a:off x="456116" y="2603655"/>
                  <a:ext cx="2620870" cy="239241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r>
                    <a:rPr kumimoji="1" lang="ja-JP" altLang="en-US" sz="1100" dirty="0"/>
                    <a:t>高齢</a:t>
                  </a:r>
                  <a:r>
                    <a:rPr kumimoji="1" lang="ja-JP" altLang="en-US" sz="1100" dirty="0" smtClean="0"/>
                    <a:t>者向け優先接種</a:t>
                  </a:r>
                  <a:r>
                    <a:rPr kumimoji="1" lang="ja-JP" altLang="en-US" sz="800" dirty="0" smtClean="0"/>
                    <a:t>（</a:t>
                  </a:r>
                  <a:r>
                    <a:rPr kumimoji="1" lang="en-US" altLang="ja-JP" sz="800" dirty="0" smtClean="0"/>
                    <a:t>3,000</a:t>
                  </a:r>
                  <a:r>
                    <a:rPr kumimoji="1" lang="ja-JP" altLang="en-US" sz="800" dirty="0" smtClean="0"/>
                    <a:t>万～</a:t>
                  </a:r>
                  <a:r>
                    <a:rPr kumimoji="1" lang="en-US" altLang="ja-JP" sz="800" dirty="0" smtClean="0"/>
                    <a:t>4,000</a:t>
                  </a:r>
                  <a:r>
                    <a:rPr kumimoji="1" lang="ja-JP" altLang="en-US" sz="800" dirty="0" smtClean="0"/>
                    <a:t>万人程度）</a:t>
                  </a:r>
                  <a:endParaRPr kumimoji="1" lang="ja-JP" altLang="en-US" sz="800" dirty="0"/>
                </a:p>
              </p:txBody>
            </p:sp>
            <p:sp>
              <p:nvSpPr>
                <p:cNvPr id="30" name="正方形/長方形 29"/>
                <p:cNvSpPr/>
                <p:nvPr/>
              </p:nvSpPr>
              <p:spPr>
                <a:xfrm>
                  <a:off x="456116" y="2896587"/>
                  <a:ext cx="2620870" cy="239241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r>
                    <a:rPr kumimoji="1" lang="ja-JP" altLang="en-US" sz="1100" dirty="0" smtClean="0"/>
                    <a:t>その他の方</a:t>
                  </a:r>
                  <a:r>
                    <a:rPr kumimoji="1" lang="ja-JP" altLang="en-US" sz="800" dirty="0" smtClean="0"/>
                    <a:t>（基礎疾患のある方等を優先）</a:t>
                  </a:r>
                  <a:endParaRPr kumimoji="1" lang="ja-JP" altLang="en-US" sz="800" dirty="0"/>
                </a:p>
              </p:txBody>
            </p:sp>
            <p:sp>
              <p:nvSpPr>
                <p:cNvPr id="31" name="正方形/長方形 30"/>
                <p:cNvSpPr/>
                <p:nvPr/>
              </p:nvSpPr>
              <p:spPr>
                <a:xfrm>
                  <a:off x="3191235" y="2067060"/>
                  <a:ext cx="483320" cy="13612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kumimoji="1" lang="en-US" altLang="ja-JP" sz="800" dirty="0" smtClean="0">
                      <a:solidFill>
                        <a:schemeClr val="bg1"/>
                      </a:solidFill>
                    </a:rPr>
                    <a:t>(</a:t>
                  </a:r>
                  <a:r>
                    <a:rPr kumimoji="1" lang="ja-JP" altLang="en-US" sz="800" dirty="0" smtClean="0">
                      <a:solidFill>
                        <a:schemeClr val="bg1"/>
                      </a:solidFill>
                    </a:rPr>
                    <a:t>調整中</a:t>
                  </a:r>
                  <a:r>
                    <a:rPr kumimoji="1" lang="en-US" altLang="ja-JP" sz="800" dirty="0" smtClean="0">
                      <a:solidFill>
                        <a:schemeClr val="bg1"/>
                      </a:solidFill>
                    </a:rPr>
                    <a:t>)</a:t>
                  </a:r>
                  <a:endParaRPr kumimoji="1" lang="ja-JP" altLang="en-US" sz="8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2" name="正方形/長方形 31"/>
                <p:cNvSpPr/>
                <p:nvPr/>
              </p:nvSpPr>
              <p:spPr>
                <a:xfrm>
                  <a:off x="3191235" y="2363735"/>
                  <a:ext cx="483320" cy="13612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kumimoji="1" lang="ja-JP" altLang="en-US" sz="800" dirty="0"/>
                    <a:t>都道府県</a:t>
                  </a:r>
                </a:p>
              </p:txBody>
            </p:sp>
            <p:sp>
              <p:nvSpPr>
                <p:cNvPr id="33" name="正方形/長方形 32"/>
                <p:cNvSpPr/>
                <p:nvPr/>
              </p:nvSpPr>
              <p:spPr>
                <a:xfrm>
                  <a:off x="3191235" y="2635689"/>
                  <a:ext cx="482838" cy="40175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kumimoji="1" lang="ja-JP" altLang="en-US" sz="800" dirty="0"/>
                    <a:t>市町村</a:t>
                  </a:r>
                </a:p>
              </p:txBody>
            </p:sp>
            <p:sp>
              <p:nvSpPr>
                <p:cNvPr id="34" name="角丸四角形 33"/>
                <p:cNvSpPr/>
                <p:nvPr/>
              </p:nvSpPr>
              <p:spPr>
                <a:xfrm>
                  <a:off x="5882279" y="2102913"/>
                  <a:ext cx="813657" cy="135769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kumimoji="1" lang="ja-JP" altLang="en-US" sz="1000" dirty="0" smtClean="0"/>
                    <a:t>体制</a:t>
                  </a:r>
                  <a:r>
                    <a:rPr kumimoji="1" lang="ja-JP" altLang="en-US" sz="1000" dirty="0"/>
                    <a:t>確保</a:t>
                  </a:r>
                  <a:r>
                    <a:rPr kumimoji="1" lang="ja-JP" altLang="en-US" sz="1000" dirty="0" smtClean="0"/>
                    <a:t>目途</a:t>
                  </a:r>
                  <a:endParaRPr kumimoji="1" lang="ja-JP" altLang="en-US" sz="1000" dirty="0"/>
                </a:p>
              </p:txBody>
            </p:sp>
            <p:sp>
              <p:nvSpPr>
                <p:cNvPr id="44" name="テキスト ボックス 43"/>
                <p:cNvSpPr txBox="1"/>
                <p:nvPr/>
              </p:nvSpPr>
              <p:spPr>
                <a:xfrm>
                  <a:off x="3933448" y="2027312"/>
                  <a:ext cx="2028639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800" dirty="0" smtClean="0"/>
                    <a:t>医療機関との調整　超低温</a:t>
                  </a:r>
                  <a:r>
                    <a:rPr kumimoji="1" lang="ja-JP" altLang="en-US" sz="800" dirty="0"/>
                    <a:t>冷凍</a:t>
                  </a:r>
                  <a:r>
                    <a:rPr kumimoji="1" lang="ja-JP" altLang="en-US" sz="800" dirty="0" smtClean="0"/>
                    <a:t>庫配備</a:t>
                  </a:r>
                  <a:endParaRPr kumimoji="1" lang="ja-JP" altLang="en-US" sz="800" dirty="0"/>
                </a:p>
              </p:txBody>
            </p:sp>
            <p:cxnSp>
              <p:nvCxnSpPr>
                <p:cNvPr id="51" name="直線矢印コネクタ 50"/>
                <p:cNvCxnSpPr/>
                <p:nvPr/>
              </p:nvCxnSpPr>
              <p:spPr>
                <a:xfrm>
                  <a:off x="3985241" y="2500402"/>
                  <a:ext cx="2304000" cy="0"/>
                </a:xfrm>
                <a:prstGeom prst="straightConnector1">
                  <a:avLst/>
                </a:prstGeom>
                <a:ln w="15875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直線矢印コネクタ 52"/>
                <p:cNvCxnSpPr/>
                <p:nvPr/>
              </p:nvCxnSpPr>
              <p:spPr>
                <a:xfrm>
                  <a:off x="4024861" y="3041821"/>
                  <a:ext cx="3384000" cy="0"/>
                </a:xfrm>
                <a:prstGeom prst="straightConnector1">
                  <a:avLst/>
                </a:prstGeom>
                <a:ln w="15875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8" name="テキスト ボックス 57"/>
                <p:cNvSpPr txBox="1"/>
                <p:nvPr/>
              </p:nvSpPr>
              <p:spPr>
                <a:xfrm>
                  <a:off x="3911170" y="2324491"/>
                  <a:ext cx="2242185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800" dirty="0" smtClean="0"/>
                    <a:t>医療機関・関係団体との調整　</a:t>
                  </a:r>
                  <a:r>
                    <a:rPr kumimoji="1" lang="ja-JP" altLang="en-US" sz="800" dirty="0"/>
                    <a:t>冷凍</a:t>
                  </a:r>
                  <a:r>
                    <a:rPr kumimoji="1" lang="ja-JP" altLang="en-US" sz="800" dirty="0" smtClean="0"/>
                    <a:t>庫配備</a:t>
                  </a:r>
                  <a:endParaRPr kumimoji="1" lang="ja-JP" altLang="en-US" sz="800" dirty="0"/>
                </a:p>
              </p:txBody>
            </p:sp>
            <p:sp>
              <p:nvSpPr>
                <p:cNvPr id="59" name="テキスト ボックス 58"/>
                <p:cNvSpPr txBox="1"/>
                <p:nvPr/>
              </p:nvSpPr>
              <p:spPr>
                <a:xfrm>
                  <a:off x="3911170" y="2608330"/>
                  <a:ext cx="2784767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800" dirty="0" smtClean="0"/>
                    <a:t>医療機関・関係団体との調整　冷凍庫配備　接種券準備</a:t>
                  </a:r>
                  <a:endParaRPr kumimoji="1" lang="ja-JP" altLang="en-US" sz="800" dirty="0"/>
                </a:p>
              </p:txBody>
            </p:sp>
            <p:sp>
              <p:nvSpPr>
                <p:cNvPr id="60" name="テキスト ボックス 59"/>
                <p:cNvSpPr txBox="1"/>
                <p:nvPr/>
              </p:nvSpPr>
              <p:spPr>
                <a:xfrm>
                  <a:off x="4454163" y="2844714"/>
                  <a:ext cx="2784767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800" dirty="0"/>
                    <a:t>　</a:t>
                  </a:r>
                  <a:r>
                    <a:rPr kumimoji="1" lang="ja-JP" altLang="en-US" sz="800" dirty="0" smtClean="0"/>
                    <a:t>　　　　　　　　　　　　　　　　接種券準備</a:t>
                  </a:r>
                  <a:endParaRPr kumimoji="1" lang="ja-JP" altLang="en-US" sz="800" dirty="0"/>
                </a:p>
              </p:txBody>
            </p:sp>
            <p:sp>
              <p:nvSpPr>
                <p:cNvPr id="73" name="角丸四角形 72"/>
                <p:cNvSpPr/>
                <p:nvPr/>
              </p:nvSpPr>
              <p:spPr>
                <a:xfrm>
                  <a:off x="6366863" y="2372315"/>
                  <a:ext cx="813657" cy="135769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kumimoji="1" lang="ja-JP" altLang="en-US" sz="1000" dirty="0" smtClean="0"/>
                    <a:t>体制</a:t>
                  </a:r>
                  <a:r>
                    <a:rPr kumimoji="1" lang="ja-JP" altLang="en-US" sz="1000" dirty="0"/>
                    <a:t>確保</a:t>
                  </a:r>
                  <a:r>
                    <a:rPr kumimoji="1" lang="ja-JP" altLang="en-US" sz="1000" dirty="0" smtClean="0"/>
                    <a:t>目途</a:t>
                  </a:r>
                  <a:endParaRPr kumimoji="1" lang="ja-JP" altLang="en-US" sz="1000" dirty="0"/>
                </a:p>
              </p:txBody>
            </p:sp>
            <p:sp>
              <p:nvSpPr>
                <p:cNvPr id="74" name="角丸四角形 73"/>
                <p:cNvSpPr/>
                <p:nvPr/>
              </p:nvSpPr>
              <p:spPr>
                <a:xfrm>
                  <a:off x="6773691" y="2667806"/>
                  <a:ext cx="813657" cy="135769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kumimoji="1" lang="ja-JP" altLang="en-US" sz="1000" dirty="0" smtClean="0"/>
                    <a:t>体制</a:t>
                  </a:r>
                  <a:r>
                    <a:rPr kumimoji="1" lang="ja-JP" altLang="en-US" sz="1000" dirty="0"/>
                    <a:t>確保</a:t>
                  </a:r>
                  <a:r>
                    <a:rPr kumimoji="1" lang="ja-JP" altLang="en-US" sz="1000" dirty="0" smtClean="0"/>
                    <a:t>目途</a:t>
                  </a:r>
                  <a:endParaRPr kumimoji="1" lang="ja-JP" altLang="en-US" sz="1000" dirty="0"/>
                </a:p>
              </p:txBody>
            </p:sp>
            <p:sp>
              <p:nvSpPr>
                <p:cNvPr id="75" name="角丸四角形 74"/>
                <p:cNvSpPr/>
                <p:nvPr/>
              </p:nvSpPr>
              <p:spPr>
                <a:xfrm>
                  <a:off x="7499658" y="2925112"/>
                  <a:ext cx="813657" cy="135769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kumimoji="1" lang="ja-JP" altLang="en-US" sz="1000" dirty="0" smtClean="0"/>
                    <a:t>体制</a:t>
                  </a:r>
                  <a:r>
                    <a:rPr kumimoji="1" lang="ja-JP" altLang="en-US" sz="1000" dirty="0"/>
                    <a:t>確保</a:t>
                  </a:r>
                  <a:r>
                    <a:rPr kumimoji="1" lang="ja-JP" altLang="en-US" sz="1000" dirty="0" smtClean="0"/>
                    <a:t>目途</a:t>
                  </a:r>
                  <a:endParaRPr kumimoji="1" lang="ja-JP" altLang="en-US" sz="1000" dirty="0"/>
                </a:p>
              </p:txBody>
            </p:sp>
          </p:grpSp>
        </p:grpSp>
      </p:grpSp>
      <p:sp>
        <p:nvSpPr>
          <p:cNvPr id="61" name="テキスト ボックス 60"/>
          <p:cNvSpPr txBox="1"/>
          <p:nvPr/>
        </p:nvSpPr>
        <p:spPr>
          <a:xfrm>
            <a:off x="612092" y="2059988"/>
            <a:ext cx="22769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接種対象者別　実施の流れ</a:t>
            </a:r>
            <a:endParaRPr kumimoji="1"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214013"/>
              </p:ext>
            </p:extLst>
          </p:nvPr>
        </p:nvGraphicFramePr>
        <p:xfrm>
          <a:off x="81006" y="4249096"/>
          <a:ext cx="4913738" cy="6502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43339">
                  <a:extLst>
                    <a:ext uri="{9D8B030D-6E8A-4147-A177-3AD203B41FA5}">
                      <a16:colId xmlns:a16="http://schemas.microsoft.com/office/drawing/2014/main" val="4027127746"/>
                    </a:ext>
                  </a:extLst>
                </a:gridCol>
                <a:gridCol w="2080591">
                  <a:extLst>
                    <a:ext uri="{9D8B030D-6E8A-4147-A177-3AD203B41FA5}">
                      <a16:colId xmlns:a16="http://schemas.microsoft.com/office/drawing/2014/main" val="279601524"/>
                    </a:ext>
                  </a:extLst>
                </a:gridCol>
                <a:gridCol w="2289808">
                  <a:extLst>
                    <a:ext uri="{9D8B030D-6E8A-4147-A177-3AD203B41FA5}">
                      <a16:colId xmlns:a16="http://schemas.microsoft.com/office/drawing/2014/main" val="81392804"/>
                    </a:ext>
                  </a:extLst>
                </a:gridCol>
              </a:tblGrid>
              <a:tr h="6375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国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 smtClean="0"/>
                        <a:t>➢ワクチンの確保</a:t>
                      </a:r>
                      <a:endParaRPr kumimoji="1" lang="en-US" altLang="ja-JP" sz="1000" dirty="0" smtClean="0"/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 smtClean="0"/>
                        <a:t>➢購入ワクチンの卸売業者への</a:t>
                      </a:r>
                      <a:endParaRPr kumimoji="1" lang="en-US" altLang="ja-JP" sz="1000" dirty="0" smtClean="0"/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 smtClean="0"/>
                        <a:t>　流通の委託</a:t>
                      </a:r>
                      <a:endParaRPr kumimoji="1" lang="en-US" altLang="ja-JP" sz="1000" dirty="0" smtClean="0"/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 smtClean="0"/>
                        <a:t>➢接種順位の決定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 smtClean="0"/>
                        <a:t>➢ワクチンに係る科学的知見の国民</a:t>
                      </a:r>
                      <a:endParaRPr kumimoji="1" lang="en-US" altLang="ja-JP" sz="1000" dirty="0" smtClean="0"/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 smtClean="0"/>
                        <a:t>　への情報提供</a:t>
                      </a:r>
                      <a:endParaRPr kumimoji="1" lang="en-US" altLang="ja-JP" sz="1000" dirty="0" smtClean="0"/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 smtClean="0"/>
                        <a:t>➢健康被害救済に係る認定</a:t>
                      </a:r>
                      <a:endParaRPr kumimoji="1" lang="en-US" altLang="ja-JP" sz="1000" dirty="0" smtClean="0"/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 smtClean="0"/>
                        <a:t>➢副反応疑い報告制度の運営</a:t>
                      </a:r>
                      <a:endParaRPr kumimoji="1" lang="ja-JP" alt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527540"/>
                  </a:ext>
                </a:extLst>
              </a:tr>
            </a:tbl>
          </a:graphicData>
        </a:graphic>
      </p:graphicFrame>
      <p:graphicFrame>
        <p:nvGraphicFramePr>
          <p:cNvPr id="46" name="表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372042"/>
              </p:ext>
            </p:extLst>
          </p:nvPr>
        </p:nvGraphicFramePr>
        <p:xfrm>
          <a:off x="81006" y="4935490"/>
          <a:ext cx="4915377" cy="79025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43339">
                  <a:extLst>
                    <a:ext uri="{9D8B030D-6E8A-4147-A177-3AD203B41FA5}">
                      <a16:colId xmlns:a16="http://schemas.microsoft.com/office/drawing/2014/main" val="4027127746"/>
                    </a:ext>
                  </a:extLst>
                </a:gridCol>
                <a:gridCol w="2080591">
                  <a:extLst>
                    <a:ext uri="{9D8B030D-6E8A-4147-A177-3AD203B41FA5}">
                      <a16:colId xmlns:a16="http://schemas.microsoft.com/office/drawing/2014/main" val="279601524"/>
                    </a:ext>
                  </a:extLst>
                </a:gridCol>
                <a:gridCol w="2291447">
                  <a:extLst>
                    <a:ext uri="{9D8B030D-6E8A-4147-A177-3AD203B41FA5}">
                      <a16:colId xmlns:a16="http://schemas.microsoft.com/office/drawing/2014/main" val="81392804"/>
                    </a:ext>
                  </a:extLst>
                </a:gridCol>
              </a:tblGrid>
              <a:tr h="7365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都道府県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 smtClean="0"/>
                        <a:t>➢地域の卸売業者との調整（ワ</a:t>
                      </a:r>
                      <a:endParaRPr kumimoji="1" lang="en-US" altLang="ja-JP" sz="1000" dirty="0" smtClean="0"/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 smtClean="0"/>
                        <a:t>　クチン流通等）</a:t>
                      </a:r>
                      <a:endParaRPr kumimoji="1" lang="en-US" altLang="ja-JP" sz="1000" dirty="0" smtClean="0"/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 smtClean="0"/>
                        <a:t>➢市町村事務に係る調整（国と</a:t>
                      </a:r>
                      <a:endParaRPr kumimoji="1" lang="en-US" altLang="ja-JP" sz="1000" dirty="0" smtClean="0"/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 smtClean="0"/>
                        <a:t>　の連絡調整、接種スケジュー</a:t>
                      </a:r>
                      <a:endParaRPr kumimoji="1" lang="en-US" altLang="ja-JP" sz="1000" dirty="0" smtClean="0"/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 smtClean="0"/>
                        <a:t>　ルの広域調整等）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 smtClean="0"/>
                        <a:t>➢優先的な接種の対象となる医療従</a:t>
                      </a:r>
                      <a:endParaRPr kumimoji="1" lang="en-US" altLang="ja-JP" sz="1000" dirty="0" smtClean="0"/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 smtClean="0"/>
                        <a:t>　事者等への接種体制の調整</a:t>
                      </a:r>
                      <a:endParaRPr kumimoji="1" lang="en-US" altLang="ja-JP" sz="1000" dirty="0" smtClean="0"/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 smtClean="0"/>
                        <a:t>➢専門的相談対応</a:t>
                      </a:r>
                      <a:endParaRPr kumimoji="1" lang="en-US" altLang="ja-JP" sz="1000" dirty="0" smtClean="0"/>
                    </a:p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7527540"/>
                  </a:ext>
                </a:extLst>
              </a:tr>
            </a:tbl>
          </a:graphicData>
        </a:graphic>
      </p:graphicFrame>
      <p:graphicFrame>
        <p:nvGraphicFramePr>
          <p:cNvPr id="47" name="表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992927"/>
              </p:ext>
            </p:extLst>
          </p:nvPr>
        </p:nvGraphicFramePr>
        <p:xfrm>
          <a:off x="81006" y="5762427"/>
          <a:ext cx="4913738" cy="60293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43338">
                  <a:extLst>
                    <a:ext uri="{9D8B030D-6E8A-4147-A177-3AD203B41FA5}">
                      <a16:colId xmlns:a16="http://schemas.microsoft.com/office/drawing/2014/main" val="4027127746"/>
                    </a:ext>
                  </a:extLst>
                </a:gridCol>
                <a:gridCol w="2080591">
                  <a:extLst>
                    <a:ext uri="{9D8B030D-6E8A-4147-A177-3AD203B41FA5}">
                      <a16:colId xmlns:a16="http://schemas.microsoft.com/office/drawing/2014/main" val="279601524"/>
                    </a:ext>
                  </a:extLst>
                </a:gridCol>
                <a:gridCol w="2289809">
                  <a:extLst>
                    <a:ext uri="{9D8B030D-6E8A-4147-A177-3AD203B41FA5}">
                      <a16:colId xmlns:a16="http://schemas.microsoft.com/office/drawing/2014/main" val="81392804"/>
                    </a:ext>
                  </a:extLst>
                </a:gridCol>
              </a:tblGrid>
              <a:tr h="5299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市町村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/>
                        <a:t>➢医療機関との委託契約、接種</a:t>
                      </a:r>
                      <a:endParaRPr kumimoji="1" lang="en-US" altLang="ja-JP" sz="1000" dirty="0" smtClean="0"/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/>
                        <a:t>　費用の支払</a:t>
                      </a:r>
                      <a:endParaRPr kumimoji="1" lang="en-US" altLang="ja-JP" sz="1000" dirty="0" smtClean="0"/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/>
                        <a:t>➢住民への接種勧奨、個別通知</a:t>
                      </a:r>
                      <a:endParaRPr kumimoji="1" lang="en-US" altLang="ja-JP" sz="1000" dirty="0" smtClean="0"/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/>
                        <a:t>　（予診票、クーポン券）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/>
                        <a:t>➢接種手続等に関する一般相談対応</a:t>
                      </a:r>
                      <a:endParaRPr kumimoji="1" lang="en-US" altLang="ja-JP" sz="1000" dirty="0" smtClean="0"/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/>
                        <a:t>➢健康被害救済の申請受付、給付</a:t>
                      </a:r>
                      <a:endParaRPr kumimoji="1" lang="en-US" altLang="ja-JP" sz="1000" dirty="0" smtClean="0"/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/>
                        <a:t>➢集団的な接種を行う場合の会場確</a:t>
                      </a:r>
                      <a:endParaRPr kumimoji="1" lang="en-US" altLang="ja-JP" sz="1000" dirty="0" smtClean="0"/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000" dirty="0" smtClean="0"/>
                        <a:t>　保等</a:t>
                      </a:r>
                      <a:endParaRPr kumimoji="1" lang="en-US" altLang="ja-JP" sz="10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527540"/>
                  </a:ext>
                </a:extLst>
              </a:tr>
            </a:tbl>
          </a:graphicData>
        </a:graphic>
      </p:graphicFrame>
      <p:sp>
        <p:nvSpPr>
          <p:cNvPr id="24" name="テキスト ボックス 23"/>
          <p:cNvSpPr txBox="1"/>
          <p:nvPr/>
        </p:nvSpPr>
        <p:spPr>
          <a:xfrm>
            <a:off x="3087589" y="5501703"/>
            <a:ext cx="17677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/>
              <a:t>（</a:t>
            </a:r>
            <a:r>
              <a:rPr kumimoji="1" lang="ja-JP" altLang="en-US" sz="1000" b="1" dirty="0" smtClean="0"/>
              <a:t>調整ワーキングの設置）</a:t>
            </a:r>
            <a:endParaRPr kumimoji="1" lang="ja-JP" altLang="en-US" sz="1000" b="1" dirty="0"/>
          </a:p>
        </p:txBody>
      </p:sp>
      <p:sp>
        <p:nvSpPr>
          <p:cNvPr id="19" name="角丸四角形 18"/>
          <p:cNvSpPr/>
          <p:nvPr/>
        </p:nvSpPr>
        <p:spPr>
          <a:xfrm>
            <a:off x="671243" y="5243146"/>
            <a:ext cx="1896692" cy="438938"/>
          </a:xfrm>
          <a:prstGeom prst="roundRect">
            <a:avLst/>
          </a:prstGeom>
          <a:solidFill>
            <a:srgbClr val="FFFF00">
              <a:alpha val="10000"/>
            </a:srgb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8" name="右矢印 7"/>
          <p:cNvSpPr/>
          <p:nvPr/>
        </p:nvSpPr>
        <p:spPr>
          <a:xfrm>
            <a:off x="2583368" y="5356466"/>
            <a:ext cx="2537909" cy="2062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392897" y="21977"/>
            <a:ext cx="170867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</a:t>
            </a:r>
            <a:r>
              <a:rPr kumimoji="1" lang="ja-JP" altLang="en-US" dirty="0" smtClean="0"/>
              <a:t>３－３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9642" y="6519064"/>
            <a:ext cx="2057400" cy="365125"/>
          </a:xfrm>
        </p:spPr>
        <p:txBody>
          <a:bodyPr/>
          <a:lstStyle/>
          <a:p>
            <a:fld id="{9D158A29-4E2F-48F8-9118-00634C66C958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463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0" y="522401"/>
            <a:ext cx="3113394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kumimoji="1" lang="ja-JP" altLang="en-US" sz="1600" b="1" dirty="0"/>
              <a:t>事業実施</a:t>
            </a:r>
            <a:r>
              <a:rPr kumimoji="1" lang="ja-JP" altLang="en-US" sz="1600" b="1" dirty="0" smtClean="0"/>
              <a:t>スケジュール（想定）</a:t>
            </a:r>
            <a:endParaRPr kumimoji="1" lang="ja-JP" altLang="en-US" sz="16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2C01EA5-AE0A-A445-A0ED-67DAD777DDAB}"/>
              </a:ext>
            </a:extLst>
          </p:cNvPr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</a:rPr>
              <a:t>ワクチン接種体制確保に</a:t>
            </a:r>
            <a:r>
              <a:rPr lang="ja-JP" altLang="en-US" sz="2000" dirty="0" smtClean="0">
                <a:solidFill>
                  <a:schemeClr val="bg1"/>
                </a:solidFill>
              </a:rPr>
              <a:t>かかる大阪府の取り組み</a:t>
            </a:r>
            <a:endParaRPr lang="ja-JP" altLang="en-US" sz="2000" dirty="0">
              <a:solidFill>
                <a:schemeClr val="bg1"/>
              </a:solidFill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29299"/>
              </p:ext>
            </p:extLst>
          </p:nvPr>
        </p:nvGraphicFramePr>
        <p:xfrm>
          <a:off x="17417" y="1981443"/>
          <a:ext cx="9126583" cy="46484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6983">
                  <a:extLst>
                    <a:ext uri="{9D8B030D-6E8A-4147-A177-3AD203B41FA5}">
                      <a16:colId xmlns:a16="http://schemas.microsoft.com/office/drawing/2014/main" val="154084157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20030668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05884938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8880866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8529856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0044218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06123609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97683322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700715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10427436"/>
                    </a:ext>
                  </a:extLst>
                </a:gridCol>
              </a:tblGrid>
              <a:tr h="376710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</a:t>
                      </a:r>
                      <a:r>
                        <a:rPr kumimoji="1" lang="ja-JP" altLang="en-US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</a:t>
                      </a:r>
                      <a:r>
                        <a:rPr kumimoji="1" lang="ja-JP" altLang="en-US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</a:t>
                      </a:r>
                      <a:r>
                        <a:rPr kumimoji="1" lang="ja-JP" altLang="en-US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4</a:t>
                      </a:r>
                      <a:r>
                        <a:rPr kumimoji="1" lang="ja-JP" altLang="en-US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5</a:t>
                      </a:r>
                      <a:r>
                        <a:rPr kumimoji="1" lang="ja-JP" altLang="en-US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6</a:t>
                      </a:r>
                      <a:r>
                        <a:rPr kumimoji="1" lang="ja-JP" altLang="en-US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7</a:t>
                      </a:r>
                      <a:r>
                        <a:rPr kumimoji="1" lang="ja-JP" altLang="en-US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8</a:t>
                      </a:r>
                      <a:r>
                        <a:rPr kumimoji="1" lang="ja-JP" altLang="en-US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9</a:t>
                      </a:r>
                      <a:r>
                        <a:rPr kumimoji="1" lang="ja-JP" altLang="en-US" dirty="0"/>
                        <a:t>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8972082"/>
                  </a:ext>
                </a:extLst>
              </a:tr>
              <a:tr h="9083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広域調整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63936"/>
                  </a:ext>
                </a:extLst>
              </a:tr>
              <a:tr h="13572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優先接種実施体制の確保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963520"/>
                  </a:ext>
                </a:extLst>
              </a:tr>
              <a:tr h="10099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流通調整の準備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9924"/>
                  </a:ext>
                </a:extLst>
              </a:tr>
              <a:tr h="9962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専門的相談体制の確保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725773"/>
                  </a:ext>
                </a:extLst>
              </a:tr>
            </a:tbl>
          </a:graphicData>
        </a:graphic>
      </p:graphicFrame>
      <p:grpSp>
        <p:nvGrpSpPr>
          <p:cNvPr id="22" name="グループ化 21"/>
          <p:cNvGrpSpPr/>
          <p:nvPr/>
        </p:nvGrpSpPr>
        <p:grpSpPr>
          <a:xfrm>
            <a:off x="941696" y="1585102"/>
            <a:ext cx="8161360" cy="4817278"/>
            <a:chOff x="941696" y="1585102"/>
            <a:chExt cx="8161360" cy="4817278"/>
          </a:xfrm>
        </p:grpSpPr>
        <p:sp>
          <p:nvSpPr>
            <p:cNvPr id="24" name="テキスト ボックス 23"/>
            <p:cNvSpPr txBox="1"/>
            <p:nvPr/>
          </p:nvSpPr>
          <p:spPr>
            <a:xfrm>
              <a:off x="941696" y="1585102"/>
              <a:ext cx="816136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 smtClean="0"/>
                <a:t>令和</a:t>
              </a:r>
              <a:r>
                <a:rPr kumimoji="1" lang="en-US" altLang="ja-JP" dirty="0" smtClean="0"/>
                <a:t>3</a:t>
              </a:r>
              <a:r>
                <a:rPr kumimoji="1" lang="ja-JP" altLang="en-US" dirty="0" smtClean="0"/>
                <a:t>年</a:t>
              </a:r>
              <a:endParaRPr kumimoji="1" lang="ja-JP" altLang="en-US" dirty="0"/>
            </a:p>
          </p:txBody>
        </p:sp>
        <p:grpSp>
          <p:nvGrpSpPr>
            <p:cNvPr id="21" name="グループ化 20"/>
            <p:cNvGrpSpPr/>
            <p:nvPr/>
          </p:nvGrpSpPr>
          <p:grpSpPr>
            <a:xfrm>
              <a:off x="950085" y="2550845"/>
              <a:ext cx="7949821" cy="3851535"/>
              <a:chOff x="950085" y="2550845"/>
              <a:chExt cx="7949821" cy="3851535"/>
            </a:xfrm>
          </p:grpSpPr>
          <p:sp>
            <p:nvSpPr>
              <p:cNvPr id="6" name="右矢印 5"/>
              <p:cNvSpPr/>
              <p:nvPr/>
            </p:nvSpPr>
            <p:spPr>
              <a:xfrm>
                <a:off x="950085" y="3466174"/>
                <a:ext cx="1332934" cy="387343"/>
              </a:xfrm>
              <a:prstGeom prst="rightArrow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右矢印 7"/>
              <p:cNvSpPr/>
              <p:nvPr/>
            </p:nvSpPr>
            <p:spPr>
              <a:xfrm>
                <a:off x="1975654" y="4017296"/>
                <a:ext cx="1137740" cy="387343"/>
              </a:xfrm>
              <a:prstGeom prst="rightArrow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正方形/長方形 8"/>
              <p:cNvSpPr/>
              <p:nvPr/>
            </p:nvSpPr>
            <p:spPr>
              <a:xfrm>
                <a:off x="1083713" y="3422149"/>
                <a:ext cx="891940" cy="44772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100" dirty="0">
                    <a:solidFill>
                      <a:schemeClr val="tx1"/>
                    </a:solidFill>
                  </a:rPr>
                  <a:t>協力機関の選定・調整</a:t>
                </a:r>
              </a:p>
            </p:txBody>
          </p:sp>
          <p:sp>
            <p:nvSpPr>
              <p:cNvPr id="10" name="正方形/長方形 9"/>
              <p:cNvSpPr/>
              <p:nvPr/>
            </p:nvSpPr>
            <p:spPr>
              <a:xfrm>
                <a:off x="2101323" y="4000528"/>
                <a:ext cx="764847" cy="474867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100" dirty="0">
                    <a:solidFill>
                      <a:schemeClr val="tx1"/>
                    </a:solidFill>
                  </a:rPr>
                  <a:t>協力機関委託契約</a:t>
                </a:r>
              </a:p>
            </p:txBody>
          </p:sp>
          <p:sp>
            <p:nvSpPr>
              <p:cNvPr id="11" name="右矢印 10"/>
              <p:cNvSpPr/>
              <p:nvPr/>
            </p:nvSpPr>
            <p:spPr>
              <a:xfrm>
                <a:off x="2458162" y="3461939"/>
                <a:ext cx="2847543" cy="387343"/>
              </a:xfrm>
              <a:prstGeom prst="rightArrow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正方形/長方形 12"/>
              <p:cNvSpPr/>
              <p:nvPr/>
            </p:nvSpPr>
            <p:spPr>
              <a:xfrm>
                <a:off x="2644393" y="3461893"/>
                <a:ext cx="2229424" cy="404461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100" dirty="0" smtClean="0">
                    <a:solidFill>
                      <a:schemeClr val="tx1"/>
                    </a:solidFill>
                  </a:rPr>
                  <a:t>優先接種実施調整、会場手配・設営等</a:t>
                </a:r>
                <a:endParaRPr kumimoji="1" lang="ja-JP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右矢印 13"/>
              <p:cNvSpPr/>
              <p:nvPr/>
            </p:nvSpPr>
            <p:spPr>
              <a:xfrm>
                <a:off x="1203986" y="4782963"/>
                <a:ext cx="1021880" cy="387343"/>
              </a:xfrm>
              <a:prstGeom prst="rightArrow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正方形/長方形 14"/>
              <p:cNvSpPr/>
              <p:nvPr/>
            </p:nvSpPr>
            <p:spPr>
              <a:xfrm>
                <a:off x="1244930" y="4704528"/>
                <a:ext cx="762287" cy="670591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36000" rIns="0" rtlCol="0" anchor="ctr"/>
              <a:lstStyle/>
              <a:p>
                <a:pPr algn="ctr"/>
                <a:r>
                  <a:rPr kumimoji="1" lang="ja-JP" altLang="en-US" sz="1100" dirty="0">
                    <a:solidFill>
                      <a:schemeClr val="tx1"/>
                    </a:solidFill>
                  </a:rPr>
                  <a:t>協力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</a:rPr>
                  <a:t>機関</a:t>
                </a:r>
                <a:endParaRPr kumimoji="1" lang="en-US" altLang="ja-JP" sz="1100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kumimoji="1" lang="ja-JP" altLang="en-US" sz="1100" dirty="0" smtClean="0">
                    <a:solidFill>
                      <a:schemeClr val="tx1"/>
                    </a:solidFill>
                  </a:rPr>
                  <a:t>等への</a:t>
                </a:r>
                <a:endParaRPr kumimoji="1" lang="en-US" altLang="ja-JP" sz="1100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kumimoji="1" lang="en-US" altLang="ja-JP" sz="1100" dirty="0" smtClean="0">
                    <a:solidFill>
                      <a:schemeClr val="tx1"/>
                    </a:solidFill>
                  </a:rPr>
                  <a:t>V-SYS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</a:rPr>
                  <a:t>*</a:t>
                </a:r>
                <a:r>
                  <a:rPr kumimoji="1" lang="en-US" altLang="ja-JP" sz="1100" dirty="0" smtClean="0">
                    <a:solidFill>
                      <a:schemeClr val="tx1"/>
                    </a:solidFill>
                  </a:rPr>
                  <a:t>¹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</a:rPr>
                  <a:t>説明</a:t>
                </a:r>
                <a:endParaRPr kumimoji="1" lang="ja-JP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右矢印 15"/>
              <p:cNvSpPr/>
              <p:nvPr/>
            </p:nvSpPr>
            <p:spPr>
              <a:xfrm>
                <a:off x="1584706" y="6016608"/>
                <a:ext cx="7315200" cy="385772"/>
              </a:xfrm>
              <a:prstGeom prst="rightArrow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正方形/長方形 16"/>
              <p:cNvSpPr/>
              <p:nvPr/>
            </p:nvSpPr>
            <p:spPr>
              <a:xfrm>
                <a:off x="3495394" y="6072332"/>
                <a:ext cx="2838734" cy="274323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100" dirty="0" smtClean="0">
                    <a:solidFill>
                      <a:schemeClr val="tx1"/>
                    </a:solidFill>
                  </a:rPr>
                  <a:t>専門相談センター業務委託</a:t>
                </a:r>
                <a:endParaRPr kumimoji="1" lang="ja-JP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右矢印 17"/>
              <p:cNvSpPr/>
              <p:nvPr/>
            </p:nvSpPr>
            <p:spPr>
              <a:xfrm>
                <a:off x="2485458" y="4987776"/>
                <a:ext cx="6414448" cy="387343"/>
              </a:xfrm>
              <a:prstGeom prst="rightArrow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3802467" y="5020430"/>
                <a:ext cx="2879678" cy="31286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100" dirty="0" smtClean="0">
                    <a:solidFill>
                      <a:schemeClr val="tx1"/>
                    </a:solidFill>
                  </a:rPr>
                  <a:t>優先接種協力機関、市町村への納入調整</a:t>
                </a:r>
                <a:endParaRPr kumimoji="1" lang="ja-JP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右矢印 25"/>
              <p:cNvSpPr/>
              <p:nvPr/>
            </p:nvSpPr>
            <p:spPr>
              <a:xfrm>
                <a:off x="950085" y="2568542"/>
                <a:ext cx="4494081" cy="387343"/>
              </a:xfrm>
              <a:prstGeom prst="rightArrow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1376003" y="2550845"/>
                <a:ext cx="2969573" cy="21976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100" dirty="0">
                    <a:solidFill>
                      <a:schemeClr val="tx1"/>
                    </a:solidFill>
                  </a:rPr>
                  <a:t>調整</a:t>
                </a:r>
                <a:r>
                  <a:rPr kumimoji="1" lang="en-US" altLang="ja-JP" sz="1100" dirty="0" smtClean="0">
                    <a:solidFill>
                      <a:schemeClr val="tx1"/>
                    </a:solidFill>
                  </a:rPr>
                  <a:t>WG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</a:rPr>
                  <a:t>（概ね月</a:t>
                </a:r>
                <a:r>
                  <a:rPr kumimoji="1" lang="en-US" altLang="ja-JP" sz="1100" dirty="0" smtClean="0">
                    <a:solidFill>
                      <a:schemeClr val="tx1"/>
                    </a:solidFill>
                  </a:rPr>
                  <a:t>1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</a:rPr>
                  <a:t>回程度開催予定）</a:t>
                </a:r>
                <a:endParaRPr kumimoji="1" lang="ja-JP" altLang="en-US" sz="11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3" name="テキスト ボックス 22"/>
          <p:cNvSpPr txBox="1"/>
          <p:nvPr/>
        </p:nvSpPr>
        <p:spPr>
          <a:xfrm>
            <a:off x="3495394" y="1008063"/>
            <a:ext cx="5607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※</a:t>
            </a:r>
            <a:r>
              <a:rPr kumimoji="1" lang="ja-JP" altLang="en-US" sz="1400" dirty="0" smtClean="0"/>
              <a:t>令和</a:t>
            </a:r>
            <a:r>
              <a:rPr kumimoji="1" lang="en-US" altLang="ja-JP" sz="1400" dirty="0" smtClean="0"/>
              <a:t>2</a:t>
            </a:r>
            <a:r>
              <a:rPr kumimoji="1" lang="ja-JP" altLang="en-US" sz="1400" dirty="0" smtClean="0"/>
              <a:t>年</a:t>
            </a:r>
            <a:r>
              <a:rPr kumimoji="1" lang="en-US" altLang="ja-JP" sz="1400" dirty="0" smtClean="0"/>
              <a:t>12</a:t>
            </a:r>
            <a:r>
              <a:rPr kumimoji="1" lang="ja-JP" altLang="en-US" sz="1400" dirty="0" smtClean="0"/>
              <a:t>月</a:t>
            </a:r>
            <a:r>
              <a:rPr kumimoji="1" lang="en-US" altLang="ja-JP" sz="1400" dirty="0" smtClean="0"/>
              <a:t>22</a:t>
            </a:r>
            <a:r>
              <a:rPr kumimoji="1" lang="ja-JP" altLang="en-US" sz="1400" dirty="0" smtClean="0"/>
              <a:t>日現在。今後の国通知等により変更の可能性あり。</a:t>
            </a:r>
            <a:endParaRPr kumimoji="1" lang="ja-JP" altLang="en-US" sz="14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6544" y="6637977"/>
            <a:ext cx="88533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/>
              <a:t>V-SYS*¹</a:t>
            </a:r>
            <a:r>
              <a:rPr kumimoji="1" lang="ja-JP" altLang="en-US" sz="1000" dirty="0" smtClean="0"/>
              <a:t>：ワクチンの在庫・発注量や接種会場の網羅的な把握など、一元的な情報管理を通じて、予防接種の効率的、かつ着実な実行を支援するシステム　</a:t>
            </a:r>
            <a:endParaRPr kumimoji="1" lang="ja-JP" altLang="en-US" sz="10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86600" y="6533532"/>
            <a:ext cx="2057400" cy="365125"/>
          </a:xfrm>
        </p:spPr>
        <p:txBody>
          <a:bodyPr/>
          <a:lstStyle/>
          <a:p>
            <a:fld id="{9D158A29-4E2F-48F8-9118-00634C66C958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749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1423</TotalTime>
  <Words>760</Words>
  <Application>Microsoft Office PowerPoint</Application>
  <PresentationFormat>画面に合わせる (4:3)</PresentationFormat>
  <Paragraphs>104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横田　祐樹</dc:creator>
  <cp:lastModifiedBy>周藤　英</cp:lastModifiedBy>
  <cp:revision>63</cp:revision>
  <cp:lastPrinted>2020-12-23T06:21:58Z</cp:lastPrinted>
  <dcterms:created xsi:type="dcterms:W3CDTF">2020-12-18T03:39:27Z</dcterms:created>
  <dcterms:modified xsi:type="dcterms:W3CDTF">2020-12-25T00:44:23Z</dcterms:modified>
</cp:coreProperties>
</file>