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1A69821-4CB6-4334-894E-578B88363E49}"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DD9AF30-7625-47AC-9351-1288582AF78D}" type="slidenum">
              <a:rPr kumimoji="1" lang="ja-JP" altLang="en-US" smtClean="0"/>
              <a:t>‹#›</a:t>
            </a:fld>
            <a:endParaRPr kumimoji="1" lang="ja-JP" altLang="en-US"/>
          </a:p>
        </p:txBody>
      </p:sp>
    </p:spTree>
    <p:extLst>
      <p:ext uri="{BB962C8B-B14F-4D97-AF65-F5344CB8AC3E}">
        <p14:creationId xmlns:p14="http://schemas.microsoft.com/office/powerpoint/2010/main" val="3143062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2004563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3</a:t>
            </a:fld>
            <a:endParaRPr kumimoji="1" lang="ja-JP" altLang="en-US"/>
          </a:p>
        </p:txBody>
      </p:sp>
    </p:spTree>
    <p:extLst>
      <p:ext uri="{BB962C8B-B14F-4D97-AF65-F5344CB8AC3E}">
        <p14:creationId xmlns:p14="http://schemas.microsoft.com/office/powerpoint/2010/main" val="3246027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204872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425630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414786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355722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106660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163314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272763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240994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367382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162971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24C1F34-2ABE-4E69-885B-2CC4C906A288}"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266708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C1F34-2ABE-4E69-885B-2CC4C906A288}" type="datetimeFigureOut">
              <a:rPr kumimoji="1" lang="ja-JP" altLang="en-US" smtClean="0"/>
              <a:t>2020/12/25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42C53-C3D4-47EE-8CC0-F323257D6E63}" type="slidenum">
              <a:rPr kumimoji="1" lang="ja-JP" altLang="en-US" smtClean="0"/>
              <a:t>‹#›</a:t>
            </a:fld>
            <a:endParaRPr kumimoji="1" lang="ja-JP" altLang="en-US"/>
          </a:p>
        </p:txBody>
      </p:sp>
    </p:spTree>
    <p:extLst>
      <p:ext uri="{BB962C8B-B14F-4D97-AF65-F5344CB8AC3E}">
        <p14:creationId xmlns:p14="http://schemas.microsoft.com/office/powerpoint/2010/main" val="2046069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額縁 5"/>
          <p:cNvSpPr/>
          <p:nvPr/>
        </p:nvSpPr>
        <p:spPr>
          <a:xfrm>
            <a:off x="93000" y="116909"/>
            <a:ext cx="9720000" cy="648000"/>
          </a:xfrm>
          <a:prstGeom prst="bevel">
            <a:avLst/>
          </a:prstGeom>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rPr>
              <a:t>年末年始における相談体制に</a:t>
            </a:r>
            <a:r>
              <a:rPr kumimoji="1" lang="ja-JP" altLang="en-US" sz="2000" dirty="0" smtClean="0">
                <a:solidFill>
                  <a:schemeClr val="bg1"/>
                </a:solidFill>
              </a:rPr>
              <a:t>ついて</a:t>
            </a:r>
            <a:endParaRPr kumimoji="1" lang="ja-JP" altLang="en-US" sz="2000" dirty="0">
              <a:solidFill>
                <a:schemeClr val="bg1"/>
              </a:solidFill>
            </a:endParaRPr>
          </a:p>
        </p:txBody>
      </p:sp>
      <p:sp>
        <p:nvSpPr>
          <p:cNvPr id="7" name="ホームベース 6"/>
          <p:cNvSpPr/>
          <p:nvPr/>
        </p:nvSpPr>
        <p:spPr>
          <a:xfrm rot="16200000" flipV="1">
            <a:off x="1513101" y="3373215"/>
            <a:ext cx="2019672" cy="4699086"/>
          </a:xfrm>
          <a:prstGeom prst="homePlate">
            <a:avLst>
              <a:gd name="adj" fmla="val 15063"/>
            </a:avLst>
          </a:prstGeom>
          <a:gradFill flip="none" rotWithShape="1">
            <a:gsLst>
              <a:gs pos="0">
                <a:schemeClr val="bg1"/>
              </a:gs>
              <a:gs pos="75000">
                <a:schemeClr val="accent4">
                  <a:satMod val="103000"/>
                  <a:tint val="73000"/>
                  <a:lumMod val="85000"/>
                  <a:lumOff val="15000"/>
                </a:schemeClr>
              </a:gs>
              <a:gs pos="100000">
                <a:schemeClr val="accent4">
                  <a:lumMod val="105000"/>
                  <a:satMod val="109000"/>
                  <a:tint val="81000"/>
                </a:schemeClr>
              </a:gs>
            </a:gsLst>
            <a:lin ang="0" scaled="1"/>
            <a:tileRect/>
          </a:gradFill>
          <a:ln w="19050"/>
        </p:spPr>
        <p:style>
          <a:lnRef idx="1">
            <a:schemeClr val="accent4"/>
          </a:lnRef>
          <a:fillRef idx="2">
            <a:schemeClr val="accent4"/>
          </a:fillRef>
          <a:effectRef idx="1">
            <a:schemeClr val="accent4"/>
          </a:effectRef>
          <a:fontRef idx="minor">
            <a:schemeClr val="dk1"/>
          </a:fontRef>
        </p:style>
        <p:txBody>
          <a:bodyPr vert="vert270" rtlCol="0" anchor="ctr"/>
          <a:lstStyle/>
          <a:p>
            <a:pPr defTabSz="321686"/>
            <a:r>
              <a:rPr kumimoji="0" lang="ja-JP" altLang="en-US" sz="1463" dirty="0">
                <a:solidFill>
                  <a:prstClr val="black"/>
                </a:solidFill>
                <a:latin typeface="Calibri" panose="020F0502020204030204"/>
                <a:ea typeface="游ゴシック" panose="020B0400000000000000" pitchFamily="50" charset="-128"/>
              </a:rPr>
              <a:t> 受</a:t>
            </a:r>
            <a:endParaRPr kumimoji="0" lang="en-US" altLang="ja-JP" sz="1463" dirty="0">
              <a:solidFill>
                <a:prstClr val="black"/>
              </a:solidFill>
              <a:latin typeface="Calibri" panose="020F0502020204030204"/>
              <a:ea typeface="游ゴシック" panose="020B0400000000000000" pitchFamily="50" charset="-128"/>
            </a:endParaRPr>
          </a:p>
          <a:p>
            <a:pPr defTabSz="321686"/>
            <a:r>
              <a:rPr kumimoji="0" lang="ja-JP" altLang="en-US" sz="1463" dirty="0">
                <a:solidFill>
                  <a:prstClr val="black"/>
                </a:solidFill>
                <a:latin typeface="Calibri" panose="020F0502020204030204"/>
                <a:ea typeface="游ゴシック" panose="020B0400000000000000" pitchFamily="50" charset="-128"/>
              </a:rPr>
              <a:t> 診</a:t>
            </a:r>
          </a:p>
        </p:txBody>
      </p:sp>
      <p:sp>
        <p:nvSpPr>
          <p:cNvPr id="8" name="角丸四角形 7"/>
          <p:cNvSpPr/>
          <p:nvPr/>
        </p:nvSpPr>
        <p:spPr>
          <a:xfrm>
            <a:off x="476596" y="5255066"/>
            <a:ext cx="4176405" cy="1367699"/>
          </a:xfrm>
          <a:prstGeom prst="roundRect">
            <a:avLst>
              <a:gd name="adj" fmla="val 14991"/>
            </a:avLst>
          </a:prstGeom>
          <a:solidFill>
            <a:srgbClr val="E23CC2">
              <a:alpha val="30000"/>
            </a:srgbClr>
          </a:solidFill>
          <a:ln w="28575" cap="flat" cmpd="sng" algn="ctr">
            <a:solidFill>
              <a:srgbClr val="E23CC2"/>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kumimoji="1" lang="ja-JP" altLang="en-US"/>
          </a:p>
        </p:txBody>
      </p:sp>
      <p:sp>
        <p:nvSpPr>
          <p:cNvPr id="9" name="ホームベース 8"/>
          <p:cNvSpPr/>
          <p:nvPr/>
        </p:nvSpPr>
        <p:spPr>
          <a:xfrm rot="5400000">
            <a:off x="1189991" y="1036024"/>
            <a:ext cx="2644818" cy="4702320"/>
          </a:xfrm>
          <a:prstGeom prst="homePlate">
            <a:avLst>
              <a:gd name="adj" fmla="val 12894"/>
            </a:avLst>
          </a:prstGeom>
          <a:gradFill flip="none" rotWithShape="1">
            <a:gsLst>
              <a:gs pos="0">
                <a:schemeClr val="bg1"/>
              </a:gs>
              <a:gs pos="75000">
                <a:schemeClr val="accent4">
                  <a:satMod val="103000"/>
                  <a:tint val="73000"/>
                  <a:lumMod val="85000"/>
                  <a:lumOff val="15000"/>
                </a:schemeClr>
              </a:gs>
              <a:gs pos="100000">
                <a:schemeClr val="accent4">
                  <a:lumMod val="105000"/>
                  <a:satMod val="109000"/>
                  <a:tint val="81000"/>
                </a:schemeClr>
              </a:gs>
            </a:gsLst>
            <a:lin ang="0" scaled="1"/>
            <a:tileRect/>
          </a:gradFill>
          <a:ln w="19050"/>
        </p:spPr>
        <p:style>
          <a:lnRef idx="1">
            <a:schemeClr val="accent4"/>
          </a:lnRef>
          <a:fillRef idx="2">
            <a:schemeClr val="accent4"/>
          </a:fillRef>
          <a:effectRef idx="1">
            <a:schemeClr val="accent4"/>
          </a:effectRef>
          <a:fontRef idx="minor">
            <a:schemeClr val="dk1"/>
          </a:fontRef>
        </p:style>
        <p:txBody>
          <a:bodyPr vert="vert270" rtlCol="0" anchor="ctr"/>
          <a:lstStyle/>
          <a:p>
            <a:pPr defTabSz="321686"/>
            <a:r>
              <a:rPr kumimoji="0" lang="ja-JP" altLang="en-US" sz="1463" dirty="0">
                <a:solidFill>
                  <a:prstClr val="black"/>
                </a:solidFill>
                <a:latin typeface="Calibri" panose="020F0502020204030204"/>
                <a:ea typeface="游ゴシック" panose="020B0400000000000000" pitchFamily="50" charset="-128"/>
              </a:rPr>
              <a:t> 相</a:t>
            </a:r>
            <a:endParaRPr kumimoji="0" lang="en-US" altLang="ja-JP" sz="1463" dirty="0">
              <a:solidFill>
                <a:prstClr val="black"/>
              </a:solidFill>
              <a:latin typeface="Calibri" panose="020F0502020204030204"/>
              <a:ea typeface="游ゴシック" panose="020B0400000000000000" pitchFamily="50" charset="-128"/>
            </a:endParaRPr>
          </a:p>
          <a:p>
            <a:pPr defTabSz="321686"/>
            <a:r>
              <a:rPr kumimoji="0" lang="ja-JP" altLang="en-US" sz="1463" dirty="0">
                <a:solidFill>
                  <a:prstClr val="black"/>
                </a:solidFill>
                <a:latin typeface="Calibri" panose="020F0502020204030204"/>
                <a:ea typeface="游ゴシック" panose="020B0400000000000000" pitchFamily="50" charset="-128"/>
              </a:rPr>
              <a:t> 談</a:t>
            </a:r>
          </a:p>
        </p:txBody>
      </p:sp>
      <p:sp>
        <p:nvSpPr>
          <p:cNvPr id="10" name="下矢印 9"/>
          <p:cNvSpPr/>
          <p:nvPr/>
        </p:nvSpPr>
        <p:spPr>
          <a:xfrm>
            <a:off x="964500" y="1934612"/>
            <a:ext cx="722556" cy="3314733"/>
          </a:xfrm>
          <a:prstGeom prst="downArrow">
            <a:avLst>
              <a:gd name="adj1" fmla="val 58173"/>
              <a:gd name="adj2" fmla="val 42214"/>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bIns="0" rtlCol="0" anchor="ctr"/>
          <a:lstStyle/>
          <a:p>
            <a:pPr algn="ctr" defTabSz="321686"/>
            <a:r>
              <a:rPr kumimoji="0" lang="ja-JP" altLang="en-US" sz="1126" dirty="0" smtClean="0">
                <a:solidFill>
                  <a:prstClr val="white"/>
                </a:solidFill>
                <a:latin typeface="Calibri" panose="020F0502020204030204"/>
                <a:ea typeface="游ゴシック" panose="020B0400000000000000" pitchFamily="50" charset="-128"/>
              </a:rPr>
              <a:t>　　　　　　　　　　　　　　</a:t>
            </a:r>
            <a:r>
              <a:rPr lang="ja-JP" altLang="en-US" sz="1126" dirty="0">
                <a:solidFill>
                  <a:prstClr val="white"/>
                </a:solidFill>
                <a:latin typeface="Calibri" panose="020F0502020204030204"/>
                <a:ea typeface="游ゴシック" panose="020B0400000000000000" pitchFamily="50" charset="-128"/>
              </a:rPr>
              <a:t>　</a:t>
            </a:r>
            <a:r>
              <a:rPr kumimoji="0" lang="ja-JP" altLang="en-US" sz="1126" dirty="0" smtClean="0">
                <a:solidFill>
                  <a:prstClr val="white"/>
                </a:solidFill>
                <a:latin typeface="Calibri" panose="020F0502020204030204"/>
                <a:ea typeface="游ゴシック" panose="020B0400000000000000" pitchFamily="50" charset="-128"/>
              </a:rPr>
              <a:t>受入（案内）</a:t>
            </a:r>
            <a:endParaRPr kumimoji="0" lang="ja-JP" altLang="en-US" sz="1126" dirty="0">
              <a:solidFill>
                <a:prstClr val="white"/>
              </a:solidFill>
              <a:latin typeface="Calibri" panose="020F0502020204030204"/>
              <a:ea typeface="游ゴシック" panose="020B0400000000000000" pitchFamily="50" charset="-128"/>
            </a:endParaRPr>
          </a:p>
        </p:txBody>
      </p:sp>
      <p:sp>
        <p:nvSpPr>
          <p:cNvPr id="11" name="下矢印 10"/>
          <p:cNvSpPr/>
          <p:nvPr/>
        </p:nvSpPr>
        <p:spPr>
          <a:xfrm>
            <a:off x="2229363" y="1934611"/>
            <a:ext cx="616222" cy="3314733"/>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marL="0" lvl="1" algn="ctr" defTabSz="321686"/>
            <a:r>
              <a:rPr kumimoji="0" lang="ja-JP" altLang="en-US" sz="1126" dirty="0">
                <a:solidFill>
                  <a:prstClr val="white"/>
                </a:solidFill>
                <a:latin typeface="Calibri" panose="020F0502020204030204"/>
                <a:ea typeface="游ゴシック" panose="020B0400000000000000" pitchFamily="50" charset="-128"/>
              </a:rPr>
              <a:t>　</a:t>
            </a:r>
            <a:r>
              <a:rPr kumimoji="0" lang="ja-JP" altLang="en-US" sz="1126" dirty="0" smtClean="0">
                <a:solidFill>
                  <a:prstClr val="white"/>
                </a:solidFill>
                <a:latin typeface="Calibri" panose="020F0502020204030204"/>
                <a:ea typeface="游ゴシック" panose="020B0400000000000000" pitchFamily="50" charset="-128"/>
              </a:rPr>
              <a:t>　　　　　　　　　　　　　　　</a:t>
            </a:r>
            <a:r>
              <a:rPr kumimoji="0" lang="ja-JP" altLang="en-US" sz="1126" dirty="0">
                <a:solidFill>
                  <a:prstClr val="white"/>
                </a:solidFill>
                <a:latin typeface="Calibri" panose="020F0502020204030204"/>
                <a:ea typeface="游ゴシック" panose="020B0400000000000000" pitchFamily="50" charset="-128"/>
              </a:rPr>
              <a:t>　</a:t>
            </a:r>
            <a:r>
              <a:rPr kumimoji="0" lang="ja-JP" altLang="en-US" sz="1126" dirty="0" smtClean="0">
                <a:solidFill>
                  <a:prstClr val="white"/>
                </a:solidFill>
                <a:latin typeface="Calibri" panose="020F0502020204030204"/>
                <a:ea typeface="游ゴシック" panose="020B0400000000000000" pitchFamily="50" charset="-128"/>
              </a:rPr>
              <a:t>　　案内</a:t>
            </a:r>
            <a:endParaRPr kumimoji="0" lang="ja-JP" altLang="en-US" sz="1126" dirty="0">
              <a:solidFill>
                <a:prstClr val="white"/>
              </a:solidFill>
              <a:latin typeface="Calibri" panose="020F0502020204030204"/>
              <a:ea typeface="游ゴシック" panose="020B0400000000000000" pitchFamily="50" charset="-128"/>
            </a:endParaRPr>
          </a:p>
        </p:txBody>
      </p:sp>
      <p:sp>
        <p:nvSpPr>
          <p:cNvPr id="12" name="正方形/長方形 11"/>
          <p:cNvSpPr/>
          <p:nvPr/>
        </p:nvSpPr>
        <p:spPr>
          <a:xfrm>
            <a:off x="2039844" y="2000715"/>
            <a:ext cx="1806013" cy="1548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321686"/>
            <a:endParaRPr lang="ja-JP" altLang="en-US" sz="1266">
              <a:solidFill>
                <a:prstClr val="white"/>
              </a:solidFill>
              <a:latin typeface="Calibri" panose="020F0502020204030204"/>
              <a:ea typeface="游ゴシック" panose="020B0400000000000000" pitchFamily="50" charset="-128"/>
            </a:endParaRPr>
          </a:p>
        </p:txBody>
      </p:sp>
      <p:sp>
        <p:nvSpPr>
          <p:cNvPr id="14" name="正方形/長方形 13"/>
          <p:cNvSpPr/>
          <p:nvPr/>
        </p:nvSpPr>
        <p:spPr>
          <a:xfrm>
            <a:off x="1215712" y="1934613"/>
            <a:ext cx="1281700" cy="3240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321686"/>
            <a:endParaRPr lang="ja-JP" altLang="en-US" sz="1266">
              <a:solidFill>
                <a:prstClr val="white"/>
              </a:solidFill>
              <a:latin typeface="Calibri" panose="020F0502020204030204"/>
              <a:ea typeface="游ゴシック" panose="020B0400000000000000" pitchFamily="50" charset="-128"/>
            </a:endParaRPr>
          </a:p>
        </p:txBody>
      </p:sp>
      <p:sp>
        <p:nvSpPr>
          <p:cNvPr id="15" name="下矢印 14"/>
          <p:cNvSpPr/>
          <p:nvPr/>
        </p:nvSpPr>
        <p:spPr>
          <a:xfrm rot="21600000">
            <a:off x="3612007" y="2000715"/>
            <a:ext cx="324000" cy="3248632"/>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algn="ctr" defTabSz="321686"/>
            <a:r>
              <a:rPr kumimoji="0" lang="ja-JP" altLang="en-US" sz="1126" dirty="0" smtClean="0">
                <a:solidFill>
                  <a:prstClr val="white"/>
                </a:solidFill>
                <a:latin typeface="Calibri" panose="020F0502020204030204"/>
                <a:ea typeface="游ゴシック" panose="020B0400000000000000" pitchFamily="50" charset="-128"/>
              </a:rPr>
              <a:t>　　　　　　　　　　　　　　　　　　 案内</a:t>
            </a:r>
            <a:endParaRPr kumimoji="0" lang="ja-JP" altLang="en-US" sz="1126" dirty="0">
              <a:solidFill>
                <a:prstClr val="white"/>
              </a:solidFill>
              <a:latin typeface="Calibri" panose="020F0502020204030204"/>
              <a:ea typeface="游ゴシック" panose="020B0400000000000000" pitchFamily="50" charset="-128"/>
            </a:endParaRPr>
          </a:p>
        </p:txBody>
      </p:sp>
      <p:grpSp>
        <p:nvGrpSpPr>
          <p:cNvPr id="16" name="グループ化 15"/>
          <p:cNvGrpSpPr/>
          <p:nvPr/>
        </p:nvGrpSpPr>
        <p:grpSpPr>
          <a:xfrm>
            <a:off x="769497" y="3028367"/>
            <a:ext cx="1112563" cy="1095032"/>
            <a:chOff x="6415344" y="786976"/>
            <a:chExt cx="1369307" cy="1347732"/>
          </a:xfrm>
        </p:grpSpPr>
        <p:pic>
          <p:nvPicPr>
            <p:cNvPr id="17" name="図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93787" y="786976"/>
              <a:ext cx="900000" cy="866250"/>
            </a:xfrm>
            <a:prstGeom prst="rect">
              <a:avLst/>
            </a:prstGeom>
          </p:spPr>
        </p:pic>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1445" y="997746"/>
              <a:ext cx="504000" cy="629592"/>
            </a:xfrm>
            <a:prstGeom prst="rect">
              <a:avLst/>
            </a:prstGeom>
          </p:spPr>
        </p:pic>
        <p:sp>
          <p:nvSpPr>
            <p:cNvPr id="19" name="角丸四角形 18"/>
            <p:cNvSpPr/>
            <p:nvPr/>
          </p:nvSpPr>
          <p:spPr>
            <a:xfrm>
              <a:off x="6415344" y="1596164"/>
              <a:ext cx="1369307" cy="538544"/>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algn="ctr" defTabSz="321686"/>
              <a:r>
                <a:rPr kumimoji="0" lang="ja-JP" altLang="en-US" sz="985" dirty="0">
                  <a:solidFill>
                    <a:prstClr val="black"/>
                  </a:solidFill>
                  <a:latin typeface="Calibri" panose="020F0502020204030204"/>
                  <a:ea typeface="游ゴシック" panose="020B0400000000000000" pitchFamily="50" charset="-128"/>
                </a:rPr>
                <a:t>かかりつけ</a:t>
              </a:r>
              <a:r>
                <a:rPr kumimoji="0" lang="ja-JP" altLang="en-US" sz="985" dirty="0" smtClean="0">
                  <a:solidFill>
                    <a:prstClr val="black"/>
                  </a:solidFill>
                  <a:latin typeface="Calibri" panose="020F0502020204030204"/>
                  <a:ea typeface="游ゴシック" panose="020B0400000000000000" pitchFamily="50" charset="-128"/>
                </a:rPr>
                <a:t>医・</a:t>
              </a:r>
              <a:endParaRPr kumimoji="0" lang="en-US" altLang="ja-JP" sz="985" dirty="0" smtClean="0">
                <a:solidFill>
                  <a:prstClr val="black"/>
                </a:solidFill>
                <a:latin typeface="Calibri" panose="020F0502020204030204"/>
                <a:ea typeface="游ゴシック" panose="020B0400000000000000" pitchFamily="50" charset="-128"/>
              </a:endParaRPr>
            </a:p>
            <a:p>
              <a:pPr algn="ctr" defTabSz="321686"/>
              <a:r>
                <a:rPr kumimoji="0" lang="ja-JP" altLang="en-US" sz="985" dirty="0" smtClean="0">
                  <a:solidFill>
                    <a:prstClr val="black"/>
                  </a:solidFill>
                  <a:latin typeface="Calibri" panose="020F0502020204030204"/>
                  <a:ea typeface="游ゴシック" panose="020B0400000000000000" pitchFamily="50" charset="-128"/>
                </a:rPr>
                <a:t>一般医療</a:t>
              </a:r>
              <a:r>
                <a:rPr kumimoji="0" lang="ja-JP" altLang="en-US" sz="985" dirty="0">
                  <a:solidFill>
                    <a:prstClr val="black"/>
                  </a:solidFill>
                  <a:latin typeface="Calibri" panose="020F0502020204030204"/>
                  <a:ea typeface="游ゴシック" panose="020B0400000000000000" pitchFamily="50" charset="-128"/>
                </a:rPr>
                <a:t>機関</a:t>
              </a:r>
              <a:r>
                <a:rPr kumimoji="0" lang="ja-JP" altLang="en-US" sz="985" dirty="0" smtClean="0">
                  <a:solidFill>
                    <a:prstClr val="black"/>
                  </a:solidFill>
                  <a:latin typeface="Calibri" panose="020F0502020204030204"/>
                  <a:ea typeface="游ゴシック" panose="020B0400000000000000" pitchFamily="50" charset="-128"/>
                </a:rPr>
                <a:t>等</a:t>
              </a:r>
              <a:endParaRPr kumimoji="0" lang="ja-JP" altLang="en-US" sz="985" dirty="0">
                <a:solidFill>
                  <a:prstClr val="black"/>
                </a:solidFill>
                <a:latin typeface="Calibri" panose="020F0502020204030204"/>
                <a:ea typeface="游ゴシック" panose="020B0400000000000000" pitchFamily="50" charset="-128"/>
              </a:endParaRPr>
            </a:p>
          </p:txBody>
        </p:sp>
      </p:grpSp>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21412" y="5291163"/>
            <a:ext cx="629179" cy="540000"/>
          </a:xfrm>
          <a:prstGeom prst="rect">
            <a:avLst/>
          </a:prstGeom>
        </p:spPr>
      </p:pic>
      <p:sp>
        <p:nvSpPr>
          <p:cNvPr id="22" name="角丸四角形 21"/>
          <p:cNvSpPr/>
          <p:nvPr/>
        </p:nvSpPr>
        <p:spPr>
          <a:xfrm>
            <a:off x="1595836" y="5765125"/>
            <a:ext cx="1937925" cy="374571"/>
          </a:xfrm>
          <a:prstGeom prst="roundRect">
            <a:avLst/>
          </a:prstGeom>
          <a:noFill/>
          <a:ln>
            <a:noFill/>
          </a:ln>
        </p:spPr>
        <p:style>
          <a:lnRef idx="2">
            <a:schemeClr val="dk1"/>
          </a:lnRef>
          <a:fillRef idx="1">
            <a:schemeClr val="lt1"/>
          </a:fillRef>
          <a:effectRef idx="0">
            <a:schemeClr val="dk1"/>
          </a:effectRef>
          <a:fontRef idx="minor">
            <a:schemeClr val="dk1"/>
          </a:fontRef>
        </p:style>
        <p:txBody>
          <a:bodyPr wrap="none" lIns="36000" rIns="36000" rtlCol="0" anchor="ctr">
            <a:spAutoFit/>
          </a:bodyPr>
          <a:lstStyle/>
          <a:p>
            <a:pPr algn="ctr" defTabSz="321686"/>
            <a:r>
              <a:rPr kumimoji="0" lang="ja-JP" altLang="en-US" sz="1600" b="1" dirty="0">
                <a:solidFill>
                  <a:prstClr val="black"/>
                </a:solidFill>
                <a:latin typeface="Calibri" panose="020F0502020204030204"/>
                <a:ea typeface="游ゴシック" panose="020B0400000000000000" pitchFamily="50" charset="-128"/>
              </a:rPr>
              <a:t>診療・</a:t>
            </a:r>
            <a:r>
              <a:rPr kumimoji="0" lang="ja-JP" altLang="en-US" sz="1600" b="1" dirty="0" smtClean="0">
                <a:solidFill>
                  <a:prstClr val="black"/>
                </a:solidFill>
                <a:latin typeface="Calibri" panose="020F0502020204030204"/>
                <a:ea typeface="游ゴシック" panose="020B0400000000000000" pitchFamily="50" charset="-128"/>
              </a:rPr>
              <a:t>検査医療機関</a:t>
            </a:r>
            <a:endParaRPr kumimoji="0" lang="en-US" altLang="ja-JP" sz="1000" b="1" dirty="0" smtClean="0">
              <a:solidFill>
                <a:prstClr val="black"/>
              </a:solidFill>
              <a:latin typeface="Calibri" panose="020F0502020204030204"/>
              <a:ea typeface="游ゴシック" panose="020B0400000000000000" pitchFamily="50" charset="-128"/>
            </a:endParaRPr>
          </a:p>
        </p:txBody>
      </p:sp>
      <p:sp>
        <p:nvSpPr>
          <p:cNvPr id="23" name="角丸四角形 22"/>
          <p:cNvSpPr/>
          <p:nvPr/>
        </p:nvSpPr>
        <p:spPr>
          <a:xfrm>
            <a:off x="1941312" y="3168351"/>
            <a:ext cx="2325774" cy="1273148"/>
          </a:xfrm>
          <a:prstGeom prst="roundRect">
            <a:avLst>
              <a:gd name="adj" fmla="val 9768"/>
            </a:avLst>
          </a:prstGeom>
          <a:noFill/>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algn="ctr" defTabSz="321686"/>
            <a:endParaRPr kumimoji="0" lang="ja-JP" altLang="en-US" sz="1463">
              <a:solidFill>
                <a:srgbClr val="5B9BD5"/>
              </a:solidFill>
              <a:latin typeface="Calibri" panose="020F0502020204030204"/>
              <a:ea typeface="游ゴシック" panose="020B0400000000000000" pitchFamily="50" charset="-128"/>
            </a:endParaRPr>
          </a:p>
        </p:txBody>
      </p:sp>
      <p:pic>
        <p:nvPicPr>
          <p:cNvPr id="24" name="図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40706" y="3453925"/>
            <a:ext cx="702000" cy="702000"/>
          </a:xfrm>
          <a:prstGeom prst="rect">
            <a:avLst/>
          </a:prstGeom>
        </p:spPr>
      </p:pic>
      <p:grpSp>
        <p:nvGrpSpPr>
          <p:cNvPr id="25" name="グループ化 24"/>
          <p:cNvGrpSpPr/>
          <p:nvPr/>
        </p:nvGrpSpPr>
        <p:grpSpPr>
          <a:xfrm>
            <a:off x="2036244" y="3366409"/>
            <a:ext cx="1091845" cy="877033"/>
            <a:chOff x="3968539" y="1578840"/>
            <a:chExt cx="1343810" cy="1079426"/>
          </a:xfrm>
        </p:grpSpPr>
        <p:pic>
          <p:nvPicPr>
            <p:cNvPr id="26" name="図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80440" y="1578840"/>
              <a:ext cx="720000" cy="798890"/>
            </a:xfrm>
            <a:prstGeom prst="rect">
              <a:avLst/>
            </a:prstGeom>
          </p:spPr>
        </p:pic>
        <p:sp>
          <p:nvSpPr>
            <p:cNvPr id="27" name="角丸四角形 26"/>
            <p:cNvSpPr/>
            <p:nvPr/>
          </p:nvSpPr>
          <p:spPr>
            <a:xfrm>
              <a:off x="3968539" y="2326129"/>
              <a:ext cx="1343810" cy="332137"/>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algn="ctr" defTabSz="321686"/>
              <a:r>
                <a:rPr kumimoji="0" lang="ja-JP" altLang="en-US" sz="985" dirty="0">
                  <a:solidFill>
                    <a:prstClr val="black"/>
                  </a:solidFill>
                  <a:latin typeface="Calibri" panose="020F0502020204030204"/>
                  <a:ea typeface="游ゴシック" panose="020B0400000000000000" pitchFamily="50" charset="-128"/>
                </a:rPr>
                <a:t>コールセンター</a:t>
              </a:r>
            </a:p>
          </p:txBody>
        </p:sp>
      </p:grpSp>
      <p:sp>
        <p:nvSpPr>
          <p:cNvPr id="28" name="角丸四角形 27"/>
          <p:cNvSpPr/>
          <p:nvPr/>
        </p:nvSpPr>
        <p:spPr>
          <a:xfrm>
            <a:off x="2236393" y="3037661"/>
            <a:ext cx="1735612" cy="269861"/>
          </a:xfrm>
          <a:prstGeom prst="roundRect">
            <a:avLst/>
          </a:prstGeom>
        </p:spPr>
        <p:style>
          <a:lnRef idx="2">
            <a:schemeClr val="dk1"/>
          </a:lnRef>
          <a:fillRef idx="1">
            <a:schemeClr val="lt1"/>
          </a:fillRef>
          <a:effectRef idx="0">
            <a:schemeClr val="dk1"/>
          </a:effectRef>
          <a:fontRef idx="minor">
            <a:schemeClr val="dk1"/>
          </a:fontRef>
        </p:style>
        <p:txBody>
          <a:bodyPr wrap="none" lIns="36000" rIns="36000" rtlCol="0" anchor="ctr">
            <a:spAutoFit/>
          </a:bodyPr>
          <a:lstStyle/>
          <a:p>
            <a:pPr algn="ctr" defTabSz="321686"/>
            <a:r>
              <a:rPr kumimoji="0" lang="ja-JP" altLang="en-US" sz="985" dirty="0" smtClean="0">
                <a:solidFill>
                  <a:prstClr val="black"/>
                </a:solidFill>
                <a:latin typeface="Calibri" panose="020F0502020204030204"/>
                <a:ea typeface="游ゴシック" panose="020B0400000000000000" pitchFamily="50" charset="-128"/>
              </a:rPr>
              <a:t>新型コロナ受診相談センター</a:t>
            </a:r>
            <a:endParaRPr kumimoji="0" lang="ja-JP" altLang="en-US" sz="985" dirty="0">
              <a:solidFill>
                <a:prstClr val="black"/>
              </a:solidFill>
              <a:latin typeface="Calibri" panose="020F0502020204030204"/>
              <a:ea typeface="游ゴシック" panose="020B0400000000000000" pitchFamily="50" charset="-128"/>
            </a:endParaRPr>
          </a:p>
        </p:txBody>
      </p:sp>
      <p:grpSp>
        <p:nvGrpSpPr>
          <p:cNvPr id="29" name="グループ化 28"/>
          <p:cNvGrpSpPr/>
          <p:nvPr/>
        </p:nvGrpSpPr>
        <p:grpSpPr>
          <a:xfrm>
            <a:off x="2195362" y="1727777"/>
            <a:ext cx="711269" cy="837963"/>
            <a:chOff x="2564689" y="536873"/>
            <a:chExt cx="875408" cy="1031338"/>
          </a:xfrm>
        </p:grpSpPr>
        <p:pic>
          <p:nvPicPr>
            <p:cNvPr id="30" name="図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42391" y="536873"/>
              <a:ext cx="720000" cy="756000"/>
            </a:xfrm>
            <a:prstGeom prst="rect">
              <a:avLst/>
            </a:prstGeom>
            <a:noFill/>
          </p:spPr>
        </p:pic>
        <p:sp>
          <p:nvSpPr>
            <p:cNvPr id="31" name="角丸四角形 30"/>
            <p:cNvSpPr/>
            <p:nvPr/>
          </p:nvSpPr>
          <p:spPr>
            <a:xfrm>
              <a:off x="2564689" y="1236075"/>
              <a:ext cx="875408" cy="332136"/>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wrap="none" rtlCol="0" anchor="ctr">
              <a:spAutoFit/>
            </a:bodyPr>
            <a:lstStyle/>
            <a:p>
              <a:pPr algn="ctr" defTabSz="321686"/>
              <a:r>
                <a:rPr kumimoji="0" lang="ja-JP" altLang="en-US" sz="985" dirty="0">
                  <a:solidFill>
                    <a:prstClr val="black"/>
                  </a:solidFill>
                  <a:latin typeface="Calibri" panose="020F0502020204030204"/>
                  <a:ea typeface="游ゴシック" panose="020B0400000000000000" pitchFamily="50" charset="-128"/>
                </a:rPr>
                <a:t>発熱患者</a:t>
              </a:r>
            </a:p>
          </p:txBody>
        </p:sp>
      </p:grpSp>
      <p:sp>
        <p:nvSpPr>
          <p:cNvPr id="32" name="テキスト ボックス 31"/>
          <p:cNvSpPr txBox="1"/>
          <p:nvPr/>
        </p:nvSpPr>
        <p:spPr>
          <a:xfrm>
            <a:off x="663526" y="2611286"/>
            <a:ext cx="1260000" cy="352148"/>
          </a:xfrm>
          <a:prstGeom prst="rect">
            <a:avLst/>
          </a:prstGeom>
          <a:noFill/>
          <a:ln>
            <a:solidFill>
              <a:schemeClr val="tx1"/>
            </a:solidFill>
            <a:prstDash val="dash"/>
          </a:ln>
        </p:spPr>
        <p:txBody>
          <a:bodyPr wrap="square" lIns="72000" rIns="72000" rtlCol="0">
            <a:spAutoFit/>
          </a:bodyPr>
          <a:lstStyle/>
          <a:p>
            <a:pPr algn="ctr" defTabSz="321686"/>
            <a:r>
              <a:rPr lang="ja-JP" altLang="en-US" sz="844" dirty="0">
                <a:solidFill>
                  <a:prstClr val="black"/>
                </a:solidFill>
                <a:latin typeface="Calibri" panose="020F0502020204030204"/>
                <a:ea typeface="游ゴシック" panose="020B0400000000000000" pitchFamily="50" charset="-128"/>
              </a:rPr>
              <a:t>①かかりつけ医等の身近な医療機関へ相談</a:t>
            </a:r>
          </a:p>
        </p:txBody>
      </p:sp>
      <p:sp>
        <p:nvSpPr>
          <p:cNvPr id="33" name="テキスト ボックス 32"/>
          <p:cNvSpPr txBox="1"/>
          <p:nvPr/>
        </p:nvSpPr>
        <p:spPr>
          <a:xfrm>
            <a:off x="2204199" y="2611286"/>
            <a:ext cx="1800000" cy="360000"/>
          </a:xfrm>
          <a:prstGeom prst="rect">
            <a:avLst/>
          </a:prstGeom>
          <a:noFill/>
          <a:ln>
            <a:solidFill>
              <a:schemeClr val="tx1"/>
            </a:solidFill>
            <a:prstDash val="dash"/>
          </a:ln>
        </p:spPr>
        <p:txBody>
          <a:bodyPr wrap="square" lIns="36000" rIns="36000" rtlCol="0">
            <a:spAutoFit/>
          </a:bodyPr>
          <a:lstStyle/>
          <a:p>
            <a:pPr algn="ctr" defTabSz="321686"/>
            <a:r>
              <a:rPr lang="ja-JP" altLang="en-US" sz="844" dirty="0">
                <a:solidFill>
                  <a:prstClr val="black"/>
                </a:solidFill>
                <a:latin typeface="Calibri" panose="020F0502020204030204"/>
                <a:ea typeface="游ゴシック" panose="020B0400000000000000" pitchFamily="50" charset="-128"/>
              </a:rPr>
              <a:t>②相談する医療機関</a:t>
            </a:r>
            <a:r>
              <a:rPr lang="ja-JP" altLang="en-US" sz="844" dirty="0" smtClean="0">
                <a:solidFill>
                  <a:prstClr val="black"/>
                </a:solidFill>
                <a:latin typeface="Calibri" panose="020F0502020204030204"/>
                <a:ea typeface="游ゴシック" panose="020B0400000000000000" pitchFamily="50" charset="-128"/>
              </a:rPr>
              <a:t>に迷う場合は新型コロナ受診相談センターへ相談</a:t>
            </a:r>
            <a:endParaRPr lang="ja-JP" altLang="en-US" sz="844" dirty="0">
              <a:solidFill>
                <a:prstClr val="black"/>
              </a:solidFill>
              <a:latin typeface="Calibri" panose="020F0502020204030204"/>
              <a:ea typeface="游ゴシック" panose="020B0400000000000000" pitchFamily="50" charset="-128"/>
            </a:endParaRPr>
          </a:p>
        </p:txBody>
      </p:sp>
      <p:sp>
        <p:nvSpPr>
          <p:cNvPr id="34" name="テキスト ボックス 33"/>
          <p:cNvSpPr txBox="1"/>
          <p:nvPr/>
        </p:nvSpPr>
        <p:spPr>
          <a:xfrm>
            <a:off x="3080095" y="5415625"/>
            <a:ext cx="1377642" cy="222240"/>
          </a:xfrm>
          <a:prstGeom prst="rect">
            <a:avLst/>
          </a:prstGeom>
          <a:noFill/>
          <a:ln>
            <a:solidFill>
              <a:schemeClr val="tx1"/>
            </a:solidFill>
            <a:prstDash val="dash"/>
          </a:ln>
        </p:spPr>
        <p:txBody>
          <a:bodyPr wrap="square" rtlCol="0">
            <a:spAutoFit/>
          </a:bodyPr>
          <a:lstStyle/>
          <a:p>
            <a:pPr algn="ctr" defTabSz="321686"/>
            <a:r>
              <a:rPr lang="ja-JP" altLang="en-US" sz="844" b="1" dirty="0">
                <a:solidFill>
                  <a:prstClr val="black"/>
                </a:solidFill>
                <a:latin typeface="Calibri" panose="020F0502020204030204"/>
                <a:ea typeface="游ゴシック" panose="020B0400000000000000" pitchFamily="50" charset="-128"/>
              </a:rPr>
              <a:t>ＰＣＲ</a:t>
            </a:r>
            <a:r>
              <a:rPr lang="ja-JP" altLang="en-US" sz="844" b="1" dirty="0" smtClean="0">
                <a:solidFill>
                  <a:prstClr val="black"/>
                </a:solidFill>
                <a:latin typeface="Calibri" panose="020F0502020204030204"/>
                <a:ea typeface="游ゴシック" panose="020B0400000000000000" pitchFamily="50" charset="-128"/>
              </a:rPr>
              <a:t>検査等の</a:t>
            </a:r>
            <a:r>
              <a:rPr lang="ja-JP" altLang="en-US" sz="844" b="1" dirty="0">
                <a:solidFill>
                  <a:prstClr val="black"/>
                </a:solidFill>
                <a:latin typeface="Calibri" panose="020F0502020204030204"/>
                <a:ea typeface="游ゴシック" panose="020B0400000000000000" pitchFamily="50" charset="-128"/>
              </a:rPr>
              <a:t>実施</a:t>
            </a:r>
          </a:p>
        </p:txBody>
      </p:sp>
      <p:sp>
        <p:nvSpPr>
          <p:cNvPr id="37" name="角丸四角形 36"/>
          <p:cNvSpPr/>
          <p:nvPr/>
        </p:nvSpPr>
        <p:spPr>
          <a:xfrm>
            <a:off x="701298" y="6079942"/>
            <a:ext cx="1092405" cy="438949"/>
          </a:xfrm>
          <a:prstGeom prst="roundRect">
            <a:avLst/>
          </a:prstGeom>
          <a:solidFill>
            <a:schemeClr val="accent5">
              <a:lumMod val="20000"/>
              <a:lumOff val="80000"/>
            </a:schemeClr>
          </a:solidFill>
          <a:ln w="31750" cmpd="dbl"/>
        </p:spPr>
        <p:style>
          <a:lnRef idx="2">
            <a:schemeClr val="dk1"/>
          </a:lnRef>
          <a:fillRef idx="1">
            <a:schemeClr val="lt1"/>
          </a:fillRef>
          <a:effectRef idx="0">
            <a:schemeClr val="dk1"/>
          </a:effectRef>
          <a:fontRef idx="minor">
            <a:schemeClr val="dk1"/>
          </a:fontRef>
        </p:style>
        <p:txBody>
          <a:bodyPr wrap="square" lIns="36000" rIns="36000" rtlCol="0" anchor="ctr">
            <a:noAutofit/>
          </a:bodyPr>
          <a:lstStyle/>
          <a:p>
            <a:pPr algn="ctr" defTabSz="321686"/>
            <a:r>
              <a:rPr kumimoji="0" lang="ja-JP" altLang="en-US" sz="1200" dirty="0" smtClean="0">
                <a:solidFill>
                  <a:prstClr val="black"/>
                </a:solidFill>
                <a:latin typeface="Calibri" panose="020F0502020204030204"/>
                <a:ea typeface="游ゴシック" panose="020B0400000000000000" pitchFamily="50" charset="-128"/>
              </a:rPr>
              <a:t>かかりつけ医</a:t>
            </a:r>
          </a:p>
        </p:txBody>
      </p:sp>
      <p:sp>
        <p:nvSpPr>
          <p:cNvPr id="38" name="角丸四角形 37"/>
          <p:cNvSpPr/>
          <p:nvPr/>
        </p:nvSpPr>
        <p:spPr>
          <a:xfrm>
            <a:off x="2959456" y="6084731"/>
            <a:ext cx="1512896" cy="434161"/>
          </a:xfrm>
          <a:prstGeom prst="roundRect">
            <a:avLst/>
          </a:prstGeom>
        </p:spPr>
        <p:style>
          <a:lnRef idx="2">
            <a:schemeClr val="dk1"/>
          </a:lnRef>
          <a:fillRef idx="1">
            <a:schemeClr val="lt1"/>
          </a:fillRef>
          <a:effectRef idx="0">
            <a:schemeClr val="dk1"/>
          </a:effectRef>
          <a:fontRef idx="minor">
            <a:schemeClr val="dk1"/>
          </a:fontRef>
        </p:style>
        <p:txBody>
          <a:bodyPr wrap="square" lIns="0" rIns="0" rtlCol="0" anchor="ctr">
            <a:spAutoFit/>
          </a:bodyPr>
          <a:lstStyle/>
          <a:p>
            <a:pPr algn="ctr" defTabSz="321686"/>
            <a:r>
              <a:rPr kumimoji="0" lang="ja-JP" altLang="en-US" sz="975" dirty="0" smtClean="0">
                <a:solidFill>
                  <a:prstClr val="black"/>
                </a:solidFill>
                <a:latin typeface="Calibri" panose="020F0502020204030204"/>
                <a:ea typeface="游ゴシック" panose="020B0400000000000000" pitchFamily="50" charset="-128"/>
              </a:rPr>
              <a:t>受診調整機能付</a:t>
            </a:r>
            <a:endParaRPr kumimoji="0" lang="en-US" altLang="ja-JP" sz="975" dirty="0" smtClean="0">
              <a:solidFill>
                <a:prstClr val="black"/>
              </a:solidFill>
              <a:latin typeface="Calibri" panose="020F0502020204030204"/>
              <a:ea typeface="游ゴシック" panose="020B0400000000000000" pitchFamily="50" charset="-128"/>
            </a:endParaRPr>
          </a:p>
          <a:p>
            <a:pPr algn="ctr" defTabSz="321686"/>
            <a:r>
              <a:rPr kumimoji="0" lang="ja-JP" altLang="en-US" sz="975" dirty="0" smtClean="0">
                <a:solidFill>
                  <a:prstClr val="black"/>
                </a:solidFill>
                <a:latin typeface="Calibri" panose="020F0502020204030204"/>
                <a:ea typeface="游ゴシック" panose="020B0400000000000000" pitchFamily="50" charset="-128"/>
              </a:rPr>
              <a:t>地域外来・検査センター</a:t>
            </a:r>
            <a:endParaRPr kumimoji="0" lang="en-US" altLang="ja-JP" sz="975" dirty="0" smtClean="0">
              <a:solidFill>
                <a:prstClr val="black"/>
              </a:solidFill>
              <a:latin typeface="Calibri" panose="020F0502020204030204"/>
              <a:ea typeface="游ゴシック" panose="020B0400000000000000" pitchFamily="50" charset="-128"/>
            </a:endParaRPr>
          </a:p>
        </p:txBody>
      </p:sp>
      <p:sp>
        <p:nvSpPr>
          <p:cNvPr id="39" name="角丸四角形 38"/>
          <p:cNvSpPr/>
          <p:nvPr/>
        </p:nvSpPr>
        <p:spPr>
          <a:xfrm>
            <a:off x="1858288" y="6080442"/>
            <a:ext cx="1041502" cy="438450"/>
          </a:xfrm>
          <a:prstGeom prst="roundRect">
            <a:avLst/>
          </a:prstGeom>
        </p:spPr>
        <p:style>
          <a:lnRef idx="2">
            <a:schemeClr val="dk1"/>
          </a:lnRef>
          <a:fillRef idx="1">
            <a:schemeClr val="lt1"/>
          </a:fillRef>
          <a:effectRef idx="0">
            <a:schemeClr val="dk1"/>
          </a:effectRef>
          <a:fontRef idx="minor">
            <a:schemeClr val="dk1"/>
          </a:fontRef>
        </p:style>
        <p:txBody>
          <a:bodyPr wrap="square" lIns="36000" rIns="36000" rtlCol="0" anchor="ctr">
            <a:noAutofit/>
          </a:bodyPr>
          <a:lstStyle/>
          <a:p>
            <a:pPr lvl="0" algn="ctr" defTabSz="321686"/>
            <a:r>
              <a:rPr kumimoji="0" lang="ja-JP" altLang="en-US" sz="975" dirty="0">
                <a:solidFill>
                  <a:prstClr val="black"/>
                </a:solidFill>
              </a:rPr>
              <a:t>帰国者・接触者外来</a:t>
            </a:r>
            <a:endParaRPr kumimoji="0" lang="en-US" altLang="ja-JP" sz="975" dirty="0">
              <a:solidFill>
                <a:prstClr val="black"/>
              </a:solidFill>
            </a:endParaRPr>
          </a:p>
        </p:txBody>
      </p:sp>
      <p:sp>
        <p:nvSpPr>
          <p:cNvPr id="44" name="テキスト ボックス 43"/>
          <p:cNvSpPr txBox="1"/>
          <p:nvPr/>
        </p:nvSpPr>
        <p:spPr>
          <a:xfrm>
            <a:off x="5803154" y="1513824"/>
            <a:ext cx="3236784" cy="307777"/>
          </a:xfrm>
          <a:prstGeom prst="rect">
            <a:avLst/>
          </a:prstGeom>
          <a:noFill/>
        </p:spPr>
        <p:txBody>
          <a:bodyPr wrap="none" rtlCol="0">
            <a:spAutoFit/>
          </a:bodyPr>
          <a:lstStyle/>
          <a:p>
            <a:r>
              <a:rPr kumimoji="1" lang="ja-JP" altLang="en-US" sz="1400" b="1" dirty="0" smtClean="0"/>
              <a:t>≪新型</a:t>
            </a:r>
            <a:r>
              <a:rPr kumimoji="1" lang="ja-JP" altLang="en-US" sz="1400" b="1" dirty="0"/>
              <a:t>コロナ受診相談</a:t>
            </a:r>
            <a:r>
              <a:rPr kumimoji="1" lang="ja-JP" altLang="en-US" sz="1400" b="1" dirty="0" smtClean="0"/>
              <a:t>センター一覧≫</a:t>
            </a:r>
            <a:endParaRPr kumimoji="1" lang="ja-JP" altLang="en-US" sz="1400" b="1" dirty="0"/>
          </a:p>
        </p:txBody>
      </p:sp>
      <p:graphicFrame>
        <p:nvGraphicFramePr>
          <p:cNvPr id="45" name="表 44"/>
          <p:cNvGraphicFramePr>
            <a:graphicFrameLocks noGrp="1"/>
          </p:cNvGraphicFramePr>
          <p:nvPr>
            <p:extLst>
              <p:ext uri="{D42A27DB-BD31-4B8C-83A1-F6EECF244321}">
                <p14:modId xmlns:p14="http://schemas.microsoft.com/office/powerpoint/2010/main" val="3880928965"/>
              </p:ext>
            </p:extLst>
          </p:nvPr>
        </p:nvGraphicFramePr>
        <p:xfrm>
          <a:off x="5081546" y="1804960"/>
          <a:ext cx="4680000" cy="4519773"/>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3218311670"/>
                    </a:ext>
                  </a:extLst>
                </a:gridCol>
                <a:gridCol w="1440000">
                  <a:extLst>
                    <a:ext uri="{9D8B030D-6E8A-4147-A177-3AD203B41FA5}">
                      <a16:colId xmlns:a16="http://schemas.microsoft.com/office/drawing/2014/main" val="4129923534"/>
                    </a:ext>
                  </a:extLst>
                </a:gridCol>
                <a:gridCol w="1440000">
                  <a:extLst>
                    <a:ext uri="{9D8B030D-6E8A-4147-A177-3AD203B41FA5}">
                      <a16:colId xmlns:a16="http://schemas.microsoft.com/office/drawing/2014/main" val="2334180582"/>
                    </a:ext>
                  </a:extLst>
                </a:gridCol>
              </a:tblGrid>
              <a:tr h="225633">
                <a:tc>
                  <a:txBody>
                    <a:bodyPr/>
                    <a:lstStyle/>
                    <a:p>
                      <a:pPr algn="ctr">
                        <a:lnSpc>
                          <a:spcPct val="100000"/>
                        </a:lnSpc>
                      </a:pPr>
                      <a:r>
                        <a:rPr kumimoji="1" lang="ja-JP" altLang="en-US" sz="1050" dirty="0" smtClean="0">
                          <a:latin typeface="+mn-ea"/>
                          <a:ea typeface="+mn-ea"/>
                        </a:rPr>
                        <a:t>センター名</a:t>
                      </a:r>
                      <a:endParaRPr kumimoji="1" lang="ja-JP" altLang="en-US" sz="1050" dirty="0">
                        <a:latin typeface="+mn-ea"/>
                        <a:ea typeface="+mn-ea"/>
                      </a:endParaRPr>
                    </a:p>
                  </a:txBody>
                  <a:tcPr/>
                </a:tc>
                <a:tc>
                  <a:txBody>
                    <a:bodyPr/>
                    <a:lstStyle/>
                    <a:p>
                      <a:pPr algn="ctr">
                        <a:lnSpc>
                          <a:spcPct val="100000"/>
                        </a:lnSpc>
                      </a:pPr>
                      <a:r>
                        <a:rPr kumimoji="1" lang="ja-JP" altLang="en-US" sz="1050" dirty="0" smtClean="0">
                          <a:latin typeface="+mn-ea"/>
                          <a:ea typeface="+mn-ea"/>
                        </a:rPr>
                        <a:t>電話番号</a:t>
                      </a:r>
                      <a:endParaRPr kumimoji="1" lang="ja-JP" altLang="en-US" sz="1050" dirty="0">
                        <a:latin typeface="+mn-ea"/>
                        <a:ea typeface="+mn-ea"/>
                      </a:endParaRPr>
                    </a:p>
                  </a:txBody>
                  <a:tcPr/>
                </a:tc>
                <a:tc>
                  <a:txBody>
                    <a:bodyPr/>
                    <a:lstStyle/>
                    <a:p>
                      <a:pPr algn="ctr">
                        <a:lnSpc>
                          <a:spcPct val="100000"/>
                        </a:lnSpc>
                      </a:pPr>
                      <a:r>
                        <a:rPr kumimoji="1" lang="en-US" altLang="ja-JP" sz="1050" dirty="0" smtClean="0">
                          <a:latin typeface="+mn-ea"/>
                          <a:ea typeface="+mn-ea"/>
                        </a:rPr>
                        <a:t>FAX</a:t>
                      </a:r>
                      <a:r>
                        <a:rPr kumimoji="1" lang="ja-JP" altLang="en-US" sz="1050" dirty="0" smtClean="0">
                          <a:latin typeface="+mn-ea"/>
                          <a:ea typeface="+mn-ea"/>
                        </a:rPr>
                        <a:t>番号</a:t>
                      </a:r>
                      <a:endParaRPr kumimoji="1" lang="ja-JP" altLang="en-US" sz="1050" dirty="0">
                        <a:latin typeface="+mn-ea"/>
                        <a:ea typeface="+mn-ea"/>
                      </a:endParaRPr>
                    </a:p>
                  </a:txBody>
                  <a:tcPr/>
                </a:tc>
                <a:extLst>
                  <a:ext uri="{0D108BD9-81ED-4DB2-BD59-A6C34878D82A}">
                    <a16:rowId xmlns:a16="http://schemas.microsoft.com/office/drawing/2014/main" val="2243052459"/>
                  </a:ext>
                </a:extLst>
              </a:tr>
              <a:tr h="216165">
                <a:tc>
                  <a:txBody>
                    <a:bodyPr/>
                    <a:lstStyle/>
                    <a:p>
                      <a:pPr algn="ctr">
                        <a:lnSpc>
                          <a:spcPct val="100000"/>
                        </a:lnSpc>
                      </a:pPr>
                      <a:r>
                        <a:rPr lang="zh-TW" altLang="en-US" sz="1050" dirty="0">
                          <a:effectLst/>
                          <a:latin typeface="游ゴシック" panose="020B0400000000000000" pitchFamily="50" charset="-128"/>
                          <a:ea typeface="游ゴシック" panose="020B0400000000000000" pitchFamily="50" charset="-128"/>
                        </a:rPr>
                        <a:t>大阪府池田</a:t>
                      </a:r>
                      <a:r>
                        <a:rPr lang="zh-TW" altLang="en-US" sz="1050" dirty="0" smtClean="0">
                          <a:effectLst/>
                          <a:latin typeface="游ゴシック" panose="020B0400000000000000" pitchFamily="50" charset="-128"/>
                          <a:ea typeface="游ゴシック" panose="020B0400000000000000" pitchFamily="50" charset="-128"/>
                        </a:rPr>
                        <a:t>保健</a:t>
                      </a:r>
                      <a:r>
                        <a:rPr lang="ja-JP" altLang="en-US" sz="1050" dirty="0" smtClean="0">
                          <a:effectLst/>
                          <a:latin typeface="游ゴシック" panose="020B0400000000000000" pitchFamily="50" charset="-128"/>
                          <a:ea typeface="游ゴシック" panose="020B0400000000000000" pitchFamily="50" charset="-128"/>
                        </a:rPr>
                        <a:t>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rowSpan="9">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06-7166-9911</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rowSpan="9">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06-6944-7579</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extLst>
                  <a:ext uri="{0D108BD9-81ED-4DB2-BD59-A6C34878D82A}">
                    <a16:rowId xmlns:a16="http://schemas.microsoft.com/office/drawing/2014/main" val="522592120"/>
                  </a:ext>
                </a:extLst>
              </a:tr>
              <a:tr h="2161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050" dirty="0" smtClean="0">
                          <a:effectLst/>
                          <a:latin typeface="游ゴシック" panose="020B0400000000000000" pitchFamily="50" charset="-128"/>
                          <a:ea typeface="游ゴシック" panose="020B0400000000000000" pitchFamily="50" charset="-128"/>
                        </a:rPr>
                        <a:t>大阪府茨木保健所</a:t>
                      </a: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51940912"/>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大阪府守口保健所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45248112"/>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大阪府四條畷保健所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53620606"/>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大阪府藤井寺保健所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12582288"/>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大阪府富田林保健所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92011360"/>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大阪府和泉保健所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95186016"/>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大阪府岸和田保健所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3698955"/>
                  </a:ext>
                </a:extLst>
              </a:tr>
              <a:tr h="216165">
                <a:tc>
                  <a:txBody>
                    <a:bodyPr/>
                    <a:lstStyle/>
                    <a:p>
                      <a:pPr algn="ctr">
                        <a:lnSpc>
                          <a:spcPct val="100000"/>
                        </a:lnSpc>
                      </a:pPr>
                      <a:r>
                        <a:rPr lang="zh-TW" altLang="en-US" sz="1050" dirty="0" smtClean="0">
                          <a:effectLst/>
                          <a:latin typeface="游ゴシック" panose="020B0400000000000000" pitchFamily="50" charset="-128"/>
                          <a:ea typeface="游ゴシック" panose="020B0400000000000000" pitchFamily="50" charset="-128"/>
                        </a:rPr>
                        <a:t>大阪府泉佐野保健所</a:t>
                      </a:r>
                      <a:endParaRPr lang="zh-TW"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10471614"/>
                  </a:ext>
                </a:extLst>
              </a:tr>
              <a:tr h="216165">
                <a:tc>
                  <a:txBody>
                    <a:bodyPr/>
                    <a:lstStyle/>
                    <a:p>
                      <a:pPr algn="ctr">
                        <a:lnSpc>
                          <a:spcPct val="100000"/>
                        </a:lnSpc>
                      </a:pPr>
                      <a:r>
                        <a:rPr lang="ja-JP" altLang="en-US" sz="1050" dirty="0">
                          <a:effectLst/>
                          <a:latin typeface="游ゴシック" panose="020B0400000000000000" pitchFamily="50" charset="-128"/>
                          <a:ea typeface="游ゴシック" panose="020B0400000000000000" pitchFamily="50" charset="-128"/>
                        </a:rPr>
                        <a:t>大阪市保健所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06-6647-0641</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06-6647-1029</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extLst>
                  <a:ext uri="{0D108BD9-81ED-4DB2-BD59-A6C34878D82A}">
                    <a16:rowId xmlns:a16="http://schemas.microsoft.com/office/drawing/2014/main" val="2005604162"/>
                  </a:ext>
                </a:extLst>
              </a:tr>
              <a:tr h="216165">
                <a:tc>
                  <a:txBody>
                    <a:bodyPr/>
                    <a:lstStyle/>
                    <a:p>
                      <a:pPr algn="ctr">
                        <a:lnSpc>
                          <a:spcPct val="100000"/>
                        </a:lnSpc>
                      </a:pPr>
                      <a:r>
                        <a:rPr lang="ja-JP" altLang="en-US" sz="1050">
                          <a:effectLst/>
                          <a:latin typeface="游ゴシック" panose="020B0400000000000000" pitchFamily="50" charset="-128"/>
                          <a:ea typeface="游ゴシック" panose="020B0400000000000000" pitchFamily="50" charset="-128"/>
                        </a:rPr>
                        <a:t>堺市保健所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072-228-0239</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072-222-9876</a:t>
                      </a:r>
                    </a:p>
                  </a:txBody>
                  <a:tcPr marL="9525" marR="9525" marT="9525" marB="9525" anchor="ctr"/>
                </a:tc>
                <a:extLst>
                  <a:ext uri="{0D108BD9-81ED-4DB2-BD59-A6C34878D82A}">
                    <a16:rowId xmlns:a16="http://schemas.microsoft.com/office/drawing/2014/main" val="1216848750"/>
                  </a:ext>
                </a:extLst>
              </a:tr>
              <a:tr h="341946">
                <a:tc>
                  <a:txBody>
                    <a:bodyPr/>
                    <a:lstStyle/>
                    <a:p>
                      <a:pPr algn="ctr">
                        <a:lnSpc>
                          <a:spcPct val="100000"/>
                        </a:lnSpc>
                      </a:pPr>
                      <a:r>
                        <a:rPr lang="zh-TW" altLang="en-US" sz="1050" dirty="0">
                          <a:effectLst/>
                          <a:latin typeface="游ゴシック" panose="020B0400000000000000" pitchFamily="50" charset="-128"/>
                          <a:ea typeface="游ゴシック" panose="020B0400000000000000" pitchFamily="50" charset="-128"/>
                        </a:rPr>
                        <a:t>高槻市保健所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072-661-9335</a:t>
                      </a:r>
                      <a:br>
                        <a:rPr lang="en-US" altLang="ja-JP" sz="1050" dirty="0" smtClean="0">
                          <a:effectLst/>
                          <a:latin typeface="游ゴシック" panose="020B0400000000000000" pitchFamily="50" charset="-128"/>
                          <a:ea typeface="游ゴシック" panose="020B0400000000000000" pitchFamily="50" charset="-128"/>
                        </a:rPr>
                      </a:br>
                      <a:r>
                        <a:rPr lang="ja-JP" altLang="en-US" sz="1050" dirty="0" smtClean="0">
                          <a:effectLst/>
                          <a:latin typeface="游ゴシック" panose="020B0400000000000000" pitchFamily="50" charset="-128"/>
                          <a:ea typeface="游ゴシック" panose="020B0400000000000000" pitchFamily="50" charset="-128"/>
                        </a:rPr>
                        <a:t>＊</a:t>
                      </a:r>
                      <a:r>
                        <a:rPr lang="en-US" altLang="ja-JP" sz="1050" dirty="0" smtClean="0">
                          <a:effectLst/>
                          <a:latin typeface="游ゴシック" panose="020B0400000000000000" pitchFamily="50" charset="-128"/>
                          <a:ea typeface="游ゴシック" panose="020B0400000000000000" pitchFamily="50" charset="-128"/>
                        </a:rPr>
                        <a:t>050-3531-5598</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072-661-1800</a:t>
                      </a:r>
                    </a:p>
                  </a:txBody>
                  <a:tcPr marL="9525" marR="9525" marT="9525" marB="9525" anchor="ctr"/>
                </a:tc>
                <a:extLst>
                  <a:ext uri="{0D108BD9-81ED-4DB2-BD59-A6C34878D82A}">
                    <a16:rowId xmlns:a16="http://schemas.microsoft.com/office/drawing/2014/main" val="722662292"/>
                  </a:ext>
                </a:extLst>
              </a:tr>
              <a:tr h="216165">
                <a:tc>
                  <a:txBody>
                    <a:bodyPr/>
                    <a:lstStyle/>
                    <a:p>
                      <a:pPr algn="ctr">
                        <a:lnSpc>
                          <a:spcPct val="100000"/>
                        </a:lnSpc>
                      </a:pPr>
                      <a:r>
                        <a:rPr lang="zh-TW" altLang="en-US" sz="1050" dirty="0">
                          <a:effectLst/>
                          <a:latin typeface="游ゴシック" panose="020B0400000000000000" pitchFamily="50" charset="-128"/>
                          <a:ea typeface="游ゴシック" panose="020B0400000000000000" pitchFamily="50" charset="-128"/>
                        </a:rPr>
                        <a:t>東大阪市保健所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072-963-9393</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072-960-3809</a:t>
                      </a:r>
                    </a:p>
                  </a:txBody>
                  <a:tcPr marL="9525" marR="9525" marT="9525" marB="9525" anchor="ctr"/>
                </a:tc>
                <a:extLst>
                  <a:ext uri="{0D108BD9-81ED-4DB2-BD59-A6C34878D82A}">
                    <a16:rowId xmlns:a16="http://schemas.microsoft.com/office/drawing/2014/main" val="3389267552"/>
                  </a:ext>
                </a:extLst>
              </a:tr>
              <a:tr h="341946">
                <a:tc>
                  <a:txBody>
                    <a:bodyPr/>
                    <a:lstStyle/>
                    <a:p>
                      <a:pPr algn="ctr">
                        <a:lnSpc>
                          <a:spcPct val="100000"/>
                        </a:lnSpc>
                      </a:pPr>
                      <a:r>
                        <a:rPr lang="zh-TW" altLang="en-US" sz="1050" dirty="0">
                          <a:effectLst/>
                          <a:latin typeface="游ゴシック" panose="020B0400000000000000" pitchFamily="50" charset="-128"/>
                          <a:ea typeface="游ゴシック" panose="020B0400000000000000" pitchFamily="50" charset="-128"/>
                        </a:rPr>
                        <a:t>豊中市保健所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06-6151-2603</a:t>
                      </a:r>
                      <a:r>
                        <a:rPr lang="en-US" altLang="ja-JP" sz="1050" dirty="0">
                          <a:effectLst/>
                          <a:latin typeface="游ゴシック" panose="020B0400000000000000" pitchFamily="50" charset="-128"/>
                          <a:ea typeface="游ゴシック" panose="020B0400000000000000" pitchFamily="50" charset="-128"/>
                        </a:rPr>
                        <a:t/>
                      </a:r>
                      <a:br>
                        <a:rPr lang="en-US" altLang="ja-JP" sz="1050" dirty="0">
                          <a:effectLst/>
                          <a:latin typeface="游ゴシック" panose="020B0400000000000000" pitchFamily="50" charset="-128"/>
                          <a:ea typeface="游ゴシック" panose="020B0400000000000000" pitchFamily="50" charset="-128"/>
                        </a:rPr>
                      </a:br>
                      <a:r>
                        <a:rPr lang="ja-JP" altLang="en-US" sz="1050" dirty="0" smtClean="0">
                          <a:effectLst/>
                          <a:latin typeface="游ゴシック" panose="020B0400000000000000" pitchFamily="50" charset="-128"/>
                          <a:ea typeface="+mn-ea"/>
                        </a:rPr>
                        <a:t>＊</a:t>
                      </a:r>
                      <a:r>
                        <a:rPr lang="en-US" altLang="ja-JP" sz="1050" dirty="0" smtClean="0">
                          <a:effectLst/>
                          <a:latin typeface="游ゴシック" panose="020B0400000000000000" pitchFamily="50" charset="-128"/>
                          <a:ea typeface="游ゴシック" panose="020B0400000000000000" pitchFamily="50" charset="-128"/>
                        </a:rPr>
                        <a:t>050-3531-0361</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06-6152-7328</a:t>
                      </a:r>
                    </a:p>
                  </a:txBody>
                  <a:tcPr marL="9525" marR="9525" marT="9525" marB="9525" anchor="ctr"/>
                </a:tc>
                <a:extLst>
                  <a:ext uri="{0D108BD9-81ED-4DB2-BD59-A6C34878D82A}">
                    <a16:rowId xmlns:a16="http://schemas.microsoft.com/office/drawing/2014/main" val="1379325808"/>
                  </a:ext>
                </a:extLst>
              </a:tr>
              <a:tr h="216165">
                <a:tc>
                  <a:txBody>
                    <a:bodyPr/>
                    <a:lstStyle/>
                    <a:p>
                      <a:pPr algn="ctr">
                        <a:lnSpc>
                          <a:spcPct val="100000"/>
                        </a:lnSpc>
                      </a:pPr>
                      <a:r>
                        <a:rPr lang="ja-JP" altLang="en-US" sz="1050" dirty="0">
                          <a:effectLst/>
                          <a:latin typeface="游ゴシック" panose="020B0400000000000000" pitchFamily="50" charset="-128"/>
                          <a:ea typeface="游ゴシック" panose="020B0400000000000000" pitchFamily="50" charset="-128"/>
                        </a:rPr>
                        <a:t>枚方市健康福祉部</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072-841-1326</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072-841-5711</a:t>
                      </a:r>
                    </a:p>
                  </a:txBody>
                  <a:tcPr marL="9525" marR="9525" marT="9525" marB="9525" anchor="ctr"/>
                </a:tc>
                <a:extLst>
                  <a:ext uri="{0D108BD9-81ED-4DB2-BD59-A6C34878D82A}">
                    <a16:rowId xmlns:a16="http://schemas.microsoft.com/office/drawing/2014/main" val="1235031625"/>
                  </a:ext>
                </a:extLst>
              </a:tr>
              <a:tr h="216165">
                <a:tc>
                  <a:txBody>
                    <a:bodyPr/>
                    <a:lstStyle/>
                    <a:p>
                      <a:pPr algn="ctr">
                        <a:lnSpc>
                          <a:spcPct val="100000"/>
                        </a:lnSpc>
                      </a:pPr>
                      <a:r>
                        <a:rPr lang="ja-JP" altLang="en-US" sz="1050">
                          <a:effectLst/>
                          <a:latin typeface="游ゴシック" panose="020B0400000000000000" pitchFamily="50" charset="-128"/>
                          <a:ea typeface="游ゴシック" panose="020B0400000000000000" pitchFamily="50" charset="-128"/>
                        </a:rPr>
                        <a:t>八尾市保健所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072-994-0668</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072-922-4965</a:t>
                      </a:r>
                    </a:p>
                  </a:txBody>
                  <a:tcPr marL="9525" marR="9525" marT="9525" marB="9525" anchor="ctr"/>
                </a:tc>
                <a:extLst>
                  <a:ext uri="{0D108BD9-81ED-4DB2-BD59-A6C34878D82A}">
                    <a16:rowId xmlns:a16="http://schemas.microsoft.com/office/drawing/2014/main" val="2357560530"/>
                  </a:ext>
                </a:extLst>
              </a:tr>
              <a:tr h="216165">
                <a:tc>
                  <a:txBody>
                    <a:bodyPr/>
                    <a:lstStyle/>
                    <a:p>
                      <a:pPr algn="ctr">
                        <a:lnSpc>
                          <a:spcPct val="100000"/>
                        </a:lnSpc>
                      </a:pPr>
                      <a:r>
                        <a:rPr lang="zh-CN" altLang="en-US" sz="1050" dirty="0">
                          <a:effectLst/>
                          <a:latin typeface="游ゴシック" panose="020B0400000000000000" pitchFamily="50" charset="-128"/>
                          <a:ea typeface="游ゴシック" panose="020B0400000000000000" pitchFamily="50" charset="-128"/>
                        </a:rPr>
                        <a:t>寝屋川市保健所</a:t>
                      </a: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072-829-8455</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072-829-1247</a:t>
                      </a:r>
                    </a:p>
                  </a:txBody>
                  <a:tcPr marL="9525" marR="9525" marT="9525" marB="9525" anchor="ctr"/>
                </a:tc>
                <a:extLst>
                  <a:ext uri="{0D108BD9-81ED-4DB2-BD59-A6C34878D82A}">
                    <a16:rowId xmlns:a16="http://schemas.microsoft.com/office/drawing/2014/main" val="1031983639"/>
                  </a:ext>
                </a:extLst>
              </a:tr>
              <a:tr h="341946">
                <a:tc>
                  <a:txBody>
                    <a:bodyPr/>
                    <a:lstStyle/>
                    <a:p>
                      <a:pPr algn="ctr">
                        <a:lnSpc>
                          <a:spcPct val="100000"/>
                        </a:lnSpc>
                      </a:pPr>
                      <a:r>
                        <a:rPr lang="ja-JP" altLang="en-US" sz="1050" dirty="0">
                          <a:effectLst/>
                          <a:latin typeface="游ゴシック" panose="020B0400000000000000" pitchFamily="50" charset="-128"/>
                          <a:ea typeface="游ゴシック" panose="020B0400000000000000" pitchFamily="50" charset="-128"/>
                        </a:rPr>
                        <a:t>吹田市</a:t>
                      </a:r>
                      <a:r>
                        <a:rPr lang="ja-JP" altLang="en-US" sz="1050" dirty="0" smtClean="0">
                          <a:effectLst/>
                          <a:latin typeface="游ゴシック" panose="020B0400000000000000" pitchFamily="50" charset="-128"/>
                          <a:ea typeface="游ゴシック" panose="020B0400000000000000" pitchFamily="50" charset="-128"/>
                        </a:rPr>
                        <a:t>保健所</a:t>
                      </a:r>
                      <a:endParaRPr lang="ja-JP" altLang="en-US"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smtClean="0">
                          <a:effectLst/>
                          <a:latin typeface="游ゴシック" panose="020B0400000000000000" pitchFamily="50" charset="-128"/>
                          <a:ea typeface="游ゴシック" panose="020B0400000000000000" pitchFamily="50" charset="-128"/>
                        </a:rPr>
                        <a:t>06-7178-1370</a:t>
                      </a:r>
                      <a:r>
                        <a:rPr lang="en-US" altLang="ja-JP" sz="1050" dirty="0">
                          <a:effectLst/>
                          <a:latin typeface="游ゴシック" panose="020B0400000000000000" pitchFamily="50" charset="-128"/>
                          <a:ea typeface="游ゴシック" panose="020B0400000000000000" pitchFamily="50" charset="-128"/>
                        </a:rPr>
                        <a:t/>
                      </a:r>
                      <a:br>
                        <a:rPr lang="en-US" altLang="ja-JP" sz="1050" dirty="0">
                          <a:effectLst/>
                          <a:latin typeface="游ゴシック" panose="020B0400000000000000" pitchFamily="50" charset="-128"/>
                          <a:ea typeface="游ゴシック" panose="020B0400000000000000" pitchFamily="50" charset="-128"/>
                        </a:rPr>
                      </a:br>
                      <a:r>
                        <a:rPr lang="ja-JP" altLang="en-US" sz="1050" dirty="0" smtClean="0">
                          <a:effectLst/>
                          <a:latin typeface="游ゴシック" panose="020B0400000000000000" pitchFamily="50" charset="-128"/>
                          <a:ea typeface="+mn-ea"/>
                        </a:rPr>
                        <a:t>＊</a:t>
                      </a:r>
                      <a:r>
                        <a:rPr lang="en-US" altLang="ja-JP" sz="1050" dirty="0" smtClean="0">
                          <a:effectLst/>
                          <a:latin typeface="游ゴシック" panose="020B0400000000000000" pitchFamily="50" charset="-128"/>
                          <a:ea typeface="游ゴシック" panose="020B0400000000000000" pitchFamily="50" charset="-128"/>
                        </a:rPr>
                        <a:t>050-3531-5598</a:t>
                      </a:r>
                      <a:endParaRPr lang="en-US" altLang="ja-JP" sz="1050" dirty="0">
                        <a:effectLst/>
                        <a:latin typeface="游ゴシック" panose="020B0400000000000000" pitchFamily="50" charset="-128"/>
                        <a:ea typeface="游ゴシック" panose="020B0400000000000000" pitchFamily="50" charset="-128"/>
                      </a:endParaRPr>
                    </a:p>
                  </a:txBody>
                  <a:tcPr marL="9525" marR="9525" marT="9525" marB="9525" anchor="ctr"/>
                </a:tc>
                <a:tc>
                  <a:txBody>
                    <a:bodyPr/>
                    <a:lstStyle/>
                    <a:p>
                      <a:pPr lvl="0" algn="ctr">
                        <a:lnSpc>
                          <a:spcPct val="100000"/>
                        </a:lnSpc>
                      </a:pPr>
                      <a:r>
                        <a:rPr lang="en-US" altLang="ja-JP" sz="1050" dirty="0">
                          <a:effectLst/>
                          <a:latin typeface="游ゴシック" panose="020B0400000000000000" pitchFamily="50" charset="-128"/>
                          <a:ea typeface="游ゴシック" panose="020B0400000000000000" pitchFamily="50" charset="-128"/>
                        </a:rPr>
                        <a:t>06-6339-2058</a:t>
                      </a:r>
                    </a:p>
                  </a:txBody>
                  <a:tcPr marL="9525" marR="9525" marT="9525" marB="9525" anchor="ctr"/>
                </a:tc>
                <a:extLst>
                  <a:ext uri="{0D108BD9-81ED-4DB2-BD59-A6C34878D82A}">
                    <a16:rowId xmlns:a16="http://schemas.microsoft.com/office/drawing/2014/main" val="537965109"/>
                  </a:ext>
                </a:extLst>
              </a:tr>
            </a:tbl>
          </a:graphicData>
        </a:graphic>
      </p:graphicFrame>
      <p:sp>
        <p:nvSpPr>
          <p:cNvPr id="47" name="角丸四角形 46"/>
          <p:cNvSpPr/>
          <p:nvPr/>
        </p:nvSpPr>
        <p:spPr>
          <a:xfrm>
            <a:off x="161240" y="806406"/>
            <a:ext cx="9600305" cy="69755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kumimoji="1" lang="ja-JP" altLang="en-US" sz="1400" dirty="0"/>
              <a:t>年末年始に</a:t>
            </a:r>
            <a:r>
              <a:rPr kumimoji="1" lang="ja-JP" altLang="en-US" sz="1400" dirty="0" smtClean="0"/>
              <a:t>おいて、かかりつけ</a:t>
            </a:r>
            <a:r>
              <a:rPr kumimoji="1" lang="ja-JP" altLang="en-US" sz="1400" dirty="0"/>
              <a:t>医が</a:t>
            </a:r>
            <a:r>
              <a:rPr kumimoji="1" lang="ja-JP" altLang="en-US" sz="1400" dirty="0" smtClean="0"/>
              <a:t>休診の場合や</a:t>
            </a:r>
            <a:r>
              <a:rPr kumimoji="1" lang="ja-JP" altLang="en-US" sz="1400" dirty="0"/>
              <a:t>受診先が見つからない場合</a:t>
            </a:r>
            <a:r>
              <a:rPr kumimoji="1" lang="ja-JP" altLang="en-US" sz="1400" dirty="0" smtClean="0"/>
              <a:t>に、適切に診療・検査医療機関へつなげることができるよう、「新型</a:t>
            </a:r>
            <a:r>
              <a:rPr kumimoji="1" lang="ja-JP" altLang="en-US" sz="1400" dirty="0"/>
              <a:t>コロナ受診相談</a:t>
            </a:r>
            <a:r>
              <a:rPr kumimoji="1" lang="ja-JP" altLang="en-US" sz="1400" dirty="0" smtClean="0"/>
              <a:t>センター」については、年末年始も２</a:t>
            </a:r>
            <a:r>
              <a:rPr kumimoji="1" lang="ja-JP" altLang="en-US" sz="1400" dirty="0"/>
              <a:t>４</a:t>
            </a:r>
            <a:r>
              <a:rPr kumimoji="1" lang="ja-JP" altLang="en-US" sz="1400" dirty="0" smtClean="0"/>
              <a:t>時間体制で、電話回線を増設し、対応する。</a:t>
            </a:r>
            <a:endParaRPr kumimoji="1" lang="ja-JP" altLang="en-US" sz="1400" dirty="0"/>
          </a:p>
        </p:txBody>
      </p:sp>
      <p:sp>
        <p:nvSpPr>
          <p:cNvPr id="48" name="テキスト ボックス 47"/>
          <p:cNvSpPr txBox="1"/>
          <p:nvPr/>
        </p:nvSpPr>
        <p:spPr>
          <a:xfrm>
            <a:off x="5090466" y="6298905"/>
            <a:ext cx="4680000" cy="507831"/>
          </a:xfrm>
          <a:prstGeom prst="rect">
            <a:avLst/>
          </a:prstGeom>
          <a:noFill/>
        </p:spPr>
        <p:txBody>
          <a:bodyPr wrap="square" rtlCol="0">
            <a:spAutoFit/>
          </a:bodyPr>
          <a:lstStyle/>
          <a:p>
            <a:r>
              <a:rPr kumimoji="1" lang="en-US" altLang="ja-JP" sz="900" dirty="0" smtClean="0"/>
              <a:t>※</a:t>
            </a:r>
            <a:r>
              <a:rPr kumimoji="1" lang="ja-JP" altLang="en-US" sz="900" dirty="0" smtClean="0"/>
              <a:t>休日</a:t>
            </a:r>
            <a:r>
              <a:rPr kumimoji="1" lang="ja-JP" altLang="en-US" sz="900" dirty="0"/>
              <a:t>等の時間外に電話をされた際は、自動ガイダンスに切り替わりますので、指示</a:t>
            </a:r>
            <a:r>
              <a:rPr kumimoji="1" lang="ja-JP" altLang="en-US" sz="900" dirty="0" smtClean="0"/>
              <a:t>に</a:t>
            </a:r>
            <a:endParaRPr kumimoji="1" lang="en-US" altLang="ja-JP" sz="900" dirty="0" smtClean="0"/>
          </a:p>
          <a:p>
            <a:r>
              <a:rPr kumimoji="1" lang="ja-JP" altLang="en-US" sz="900" dirty="0" smtClean="0"/>
              <a:t>　従って</a:t>
            </a:r>
            <a:r>
              <a:rPr kumimoji="1" lang="ja-JP" altLang="en-US" sz="900" dirty="0"/>
              <a:t>ください。</a:t>
            </a:r>
          </a:p>
          <a:p>
            <a:r>
              <a:rPr kumimoji="1" lang="ja-JP" altLang="en-US" sz="900" dirty="0" smtClean="0"/>
              <a:t>　なお、＊の</a:t>
            </a:r>
            <a:r>
              <a:rPr kumimoji="1" lang="ja-JP" altLang="en-US" sz="900" dirty="0"/>
              <a:t>電話番号がある保健所は、休日等の時間外に繋がる専用番号です。</a:t>
            </a:r>
          </a:p>
        </p:txBody>
      </p:sp>
      <p:sp>
        <p:nvSpPr>
          <p:cNvPr id="49" name="テキスト ボックス 48"/>
          <p:cNvSpPr txBox="1"/>
          <p:nvPr/>
        </p:nvSpPr>
        <p:spPr>
          <a:xfrm>
            <a:off x="1555267" y="1513824"/>
            <a:ext cx="1980029" cy="307777"/>
          </a:xfrm>
          <a:prstGeom prst="rect">
            <a:avLst/>
          </a:prstGeom>
          <a:noFill/>
        </p:spPr>
        <p:txBody>
          <a:bodyPr wrap="none" rtlCol="0">
            <a:spAutoFit/>
          </a:bodyPr>
          <a:lstStyle/>
          <a:p>
            <a:r>
              <a:rPr kumimoji="1" lang="ja-JP" altLang="en-US" sz="1400" b="1" dirty="0" smtClean="0"/>
              <a:t>≪相談・受診の流れ≫</a:t>
            </a:r>
            <a:endParaRPr kumimoji="1" lang="ja-JP" altLang="en-US" sz="1400" b="1" dirty="0"/>
          </a:p>
        </p:txBody>
      </p:sp>
      <p:sp>
        <p:nvSpPr>
          <p:cNvPr id="2" name="テキスト ボックス 1"/>
          <p:cNvSpPr txBox="1"/>
          <p:nvPr/>
        </p:nvSpPr>
        <p:spPr>
          <a:xfrm>
            <a:off x="8023539" y="273609"/>
            <a:ext cx="1609859" cy="369332"/>
          </a:xfrm>
          <a:prstGeom prst="rect">
            <a:avLst/>
          </a:prstGeom>
          <a:solidFill>
            <a:schemeClr val="bg1"/>
          </a:solidFill>
        </p:spPr>
        <p:txBody>
          <a:bodyPr wrap="square" rtlCol="0">
            <a:spAutoFit/>
          </a:bodyPr>
          <a:lstStyle/>
          <a:p>
            <a:pPr algn="ctr"/>
            <a:r>
              <a:rPr kumimoji="1" lang="ja-JP" altLang="en-US" dirty="0" smtClean="0"/>
              <a:t>資料３－２</a:t>
            </a:r>
            <a:endParaRPr kumimoji="1" lang="ja-JP" altLang="en-US" dirty="0"/>
          </a:p>
        </p:txBody>
      </p:sp>
      <p:sp>
        <p:nvSpPr>
          <p:cNvPr id="40" name="テキスト ボックス 39"/>
          <p:cNvSpPr txBox="1"/>
          <p:nvPr/>
        </p:nvSpPr>
        <p:spPr>
          <a:xfrm>
            <a:off x="9483008" y="6576801"/>
            <a:ext cx="1345516" cy="229935"/>
          </a:xfrm>
          <a:prstGeom prst="rect">
            <a:avLst/>
          </a:prstGeom>
          <a:noFill/>
        </p:spPr>
        <p:txBody>
          <a:bodyPr wrap="square" rtlCol="0">
            <a:spAutoFit/>
          </a:bodyPr>
          <a:lstStyle/>
          <a:p>
            <a:r>
              <a:rPr kumimoji="1" lang="ja-JP" altLang="en-US" sz="894" dirty="0"/>
              <a:t>１</a:t>
            </a:r>
          </a:p>
        </p:txBody>
      </p:sp>
    </p:spTree>
    <p:extLst>
      <p:ext uri="{BB962C8B-B14F-4D97-AF65-F5344CB8AC3E}">
        <p14:creationId xmlns:p14="http://schemas.microsoft.com/office/powerpoint/2010/main" val="171379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641439"/>
            <a:ext cx="9906000" cy="38047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75" b="1" dirty="0">
                <a:latin typeface="Meiryo UI" panose="020B0604030504040204" pitchFamily="50" charset="-128"/>
                <a:ea typeface="Meiryo UI" panose="020B0604030504040204" pitchFamily="50" charset="-128"/>
              </a:rPr>
              <a:t>年末年始の診療検査体制について</a:t>
            </a:r>
          </a:p>
        </p:txBody>
      </p:sp>
      <p:graphicFrame>
        <p:nvGraphicFramePr>
          <p:cNvPr id="5" name="表 4"/>
          <p:cNvGraphicFramePr>
            <a:graphicFrameLocks noGrp="1"/>
          </p:cNvGraphicFramePr>
          <p:nvPr>
            <p:extLst/>
          </p:nvPr>
        </p:nvGraphicFramePr>
        <p:xfrm>
          <a:off x="164730" y="1522076"/>
          <a:ext cx="9638264" cy="3623534"/>
        </p:xfrm>
        <a:graphic>
          <a:graphicData uri="http://schemas.openxmlformats.org/drawingml/2006/table">
            <a:tbl>
              <a:tblPr firstRow="1" bandRow="1">
                <a:tableStyleId>{5C22544A-7EE6-4342-B048-85BDC9FD1C3A}</a:tableStyleId>
              </a:tblPr>
              <a:tblGrid>
                <a:gridCol w="722612">
                  <a:extLst>
                    <a:ext uri="{9D8B030D-6E8A-4147-A177-3AD203B41FA5}">
                      <a16:colId xmlns:a16="http://schemas.microsoft.com/office/drawing/2014/main" val="163927422"/>
                    </a:ext>
                  </a:extLst>
                </a:gridCol>
                <a:gridCol w="495314">
                  <a:extLst>
                    <a:ext uri="{9D8B030D-6E8A-4147-A177-3AD203B41FA5}">
                      <a16:colId xmlns:a16="http://schemas.microsoft.com/office/drawing/2014/main" val="2217252906"/>
                    </a:ext>
                  </a:extLst>
                </a:gridCol>
                <a:gridCol w="495314">
                  <a:extLst>
                    <a:ext uri="{9D8B030D-6E8A-4147-A177-3AD203B41FA5}">
                      <a16:colId xmlns:a16="http://schemas.microsoft.com/office/drawing/2014/main" val="1277052879"/>
                    </a:ext>
                  </a:extLst>
                </a:gridCol>
                <a:gridCol w="495314">
                  <a:extLst>
                    <a:ext uri="{9D8B030D-6E8A-4147-A177-3AD203B41FA5}">
                      <a16:colId xmlns:a16="http://schemas.microsoft.com/office/drawing/2014/main" val="4128471986"/>
                    </a:ext>
                  </a:extLst>
                </a:gridCol>
                <a:gridCol w="495314">
                  <a:extLst>
                    <a:ext uri="{9D8B030D-6E8A-4147-A177-3AD203B41FA5}">
                      <a16:colId xmlns:a16="http://schemas.microsoft.com/office/drawing/2014/main" val="1463472429"/>
                    </a:ext>
                  </a:extLst>
                </a:gridCol>
                <a:gridCol w="495314">
                  <a:extLst>
                    <a:ext uri="{9D8B030D-6E8A-4147-A177-3AD203B41FA5}">
                      <a16:colId xmlns:a16="http://schemas.microsoft.com/office/drawing/2014/main" val="1229735043"/>
                    </a:ext>
                  </a:extLst>
                </a:gridCol>
                <a:gridCol w="495314">
                  <a:extLst>
                    <a:ext uri="{9D8B030D-6E8A-4147-A177-3AD203B41FA5}">
                      <a16:colId xmlns:a16="http://schemas.microsoft.com/office/drawing/2014/main" val="3398563020"/>
                    </a:ext>
                  </a:extLst>
                </a:gridCol>
                <a:gridCol w="495314">
                  <a:extLst>
                    <a:ext uri="{9D8B030D-6E8A-4147-A177-3AD203B41FA5}">
                      <a16:colId xmlns:a16="http://schemas.microsoft.com/office/drawing/2014/main" val="3133670471"/>
                    </a:ext>
                  </a:extLst>
                </a:gridCol>
                <a:gridCol w="495314">
                  <a:extLst>
                    <a:ext uri="{9D8B030D-6E8A-4147-A177-3AD203B41FA5}">
                      <a16:colId xmlns:a16="http://schemas.microsoft.com/office/drawing/2014/main" val="2650241021"/>
                    </a:ext>
                  </a:extLst>
                </a:gridCol>
                <a:gridCol w="495314">
                  <a:extLst>
                    <a:ext uri="{9D8B030D-6E8A-4147-A177-3AD203B41FA5}">
                      <a16:colId xmlns:a16="http://schemas.microsoft.com/office/drawing/2014/main" val="580812205"/>
                    </a:ext>
                  </a:extLst>
                </a:gridCol>
                <a:gridCol w="495314">
                  <a:extLst>
                    <a:ext uri="{9D8B030D-6E8A-4147-A177-3AD203B41FA5}">
                      <a16:colId xmlns:a16="http://schemas.microsoft.com/office/drawing/2014/main" val="2933574129"/>
                    </a:ext>
                  </a:extLst>
                </a:gridCol>
                <a:gridCol w="495314">
                  <a:extLst>
                    <a:ext uri="{9D8B030D-6E8A-4147-A177-3AD203B41FA5}">
                      <a16:colId xmlns:a16="http://schemas.microsoft.com/office/drawing/2014/main" val="2605423481"/>
                    </a:ext>
                  </a:extLst>
                </a:gridCol>
                <a:gridCol w="495314">
                  <a:extLst>
                    <a:ext uri="{9D8B030D-6E8A-4147-A177-3AD203B41FA5}">
                      <a16:colId xmlns:a16="http://schemas.microsoft.com/office/drawing/2014/main" val="3658482259"/>
                    </a:ext>
                  </a:extLst>
                </a:gridCol>
                <a:gridCol w="495314">
                  <a:extLst>
                    <a:ext uri="{9D8B030D-6E8A-4147-A177-3AD203B41FA5}">
                      <a16:colId xmlns:a16="http://schemas.microsoft.com/office/drawing/2014/main" val="3810673978"/>
                    </a:ext>
                  </a:extLst>
                </a:gridCol>
                <a:gridCol w="495314">
                  <a:extLst>
                    <a:ext uri="{9D8B030D-6E8A-4147-A177-3AD203B41FA5}">
                      <a16:colId xmlns:a16="http://schemas.microsoft.com/office/drawing/2014/main" val="1926131617"/>
                    </a:ext>
                  </a:extLst>
                </a:gridCol>
                <a:gridCol w="495314">
                  <a:extLst>
                    <a:ext uri="{9D8B030D-6E8A-4147-A177-3AD203B41FA5}">
                      <a16:colId xmlns:a16="http://schemas.microsoft.com/office/drawing/2014/main" val="3998229025"/>
                    </a:ext>
                  </a:extLst>
                </a:gridCol>
                <a:gridCol w="495314">
                  <a:extLst>
                    <a:ext uri="{9D8B030D-6E8A-4147-A177-3AD203B41FA5}">
                      <a16:colId xmlns:a16="http://schemas.microsoft.com/office/drawing/2014/main" val="657244368"/>
                    </a:ext>
                  </a:extLst>
                </a:gridCol>
                <a:gridCol w="495314">
                  <a:extLst>
                    <a:ext uri="{9D8B030D-6E8A-4147-A177-3AD203B41FA5}">
                      <a16:colId xmlns:a16="http://schemas.microsoft.com/office/drawing/2014/main" val="2991090561"/>
                    </a:ext>
                  </a:extLst>
                </a:gridCol>
                <a:gridCol w="495314">
                  <a:extLst>
                    <a:ext uri="{9D8B030D-6E8A-4147-A177-3AD203B41FA5}">
                      <a16:colId xmlns:a16="http://schemas.microsoft.com/office/drawing/2014/main" val="4114176960"/>
                    </a:ext>
                  </a:extLst>
                </a:gridCol>
              </a:tblGrid>
              <a:tr h="297180">
                <a:tc rowSpan="2">
                  <a:txBody>
                    <a:bodyPr/>
                    <a:lstStyle/>
                    <a:p>
                      <a:pPr algn="ctr"/>
                      <a:r>
                        <a:rPr kumimoji="1" lang="ja-JP" altLang="en-US" sz="1100" b="1" dirty="0" smtClean="0">
                          <a:solidFill>
                            <a:schemeClr val="tx1"/>
                          </a:solidFill>
                        </a:rPr>
                        <a:t>医療圏</a:t>
                      </a:r>
                      <a:endParaRPr kumimoji="1" lang="ja-JP" altLang="en-US" sz="1100" b="1" dirty="0">
                        <a:solidFill>
                          <a:schemeClr val="tx1"/>
                        </a:solidFill>
                      </a:endParaRPr>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gridSpan="3">
                  <a:txBody>
                    <a:bodyPr/>
                    <a:lstStyle/>
                    <a:p>
                      <a:pPr algn="ctr"/>
                      <a:r>
                        <a:rPr kumimoji="1" lang="en-US" altLang="ja-JP" sz="1500" dirty="0" smtClean="0">
                          <a:solidFill>
                            <a:schemeClr val="tx1"/>
                          </a:solidFill>
                        </a:rPr>
                        <a:t>12</a:t>
                      </a:r>
                      <a:r>
                        <a:rPr kumimoji="1" lang="ja-JP" altLang="en-US" sz="1500" dirty="0" smtClean="0">
                          <a:solidFill>
                            <a:schemeClr val="tx1"/>
                          </a:solidFill>
                        </a:rPr>
                        <a:t>月</a:t>
                      </a:r>
                      <a:r>
                        <a:rPr kumimoji="1" lang="en-US" altLang="ja-JP" sz="1500" dirty="0" smtClean="0">
                          <a:solidFill>
                            <a:schemeClr val="tx1"/>
                          </a:solidFill>
                        </a:rPr>
                        <a:t>29</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500" dirty="0" smtClean="0">
                          <a:solidFill>
                            <a:schemeClr val="tx1"/>
                          </a:solidFill>
                        </a:rPr>
                        <a:t>12</a:t>
                      </a:r>
                      <a:r>
                        <a:rPr kumimoji="1" lang="ja-JP" altLang="en-US" sz="1500" dirty="0" smtClean="0">
                          <a:solidFill>
                            <a:schemeClr val="tx1"/>
                          </a:solidFill>
                        </a:rPr>
                        <a:t>月</a:t>
                      </a:r>
                      <a:r>
                        <a:rPr kumimoji="1" lang="en-US" altLang="ja-JP" sz="1500" dirty="0" smtClean="0">
                          <a:solidFill>
                            <a:schemeClr val="tx1"/>
                          </a:solidFill>
                        </a:rPr>
                        <a:t>30</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500" dirty="0" smtClean="0">
                          <a:solidFill>
                            <a:schemeClr val="tx1"/>
                          </a:solidFill>
                        </a:rPr>
                        <a:t>12</a:t>
                      </a:r>
                      <a:r>
                        <a:rPr kumimoji="1" lang="ja-JP" altLang="en-US" sz="1500" dirty="0" smtClean="0">
                          <a:solidFill>
                            <a:schemeClr val="tx1"/>
                          </a:solidFill>
                        </a:rPr>
                        <a:t>月</a:t>
                      </a:r>
                      <a:r>
                        <a:rPr kumimoji="1" lang="en-US" altLang="ja-JP" sz="1500" dirty="0" smtClean="0">
                          <a:solidFill>
                            <a:schemeClr val="tx1"/>
                          </a:solidFill>
                        </a:rPr>
                        <a:t>31</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500" dirty="0" smtClean="0">
                          <a:solidFill>
                            <a:schemeClr val="tx1"/>
                          </a:solidFill>
                        </a:rPr>
                        <a:t>1</a:t>
                      </a:r>
                      <a:r>
                        <a:rPr kumimoji="1" lang="ja-JP" altLang="en-US" sz="1500" dirty="0" smtClean="0">
                          <a:solidFill>
                            <a:schemeClr val="tx1"/>
                          </a:solidFill>
                        </a:rPr>
                        <a:t>月</a:t>
                      </a:r>
                      <a:r>
                        <a:rPr kumimoji="1" lang="en-US" altLang="ja-JP" sz="1500" dirty="0" smtClean="0">
                          <a:solidFill>
                            <a:schemeClr val="tx1"/>
                          </a:solidFill>
                        </a:rPr>
                        <a:t>1</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500" dirty="0" smtClean="0">
                          <a:solidFill>
                            <a:schemeClr val="tx1"/>
                          </a:solidFill>
                        </a:rPr>
                        <a:t>1</a:t>
                      </a:r>
                      <a:r>
                        <a:rPr kumimoji="1" lang="ja-JP" altLang="en-US" sz="1500" dirty="0" smtClean="0">
                          <a:solidFill>
                            <a:schemeClr val="tx1"/>
                          </a:solidFill>
                        </a:rPr>
                        <a:t>月</a:t>
                      </a:r>
                      <a:r>
                        <a:rPr kumimoji="1" lang="en-US" altLang="ja-JP" sz="1500" dirty="0" smtClean="0">
                          <a:solidFill>
                            <a:schemeClr val="tx1"/>
                          </a:solidFill>
                        </a:rPr>
                        <a:t>2</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500" dirty="0" smtClean="0">
                          <a:solidFill>
                            <a:schemeClr val="tx1"/>
                          </a:solidFill>
                        </a:rPr>
                        <a:t>1</a:t>
                      </a:r>
                      <a:r>
                        <a:rPr kumimoji="1" lang="ja-JP" altLang="en-US" sz="1500" dirty="0" smtClean="0">
                          <a:solidFill>
                            <a:schemeClr val="tx1"/>
                          </a:solidFill>
                        </a:rPr>
                        <a:t>月</a:t>
                      </a:r>
                      <a:r>
                        <a:rPr kumimoji="1" lang="en-US" altLang="ja-JP" sz="1500" dirty="0" smtClean="0">
                          <a:solidFill>
                            <a:schemeClr val="tx1"/>
                          </a:solidFill>
                        </a:rPr>
                        <a:t>3</a:t>
                      </a:r>
                      <a:r>
                        <a:rPr kumimoji="1" lang="ja-JP" altLang="en-US" sz="1500" dirty="0" smtClean="0">
                          <a:solidFill>
                            <a:schemeClr val="tx1"/>
                          </a:solidFill>
                        </a:rPr>
                        <a:t>日</a:t>
                      </a:r>
                      <a:endParaRPr kumimoji="1" lang="ja-JP" altLang="en-US" sz="1500" dirty="0">
                        <a:solidFill>
                          <a:schemeClr val="tx1"/>
                        </a:solidFill>
                      </a:endParaRPr>
                    </a:p>
                  </a:txBody>
                  <a:tcPr marL="74295" marR="74295" marT="37148" marB="37148" anchor="ctr">
                    <a:lnL w="12700" cap="flat" cmpd="sng" algn="ctr">
                      <a:solidFill>
                        <a:schemeClr val="tx1"/>
                      </a:solidFill>
                      <a:prstDash val="solid"/>
                      <a:round/>
                      <a:headEnd type="none" w="med" len="med"/>
                      <a:tailEnd type="none" w="med" len="med"/>
                    </a:lnL>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649998037"/>
                  </a:ext>
                </a:extLst>
              </a:tr>
              <a:tr h="255042">
                <a:tc vMerge="1">
                  <a:txBody>
                    <a:bodyPr/>
                    <a:lstStyle/>
                    <a:p>
                      <a:pPr algn="ctr"/>
                      <a:endParaRPr kumimoji="1" lang="ja-JP" altLang="en-US" sz="1400" dirty="0"/>
                    </a:p>
                  </a:txBody>
                  <a:tcPr anchor="ct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病院</a:t>
                      </a:r>
                      <a:endParaRPr kumimoji="1" lang="ja-JP" altLang="en-US" sz="900" b="1" dirty="0"/>
                    </a:p>
                  </a:txBody>
                  <a:tcPr marL="74295" marR="74295" marT="37148" marB="37148"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診療所</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tc>
                  <a:txBody>
                    <a:bodyPr/>
                    <a:lstStyle/>
                    <a:p>
                      <a:pPr algn="ctr"/>
                      <a:r>
                        <a:rPr kumimoji="1" lang="ja-JP" altLang="en-US" sz="900" b="1" dirty="0" smtClean="0"/>
                        <a:t>計</a:t>
                      </a:r>
                      <a:endParaRPr kumimoji="1" lang="ja-JP" altLang="en-US" sz="900" b="1" dirty="0"/>
                    </a:p>
                  </a:txBody>
                  <a:tcPr marL="74295" marR="74295" marT="37148" marB="37148"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922158"/>
                  </a:ext>
                </a:extLst>
              </a:tr>
              <a:tr h="339943">
                <a:tc>
                  <a:txBody>
                    <a:bodyPr/>
                    <a:lstStyle/>
                    <a:p>
                      <a:pPr algn="ctr"/>
                      <a:r>
                        <a:rPr kumimoji="1" lang="ja-JP" altLang="en-US" sz="1500" b="1" dirty="0" smtClean="0"/>
                        <a:t>豊能</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15</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25</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40</a:t>
                      </a:r>
                    </a:p>
                  </a:txBody>
                  <a:tcPr marL="7739" marR="7739" marT="77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12</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16</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28</a:t>
                      </a:r>
                    </a:p>
                  </a:txBody>
                  <a:tcPr marL="7739" marR="7739" marT="77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19</a:t>
                      </a:r>
                    </a:p>
                  </a:txBody>
                  <a:tcPr marL="7739" marR="7739" marT="77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T w="12700" cap="flat" cmpd="sng" algn="ctr">
                      <a:solidFill>
                        <a:schemeClr val="tx1"/>
                      </a:solidFill>
                      <a:prstDash val="solid"/>
                      <a:round/>
                      <a:headEnd type="none" w="med" len="med"/>
                      <a:tailEnd type="none" w="med" len="med"/>
                    </a:lnT>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19</a:t>
                      </a:r>
                    </a:p>
                  </a:txBody>
                  <a:tcPr marL="7739" marR="7739" marT="7739"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78205229"/>
                  </a:ext>
                </a:extLst>
              </a:tr>
              <a:tr h="339943">
                <a:tc>
                  <a:txBody>
                    <a:bodyPr/>
                    <a:lstStyle/>
                    <a:p>
                      <a:pPr algn="ctr"/>
                      <a:r>
                        <a:rPr kumimoji="1" lang="ja-JP" altLang="en-US" sz="1500" b="1" dirty="0" smtClean="0"/>
                        <a:t>三島</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26</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7</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13</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4</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12</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7</a:t>
                      </a:r>
                    </a:p>
                  </a:txBody>
                  <a:tcPr marL="7739" marR="7739" marT="7739" marB="0" anchor="ctr"/>
                </a:tc>
                <a:extLst>
                  <a:ext uri="{0D108BD9-81ED-4DB2-BD59-A6C34878D82A}">
                    <a16:rowId xmlns:a16="http://schemas.microsoft.com/office/drawing/2014/main" val="1333178993"/>
                  </a:ext>
                </a:extLst>
              </a:tr>
              <a:tr h="339943">
                <a:tc>
                  <a:txBody>
                    <a:bodyPr/>
                    <a:lstStyle/>
                    <a:p>
                      <a:pPr algn="ctr"/>
                      <a:r>
                        <a:rPr kumimoji="1" lang="ja-JP" altLang="en-US" sz="1500" b="1" dirty="0" smtClean="0"/>
                        <a:t>北河内</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33</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42</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75</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26</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30</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56</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35</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32</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22</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36</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23</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13</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36</a:t>
                      </a:r>
                    </a:p>
                  </a:txBody>
                  <a:tcPr marL="7739" marR="7739" marT="7739" marB="0" anchor="ctr"/>
                </a:tc>
                <a:extLst>
                  <a:ext uri="{0D108BD9-81ED-4DB2-BD59-A6C34878D82A}">
                    <a16:rowId xmlns:a16="http://schemas.microsoft.com/office/drawing/2014/main" val="187423874"/>
                  </a:ext>
                </a:extLst>
              </a:tr>
              <a:tr h="339943">
                <a:tc>
                  <a:txBody>
                    <a:bodyPr/>
                    <a:lstStyle/>
                    <a:p>
                      <a:pPr algn="ctr"/>
                      <a:r>
                        <a:rPr kumimoji="1" lang="ja-JP" altLang="en-US" sz="1500" b="1" dirty="0" smtClean="0"/>
                        <a:t>中河内</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15</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24</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12</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6</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0</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7</a:t>
                      </a:r>
                    </a:p>
                  </a:txBody>
                  <a:tcPr marL="7739" marR="7739" marT="7739" marB="0" anchor="ctr"/>
                </a:tc>
                <a:extLst>
                  <a:ext uri="{0D108BD9-81ED-4DB2-BD59-A6C34878D82A}">
                    <a16:rowId xmlns:a16="http://schemas.microsoft.com/office/drawing/2014/main" val="2508377001"/>
                  </a:ext>
                </a:extLst>
              </a:tr>
              <a:tr h="339943">
                <a:tc>
                  <a:txBody>
                    <a:bodyPr/>
                    <a:lstStyle/>
                    <a:p>
                      <a:pPr algn="ctr"/>
                      <a:r>
                        <a:rPr kumimoji="1" lang="ja-JP" altLang="en-US" sz="1500" b="1" dirty="0" smtClean="0"/>
                        <a:t>南河内</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17</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31</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22</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8</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19</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18</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19</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20</a:t>
                      </a:r>
                    </a:p>
                  </a:txBody>
                  <a:tcPr marL="7739" marR="7739" marT="7739" marB="0" anchor="ctr"/>
                </a:tc>
                <a:extLst>
                  <a:ext uri="{0D108BD9-81ED-4DB2-BD59-A6C34878D82A}">
                    <a16:rowId xmlns:a16="http://schemas.microsoft.com/office/drawing/2014/main" val="3821221416"/>
                  </a:ext>
                </a:extLst>
              </a:tr>
              <a:tr h="339943">
                <a:tc>
                  <a:txBody>
                    <a:bodyPr/>
                    <a:lstStyle/>
                    <a:p>
                      <a:pPr algn="ctr"/>
                      <a:r>
                        <a:rPr kumimoji="1" lang="ja-JP" altLang="en-US" sz="1500" b="1" dirty="0" smtClean="0"/>
                        <a:t>堺市</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30</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41</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22</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5</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13</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20</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9</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17</a:t>
                      </a:r>
                    </a:p>
                  </a:txBody>
                  <a:tcPr marL="7739" marR="7739" marT="7739" marB="0" anchor="ctr"/>
                </a:tc>
                <a:extLst>
                  <a:ext uri="{0D108BD9-81ED-4DB2-BD59-A6C34878D82A}">
                    <a16:rowId xmlns:a16="http://schemas.microsoft.com/office/drawing/2014/main" val="3515319318"/>
                  </a:ext>
                </a:extLst>
              </a:tr>
              <a:tr h="339943">
                <a:tc>
                  <a:txBody>
                    <a:bodyPr/>
                    <a:lstStyle/>
                    <a:p>
                      <a:pPr algn="ctr"/>
                      <a:r>
                        <a:rPr kumimoji="1" lang="ja-JP" altLang="en-US" sz="1500" b="1" dirty="0" smtClean="0"/>
                        <a:t>泉州</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20</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31</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51</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17</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12</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29</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7</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5</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20</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15</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6</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21</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14</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19</a:t>
                      </a:r>
                    </a:p>
                  </a:txBody>
                  <a:tcPr marL="7739" marR="7739" marT="7739" marB="0" anchor="ctr"/>
                </a:tc>
                <a:extLst>
                  <a:ext uri="{0D108BD9-81ED-4DB2-BD59-A6C34878D82A}">
                    <a16:rowId xmlns:a16="http://schemas.microsoft.com/office/drawing/2014/main" val="3042213286"/>
                  </a:ext>
                </a:extLst>
              </a:tr>
              <a:tr h="339943">
                <a:tc>
                  <a:txBody>
                    <a:bodyPr/>
                    <a:lstStyle/>
                    <a:p>
                      <a:pPr algn="ctr"/>
                      <a:r>
                        <a:rPr kumimoji="1" lang="ja-JP" altLang="en-US" sz="1500" b="1" dirty="0" smtClean="0"/>
                        <a:t>大阪市</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41</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69</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110</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38</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50</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88</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37</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27</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64</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32</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26</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58</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37</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29</a:t>
                      </a:r>
                    </a:p>
                  </a:txBody>
                  <a:tcPr marL="7739" marR="7739" marT="7739" marB="0" anchor="ct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66</a:t>
                      </a:r>
                    </a:p>
                  </a:txBody>
                  <a:tcPr marL="7739" marR="7739" marT="7739" marB="0" anchor="ctr">
                    <a:lnR w="12700" cap="flat" cmpd="sng" algn="ctr">
                      <a:solidFill>
                        <a:schemeClr val="tx1"/>
                      </a:solidFill>
                      <a:prstDash val="solid"/>
                      <a:round/>
                      <a:headEnd type="none" w="med" len="med"/>
                      <a:tailEnd type="none" w="med" len="med"/>
                    </a:lnR>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33</a:t>
                      </a:r>
                    </a:p>
                  </a:txBody>
                  <a:tcPr marL="7739" marR="7739" marT="7739"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26</a:t>
                      </a:r>
                    </a:p>
                  </a:txBody>
                  <a:tcPr marL="7739" marR="7739" marT="7739" marB="0" anchor="ct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59</a:t>
                      </a:r>
                    </a:p>
                  </a:txBody>
                  <a:tcPr marL="7739" marR="7739" marT="7739" marB="0" anchor="ctr"/>
                </a:tc>
                <a:extLst>
                  <a:ext uri="{0D108BD9-81ED-4DB2-BD59-A6C34878D82A}">
                    <a16:rowId xmlns:a16="http://schemas.microsoft.com/office/drawing/2014/main" val="1545519475"/>
                  </a:ext>
                </a:extLst>
              </a:tr>
              <a:tr h="346052">
                <a:tc>
                  <a:txBody>
                    <a:bodyPr/>
                    <a:lstStyle/>
                    <a:p>
                      <a:pPr algn="ctr"/>
                      <a:r>
                        <a:rPr kumimoji="1" lang="ja-JP" altLang="en-US" sz="1500" b="1" dirty="0" smtClean="0"/>
                        <a:t>計</a:t>
                      </a:r>
                      <a:endParaRPr kumimoji="1" lang="ja-JP" altLang="en-US" sz="1500" b="1" dirty="0"/>
                    </a:p>
                  </a:txBody>
                  <a:tcPr marL="74295" marR="74295" marT="37148" marB="37148"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161</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237</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398</a:t>
                      </a:r>
                    </a:p>
                  </a:txBody>
                  <a:tcPr marL="7739" marR="7739" marT="7739" marB="0"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131</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136</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267</a:t>
                      </a:r>
                    </a:p>
                  </a:txBody>
                  <a:tcPr marL="7739" marR="7739" marT="7739" marB="0"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116</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79</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195</a:t>
                      </a:r>
                    </a:p>
                  </a:txBody>
                  <a:tcPr marL="7739" marR="7739" marT="7739" marB="0"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107</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67</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174</a:t>
                      </a:r>
                    </a:p>
                  </a:txBody>
                  <a:tcPr marL="7739" marR="7739" marT="7739" marB="0"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118</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86</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204</a:t>
                      </a:r>
                    </a:p>
                  </a:txBody>
                  <a:tcPr marL="7739" marR="7739" marT="7739" marB="0" anchor="ctr">
                    <a:lnR w="12700" cap="flat" cmpd="sng" algn="ctr">
                      <a:solidFill>
                        <a:schemeClr val="tx1"/>
                      </a:solidFill>
                      <a:prstDash val="solid"/>
                      <a:round/>
                      <a:headEnd type="none" w="med" len="med"/>
                      <a:tailEnd type="none" w="med" len="med"/>
                    </a:lnR>
                    <a:solidFill>
                      <a:schemeClr val="accent5">
                        <a:lumMod val="60000"/>
                        <a:lumOff val="40000"/>
                      </a:schemeClr>
                    </a:solidFill>
                  </a:tcPr>
                </a:tc>
                <a:tc>
                  <a:txBody>
                    <a:bodyPr/>
                    <a:lstStyle/>
                    <a:p>
                      <a:pPr algn="ctr" fontAlgn="ctr"/>
                      <a:r>
                        <a:rPr lang="en-US" altLang="ja-JP" sz="1500" b="0" i="0" u="none" strike="noStrike">
                          <a:solidFill>
                            <a:srgbClr val="000000"/>
                          </a:solidFill>
                          <a:effectLst/>
                          <a:latin typeface="Meiryo UI" panose="020B0604030504040204" pitchFamily="50" charset="-128"/>
                          <a:ea typeface="Meiryo UI" panose="020B0604030504040204" pitchFamily="50" charset="-128"/>
                        </a:rPr>
                        <a:t>108</a:t>
                      </a:r>
                    </a:p>
                  </a:txBody>
                  <a:tcPr marL="7739" marR="7739" marT="7739" marB="0" anchor="ctr">
                    <a:lnL w="12700"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76</a:t>
                      </a:r>
                    </a:p>
                  </a:txBody>
                  <a:tcPr marL="7739" marR="7739" marT="7739" marB="0" anchor="ctr">
                    <a:solidFill>
                      <a:schemeClr val="accent5">
                        <a:lumMod val="60000"/>
                        <a:lumOff val="40000"/>
                      </a:schemeClr>
                    </a:solidFill>
                  </a:tcPr>
                </a:tc>
                <a:tc>
                  <a:txBody>
                    <a:bodyPr/>
                    <a:lstStyle/>
                    <a:p>
                      <a:pPr algn="ctr" fontAlgn="ctr"/>
                      <a:r>
                        <a:rPr lang="en-US" altLang="ja-JP" sz="1500" b="0" i="0" u="none" strike="noStrike" dirty="0">
                          <a:solidFill>
                            <a:srgbClr val="000000"/>
                          </a:solidFill>
                          <a:effectLst/>
                          <a:latin typeface="Meiryo UI" panose="020B0604030504040204" pitchFamily="50" charset="-128"/>
                          <a:ea typeface="Meiryo UI" panose="020B0604030504040204" pitchFamily="50" charset="-128"/>
                        </a:rPr>
                        <a:t>184</a:t>
                      </a:r>
                    </a:p>
                  </a:txBody>
                  <a:tcPr marL="7739" marR="7739" marT="7739" marB="0" anchor="ctr">
                    <a:solidFill>
                      <a:schemeClr val="accent5">
                        <a:lumMod val="60000"/>
                        <a:lumOff val="40000"/>
                      </a:schemeClr>
                    </a:solidFill>
                  </a:tcPr>
                </a:tc>
                <a:extLst>
                  <a:ext uri="{0D108BD9-81ED-4DB2-BD59-A6C34878D82A}">
                    <a16:rowId xmlns:a16="http://schemas.microsoft.com/office/drawing/2014/main" val="3324969897"/>
                  </a:ext>
                </a:extLst>
              </a:tr>
            </a:tbl>
          </a:graphicData>
        </a:graphic>
      </p:graphicFrame>
      <p:sp>
        <p:nvSpPr>
          <p:cNvPr id="9" name="テキスト ボックス 8">
            <a:extLst>
              <a:ext uri="{FF2B5EF4-FFF2-40B4-BE49-F238E27FC236}">
                <a16:creationId xmlns:a16="http://schemas.microsoft.com/office/drawing/2014/main" id="{610E6059-EAFF-4E51-B988-7A5D74038545}"/>
              </a:ext>
            </a:extLst>
          </p:cNvPr>
          <p:cNvSpPr txBox="1"/>
          <p:nvPr/>
        </p:nvSpPr>
        <p:spPr>
          <a:xfrm>
            <a:off x="106781" y="1029776"/>
            <a:ext cx="9658837" cy="492571"/>
          </a:xfrm>
          <a:prstGeom prst="rect">
            <a:avLst/>
          </a:prstGeom>
          <a:noFill/>
        </p:spPr>
        <p:txBody>
          <a:bodyPr wrap="square" rtlCol="0">
            <a:spAutoFit/>
          </a:bodyPr>
          <a:lstStyle/>
          <a:p>
            <a:r>
              <a:rPr lang="ja-JP" altLang="en-US" sz="1463" dirty="0">
                <a:latin typeface="Meiryo UI" panose="020B0604030504040204" pitchFamily="50" charset="-128"/>
                <a:ea typeface="Meiryo UI" panose="020B0604030504040204" pitchFamily="50" charset="-128"/>
              </a:rPr>
              <a:t>　＜</a:t>
            </a:r>
            <a:r>
              <a:rPr lang="en-US" altLang="ja-JP" sz="1463" b="1" dirty="0">
                <a:latin typeface="Meiryo UI" panose="020B0604030504040204" pitchFamily="50" charset="-128"/>
                <a:ea typeface="Meiryo UI" panose="020B0604030504040204" pitchFamily="50" charset="-128"/>
              </a:rPr>
              <a:t>12</a:t>
            </a:r>
            <a:r>
              <a:rPr lang="ja-JP" altLang="en-US" sz="1463" b="1" dirty="0">
                <a:latin typeface="Meiryo UI" panose="020B0604030504040204" pitchFamily="50" charset="-128"/>
                <a:ea typeface="Meiryo UI" panose="020B0604030504040204" pitchFamily="50" charset="-128"/>
              </a:rPr>
              <a:t>月</a:t>
            </a:r>
            <a:r>
              <a:rPr lang="en-US" altLang="ja-JP" sz="1463" b="1" dirty="0">
                <a:latin typeface="Meiryo UI" panose="020B0604030504040204" pitchFamily="50" charset="-128"/>
                <a:ea typeface="Meiryo UI" panose="020B0604030504040204" pitchFamily="50" charset="-128"/>
              </a:rPr>
              <a:t>29</a:t>
            </a:r>
            <a:r>
              <a:rPr lang="ja-JP" altLang="en-US" sz="1463" b="1" dirty="0">
                <a:latin typeface="Meiryo UI" panose="020B0604030504040204" pitchFamily="50" charset="-128"/>
                <a:ea typeface="Meiryo UI" panose="020B0604030504040204" pitchFamily="50" charset="-128"/>
              </a:rPr>
              <a:t>日から１月</a:t>
            </a:r>
            <a:r>
              <a:rPr lang="en-US" altLang="ja-JP" sz="1463" b="1" dirty="0">
                <a:latin typeface="Meiryo UI" panose="020B0604030504040204" pitchFamily="50" charset="-128"/>
                <a:ea typeface="Meiryo UI" panose="020B0604030504040204" pitchFamily="50" charset="-128"/>
              </a:rPr>
              <a:t>3</a:t>
            </a:r>
            <a:r>
              <a:rPr lang="ja-JP" altLang="en-US" sz="1463" b="1" dirty="0">
                <a:latin typeface="Meiryo UI" panose="020B0604030504040204" pitchFamily="50" charset="-128"/>
                <a:ea typeface="Meiryo UI" panose="020B0604030504040204" pitchFamily="50" charset="-128"/>
              </a:rPr>
              <a:t>日までの検査実施医療機関の開設見込み数＞</a:t>
            </a:r>
            <a:endParaRPr lang="en-US" altLang="ja-JP" sz="1138" b="1" dirty="0">
              <a:latin typeface="Meiryo UI" panose="020B0604030504040204" pitchFamily="50" charset="-128"/>
              <a:ea typeface="Meiryo UI" panose="020B0604030504040204" pitchFamily="50" charset="-128"/>
            </a:endParaRPr>
          </a:p>
          <a:p>
            <a:r>
              <a:rPr lang="ja-JP" altLang="en-US" sz="1138" b="1" dirty="0">
                <a:latin typeface="Meiryo UI" panose="020B0604030504040204" pitchFamily="50" charset="-128"/>
                <a:ea typeface="Meiryo UI" panose="020B0604030504040204" pitchFamily="50" charset="-128"/>
              </a:rPr>
              <a:t>　　　</a:t>
            </a:r>
            <a:r>
              <a:rPr lang="en-US" altLang="ja-JP" sz="1138" b="1"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年末年始の検査実施に係る協力金の申請書及び各保健所への照会を集約し算出</a:t>
            </a:r>
            <a:endParaRPr lang="ja-JP" altLang="en-US" sz="1463"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10E6059-EAFF-4E51-B988-7A5D74038545}"/>
              </a:ext>
            </a:extLst>
          </p:cNvPr>
          <p:cNvSpPr txBox="1"/>
          <p:nvPr/>
        </p:nvSpPr>
        <p:spPr>
          <a:xfrm>
            <a:off x="-1" y="5201373"/>
            <a:ext cx="9647093" cy="981744"/>
          </a:xfrm>
          <a:prstGeom prst="rect">
            <a:avLst/>
          </a:prstGeom>
          <a:noFill/>
        </p:spPr>
        <p:txBody>
          <a:bodyPr wrap="square" rtlCol="0">
            <a:spAutoFit/>
          </a:bodyPr>
          <a:lstStyle/>
          <a:p>
            <a:pPr marL="603647" lvl="1" indent="-232172">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検査実施医療機関の開設により、１日当たり約</a:t>
            </a:r>
            <a:r>
              <a:rPr lang="en-US" altLang="ja-JP" sz="1300" b="1" dirty="0">
                <a:latin typeface="Meiryo UI" panose="020B0604030504040204" pitchFamily="50" charset="-128"/>
                <a:ea typeface="Meiryo UI" panose="020B0604030504040204" pitchFamily="50" charset="-128"/>
              </a:rPr>
              <a:t>4</a:t>
            </a:r>
            <a:r>
              <a:rPr lang="ja-JP" altLang="en-US" sz="1300" b="1" dirty="0">
                <a:latin typeface="Meiryo UI" panose="020B0604030504040204" pitchFamily="50" charset="-128"/>
                <a:ea typeface="Meiryo UI" panose="020B0604030504040204" pitchFamily="50" charset="-128"/>
              </a:rPr>
              <a:t>～</a:t>
            </a:r>
            <a:r>
              <a:rPr lang="en-US" altLang="ja-JP" sz="1300" b="1" dirty="0">
                <a:latin typeface="Meiryo UI" panose="020B0604030504040204" pitchFamily="50" charset="-128"/>
                <a:ea typeface="Meiryo UI" panose="020B0604030504040204" pitchFamily="50" charset="-128"/>
              </a:rPr>
              <a:t>5,000</a:t>
            </a:r>
            <a:r>
              <a:rPr lang="ja-JP" altLang="en-US" sz="1300" b="1" dirty="0">
                <a:latin typeface="Meiryo UI" panose="020B0604030504040204" pitchFamily="50" charset="-128"/>
                <a:ea typeface="Meiryo UI" panose="020B0604030504040204" pitchFamily="50" charset="-128"/>
              </a:rPr>
              <a:t>件の検査体制を確保見込み</a:t>
            </a:r>
            <a:r>
              <a:rPr lang="en-US" altLang="ja-JP" sz="1300" b="1" dirty="0">
                <a:latin typeface="Meiryo UI" panose="020B0604030504040204" pitchFamily="50" charset="-128"/>
                <a:ea typeface="Meiryo UI" panose="020B0604030504040204" pitchFamily="50" charset="-128"/>
              </a:rPr>
              <a:t>	</a:t>
            </a:r>
          </a:p>
          <a:p>
            <a:pPr marL="603647" lvl="1" indent="-232172">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府が設置するドライブスルー等検査場の臨時的拡充や、保健所における検体採取の実施</a:t>
            </a:r>
            <a:endParaRPr lang="en-US" altLang="ja-JP" sz="1300" b="1" dirty="0">
              <a:latin typeface="Meiryo UI" panose="020B0604030504040204" pitchFamily="50" charset="-128"/>
              <a:ea typeface="Meiryo UI" panose="020B0604030504040204" pitchFamily="50" charset="-128"/>
            </a:endParaRPr>
          </a:p>
          <a:p>
            <a:pPr marL="603647" lvl="1" indent="-232172">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地域外来・検査センターにおける保健所からの受診調整枠の設定　など</a:t>
            </a:r>
            <a:endParaRPr lang="en-US" altLang="ja-JP" sz="1300" b="1" dirty="0">
              <a:latin typeface="Meiryo UI" panose="020B0604030504040204" pitchFamily="50" charset="-128"/>
              <a:ea typeface="Meiryo UI" panose="020B0604030504040204" pitchFamily="50" charset="-128"/>
            </a:endParaRPr>
          </a:p>
          <a:p>
            <a:pPr lvl="1">
              <a:spcBef>
                <a:spcPts val="488"/>
              </a:spcBef>
            </a:pPr>
            <a:r>
              <a:rPr lang="ja-JP" altLang="en-US" sz="1300" b="1" dirty="0">
                <a:latin typeface="Meiryo UI" panose="020B0604030504040204" pitchFamily="50" charset="-128"/>
                <a:ea typeface="Meiryo UI" panose="020B0604030504040204" pitchFamily="50" charset="-128"/>
              </a:rPr>
              <a:t>　</a:t>
            </a:r>
            <a:r>
              <a:rPr lang="ja-JP" altLang="en-US" sz="1463" b="1" dirty="0">
                <a:latin typeface="Meiryo UI" panose="020B0604030504040204" pitchFamily="50" charset="-128"/>
                <a:ea typeface="Meiryo UI" panose="020B0604030504040204" pitchFamily="50" charset="-128"/>
              </a:rPr>
              <a:t>　⇒年末年始においても、総数約</a:t>
            </a:r>
            <a:r>
              <a:rPr lang="en-US" altLang="ja-JP" sz="1463" b="1" dirty="0">
                <a:latin typeface="Meiryo UI" panose="020B0604030504040204" pitchFamily="50" charset="-128"/>
                <a:ea typeface="Meiryo UI" panose="020B0604030504040204" pitchFamily="50" charset="-128"/>
              </a:rPr>
              <a:t>6,000</a:t>
            </a:r>
            <a:r>
              <a:rPr lang="ja-JP" altLang="en-US" sz="1463" b="1">
                <a:latin typeface="Meiryo UI" panose="020B0604030504040204" pitchFamily="50" charset="-128"/>
                <a:ea typeface="Meiryo UI" panose="020B0604030504040204" pitchFamily="50" charset="-128"/>
              </a:rPr>
              <a:t>件の</a:t>
            </a:r>
            <a:r>
              <a:rPr lang="ja-JP" altLang="en-US" sz="1463" b="1" dirty="0">
                <a:latin typeface="Meiryo UI" panose="020B0604030504040204" pitchFamily="50" charset="-128"/>
                <a:ea typeface="Meiryo UI" panose="020B0604030504040204" pitchFamily="50" charset="-128"/>
              </a:rPr>
              <a:t>診療・検査体制を確保。</a:t>
            </a:r>
            <a:endParaRPr lang="ja-JP" altLang="en-US" sz="13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6745091" y="5201373"/>
            <a:ext cx="3010761" cy="242374"/>
          </a:xfrm>
          <a:prstGeom prst="rect">
            <a:avLst/>
          </a:prstGeom>
        </p:spPr>
        <p:txBody>
          <a:bodyPr wrap="none">
            <a:spAutoFit/>
          </a:bodyPr>
          <a:lstStyle/>
          <a:p>
            <a:r>
              <a:rPr lang="ja-JP" altLang="en-US" sz="975" dirty="0">
                <a:latin typeface="Meiryo UI" panose="020B0604030504040204" pitchFamily="50" charset="-128"/>
                <a:ea typeface="Meiryo UI" panose="020B0604030504040204" pitchFamily="50" charset="-128"/>
              </a:rPr>
              <a:t>　（参考）過去最大検査件数　</a:t>
            </a:r>
            <a:r>
              <a:rPr lang="en-US" altLang="ja-JP" sz="975" dirty="0">
                <a:latin typeface="Meiryo UI" panose="020B0604030504040204" pitchFamily="50" charset="-128"/>
                <a:ea typeface="Meiryo UI" panose="020B0604030504040204" pitchFamily="50" charset="-128"/>
              </a:rPr>
              <a:t>12</a:t>
            </a:r>
            <a:r>
              <a:rPr lang="ja-JP" altLang="en-US" sz="975" dirty="0">
                <a:latin typeface="Meiryo UI" panose="020B0604030504040204" pitchFamily="50" charset="-128"/>
                <a:ea typeface="Meiryo UI" panose="020B0604030504040204" pitchFamily="50" charset="-128"/>
              </a:rPr>
              <a:t>月</a:t>
            </a:r>
            <a:r>
              <a:rPr lang="en-US" altLang="ja-JP" sz="975" dirty="0">
                <a:latin typeface="Meiryo UI" panose="020B0604030504040204" pitchFamily="50" charset="-128"/>
                <a:ea typeface="Meiryo UI" panose="020B0604030504040204" pitchFamily="50" charset="-128"/>
              </a:rPr>
              <a:t>16</a:t>
            </a:r>
            <a:r>
              <a:rPr lang="ja-JP" altLang="en-US" sz="975" dirty="0">
                <a:latin typeface="Meiryo UI" panose="020B0604030504040204" pitchFamily="50" charset="-128"/>
                <a:ea typeface="Meiryo UI" panose="020B0604030504040204" pitchFamily="50" charset="-128"/>
              </a:rPr>
              <a:t>日：</a:t>
            </a:r>
            <a:r>
              <a:rPr lang="en-US" altLang="ja-JP" sz="975" dirty="0">
                <a:latin typeface="Meiryo UI" panose="020B0604030504040204" pitchFamily="50" charset="-128"/>
                <a:ea typeface="Meiryo UI" panose="020B0604030504040204" pitchFamily="50" charset="-128"/>
              </a:rPr>
              <a:t>6,117</a:t>
            </a:r>
            <a:r>
              <a:rPr lang="ja-JP" altLang="en-US" sz="975" dirty="0">
                <a:latin typeface="Meiryo UI" panose="020B0604030504040204" pitchFamily="50" charset="-128"/>
                <a:ea typeface="Meiryo UI" panose="020B0604030504040204" pitchFamily="50" charset="-128"/>
              </a:rPr>
              <a:t>件</a:t>
            </a:r>
            <a:endParaRPr lang="en-US" altLang="ja-JP" sz="975"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9483008" y="6437834"/>
            <a:ext cx="1345516" cy="229935"/>
          </a:xfrm>
          <a:prstGeom prst="rect">
            <a:avLst/>
          </a:prstGeom>
          <a:noFill/>
        </p:spPr>
        <p:txBody>
          <a:bodyPr wrap="square" rtlCol="0">
            <a:spAutoFit/>
          </a:bodyPr>
          <a:lstStyle/>
          <a:p>
            <a:r>
              <a:rPr kumimoji="1" lang="ja-JP" altLang="en-US" sz="894" dirty="0" smtClean="0"/>
              <a:t>２</a:t>
            </a:r>
            <a:endParaRPr kumimoji="1" lang="ja-JP" altLang="en-US" sz="894" dirty="0"/>
          </a:p>
        </p:txBody>
      </p:sp>
    </p:spTree>
    <p:extLst>
      <p:ext uri="{BB962C8B-B14F-4D97-AF65-F5344CB8AC3E}">
        <p14:creationId xmlns:p14="http://schemas.microsoft.com/office/powerpoint/2010/main" val="413706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340973" y="1801225"/>
            <a:ext cx="9224047" cy="4285859"/>
          </a:xfrm>
          <a:prstGeom prst="rect">
            <a:avLst/>
          </a:prstGeom>
        </p:spPr>
      </p:pic>
      <p:sp>
        <p:nvSpPr>
          <p:cNvPr id="3" name="サブタイトル 2"/>
          <p:cNvSpPr>
            <a:spLocks noGrp="1"/>
          </p:cNvSpPr>
          <p:nvPr>
            <p:ph type="subTitle" idx="1"/>
          </p:nvPr>
        </p:nvSpPr>
        <p:spPr>
          <a:xfrm>
            <a:off x="468267" y="1063546"/>
            <a:ext cx="8969461" cy="548068"/>
          </a:xfrm>
        </p:spPr>
        <p:txBody>
          <a:bodyPr>
            <a:noAutofit/>
          </a:bodyPr>
          <a:lstStyle/>
          <a:p>
            <a:pPr algn="l"/>
            <a:r>
              <a:rPr lang="ja-JP" altLang="en-US" sz="1625" b="1" dirty="0">
                <a:latin typeface="Meiryo UI" panose="020B0604030504040204" pitchFamily="50" charset="-128"/>
                <a:ea typeface="Meiryo UI" panose="020B0604030504040204" pitchFamily="50" charset="-128"/>
              </a:rPr>
              <a:t>令和</a:t>
            </a:r>
            <a:r>
              <a:rPr lang="en-US" altLang="ja-JP" sz="1625" b="1" dirty="0">
                <a:latin typeface="Meiryo UI" panose="020B0604030504040204" pitchFamily="50" charset="-128"/>
                <a:ea typeface="Meiryo UI" panose="020B0604030504040204" pitchFamily="50" charset="-128"/>
              </a:rPr>
              <a:t>2</a:t>
            </a:r>
            <a:r>
              <a:rPr lang="ja-JP" altLang="en-US" sz="1625" b="1" dirty="0">
                <a:latin typeface="Meiryo UI" panose="020B0604030504040204" pitchFamily="50" charset="-128"/>
                <a:ea typeface="Meiryo UI" panose="020B0604030504040204" pitchFamily="50" charset="-128"/>
              </a:rPr>
              <a:t>年</a:t>
            </a:r>
            <a:r>
              <a:rPr lang="en-US" altLang="ja-JP" sz="1625" b="1" dirty="0">
                <a:latin typeface="Meiryo UI" panose="020B0604030504040204" pitchFamily="50" charset="-128"/>
                <a:ea typeface="Meiryo UI" panose="020B0604030504040204" pitchFamily="50" charset="-128"/>
              </a:rPr>
              <a:t>12</a:t>
            </a:r>
            <a:r>
              <a:rPr lang="ja-JP" altLang="en-US" sz="1625" b="1" dirty="0">
                <a:latin typeface="Meiryo UI" panose="020B0604030504040204" pitchFamily="50" charset="-128"/>
                <a:ea typeface="Meiryo UI" panose="020B0604030504040204" pitchFamily="50" charset="-128"/>
              </a:rPr>
              <a:t>月</a:t>
            </a:r>
            <a:r>
              <a:rPr lang="en-US" altLang="ja-JP" sz="1625" b="1" dirty="0">
                <a:latin typeface="Meiryo UI" panose="020B0604030504040204" pitchFamily="50" charset="-128"/>
                <a:ea typeface="Meiryo UI" panose="020B0604030504040204" pitchFamily="50" charset="-128"/>
              </a:rPr>
              <a:t>1</a:t>
            </a:r>
            <a:r>
              <a:rPr lang="ja-JP" altLang="en-US" sz="1625" b="1" dirty="0">
                <a:latin typeface="Meiryo UI" panose="020B0604030504040204" pitchFamily="50" charset="-128"/>
                <a:ea typeface="Meiryo UI" panose="020B0604030504040204" pitchFamily="50" charset="-128"/>
              </a:rPr>
              <a:t>日から</a:t>
            </a:r>
            <a:r>
              <a:rPr lang="en-US" altLang="ja-JP" sz="1625" b="1" dirty="0">
                <a:latin typeface="Meiryo UI" panose="020B0604030504040204" pitchFamily="50" charset="-128"/>
                <a:ea typeface="Meiryo UI" panose="020B0604030504040204" pitchFamily="50" charset="-128"/>
              </a:rPr>
              <a:t>22</a:t>
            </a:r>
            <a:r>
              <a:rPr lang="ja-JP" altLang="en-US" sz="1625" b="1" dirty="0">
                <a:latin typeface="Meiryo UI" panose="020B0604030504040204" pitchFamily="50" charset="-128"/>
                <a:ea typeface="Meiryo UI" panose="020B0604030504040204" pitchFamily="50" charset="-128"/>
              </a:rPr>
              <a:t>日までの検査件数の推移。</a:t>
            </a:r>
            <a:r>
              <a:rPr lang="en-US" altLang="ja-JP" sz="1625" b="1" dirty="0">
                <a:latin typeface="Meiryo UI" panose="020B0604030504040204" pitchFamily="50" charset="-128"/>
                <a:ea typeface="Meiryo UI" panose="020B0604030504040204" pitchFamily="50" charset="-128"/>
              </a:rPr>
              <a:t/>
            </a:r>
            <a:br>
              <a:rPr lang="en-US" altLang="ja-JP" sz="1625" b="1" dirty="0">
                <a:latin typeface="Meiryo UI" panose="020B0604030504040204" pitchFamily="50" charset="-128"/>
                <a:ea typeface="Meiryo UI" panose="020B0604030504040204" pitchFamily="50" charset="-128"/>
              </a:rPr>
            </a:br>
            <a:r>
              <a:rPr lang="ja-JP" altLang="en-US" sz="1625" b="1" dirty="0">
                <a:latin typeface="Meiryo UI" panose="020B0604030504040204" pitchFamily="50" charset="-128"/>
                <a:ea typeface="Meiryo UI" panose="020B0604030504040204" pitchFamily="50" charset="-128"/>
              </a:rPr>
              <a:t>過去最大検査件数は</a:t>
            </a:r>
            <a:r>
              <a:rPr lang="en-US" altLang="ja-JP" sz="1625" b="1" dirty="0">
                <a:latin typeface="Meiryo UI" panose="020B0604030504040204" pitchFamily="50" charset="-128"/>
                <a:ea typeface="Meiryo UI" panose="020B0604030504040204" pitchFamily="50" charset="-128"/>
              </a:rPr>
              <a:t>12</a:t>
            </a:r>
            <a:r>
              <a:rPr lang="ja-JP" altLang="en-US" sz="1625" b="1" dirty="0">
                <a:latin typeface="Meiryo UI" panose="020B0604030504040204" pitchFamily="50" charset="-128"/>
                <a:ea typeface="Meiryo UI" panose="020B0604030504040204" pitchFamily="50" charset="-128"/>
              </a:rPr>
              <a:t>月</a:t>
            </a:r>
            <a:r>
              <a:rPr lang="en-US" altLang="ja-JP" sz="1625" b="1" dirty="0">
                <a:latin typeface="Meiryo UI" panose="020B0604030504040204" pitchFamily="50" charset="-128"/>
                <a:ea typeface="Meiryo UI" panose="020B0604030504040204" pitchFamily="50" charset="-128"/>
              </a:rPr>
              <a:t>16</a:t>
            </a:r>
            <a:r>
              <a:rPr lang="ja-JP" altLang="en-US" sz="1625" b="1" dirty="0">
                <a:latin typeface="Meiryo UI" panose="020B0604030504040204" pitchFamily="50" charset="-128"/>
                <a:ea typeface="Meiryo UI" panose="020B0604030504040204" pitchFamily="50" charset="-128"/>
              </a:rPr>
              <a:t>日（水）の</a:t>
            </a:r>
            <a:r>
              <a:rPr lang="en-US" altLang="ja-JP" sz="1625" b="1" dirty="0">
                <a:latin typeface="Meiryo UI" panose="020B0604030504040204" pitchFamily="50" charset="-128"/>
                <a:ea typeface="Meiryo UI" panose="020B0604030504040204" pitchFamily="50" charset="-128"/>
              </a:rPr>
              <a:t>6,117</a:t>
            </a:r>
            <a:r>
              <a:rPr lang="ja-JP" altLang="en-US" sz="1625" b="1" dirty="0">
                <a:latin typeface="Meiryo UI" panose="020B0604030504040204" pitchFamily="50" charset="-128"/>
                <a:ea typeface="Meiryo UI" panose="020B0604030504040204" pitchFamily="50" charset="-128"/>
              </a:rPr>
              <a:t>件（平均値</a:t>
            </a:r>
            <a:r>
              <a:rPr lang="en-US" altLang="ja-JP" sz="1625" b="1" dirty="0">
                <a:latin typeface="Meiryo UI" panose="020B0604030504040204" pitchFamily="50" charset="-128"/>
                <a:ea typeface="Meiryo UI" panose="020B0604030504040204" pitchFamily="50" charset="-128"/>
              </a:rPr>
              <a:t>4,327</a:t>
            </a:r>
            <a:r>
              <a:rPr lang="ja-JP" altLang="en-US" sz="1625" b="1" dirty="0">
                <a:latin typeface="Meiryo UI" panose="020B0604030504040204" pitchFamily="50" charset="-128"/>
                <a:ea typeface="Meiryo UI" panose="020B0604030504040204" pitchFamily="50" charset="-128"/>
              </a:rPr>
              <a:t>件）。</a:t>
            </a:r>
          </a:p>
        </p:txBody>
      </p:sp>
      <p:sp>
        <p:nvSpPr>
          <p:cNvPr id="6" name="楕円 5"/>
          <p:cNvSpPr/>
          <p:nvPr/>
        </p:nvSpPr>
        <p:spPr>
          <a:xfrm>
            <a:off x="6653766" y="2087725"/>
            <a:ext cx="533668" cy="282530"/>
          </a:xfrm>
          <a:prstGeom prst="ellipse">
            <a:avLst/>
          </a:prstGeom>
          <a:noFill/>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463"/>
          </a:p>
        </p:txBody>
      </p:sp>
      <p:sp>
        <p:nvSpPr>
          <p:cNvPr id="7" name="テキスト ボックス 6"/>
          <p:cNvSpPr txBox="1"/>
          <p:nvPr/>
        </p:nvSpPr>
        <p:spPr>
          <a:xfrm>
            <a:off x="7056633" y="1936042"/>
            <a:ext cx="523205" cy="367537"/>
          </a:xfrm>
          <a:prstGeom prst="rect">
            <a:avLst/>
          </a:prstGeom>
          <a:noFill/>
        </p:spPr>
        <p:txBody>
          <a:bodyPr wrap="square" rtlCol="0">
            <a:spAutoFit/>
          </a:bodyPr>
          <a:lstStyle/>
          <a:p>
            <a:r>
              <a:rPr lang="ja-JP" altLang="en-US" sz="894" b="1" dirty="0">
                <a:latin typeface="Meiryo UI" panose="020B0604030504040204" pitchFamily="50" charset="-128"/>
                <a:ea typeface="Meiryo UI" panose="020B0604030504040204" pitchFamily="50" charset="-128"/>
              </a:rPr>
              <a:t>最大値</a:t>
            </a:r>
            <a:endParaRPr kumimoji="1" lang="ja-JP" altLang="en-US" sz="894"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9302588" y="3034933"/>
            <a:ext cx="523205" cy="367537"/>
          </a:xfrm>
          <a:prstGeom prst="rect">
            <a:avLst/>
          </a:prstGeom>
          <a:noFill/>
        </p:spPr>
        <p:txBody>
          <a:bodyPr wrap="square" rtlCol="0">
            <a:spAutoFit/>
          </a:bodyPr>
          <a:lstStyle/>
          <a:p>
            <a:r>
              <a:rPr lang="ja-JP" altLang="en-US" sz="894" b="1" dirty="0">
                <a:latin typeface="Meiryo UI" panose="020B0604030504040204" pitchFamily="50" charset="-128"/>
                <a:ea typeface="Meiryo UI" panose="020B0604030504040204" pitchFamily="50" charset="-128"/>
              </a:rPr>
              <a:t>平均値</a:t>
            </a:r>
            <a:endParaRPr kumimoji="1" lang="ja-JP" altLang="en-US" sz="894" b="1" dirty="0">
              <a:latin typeface="Meiryo UI" panose="020B0604030504040204" pitchFamily="50" charset="-128"/>
              <a:ea typeface="Meiryo UI" panose="020B0604030504040204" pitchFamily="50" charset="-128"/>
            </a:endParaRPr>
          </a:p>
        </p:txBody>
      </p:sp>
      <p:sp>
        <p:nvSpPr>
          <p:cNvPr id="8" name="正方形/長方形 7"/>
          <p:cNvSpPr/>
          <p:nvPr/>
        </p:nvSpPr>
        <p:spPr>
          <a:xfrm>
            <a:off x="0" y="641439"/>
            <a:ext cx="9906000" cy="38025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solidFill>
                  <a:schemeClr val="bg1"/>
                </a:solidFill>
                <a:latin typeface="Meiryo UI" panose="020B0604030504040204" pitchFamily="50" charset="-128"/>
                <a:ea typeface="Meiryo UI" panose="020B0604030504040204" pitchFamily="50" charset="-128"/>
              </a:rPr>
              <a:t>検査件数の推移（令和</a:t>
            </a:r>
            <a:r>
              <a:rPr lang="en-US" altLang="ja-JP" sz="2275" b="1" dirty="0">
                <a:solidFill>
                  <a:schemeClr val="bg1"/>
                </a:solidFill>
                <a:latin typeface="Meiryo UI" panose="020B0604030504040204" pitchFamily="50" charset="-128"/>
                <a:ea typeface="Meiryo UI" panose="020B0604030504040204" pitchFamily="50" charset="-128"/>
              </a:rPr>
              <a:t>2</a:t>
            </a:r>
            <a:r>
              <a:rPr lang="ja-JP" altLang="en-US" sz="2275" b="1" dirty="0">
                <a:solidFill>
                  <a:schemeClr val="bg1"/>
                </a:solidFill>
                <a:latin typeface="Meiryo UI" panose="020B0604030504040204" pitchFamily="50" charset="-128"/>
                <a:ea typeface="Meiryo UI" panose="020B0604030504040204" pitchFamily="50" charset="-128"/>
              </a:rPr>
              <a:t>年</a:t>
            </a:r>
            <a:r>
              <a:rPr lang="en-US" altLang="ja-JP" sz="2275" b="1" dirty="0">
                <a:solidFill>
                  <a:schemeClr val="bg1"/>
                </a:solidFill>
                <a:latin typeface="Meiryo UI" panose="020B0604030504040204" pitchFamily="50" charset="-128"/>
                <a:ea typeface="Meiryo UI" panose="020B0604030504040204" pitchFamily="50" charset="-128"/>
              </a:rPr>
              <a:t>12</a:t>
            </a:r>
            <a:r>
              <a:rPr lang="ja-JP" altLang="en-US" sz="2275" b="1" dirty="0">
                <a:solidFill>
                  <a:schemeClr val="bg1"/>
                </a:solidFill>
                <a:latin typeface="Meiryo UI" panose="020B0604030504040204" pitchFamily="50" charset="-128"/>
                <a:ea typeface="Meiryo UI" panose="020B0604030504040204" pitchFamily="50" charset="-128"/>
              </a:rPr>
              <a:t>月</a:t>
            </a:r>
            <a:r>
              <a:rPr lang="en-US" altLang="ja-JP" sz="2275" b="1" dirty="0">
                <a:solidFill>
                  <a:schemeClr val="bg1"/>
                </a:solidFill>
                <a:latin typeface="Meiryo UI" panose="020B0604030504040204" pitchFamily="50" charset="-128"/>
                <a:ea typeface="Meiryo UI" panose="020B0604030504040204" pitchFamily="50" charset="-128"/>
              </a:rPr>
              <a:t>1</a:t>
            </a:r>
            <a:r>
              <a:rPr lang="ja-JP" altLang="en-US" sz="2275" b="1" dirty="0">
                <a:solidFill>
                  <a:schemeClr val="bg1"/>
                </a:solidFill>
                <a:latin typeface="Meiryo UI" panose="020B0604030504040204" pitchFamily="50" charset="-128"/>
                <a:ea typeface="Meiryo UI" panose="020B0604030504040204" pitchFamily="50" charset="-128"/>
              </a:rPr>
              <a:t>日～</a:t>
            </a:r>
            <a:r>
              <a:rPr lang="en-US" altLang="ja-JP" sz="2275" b="1" dirty="0">
                <a:solidFill>
                  <a:schemeClr val="bg1"/>
                </a:solidFill>
                <a:latin typeface="Meiryo UI" panose="020B0604030504040204" pitchFamily="50" charset="-128"/>
                <a:ea typeface="Meiryo UI" panose="020B0604030504040204" pitchFamily="50" charset="-128"/>
              </a:rPr>
              <a:t>22</a:t>
            </a:r>
            <a:r>
              <a:rPr lang="ja-JP" altLang="en-US" sz="2275" b="1" dirty="0">
                <a:solidFill>
                  <a:schemeClr val="bg1"/>
                </a:solidFill>
                <a:latin typeface="Meiryo UI" panose="020B0604030504040204" pitchFamily="50" charset="-128"/>
                <a:ea typeface="Meiryo UI" panose="020B0604030504040204" pitchFamily="50" charset="-128"/>
              </a:rPr>
              <a:t>日）</a:t>
            </a:r>
            <a:endParaRPr kumimoji="1" lang="ja-JP" altLang="en-US" sz="2275"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327558" y="6468996"/>
            <a:ext cx="1345516" cy="229935"/>
          </a:xfrm>
          <a:prstGeom prst="rect">
            <a:avLst/>
          </a:prstGeom>
          <a:noFill/>
        </p:spPr>
        <p:txBody>
          <a:bodyPr wrap="square" rtlCol="0">
            <a:spAutoFit/>
          </a:bodyPr>
          <a:lstStyle/>
          <a:p>
            <a:r>
              <a:rPr kumimoji="1" lang="ja-JP" altLang="en-US" sz="894" dirty="0" smtClean="0"/>
              <a:t>３</a:t>
            </a:r>
            <a:endParaRPr kumimoji="1" lang="ja-JP" altLang="en-US" sz="894" dirty="0"/>
          </a:p>
        </p:txBody>
      </p:sp>
    </p:spTree>
    <p:extLst>
      <p:ext uri="{BB962C8B-B14F-4D97-AF65-F5344CB8AC3E}">
        <p14:creationId xmlns:p14="http://schemas.microsoft.com/office/powerpoint/2010/main" val="4020754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1236" y="642937"/>
            <a:ext cx="9245600" cy="33139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dirty="0">
                <a:latin typeface="UD デジタル 教科書体 NK-B" panose="02020700000000000000" pitchFamily="18" charset="-128"/>
                <a:ea typeface="UD デジタル 教科書体 NK-B" panose="02020700000000000000" pitchFamily="18" charset="-128"/>
              </a:rPr>
              <a:t>年末年始の入院医療提供体制について</a:t>
            </a:r>
          </a:p>
        </p:txBody>
      </p:sp>
      <p:sp>
        <p:nvSpPr>
          <p:cNvPr id="17" name="テキスト ボックス 16"/>
          <p:cNvSpPr txBox="1"/>
          <p:nvPr/>
        </p:nvSpPr>
        <p:spPr>
          <a:xfrm>
            <a:off x="4735088" y="2274040"/>
            <a:ext cx="4333875" cy="242374"/>
          </a:xfrm>
          <a:prstGeom prst="rect">
            <a:avLst/>
          </a:prstGeom>
          <a:noFill/>
        </p:spPr>
        <p:txBody>
          <a:bodyPr wrap="square" rtlCol="0">
            <a:spAutoFit/>
          </a:bodyPr>
          <a:lstStyle/>
          <a:p>
            <a:r>
              <a:rPr lang="en-US" altLang="ja-JP" sz="975" b="1" dirty="0"/>
              <a:t>※</a:t>
            </a:r>
            <a:r>
              <a:rPr lang="ja-JP" altLang="en-US" sz="975" b="1" dirty="0"/>
              <a:t>日中：</a:t>
            </a:r>
            <a:r>
              <a:rPr lang="en-US" altLang="ja-JP" sz="975" b="1" dirty="0"/>
              <a:t>9</a:t>
            </a:r>
            <a:r>
              <a:rPr lang="ja-JP" altLang="en-US" sz="975" b="1" dirty="0"/>
              <a:t>時～</a:t>
            </a:r>
            <a:r>
              <a:rPr lang="en-US" altLang="ja-JP" sz="975" b="1" dirty="0"/>
              <a:t>17</a:t>
            </a:r>
            <a:r>
              <a:rPr lang="ja-JP" altLang="en-US" sz="975" b="1" dirty="0"/>
              <a:t>時、時間外：</a:t>
            </a:r>
            <a:r>
              <a:rPr lang="en-US" altLang="ja-JP" sz="975" b="1" dirty="0"/>
              <a:t>17</a:t>
            </a:r>
            <a:r>
              <a:rPr lang="ja-JP" altLang="en-US" sz="975" b="1" dirty="0"/>
              <a:t>時～</a:t>
            </a:r>
            <a:r>
              <a:rPr lang="en-US" altLang="ja-JP" sz="975" b="1" dirty="0"/>
              <a:t>22</a:t>
            </a:r>
            <a:r>
              <a:rPr lang="ja-JP" altLang="en-US" sz="975" b="1" dirty="0"/>
              <a:t>時、深夜：</a:t>
            </a:r>
            <a:r>
              <a:rPr lang="en-US" altLang="ja-JP" sz="975" b="1" dirty="0"/>
              <a:t>22</a:t>
            </a:r>
            <a:r>
              <a:rPr lang="ja-JP" altLang="en-US" sz="975" b="1" dirty="0"/>
              <a:t>時～翌朝９時</a:t>
            </a:r>
            <a:endParaRPr kumimoji="1" lang="ja-JP" altLang="en-US" sz="975" b="1" dirty="0"/>
          </a:p>
        </p:txBody>
      </p:sp>
      <p:sp>
        <p:nvSpPr>
          <p:cNvPr id="10" name="テキスト ボックス 9"/>
          <p:cNvSpPr txBox="1"/>
          <p:nvPr/>
        </p:nvSpPr>
        <p:spPr>
          <a:xfrm>
            <a:off x="271234" y="2204273"/>
            <a:ext cx="2353057" cy="292388"/>
          </a:xfrm>
          <a:prstGeom prst="rect">
            <a:avLst/>
          </a:prstGeom>
          <a:noFill/>
        </p:spPr>
        <p:txBody>
          <a:bodyPr wrap="square" rtlCol="0">
            <a:spAutoFit/>
          </a:bodyPr>
          <a:lstStyle/>
          <a:p>
            <a:r>
              <a:rPr lang="ja-JP" altLang="en-US" sz="1300" b="1" dirty="0"/>
              <a:t>〇重症患者受入医療機関</a:t>
            </a:r>
            <a:endParaRPr kumimoji="1" lang="ja-JP" altLang="en-US" sz="1300" b="1" dirty="0"/>
          </a:p>
        </p:txBody>
      </p:sp>
      <p:sp>
        <p:nvSpPr>
          <p:cNvPr id="14" name="テキスト ボックス 13"/>
          <p:cNvSpPr txBox="1"/>
          <p:nvPr/>
        </p:nvSpPr>
        <p:spPr>
          <a:xfrm>
            <a:off x="271235" y="4200843"/>
            <a:ext cx="2640649" cy="492443"/>
          </a:xfrm>
          <a:prstGeom prst="rect">
            <a:avLst/>
          </a:prstGeom>
          <a:noFill/>
        </p:spPr>
        <p:txBody>
          <a:bodyPr wrap="square" rtlCol="0">
            <a:spAutoFit/>
          </a:bodyPr>
          <a:lstStyle/>
          <a:p>
            <a:r>
              <a:rPr lang="ja-JP" altLang="en-US" sz="1300" b="1" dirty="0"/>
              <a:t>〇軽症・中等症患者受入医療機関</a:t>
            </a:r>
            <a:endParaRPr kumimoji="1" lang="ja-JP" altLang="en-US" sz="1300" b="1" dirty="0"/>
          </a:p>
        </p:txBody>
      </p:sp>
      <p:sp>
        <p:nvSpPr>
          <p:cNvPr id="11" name="正方形/長方形 10"/>
          <p:cNvSpPr/>
          <p:nvPr/>
        </p:nvSpPr>
        <p:spPr>
          <a:xfrm>
            <a:off x="271236" y="974336"/>
            <a:ext cx="9245600" cy="987167"/>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25" dirty="0">
                <a:solidFill>
                  <a:schemeClr val="tx1"/>
                </a:solidFill>
                <a:latin typeface="Meiryo UI" panose="020B0604030504040204" pitchFamily="50" charset="-128"/>
                <a:ea typeface="Meiryo UI" panose="020B0604030504040204" pitchFamily="50" charset="-128"/>
              </a:rPr>
              <a:t>◆年末年始においても、新型コロナウイルス感染症患者の受入体制は、多くの医療機関の協力により、</a:t>
            </a:r>
            <a:endParaRPr lang="en-US" altLang="ja-JP" sz="1625" dirty="0">
              <a:solidFill>
                <a:schemeClr val="tx1"/>
              </a:solidFill>
              <a:latin typeface="Meiryo UI" panose="020B0604030504040204" pitchFamily="50" charset="-128"/>
              <a:ea typeface="Meiryo UI" panose="020B0604030504040204" pitchFamily="50" charset="-128"/>
            </a:endParaRPr>
          </a:p>
          <a:p>
            <a:r>
              <a:rPr lang="ja-JP" altLang="en-US" sz="1625" dirty="0">
                <a:solidFill>
                  <a:schemeClr val="tx1"/>
                </a:solidFill>
                <a:latin typeface="Meiryo UI" panose="020B0604030504040204" pitchFamily="50" charset="-128"/>
                <a:ea typeface="Meiryo UI" panose="020B0604030504040204" pitchFamily="50" charset="-128"/>
              </a:rPr>
              <a:t>　 確保される見込み。</a:t>
            </a:r>
            <a:endParaRPr lang="en-US" altLang="ja-JP" sz="1625" dirty="0">
              <a:solidFill>
                <a:schemeClr val="tx1"/>
              </a:solidFill>
              <a:latin typeface="Meiryo UI" panose="020B0604030504040204" pitchFamily="50" charset="-128"/>
              <a:ea typeface="Meiryo UI" panose="020B0604030504040204" pitchFamily="50" charset="-128"/>
            </a:endParaRPr>
          </a:p>
          <a:p>
            <a:r>
              <a:rPr lang="ja-JP" altLang="en-US" sz="1625" dirty="0">
                <a:solidFill>
                  <a:schemeClr val="tx1"/>
                </a:solidFill>
                <a:latin typeface="Meiryo UI" panose="020B0604030504040204" pitchFamily="50" charset="-128"/>
                <a:ea typeface="Meiryo UI" panose="020B0604030504040204" pitchFamily="50" charset="-128"/>
              </a:rPr>
              <a:t>◆重症病床については日中９割以上、時間外・深夜は約７割、</a:t>
            </a:r>
          </a:p>
          <a:p>
            <a:r>
              <a:rPr lang="ja-JP" altLang="en-US" sz="1625" dirty="0">
                <a:solidFill>
                  <a:schemeClr val="tx1"/>
                </a:solidFill>
                <a:latin typeface="Meiryo UI" panose="020B0604030504040204" pitchFamily="50" charset="-128"/>
                <a:ea typeface="Meiryo UI" panose="020B0604030504040204" pitchFamily="50" charset="-128"/>
              </a:rPr>
              <a:t>　 軽症・中等症病床については日中７割以上、時間外・深夜は４～６割が受入れに協力いただく予定。</a:t>
            </a:r>
          </a:p>
        </p:txBody>
      </p:sp>
      <p:sp>
        <p:nvSpPr>
          <p:cNvPr id="12" name="正方形/長方形 11">
            <a:extLst>
              <a:ext uri="{FF2B5EF4-FFF2-40B4-BE49-F238E27FC236}">
                <a16:creationId xmlns:a16="http://schemas.microsoft.com/office/drawing/2014/main" id="{BE71F5D7-4F36-4261-943F-CEFD73EF1004}"/>
              </a:ext>
            </a:extLst>
          </p:cNvPr>
          <p:cNvSpPr/>
          <p:nvPr/>
        </p:nvSpPr>
        <p:spPr>
          <a:xfrm>
            <a:off x="166990" y="1925722"/>
            <a:ext cx="5489788" cy="317459"/>
          </a:xfrm>
          <a:prstGeom prst="rect">
            <a:avLst/>
          </a:prstGeom>
        </p:spPr>
        <p:txBody>
          <a:bodyPr wrap="square">
            <a:spAutoFit/>
          </a:bodyPr>
          <a:lstStyle/>
          <a:p>
            <a:r>
              <a:rPr lang="ja-JP" altLang="en-US" sz="1463"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63" dirty="0">
                <a:latin typeface="HGPｺﾞｼｯｸE" panose="020B0900000000000000" pitchFamily="50" charset="-128"/>
                <a:ea typeface="HGPｺﾞｼｯｸE" panose="020B0900000000000000" pitchFamily="50" charset="-128"/>
                <a:cs typeface="Meiryo UI" panose="020B0604030504040204" pitchFamily="50" charset="-128"/>
              </a:rPr>
              <a:t>年末年始における入院医療体制</a:t>
            </a:r>
            <a:r>
              <a:rPr lang="ja-JP" altLang="en-US" sz="1300" dirty="0">
                <a:latin typeface="HGPｺﾞｼｯｸE" panose="020B0900000000000000" pitchFamily="50" charset="-128"/>
                <a:ea typeface="HGPｺﾞｼｯｸE" panose="020B0900000000000000" pitchFamily="50" charset="-128"/>
                <a:cs typeface="Meiryo UI" panose="020B0604030504040204" pitchFamily="50" charset="-128"/>
              </a:rPr>
              <a:t>（</a:t>
            </a:r>
            <a:r>
              <a:rPr lang="en-US" altLang="ja-JP" sz="1300" dirty="0">
                <a:latin typeface="HGPｺﾞｼｯｸE" panose="020B0900000000000000" pitchFamily="50" charset="-128"/>
                <a:ea typeface="HGPｺﾞｼｯｸE" panose="020B0900000000000000" pitchFamily="50" charset="-128"/>
                <a:cs typeface="Meiryo UI" panose="020B0604030504040204" pitchFamily="50" charset="-128"/>
              </a:rPr>
              <a:t>12</a:t>
            </a:r>
            <a:r>
              <a:rPr lang="ja-JP" altLang="en-US" sz="1300" dirty="0">
                <a:latin typeface="HGPｺﾞｼｯｸE" panose="020B0900000000000000" pitchFamily="50" charset="-128"/>
                <a:ea typeface="HGPｺﾞｼｯｸE" panose="020B0900000000000000" pitchFamily="50" charset="-128"/>
                <a:cs typeface="Meiryo UI" panose="020B0604030504040204" pitchFamily="50" charset="-128"/>
              </a:rPr>
              <a:t>月</a:t>
            </a:r>
            <a:r>
              <a:rPr lang="en-US" altLang="ja-JP" sz="1300" dirty="0">
                <a:latin typeface="HGPｺﾞｼｯｸE" panose="020B0900000000000000" pitchFamily="50" charset="-128"/>
                <a:ea typeface="HGPｺﾞｼｯｸE" panose="020B0900000000000000" pitchFamily="50" charset="-128"/>
                <a:cs typeface="Meiryo UI" panose="020B0604030504040204" pitchFamily="50" charset="-128"/>
              </a:rPr>
              <a:t>22</a:t>
            </a:r>
            <a:r>
              <a:rPr lang="ja-JP" altLang="en-US" sz="1300" dirty="0">
                <a:latin typeface="HGPｺﾞｼｯｸE" panose="020B0900000000000000" pitchFamily="50" charset="-128"/>
                <a:ea typeface="HGPｺﾞｼｯｸE" panose="020B0900000000000000" pitchFamily="50" charset="-128"/>
                <a:cs typeface="Meiryo UI" panose="020B0604030504040204" pitchFamily="50" charset="-128"/>
              </a:rPr>
              <a:t>日現在集計）</a:t>
            </a:r>
          </a:p>
        </p:txBody>
      </p:sp>
      <p:pic>
        <p:nvPicPr>
          <p:cNvPr id="2" name="図 1"/>
          <p:cNvPicPr>
            <a:picLocks noChangeAspect="1"/>
          </p:cNvPicPr>
          <p:nvPr/>
        </p:nvPicPr>
        <p:blipFill>
          <a:blip r:embed="rId2"/>
          <a:stretch>
            <a:fillRect/>
          </a:stretch>
        </p:blipFill>
        <p:spPr>
          <a:xfrm>
            <a:off x="524518" y="2479349"/>
            <a:ext cx="8219423" cy="1722628"/>
          </a:xfrm>
          <a:prstGeom prst="rect">
            <a:avLst/>
          </a:prstGeom>
        </p:spPr>
      </p:pic>
      <p:pic>
        <p:nvPicPr>
          <p:cNvPr id="6" name="図 5"/>
          <p:cNvPicPr>
            <a:picLocks noChangeAspect="1"/>
          </p:cNvPicPr>
          <p:nvPr/>
        </p:nvPicPr>
        <p:blipFill>
          <a:blip r:embed="rId3"/>
          <a:stretch>
            <a:fillRect/>
          </a:stretch>
        </p:blipFill>
        <p:spPr>
          <a:xfrm>
            <a:off x="524518" y="4458999"/>
            <a:ext cx="8197448" cy="1691201"/>
          </a:xfrm>
          <a:prstGeom prst="rect">
            <a:avLst/>
          </a:prstGeom>
        </p:spPr>
      </p:pic>
      <p:sp>
        <p:nvSpPr>
          <p:cNvPr id="13" name="テキスト ボックス 12"/>
          <p:cNvSpPr txBox="1"/>
          <p:nvPr/>
        </p:nvSpPr>
        <p:spPr>
          <a:xfrm>
            <a:off x="9327558" y="6468996"/>
            <a:ext cx="1345516" cy="229935"/>
          </a:xfrm>
          <a:prstGeom prst="rect">
            <a:avLst/>
          </a:prstGeom>
          <a:noFill/>
        </p:spPr>
        <p:txBody>
          <a:bodyPr wrap="square" rtlCol="0">
            <a:spAutoFit/>
          </a:bodyPr>
          <a:lstStyle/>
          <a:p>
            <a:r>
              <a:rPr kumimoji="1" lang="ja-JP" altLang="en-US" sz="894" dirty="0" smtClean="0"/>
              <a:t>４</a:t>
            </a:r>
            <a:endParaRPr kumimoji="1" lang="ja-JP" altLang="en-US" sz="894" dirty="0"/>
          </a:p>
        </p:txBody>
      </p:sp>
    </p:spTree>
    <p:extLst>
      <p:ext uri="{BB962C8B-B14F-4D97-AF65-F5344CB8AC3E}">
        <p14:creationId xmlns:p14="http://schemas.microsoft.com/office/powerpoint/2010/main" val="3550296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1236" y="642937"/>
            <a:ext cx="9245600" cy="33139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dirty="0">
                <a:latin typeface="UD デジタル 教科書体 NK-B" panose="02020700000000000000" pitchFamily="18" charset="-128"/>
                <a:ea typeface="UD デジタル 教科書体 NK-B" panose="02020700000000000000" pitchFamily="18" charset="-128"/>
              </a:rPr>
              <a:t>年末年始の検査・医療提供体制の確保に向けた取組み</a:t>
            </a:r>
          </a:p>
        </p:txBody>
      </p:sp>
      <p:sp>
        <p:nvSpPr>
          <p:cNvPr id="6" name="正方形/長方形 5"/>
          <p:cNvSpPr/>
          <p:nvPr/>
        </p:nvSpPr>
        <p:spPr>
          <a:xfrm>
            <a:off x="271236" y="974880"/>
            <a:ext cx="9245600" cy="924121"/>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25" dirty="0">
                <a:solidFill>
                  <a:schemeClr val="tx1"/>
                </a:solidFill>
                <a:latin typeface="UD デジタル 教科書体 NK-B" panose="02020700000000000000" pitchFamily="18" charset="-128"/>
                <a:ea typeface="UD デジタル 教科書体 NK-B" panose="02020700000000000000" pitchFamily="18" charset="-128"/>
              </a:rPr>
              <a:t>◆　年末年始において、急な発熱など新型コロナの疑いのある患者が相談・診療を受け、円滑に検査</a:t>
            </a:r>
            <a:endParaRPr lang="en-US" altLang="ja-JP" sz="1625"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25" dirty="0">
                <a:solidFill>
                  <a:schemeClr val="tx1"/>
                </a:solidFill>
                <a:latin typeface="UD デジタル 教科書体 NK-B" panose="02020700000000000000" pitchFamily="18" charset="-128"/>
                <a:ea typeface="UD デジタル 教科書体 NK-B" panose="02020700000000000000" pitchFamily="18" charset="-128"/>
              </a:rPr>
              <a:t>　　につながるとともに、陽性となった場合に必要な医療をうけることができるよう、検査・医療提供体制</a:t>
            </a:r>
            <a:endParaRPr lang="en-US" altLang="ja-JP" sz="1625"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25" dirty="0">
                <a:solidFill>
                  <a:schemeClr val="tx1"/>
                </a:solidFill>
                <a:latin typeface="UD デジタル 教科書体 NK-B" panose="02020700000000000000" pitchFamily="18" charset="-128"/>
                <a:ea typeface="UD デジタル 教科書体 NK-B" panose="02020700000000000000" pitchFamily="18" charset="-128"/>
              </a:rPr>
              <a:t>　　の確保に向けた取組みを進める。</a:t>
            </a:r>
          </a:p>
        </p:txBody>
      </p:sp>
      <p:sp>
        <p:nvSpPr>
          <p:cNvPr id="42" name="角丸四角形 41"/>
          <p:cNvSpPr/>
          <p:nvPr/>
        </p:nvSpPr>
        <p:spPr>
          <a:xfrm>
            <a:off x="282793" y="2260589"/>
            <a:ext cx="4472487" cy="3628027"/>
          </a:xfrm>
          <a:prstGeom prst="roundRect">
            <a:avLst>
              <a:gd name="adj" fmla="val 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25" dirty="0"/>
          </a:p>
        </p:txBody>
      </p:sp>
      <p:sp>
        <p:nvSpPr>
          <p:cNvPr id="22" name="角丸四角形 21"/>
          <p:cNvSpPr/>
          <p:nvPr/>
        </p:nvSpPr>
        <p:spPr>
          <a:xfrm>
            <a:off x="5137770" y="2260589"/>
            <a:ext cx="4379066" cy="3628027"/>
          </a:xfrm>
          <a:prstGeom prst="roundRect">
            <a:avLst>
              <a:gd name="adj" fmla="val 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25" dirty="0"/>
          </a:p>
        </p:txBody>
      </p:sp>
      <p:sp>
        <p:nvSpPr>
          <p:cNvPr id="3" name="ホームベース 2"/>
          <p:cNvSpPr/>
          <p:nvPr/>
        </p:nvSpPr>
        <p:spPr>
          <a:xfrm>
            <a:off x="282793" y="2096851"/>
            <a:ext cx="2676625" cy="3557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25" dirty="0">
                <a:latin typeface="UD デジタル 教科書体 NK-B" panose="02020700000000000000" pitchFamily="18" charset="-128"/>
                <a:ea typeface="UD デジタル 教科書体 NK-B" panose="02020700000000000000" pitchFamily="18" charset="-128"/>
              </a:rPr>
              <a:t>診療・検査体制</a:t>
            </a:r>
          </a:p>
        </p:txBody>
      </p:sp>
      <p:sp>
        <p:nvSpPr>
          <p:cNvPr id="24" name="ホームベース 23"/>
          <p:cNvSpPr/>
          <p:nvPr/>
        </p:nvSpPr>
        <p:spPr>
          <a:xfrm>
            <a:off x="5137770" y="2096851"/>
            <a:ext cx="2477039" cy="3557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25" dirty="0">
                <a:latin typeface="UD デジタル 教科書体 NK-B" panose="02020700000000000000" pitchFamily="18" charset="-128"/>
                <a:ea typeface="UD デジタル 教科書体 NK-B" panose="02020700000000000000" pitchFamily="18" charset="-128"/>
              </a:rPr>
              <a:t>入院等受入体制</a:t>
            </a:r>
          </a:p>
        </p:txBody>
      </p:sp>
      <p:sp>
        <p:nvSpPr>
          <p:cNvPr id="25" name="テキスト ボックス 24"/>
          <p:cNvSpPr txBox="1"/>
          <p:nvPr/>
        </p:nvSpPr>
        <p:spPr>
          <a:xfrm>
            <a:off x="271237" y="3936956"/>
            <a:ext cx="4643175" cy="1255537"/>
          </a:xfrm>
          <a:prstGeom prst="rect">
            <a:avLst/>
          </a:prstGeom>
          <a:noFill/>
        </p:spPr>
        <p:txBody>
          <a:bodyPr wrap="square" rtlCol="0">
            <a:spAutoFit/>
          </a:bodyPr>
          <a:lstStyle/>
          <a:p>
            <a:pPr marL="232172" indent="-232172">
              <a:buFont typeface="Wingdings" panose="05000000000000000000" pitchFamily="2" charset="2"/>
              <a:buChar char="u"/>
            </a:pPr>
            <a:r>
              <a:rPr lang="ja-JP" altLang="en-US" sz="1463" u="sng" dirty="0">
                <a:latin typeface="UD デジタル 教科書体 NK-B" panose="02020700000000000000" pitchFamily="18" charset="-128"/>
                <a:ea typeface="UD デジタル 教科書体 NK-B" panose="02020700000000000000" pitchFamily="18" charset="-128"/>
              </a:rPr>
              <a:t>協力金の支給</a:t>
            </a:r>
            <a:endParaRPr lang="en-US" altLang="ja-JP" sz="1300" u="sng" dirty="0">
              <a:latin typeface="UD デジタル 教科書体 NK-B" panose="02020700000000000000" pitchFamily="18" charset="-128"/>
              <a:ea typeface="UD デジタル 教科書体 NK-B" panose="02020700000000000000" pitchFamily="18" charset="-128"/>
            </a:endParaRPr>
          </a:p>
          <a:p>
            <a:r>
              <a:rPr lang="ja-JP" altLang="en-US" sz="1219" dirty="0">
                <a:latin typeface="+mn-ea"/>
              </a:rPr>
              <a:t>　新型コロナウイルス感染症の疑いがある患者に、年末年</a:t>
            </a:r>
            <a:endParaRPr lang="en-US" altLang="ja-JP" sz="1219" dirty="0">
              <a:latin typeface="+mn-ea"/>
            </a:endParaRPr>
          </a:p>
          <a:p>
            <a:r>
              <a:rPr lang="ja-JP" altLang="en-US" sz="1219" dirty="0">
                <a:latin typeface="+mn-ea"/>
              </a:rPr>
              <a:t>　始（</a:t>
            </a:r>
            <a:r>
              <a:rPr lang="en-US" altLang="ja-JP" sz="1219" dirty="0">
                <a:latin typeface="+mn-ea"/>
              </a:rPr>
              <a:t>12/29</a:t>
            </a:r>
            <a:r>
              <a:rPr lang="ja-JP" altLang="en-US" sz="1219" dirty="0">
                <a:latin typeface="+mn-ea"/>
              </a:rPr>
              <a:t>～</a:t>
            </a:r>
            <a:r>
              <a:rPr lang="en-US" altLang="ja-JP" sz="1219" dirty="0">
                <a:latin typeface="+mn-ea"/>
              </a:rPr>
              <a:t>1/3</a:t>
            </a:r>
            <a:r>
              <a:rPr lang="ja-JP" altLang="en-US" sz="1219" dirty="0">
                <a:latin typeface="+mn-ea"/>
              </a:rPr>
              <a:t>）に検査（ＰＣＲ検査、抗原検査）を</a:t>
            </a:r>
            <a:endParaRPr lang="en-US" altLang="ja-JP" sz="1219" dirty="0">
              <a:latin typeface="+mn-ea"/>
            </a:endParaRPr>
          </a:p>
          <a:p>
            <a:r>
              <a:rPr lang="ja-JP" altLang="en-US" sz="1219" dirty="0">
                <a:latin typeface="+mn-ea"/>
              </a:rPr>
              <a:t>　実施する医療機関（受診調整機能付き地域外来・検査</a:t>
            </a:r>
            <a:endParaRPr lang="en-US" altLang="ja-JP" sz="1219" dirty="0">
              <a:latin typeface="+mn-ea"/>
            </a:endParaRPr>
          </a:p>
          <a:p>
            <a:r>
              <a:rPr lang="ja-JP" altLang="en-US" sz="1219" dirty="0">
                <a:latin typeface="+mn-ea"/>
              </a:rPr>
              <a:t>　センター、診療・検査医療機関等）に対し、協力金を</a:t>
            </a:r>
            <a:endParaRPr lang="en-US" altLang="ja-JP" sz="1219" dirty="0">
              <a:latin typeface="+mn-ea"/>
            </a:endParaRPr>
          </a:p>
          <a:p>
            <a:r>
              <a:rPr lang="ja-JP" altLang="en-US" sz="1219" dirty="0">
                <a:latin typeface="+mn-ea"/>
              </a:rPr>
              <a:t>　支給（検査実施１名につき１万円）</a:t>
            </a:r>
            <a:endParaRPr lang="en-US" altLang="ja-JP" sz="1219" dirty="0">
              <a:latin typeface="+mn-ea"/>
            </a:endParaRPr>
          </a:p>
        </p:txBody>
      </p:sp>
      <p:sp>
        <p:nvSpPr>
          <p:cNvPr id="26" name="テキスト ボックス 25"/>
          <p:cNvSpPr txBox="1"/>
          <p:nvPr/>
        </p:nvSpPr>
        <p:spPr>
          <a:xfrm>
            <a:off x="282793" y="2561068"/>
            <a:ext cx="4472487" cy="1333507"/>
          </a:xfrm>
          <a:prstGeom prst="rect">
            <a:avLst/>
          </a:prstGeom>
          <a:noFill/>
        </p:spPr>
        <p:txBody>
          <a:bodyPr wrap="square" rtlCol="0">
            <a:spAutoFit/>
          </a:bodyPr>
          <a:lstStyle/>
          <a:p>
            <a:pPr marL="232172" indent="-232172">
              <a:buFont typeface="Wingdings" panose="05000000000000000000" pitchFamily="2" charset="2"/>
              <a:buChar char="u"/>
            </a:pPr>
            <a:r>
              <a:rPr lang="ja-JP" altLang="en-US" sz="1463" u="sng" dirty="0">
                <a:latin typeface="UD デジタル 教科書体 NK-B" panose="02020700000000000000" pitchFamily="18" charset="-128"/>
                <a:ea typeface="UD デジタル 教科書体 NK-B" panose="02020700000000000000" pitchFamily="18" charset="-128"/>
              </a:rPr>
              <a:t>体制確保に向けた要請・確認</a:t>
            </a:r>
            <a:endParaRPr lang="en-US" altLang="ja-JP" sz="1463" u="sng" dirty="0">
              <a:latin typeface="UD デジタル 教科書体 NK-B" panose="02020700000000000000" pitchFamily="18" charset="-128"/>
              <a:ea typeface="UD デジタル 教科書体 NK-B" panose="02020700000000000000" pitchFamily="18" charset="-128"/>
            </a:endParaRPr>
          </a:p>
          <a:p>
            <a:r>
              <a:rPr lang="ja-JP" altLang="en-US" sz="1219" dirty="0">
                <a:latin typeface="+mn-ea"/>
              </a:rPr>
              <a:t> ○年末年始の診療・検査実施体制の確保について要請</a:t>
            </a:r>
            <a:endParaRPr lang="en-US" altLang="ja-JP" sz="1219" dirty="0">
              <a:latin typeface="+mn-ea"/>
            </a:endParaRPr>
          </a:p>
          <a:p>
            <a:r>
              <a:rPr lang="ja-JP" altLang="en-US" sz="1219" dirty="0">
                <a:latin typeface="+mn-ea"/>
              </a:rPr>
              <a:t>　 </a:t>
            </a:r>
            <a:r>
              <a:rPr lang="en-US" altLang="ja-JP" sz="1219" dirty="0">
                <a:latin typeface="+mn-ea"/>
              </a:rPr>
              <a:t>11/27</a:t>
            </a:r>
            <a:r>
              <a:rPr lang="ja-JP" altLang="en-US" sz="1219" dirty="0">
                <a:latin typeface="+mn-ea"/>
              </a:rPr>
              <a:t>・</a:t>
            </a:r>
            <a:r>
              <a:rPr lang="en-US" altLang="ja-JP" sz="1219" dirty="0">
                <a:latin typeface="+mn-ea"/>
              </a:rPr>
              <a:t>12/4</a:t>
            </a:r>
            <a:r>
              <a:rPr lang="ja-JP" altLang="en-US" sz="1219" dirty="0">
                <a:latin typeface="+mn-ea"/>
              </a:rPr>
              <a:t>　要請文の発出</a:t>
            </a:r>
            <a:endParaRPr lang="en-US" altLang="ja-JP" sz="1219" dirty="0">
              <a:latin typeface="+mn-ea"/>
            </a:endParaRPr>
          </a:p>
          <a:p>
            <a:pPr>
              <a:spcBef>
                <a:spcPts val="488"/>
              </a:spcBef>
            </a:pPr>
            <a:r>
              <a:rPr lang="ja-JP" altLang="en-US" sz="1219" dirty="0">
                <a:latin typeface="+mn-ea"/>
              </a:rPr>
              <a:t> ○検査実施医療機関等への調査により体制確認</a:t>
            </a:r>
            <a:endParaRPr lang="en-US" altLang="ja-JP" sz="1219" dirty="0">
              <a:latin typeface="+mn-ea"/>
            </a:endParaRPr>
          </a:p>
          <a:p>
            <a:pPr>
              <a:spcBef>
                <a:spcPts val="488"/>
              </a:spcBef>
            </a:pPr>
            <a:r>
              <a:rPr lang="ja-JP" altLang="en-US" sz="1056" dirty="0">
                <a:latin typeface="+mn-ea"/>
              </a:rPr>
              <a:t> </a:t>
            </a:r>
            <a:r>
              <a:rPr lang="en-US" altLang="ja-JP" sz="1056" dirty="0">
                <a:latin typeface="+mn-ea"/>
              </a:rPr>
              <a:t>※</a:t>
            </a:r>
            <a:r>
              <a:rPr lang="ja-JP" altLang="en-US" sz="1056" dirty="0">
                <a:latin typeface="+mn-ea"/>
              </a:rPr>
              <a:t>新型コロナ受診相談センターについては年末年始も</a:t>
            </a:r>
            <a:r>
              <a:rPr lang="en-US" altLang="ja-JP" sz="1056" dirty="0">
                <a:latin typeface="+mn-ea"/>
              </a:rPr>
              <a:t>24</a:t>
            </a:r>
            <a:r>
              <a:rPr lang="ja-JP" altLang="en-US" sz="1056" dirty="0">
                <a:latin typeface="+mn-ea"/>
              </a:rPr>
              <a:t>時間体制で</a:t>
            </a:r>
            <a:endParaRPr lang="en-US" altLang="ja-JP" sz="1056" dirty="0">
              <a:latin typeface="+mn-ea"/>
            </a:endParaRPr>
          </a:p>
          <a:p>
            <a:r>
              <a:rPr lang="ja-JP" altLang="en-US" sz="1056" dirty="0">
                <a:latin typeface="+mn-ea"/>
              </a:rPr>
              <a:t>　受付</a:t>
            </a:r>
          </a:p>
        </p:txBody>
      </p:sp>
      <p:sp>
        <p:nvSpPr>
          <p:cNvPr id="28" name="テキスト ボックス 27"/>
          <p:cNvSpPr txBox="1"/>
          <p:nvPr/>
        </p:nvSpPr>
        <p:spPr>
          <a:xfrm>
            <a:off x="5137770" y="2605452"/>
            <a:ext cx="4412192" cy="3061031"/>
          </a:xfrm>
          <a:prstGeom prst="rect">
            <a:avLst/>
          </a:prstGeom>
          <a:noFill/>
        </p:spPr>
        <p:txBody>
          <a:bodyPr wrap="square" rtlCol="0">
            <a:spAutoFit/>
          </a:bodyPr>
          <a:lstStyle/>
          <a:p>
            <a:pPr marL="292500" indent="-232172">
              <a:spcBef>
                <a:spcPts val="488"/>
              </a:spcBef>
              <a:buFont typeface="Wingdings" panose="05000000000000000000" pitchFamily="2" charset="2"/>
              <a:buChar char="u"/>
            </a:pPr>
            <a:r>
              <a:rPr lang="ja-JP" altLang="en-US" sz="1463" u="sng" dirty="0">
                <a:latin typeface="UD デジタル 教科書体 NK-B" panose="02020700000000000000" pitchFamily="18" charset="-128"/>
                <a:ea typeface="UD デジタル 教科書体 NK-B" panose="02020700000000000000" pitchFamily="18" charset="-128"/>
              </a:rPr>
              <a:t>受入体制確保に向けた要請・確認</a:t>
            </a:r>
            <a:endParaRPr lang="en-US" altLang="ja-JP" sz="1463" u="sng" dirty="0">
              <a:latin typeface="UD デジタル 教科書体 NK-B" panose="02020700000000000000" pitchFamily="18" charset="-128"/>
              <a:ea typeface="UD デジタル 教科書体 NK-B" panose="02020700000000000000" pitchFamily="18" charset="-128"/>
            </a:endParaRPr>
          </a:p>
          <a:p>
            <a:r>
              <a:rPr lang="ja-JP" altLang="en-US" sz="1138" dirty="0">
                <a:latin typeface="+mn-ea"/>
              </a:rPr>
              <a:t>　</a:t>
            </a:r>
            <a:r>
              <a:rPr lang="ja-JP" altLang="en-US" sz="1219" dirty="0">
                <a:latin typeface="+mn-ea"/>
              </a:rPr>
              <a:t>○年末年始の受入体制の確保について要請</a:t>
            </a:r>
            <a:endParaRPr lang="en-US" altLang="ja-JP" sz="1219" dirty="0">
              <a:latin typeface="+mn-ea"/>
            </a:endParaRPr>
          </a:p>
          <a:p>
            <a:r>
              <a:rPr lang="ja-JP" altLang="en-US" sz="1219" dirty="0">
                <a:latin typeface="+mn-ea"/>
              </a:rPr>
              <a:t>　　</a:t>
            </a:r>
            <a:r>
              <a:rPr lang="en-US" altLang="ja-JP" sz="1219" dirty="0">
                <a:latin typeface="+mn-ea"/>
              </a:rPr>
              <a:t>12/</a:t>
            </a:r>
            <a:r>
              <a:rPr lang="ja-JP" altLang="en-US" sz="1219" dirty="0">
                <a:latin typeface="+mn-ea"/>
              </a:rPr>
              <a:t>１　要請文の発出</a:t>
            </a:r>
            <a:endParaRPr lang="en-US" altLang="ja-JP" sz="1219" dirty="0">
              <a:latin typeface="+mn-ea"/>
            </a:endParaRPr>
          </a:p>
          <a:p>
            <a:pPr>
              <a:spcBef>
                <a:spcPts val="488"/>
              </a:spcBef>
            </a:pPr>
            <a:r>
              <a:rPr lang="ja-JP" altLang="en-US" sz="1219" dirty="0">
                <a:latin typeface="+mn-ea"/>
              </a:rPr>
              <a:t>　○受入医療機関への調査により体制確認</a:t>
            </a:r>
            <a:endParaRPr lang="en-US" altLang="ja-JP" sz="1219" dirty="0">
              <a:latin typeface="+mn-ea"/>
            </a:endParaRPr>
          </a:p>
          <a:p>
            <a:endParaRPr lang="en-US" altLang="ja-JP" sz="1138" dirty="0">
              <a:latin typeface="+mn-ea"/>
            </a:endParaRPr>
          </a:p>
          <a:p>
            <a:endParaRPr lang="en-US" altLang="ja-JP" sz="1138" dirty="0">
              <a:latin typeface="+mn-ea"/>
            </a:endParaRPr>
          </a:p>
          <a:p>
            <a:pPr marL="292500" indent="-232172">
              <a:spcBef>
                <a:spcPts val="488"/>
              </a:spcBef>
              <a:buFont typeface="Wingdings" panose="05000000000000000000" pitchFamily="2" charset="2"/>
              <a:buChar char="u"/>
            </a:pPr>
            <a:r>
              <a:rPr lang="ja-JP" altLang="en-US" sz="1463" u="sng" dirty="0">
                <a:latin typeface="UD デジタル 教科書体 NK-B" panose="02020700000000000000" pitchFamily="18" charset="-128"/>
                <a:ea typeface="UD デジタル 教科書体 NK-B" panose="02020700000000000000" pitchFamily="18" charset="-128"/>
              </a:rPr>
              <a:t>協力金の支給</a:t>
            </a:r>
            <a:endParaRPr lang="en-US" altLang="ja-JP" sz="1463" u="sng" dirty="0">
              <a:latin typeface="UD デジタル 教科書体 NK-B" panose="02020700000000000000" pitchFamily="18" charset="-128"/>
              <a:ea typeface="UD デジタル 教科書体 NK-B" panose="02020700000000000000" pitchFamily="18" charset="-128"/>
            </a:endParaRPr>
          </a:p>
          <a:p>
            <a:r>
              <a:rPr lang="ja-JP" altLang="en-US" sz="1219" dirty="0">
                <a:latin typeface="+mn-ea"/>
              </a:rPr>
              <a:t>　新型コロナウイルス患者受入病床の確保を要請されて</a:t>
            </a:r>
            <a:endParaRPr lang="en-US" altLang="ja-JP" sz="1219" dirty="0">
              <a:latin typeface="+mn-ea"/>
            </a:endParaRPr>
          </a:p>
          <a:p>
            <a:r>
              <a:rPr lang="ja-JP" altLang="en-US" sz="1219" dirty="0">
                <a:latin typeface="+mn-ea"/>
              </a:rPr>
              <a:t>　いる医療機関のうち、年末年始</a:t>
            </a:r>
            <a:r>
              <a:rPr lang="en-US" altLang="ja-JP" sz="1219" dirty="0">
                <a:latin typeface="+mn-ea"/>
              </a:rPr>
              <a:t>(12/29</a:t>
            </a:r>
            <a:r>
              <a:rPr lang="ja-JP" altLang="en-US" sz="1219" dirty="0">
                <a:latin typeface="+mn-ea"/>
              </a:rPr>
              <a:t>～</a:t>
            </a:r>
            <a:r>
              <a:rPr lang="en-US" altLang="ja-JP" sz="1219" dirty="0">
                <a:latin typeface="+mn-ea"/>
              </a:rPr>
              <a:t>1/3</a:t>
            </a:r>
            <a:r>
              <a:rPr lang="ja-JP" altLang="en-US" sz="1219" dirty="0">
                <a:latin typeface="+mn-ea"/>
              </a:rPr>
              <a:t>）に新規の</a:t>
            </a:r>
            <a:endParaRPr lang="en-US" altLang="ja-JP" sz="1219" dirty="0">
              <a:latin typeface="+mn-ea"/>
            </a:endParaRPr>
          </a:p>
          <a:p>
            <a:r>
              <a:rPr lang="ja-JP" altLang="en-US" sz="1219" dirty="0">
                <a:latin typeface="+mn-ea"/>
              </a:rPr>
              <a:t>　入院患者を受け入れた医療機関に対し、協力金を支給</a:t>
            </a:r>
            <a:endParaRPr lang="en-US" altLang="ja-JP" sz="1219" dirty="0">
              <a:latin typeface="+mn-ea"/>
            </a:endParaRPr>
          </a:p>
          <a:p>
            <a:r>
              <a:rPr lang="ja-JP" altLang="en-US" sz="1219" dirty="0">
                <a:latin typeface="+mn-ea"/>
              </a:rPr>
              <a:t>　（新規入院患者受入１名につき</a:t>
            </a:r>
            <a:r>
              <a:rPr lang="en-US" altLang="ja-JP" sz="1219" dirty="0">
                <a:latin typeface="+mn-ea"/>
              </a:rPr>
              <a:t>20</a:t>
            </a:r>
            <a:r>
              <a:rPr lang="ja-JP" altLang="en-US" sz="1219" dirty="0">
                <a:latin typeface="+mn-ea"/>
              </a:rPr>
              <a:t>万円）</a:t>
            </a:r>
            <a:endParaRPr lang="en-US" altLang="ja-JP" sz="1219" dirty="0">
              <a:latin typeface="+mn-ea"/>
            </a:endParaRPr>
          </a:p>
          <a:p>
            <a:pPr marL="292500" indent="-232172">
              <a:spcBef>
                <a:spcPts val="488"/>
              </a:spcBef>
              <a:buFont typeface="Wingdings" panose="05000000000000000000" pitchFamily="2" charset="2"/>
              <a:buChar char="Ø"/>
            </a:pPr>
            <a:r>
              <a:rPr lang="ja-JP" altLang="en-US" sz="1138" dirty="0">
                <a:latin typeface="UD デジタル 教科書体 NK-B" panose="02020700000000000000" pitchFamily="18" charset="-128"/>
                <a:ea typeface="UD デジタル 教科書体 NK-B" panose="02020700000000000000" pitchFamily="18" charset="-128"/>
              </a:rPr>
              <a:t>大阪市における支援制度（参考）</a:t>
            </a:r>
            <a:endParaRPr lang="en-US" altLang="ja-JP" sz="1138" dirty="0">
              <a:latin typeface="UD デジタル 教科書体 NK-B" panose="02020700000000000000" pitchFamily="18" charset="-128"/>
              <a:ea typeface="UD デジタル 教科書体 NK-B" panose="02020700000000000000" pitchFamily="18" charset="-128"/>
            </a:endParaRPr>
          </a:p>
          <a:p>
            <a:pPr marL="60328"/>
            <a:r>
              <a:rPr lang="en-US" altLang="ja-JP" sz="1056" dirty="0">
                <a:latin typeface="+mn-ea"/>
              </a:rPr>
              <a:t> </a:t>
            </a:r>
            <a:r>
              <a:rPr lang="ja-JP" altLang="en-US" sz="1056" dirty="0">
                <a:latin typeface="+mn-ea"/>
              </a:rPr>
              <a:t>　</a:t>
            </a:r>
            <a:r>
              <a:rPr lang="en-US" altLang="ja-JP" sz="1056" dirty="0">
                <a:latin typeface="+mn-ea"/>
              </a:rPr>
              <a:t>12/4</a:t>
            </a:r>
            <a:r>
              <a:rPr lang="ja-JP" altLang="en-US" sz="1056" dirty="0">
                <a:latin typeface="+mn-ea"/>
              </a:rPr>
              <a:t>～</a:t>
            </a:r>
            <a:r>
              <a:rPr lang="en-US" altLang="ja-JP" sz="1056" dirty="0">
                <a:latin typeface="+mn-ea"/>
              </a:rPr>
              <a:t>31</a:t>
            </a:r>
            <a:r>
              <a:rPr lang="ja-JP" altLang="en-US" sz="1056" dirty="0">
                <a:latin typeface="+mn-ea"/>
              </a:rPr>
              <a:t>の間に新たに確保病床を増床した受入医療機関及び</a:t>
            </a:r>
            <a:endParaRPr lang="en-US" altLang="ja-JP" sz="1056" dirty="0">
              <a:latin typeface="+mn-ea"/>
            </a:endParaRPr>
          </a:p>
          <a:p>
            <a:pPr marL="60328"/>
            <a:r>
              <a:rPr lang="en-US" altLang="ja-JP" sz="1056" dirty="0">
                <a:latin typeface="+mn-ea"/>
              </a:rPr>
              <a:t> </a:t>
            </a:r>
            <a:r>
              <a:rPr lang="ja-JP" altLang="en-US" sz="1056" dirty="0">
                <a:latin typeface="+mn-ea"/>
              </a:rPr>
              <a:t>　新たに受入医療機関になった医療機関（大阪市内の医療機関</a:t>
            </a:r>
            <a:endParaRPr lang="en-US" altLang="ja-JP" sz="1056" dirty="0">
              <a:latin typeface="+mn-ea"/>
            </a:endParaRPr>
          </a:p>
          <a:p>
            <a:pPr marL="60328"/>
            <a:r>
              <a:rPr lang="en-US" altLang="ja-JP" sz="1056" dirty="0">
                <a:latin typeface="+mn-ea"/>
              </a:rPr>
              <a:t> </a:t>
            </a:r>
            <a:r>
              <a:rPr lang="ja-JP" altLang="en-US" sz="1056" dirty="0">
                <a:latin typeface="+mn-ea"/>
              </a:rPr>
              <a:t>　に限る）に対し支援（１病床あたり</a:t>
            </a:r>
            <a:r>
              <a:rPr lang="en-US" altLang="ja-JP" sz="1056" dirty="0">
                <a:latin typeface="+mn-ea"/>
              </a:rPr>
              <a:t>1,000</a:t>
            </a:r>
            <a:r>
              <a:rPr lang="ja-JP" altLang="en-US" sz="1056" dirty="0">
                <a:latin typeface="+mn-ea"/>
              </a:rPr>
              <a:t>万円）</a:t>
            </a:r>
          </a:p>
        </p:txBody>
      </p:sp>
      <p:sp>
        <p:nvSpPr>
          <p:cNvPr id="8" name="正方形/長方形 7"/>
          <p:cNvSpPr/>
          <p:nvPr/>
        </p:nvSpPr>
        <p:spPr>
          <a:xfrm>
            <a:off x="309714" y="5292369"/>
            <a:ext cx="4471337" cy="317459"/>
          </a:xfrm>
          <a:prstGeom prst="rect">
            <a:avLst/>
          </a:prstGeom>
        </p:spPr>
        <p:txBody>
          <a:bodyPr wrap="square">
            <a:spAutoFit/>
          </a:bodyPr>
          <a:lstStyle/>
          <a:p>
            <a:pPr marL="232172" indent="-232172">
              <a:buFont typeface="Wingdings" panose="05000000000000000000" pitchFamily="2" charset="2"/>
              <a:buChar char="u"/>
            </a:pPr>
            <a:r>
              <a:rPr lang="ja-JP" altLang="en-US" sz="1463" u="sng" dirty="0">
                <a:latin typeface="UD デジタル 教科書体 NK-B" panose="02020700000000000000" pitchFamily="18" charset="-128"/>
                <a:ea typeface="UD デジタル 教科書体 NK-B" panose="02020700000000000000" pitchFamily="18" charset="-128"/>
              </a:rPr>
              <a:t>ドライブスルー検査場等での検査枠の拡大</a:t>
            </a:r>
            <a:endParaRPr lang="en-US" altLang="ja-JP" sz="1463" u="sng" dirty="0">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p:cNvSpPr txBox="1"/>
          <p:nvPr/>
        </p:nvSpPr>
        <p:spPr>
          <a:xfrm>
            <a:off x="9327558" y="6468996"/>
            <a:ext cx="1345516" cy="229935"/>
          </a:xfrm>
          <a:prstGeom prst="rect">
            <a:avLst/>
          </a:prstGeom>
          <a:noFill/>
        </p:spPr>
        <p:txBody>
          <a:bodyPr wrap="square" rtlCol="0">
            <a:spAutoFit/>
          </a:bodyPr>
          <a:lstStyle/>
          <a:p>
            <a:r>
              <a:rPr kumimoji="1" lang="ja-JP" altLang="en-US" sz="894" dirty="0" smtClean="0"/>
              <a:t>５</a:t>
            </a:r>
            <a:endParaRPr kumimoji="1" lang="ja-JP" altLang="en-US" sz="894" dirty="0"/>
          </a:p>
        </p:txBody>
      </p:sp>
    </p:spTree>
    <p:extLst>
      <p:ext uri="{BB962C8B-B14F-4D97-AF65-F5344CB8AC3E}">
        <p14:creationId xmlns:p14="http://schemas.microsoft.com/office/powerpoint/2010/main" val="41134219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1294</Words>
  <Application>Microsoft Office PowerPoint</Application>
  <PresentationFormat>A4 210 x 297 mm</PresentationFormat>
  <Paragraphs>327</Paragraphs>
  <Slides>5</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HGPｺﾞｼｯｸE</vt:lpstr>
      <vt:lpstr>Meiryo UI</vt:lpstr>
      <vt:lpstr>UD デジタル 教科書体 NK-B</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　匡貴</dc:creator>
  <cp:lastModifiedBy>川幡　尚亮</cp:lastModifiedBy>
  <cp:revision>17</cp:revision>
  <cp:lastPrinted>2020-12-22T00:43:38Z</cp:lastPrinted>
  <dcterms:created xsi:type="dcterms:W3CDTF">2020-12-21T09:32:33Z</dcterms:created>
  <dcterms:modified xsi:type="dcterms:W3CDTF">2020-12-25T03:45:03Z</dcterms:modified>
</cp:coreProperties>
</file>