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7068800" cy="96012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6" autoAdjust="0"/>
    <p:restoredTop sz="94075" autoAdjust="0"/>
  </p:normalViewPr>
  <p:slideViewPr>
    <p:cSldViewPr snapToGrid="0">
      <p:cViewPr varScale="1">
        <p:scale>
          <a:sx n="50" d="100"/>
          <a:sy n="50" d="100"/>
        </p:scale>
        <p:origin x="7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ishidaAr\Desktop\&#36039;&#26009;1-7&#38306;&#20418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ishidaAr\Desktop\&#36039;&#26009;1-7&#38306;&#20418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319020669291339"/>
          <c:y val="0.1946481337720109"/>
          <c:w val="0.61278625328083991"/>
          <c:h val="0.73649427624363861"/>
        </c:manualLayout>
      </c:layout>
      <c:pieChart>
        <c:varyColors val="1"/>
        <c:dLbls>
          <c:dLblPos val="inEnd"/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2700" cap="flat" cmpd="sng" algn="ctr">
      <a:noFill/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319020669291339"/>
          <c:y val="0.1946481337720109"/>
          <c:w val="0.61278625328083991"/>
          <c:h val="0.73649427624363861"/>
        </c:manualLayout>
      </c:layout>
      <c:pieChart>
        <c:varyColors val="1"/>
        <c:dLbls>
          <c:dLblPos val="inEnd"/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2700" cap="flat" cmpd="sng" algn="ctr">
      <a:noFill/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0">
  <cs:axisTitle>
    <cs:lnRef idx="0"/>
    <cs:fillRef idx="0"/>
    <cs:effectRef idx="0"/>
    <cs:fontRef idx="minor">
      <a:schemeClr val="lt1"/>
    </cs:fontRef>
    <cs:defRPr sz="900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800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000" kern="1200"/>
  </cs:chartArea>
  <cs:dataLabel>
    <cs:lnRef idx="0">
      <cs:styleClr val="0"/>
    </cs:lnRef>
    <cs:fillRef idx="0"/>
    <cs:effectRef idx="0"/>
    <cs:fontRef idx="minor">
      <cs:styleClr val="0"/>
    </cs:fontRef>
    <cs:defRPr sz="900" b="1" kern="1200"/>
  </cs:dataLabel>
  <cs:dataLabelCallout>
    <cs:lnRef idx="0">
      <cs:styleClr val="0"/>
    </cs:lnRef>
    <cs:fillRef idx="0"/>
    <cs:effectRef idx="0"/>
    <cs:fontRef idx="minor">
      <cs:styleClr val="0"/>
    </cs:fontRef>
    <cs:spPr>
      <a:solidFill>
        <a:schemeClr val="lt1"/>
      </a:solidFill>
      <a:ln>
        <a:solidFill>
          <a:schemeClr val="phClr"/>
        </a:solidFill>
      </a:ln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0"/>
    </cs:lnRef>
    <cs:fillRef idx="0"/>
    <cs:effectRef idx="0"/>
    <cs:fontRef idx="minor">
      <a:schemeClr val="dk1"/>
    </cs:fontRef>
    <cs:spPr>
      <a:solidFill>
        <a:schemeClr val="lt1"/>
      </a:solidFill>
      <a:ln w="19050"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900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900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500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900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0">
  <cs:axisTitle>
    <cs:lnRef idx="0"/>
    <cs:fillRef idx="0"/>
    <cs:effectRef idx="0"/>
    <cs:fontRef idx="minor">
      <a:schemeClr val="lt1"/>
    </cs:fontRef>
    <cs:defRPr sz="900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800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000" kern="1200"/>
  </cs:chartArea>
  <cs:dataLabel>
    <cs:lnRef idx="0">
      <cs:styleClr val="0"/>
    </cs:lnRef>
    <cs:fillRef idx="0"/>
    <cs:effectRef idx="0"/>
    <cs:fontRef idx="minor">
      <cs:styleClr val="0"/>
    </cs:fontRef>
    <cs:defRPr sz="900" b="1" kern="1200"/>
  </cs:dataLabel>
  <cs:dataLabelCallout>
    <cs:lnRef idx="0">
      <cs:styleClr val="0"/>
    </cs:lnRef>
    <cs:fillRef idx="0"/>
    <cs:effectRef idx="0"/>
    <cs:fontRef idx="minor">
      <cs:styleClr val="0"/>
    </cs:fontRef>
    <cs:spPr>
      <a:solidFill>
        <a:schemeClr val="lt1"/>
      </a:solidFill>
      <a:ln>
        <a:solidFill>
          <a:schemeClr val="phClr"/>
        </a:solidFill>
      </a:ln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0"/>
    </cs:lnRef>
    <cs:fillRef idx="0"/>
    <cs:effectRef idx="0"/>
    <cs:fontRef idx="minor">
      <a:schemeClr val="dk1"/>
    </cs:fontRef>
    <cs:spPr>
      <a:solidFill>
        <a:schemeClr val="lt1"/>
      </a:solidFill>
      <a:ln w="19050"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900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900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500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900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8693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8693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r">
              <a:defRPr sz="1200"/>
            </a:lvl1pPr>
          </a:lstStyle>
          <a:p>
            <a:fld id="{03A58A56-9827-43A5-897C-E0E591221AFC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7" tIns="45719" rIns="91437" bIns="4571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8"/>
            <a:ext cx="5445760" cy="3913614"/>
          </a:xfrm>
          <a:prstGeom prst="rect">
            <a:avLst/>
          </a:prstGeom>
        </p:spPr>
        <p:txBody>
          <a:bodyPr vert="horz" lIns="91437" tIns="45719" rIns="91437" bIns="4571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r">
              <a:defRPr sz="1200"/>
            </a:lvl1pPr>
          </a:lstStyle>
          <a:p>
            <a:fld id="{CAB6B464-6240-4151-891E-AD664D07E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693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B6B464-6240-4151-891E-AD664D07E59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266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1571308"/>
            <a:ext cx="1280160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5042853"/>
            <a:ext cx="128016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D1BC-C1FB-4DAD-8CE3-70398D992A9C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30CD-DAB3-4F02-81B3-7258CD4BA1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743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D1BC-C1FB-4DAD-8CE3-70398D992A9C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30CD-DAB3-4F02-81B3-7258CD4BA1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654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214860" y="511175"/>
            <a:ext cx="3680460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480" y="511175"/>
            <a:ext cx="10828020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D1BC-C1FB-4DAD-8CE3-70398D992A9C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30CD-DAB3-4F02-81B3-7258CD4BA1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2472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D1BC-C1FB-4DAD-8CE3-70398D992A9C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30CD-DAB3-4F02-81B3-7258CD4BA1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11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4590" y="2393634"/>
            <a:ext cx="1472184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4590" y="6425249"/>
            <a:ext cx="1472184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D1BC-C1FB-4DAD-8CE3-70398D992A9C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30CD-DAB3-4F02-81B3-7258CD4BA1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9420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480" y="2555875"/>
            <a:ext cx="725424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41080" y="2555875"/>
            <a:ext cx="725424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D1BC-C1FB-4DAD-8CE3-70398D992A9C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30CD-DAB3-4F02-81B3-7258CD4BA1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0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3" y="511176"/>
            <a:ext cx="1472184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5704" y="2353628"/>
            <a:ext cx="7220902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5704" y="3507105"/>
            <a:ext cx="7220902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641080" y="2353628"/>
            <a:ext cx="7256463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641080" y="3507105"/>
            <a:ext cx="7256463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D1BC-C1FB-4DAD-8CE3-70398D992A9C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30CD-DAB3-4F02-81B3-7258CD4BA1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36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D1BC-C1FB-4DAD-8CE3-70398D992A9C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30CD-DAB3-4F02-81B3-7258CD4BA1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85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D1BC-C1FB-4DAD-8CE3-70398D992A9C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30CD-DAB3-4F02-81B3-7258CD4BA1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1062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4" y="640080"/>
            <a:ext cx="5505132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56463" y="1382396"/>
            <a:ext cx="864108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5704" y="2880360"/>
            <a:ext cx="5505132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D1BC-C1FB-4DAD-8CE3-70398D992A9C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30CD-DAB3-4F02-81B3-7258CD4BA1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381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4" y="640080"/>
            <a:ext cx="5505132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256463" y="1382396"/>
            <a:ext cx="864108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5704" y="2880360"/>
            <a:ext cx="5505132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D1BC-C1FB-4DAD-8CE3-70398D992A9C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30CD-DAB3-4F02-81B3-7258CD4BA1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687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3480" y="511176"/>
            <a:ext cx="1472184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3480" y="2555875"/>
            <a:ext cx="1472184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73480" y="8898891"/>
            <a:ext cx="38404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9D1BC-C1FB-4DAD-8CE3-70398D992A9C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54040" y="8898891"/>
            <a:ext cx="57607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54840" y="8898891"/>
            <a:ext cx="38404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A30CD-DAB3-4F02-81B3-7258CD4BA1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88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chart" Target="../charts/chart1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chart" Target="../charts/chart2.xm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8192227" y="5942225"/>
            <a:ext cx="2802651" cy="29998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7928" y="1273248"/>
            <a:ext cx="15380054" cy="1587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ja-JP" sz="26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〇</a:t>
            </a:r>
            <a:r>
              <a:rPr lang="ja-JP" altLang="en-US" sz="2600" kern="0" dirty="0"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2600" kern="0" dirty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高齢者施設等の職員・利用者について、少しでも症状が出た場合に簡易・迅速に検査を実施できるよう、</a:t>
            </a:r>
            <a:endParaRPr lang="en-US" altLang="ja-JP" sz="2600" kern="0" dirty="0">
              <a:latin typeface="游明朝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600" kern="0" dirty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en-US" altLang="ja-JP" sz="2600" kern="0" dirty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2600" kern="0" dirty="0" smtClean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スマートフォン</a:t>
            </a:r>
            <a:r>
              <a:rPr lang="ja-JP" altLang="en-US" sz="2600" kern="0" dirty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や</a:t>
            </a:r>
            <a:r>
              <a:rPr lang="en-US" altLang="ja-JP" sz="2600" kern="0" dirty="0" smtClean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PC</a:t>
            </a:r>
            <a:r>
              <a:rPr lang="ja-JP" altLang="en-US" sz="2600" kern="0" smtClean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でインターネット</a:t>
            </a:r>
            <a:r>
              <a:rPr lang="ja-JP" altLang="en-US" sz="2600" kern="0" dirty="0" smtClean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から検査の申込ができる仕組み</a:t>
            </a:r>
            <a:r>
              <a:rPr lang="ja-JP" altLang="en-US" sz="2600" kern="0" dirty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を</a:t>
            </a:r>
            <a:r>
              <a:rPr lang="ja-JP" altLang="en-US" sz="2600" kern="0" dirty="0" smtClean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構築</a:t>
            </a:r>
            <a:endParaRPr lang="en-US" altLang="ja-JP" sz="2600" kern="0" dirty="0" smtClean="0">
              <a:latin typeface="游明朝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ts val="2300"/>
              </a:lnSpc>
            </a:pPr>
            <a:r>
              <a:rPr lang="ja-JP" altLang="en-US" sz="2400" kern="0" dirty="0" smtClean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　</a:t>
            </a:r>
            <a:r>
              <a:rPr lang="ja-JP" altLang="en-US" sz="2000" kern="0" dirty="0" smtClean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（</a:t>
            </a:r>
            <a:r>
              <a:rPr lang="en-US" altLang="ja-JP" sz="2000" kern="0" dirty="0" smtClean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※</a:t>
            </a:r>
            <a:r>
              <a:rPr lang="ja-JP" altLang="en-US" sz="2000" kern="0" dirty="0" smtClean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従来から保健所で実施している相談</a:t>
            </a:r>
            <a:r>
              <a:rPr lang="ja-JP" altLang="en-US" sz="2000" kern="0" dirty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・</a:t>
            </a:r>
            <a:r>
              <a:rPr lang="ja-JP" altLang="en-US" sz="2000" kern="0" dirty="0" smtClean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検査は引き続き実施）</a:t>
            </a:r>
            <a:endParaRPr lang="en-US" altLang="ja-JP" sz="2600" kern="0" dirty="0">
              <a:latin typeface="游明朝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600" kern="0" dirty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〇　迅速な検査の実施により、クラスターの発生防止と感染拡大の最小化、福祉サービスの安定的な提供を確保</a:t>
            </a:r>
            <a:endParaRPr lang="ja-JP" altLang="ja-JP" sz="2600" b="1" kern="100" dirty="0">
              <a:solidFill>
                <a:srgbClr val="FF0000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4862957" y="564446"/>
            <a:ext cx="1723692" cy="3796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867" b="1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資料３－１</a:t>
            </a:r>
            <a:endParaRPr kumimoji="1" lang="ja-JP" altLang="en-US" sz="1867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91" name="グラフ 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832677"/>
              </p:ext>
            </p:extLst>
          </p:nvPr>
        </p:nvGraphicFramePr>
        <p:xfrm>
          <a:off x="9350173" y="-843825"/>
          <a:ext cx="1863472" cy="163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1" name="グラフ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5825555"/>
              </p:ext>
            </p:extLst>
          </p:nvPr>
        </p:nvGraphicFramePr>
        <p:xfrm>
          <a:off x="9100276" y="-830243"/>
          <a:ext cx="2293317" cy="163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EAF89D1-57E3-43BE-A23D-87C7EE4BACF7}"/>
              </a:ext>
            </a:extLst>
          </p:cNvPr>
          <p:cNvSpPr txBox="1"/>
          <p:nvPr/>
        </p:nvSpPr>
        <p:spPr>
          <a:xfrm>
            <a:off x="659452" y="488360"/>
            <a:ext cx="14073809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高齢者施設等検査センター（仮称）の設置について</a:t>
            </a:r>
            <a:endParaRPr lang="ja-JP" altLang="en-US" sz="3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24C169E-ADAA-455B-80DA-FD979F286A8C}"/>
              </a:ext>
            </a:extLst>
          </p:cNvPr>
          <p:cNvSpPr txBox="1"/>
          <p:nvPr/>
        </p:nvSpPr>
        <p:spPr>
          <a:xfrm>
            <a:off x="4684000" y="5683798"/>
            <a:ext cx="39235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2000" kern="0" dirty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①スマートフォン等から</a:t>
            </a:r>
            <a:endParaRPr lang="en-US" altLang="ja-JP" sz="2000" kern="0" dirty="0">
              <a:latin typeface="游明朝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000" kern="0" dirty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症状の申告・必要情報の登録</a:t>
            </a:r>
            <a:endParaRPr lang="en-US" altLang="ja-JP" sz="2000" kern="0" dirty="0">
              <a:latin typeface="游明朝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937569"/>
              </p:ext>
            </p:extLst>
          </p:nvPr>
        </p:nvGraphicFramePr>
        <p:xfrm>
          <a:off x="659453" y="2895412"/>
          <a:ext cx="15348529" cy="226469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{93296810-A885-4BE3-A3E7-6D5BEEA58F35}</a:tableStyleId>
              </a:tblPr>
              <a:tblGrid>
                <a:gridCol w="3652000">
                  <a:extLst>
                    <a:ext uri="{9D8B030D-6E8A-4147-A177-3AD203B41FA5}">
                      <a16:colId xmlns:a16="http://schemas.microsoft.com/office/drawing/2014/main" val="1752592209"/>
                    </a:ext>
                  </a:extLst>
                </a:gridCol>
                <a:gridCol w="11696529">
                  <a:extLst>
                    <a:ext uri="{9D8B030D-6E8A-4147-A177-3AD203B41FA5}">
                      <a16:colId xmlns:a16="http://schemas.microsoft.com/office/drawing/2014/main" val="3195977534"/>
                    </a:ext>
                  </a:extLst>
                </a:gridCol>
              </a:tblGrid>
              <a:tr h="6451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対象施設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府内の高齢者施設等（政令・中核市含む）</a:t>
                      </a:r>
                    </a:p>
                  </a:txBody>
                  <a:tcPr marL="0" marR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940569842"/>
                  </a:ext>
                </a:extLst>
              </a:tr>
              <a:tr h="5848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実施時期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b="0" smtClean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令和３年１月（関係</a:t>
                      </a:r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機関と調整次第、速やか</a:t>
                      </a:r>
                      <a:r>
                        <a:rPr kumimoji="1" lang="ja-JP" altLang="en-US" sz="2000" b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に</a:t>
                      </a:r>
                      <a:r>
                        <a:rPr kumimoji="1" lang="ja-JP" altLang="en-US" sz="2000" b="0" smtClean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設置）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0" marR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89246595"/>
                  </a:ext>
                </a:extLst>
              </a:tr>
              <a:tr h="10347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内容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高齢者施設等職員・利用者の検査に係る相談</a:t>
                      </a: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をスマートフォン等から登録</a:t>
                      </a:r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し、迅速な検査</a:t>
                      </a: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から結果</a:t>
                      </a:r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通知</a:t>
                      </a:r>
                      <a:r>
                        <a:rPr kumimoji="1" lang="en-US" altLang="ja-JP" sz="20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※</a:t>
                      </a:r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までを一貫して実施（行政検査）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l"/>
                      <a:r>
                        <a:rPr kumimoji="1" lang="en-US" altLang="ja-JP" sz="20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※</a:t>
                      </a:r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陽性者については、その後、管轄の保健所で対応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388826131"/>
                  </a:ext>
                </a:extLst>
              </a:tr>
            </a:tbl>
          </a:graphicData>
        </a:graphic>
      </p:graphicFrame>
      <p:pic>
        <p:nvPicPr>
          <p:cNvPr id="5" name="図 4">
            <a:extLst>
              <a:ext uri="{FF2B5EF4-FFF2-40B4-BE49-F238E27FC236}">
                <a16:creationId xmlns:a16="http://schemas.microsoft.com/office/drawing/2014/main" id="{5396C9ED-AD1C-4778-BF48-0045A9F476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939" y="6088988"/>
            <a:ext cx="2121883" cy="1702222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489D8CC-F3CF-4ADD-ACE9-8BE0D556BBB3}"/>
              </a:ext>
            </a:extLst>
          </p:cNvPr>
          <p:cNvSpPr txBox="1"/>
          <p:nvPr/>
        </p:nvSpPr>
        <p:spPr>
          <a:xfrm>
            <a:off x="4672276" y="6982181"/>
            <a:ext cx="1714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2000" kern="0" dirty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②検査手配</a:t>
            </a:r>
            <a:endParaRPr lang="en-US" altLang="ja-JP" sz="2000" kern="0" dirty="0">
              <a:latin typeface="游明朝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0ED02A3-9727-4340-B64A-D28BC093464E}"/>
              </a:ext>
            </a:extLst>
          </p:cNvPr>
          <p:cNvSpPr txBox="1"/>
          <p:nvPr/>
        </p:nvSpPr>
        <p:spPr>
          <a:xfrm>
            <a:off x="1644158" y="5726649"/>
            <a:ext cx="2107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2400" kern="0" dirty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高齢者施設等</a:t>
            </a:r>
            <a:endParaRPr lang="en-US" altLang="ja-JP" sz="2400" kern="0" dirty="0">
              <a:latin typeface="游明朝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2A8F2C00-F02B-492E-A4A3-70816F2FC2C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2371" y="7718964"/>
            <a:ext cx="1714501" cy="1592037"/>
          </a:xfrm>
          <a:prstGeom prst="rect">
            <a:avLst/>
          </a:prstGeom>
        </p:spPr>
      </p:pic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AD7A7EB-19E5-414F-B5DF-802B82C85219}"/>
              </a:ext>
            </a:extLst>
          </p:cNvPr>
          <p:cNvSpPr txBox="1"/>
          <p:nvPr/>
        </p:nvSpPr>
        <p:spPr>
          <a:xfrm>
            <a:off x="4672275" y="7632773"/>
            <a:ext cx="25669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2000" kern="0" dirty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③検体採取・検査</a:t>
            </a:r>
            <a:endParaRPr lang="en-US" altLang="ja-JP" sz="2000" kern="0" dirty="0">
              <a:latin typeface="游明朝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CB31C949-4A26-4EF1-8A57-667A7083045D}"/>
              </a:ext>
            </a:extLst>
          </p:cNvPr>
          <p:cNvSpPr txBox="1"/>
          <p:nvPr/>
        </p:nvSpPr>
        <p:spPr>
          <a:xfrm>
            <a:off x="12055976" y="7500453"/>
            <a:ext cx="1714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2400" kern="0" dirty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検査機関</a:t>
            </a:r>
            <a:endParaRPr lang="en-US" altLang="ja-JP" sz="2400" kern="0" dirty="0">
              <a:latin typeface="游明朝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88C9AA7-B63A-4DA9-B422-16C5C7CD583E}"/>
              </a:ext>
            </a:extLst>
          </p:cNvPr>
          <p:cNvSpPr txBox="1"/>
          <p:nvPr/>
        </p:nvSpPr>
        <p:spPr>
          <a:xfrm>
            <a:off x="724003" y="5219792"/>
            <a:ext cx="1714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2400" kern="0" dirty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【</a:t>
            </a:r>
            <a:r>
              <a:rPr lang="ja-JP" altLang="en-US" sz="2400" kern="0" dirty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イメージ</a:t>
            </a:r>
            <a:r>
              <a:rPr lang="en-US" altLang="ja-JP" sz="2400" kern="0" dirty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】</a:t>
            </a:r>
          </a:p>
        </p:txBody>
      </p:sp>
      <p:sp>
        <p:nvSpPr>
          <p:cNvPr id="13" name="矢印: 右 12">
            <a:extLst>
              <a:ext uri="{FF2B5EF4-FFF2-40B4-BE49-F238E27FC236}">
                <a16:creationId xmlns:a16="http://schemas.microsoft.com/office/drawing/2014/main" id="{4C631659-BA1E-4E7E-AC18-FDE6830A4676}"/>
              </a:ext>
            </a:extLst>
          </p:cNvPr>
          <p:cNvSpPr/>
          <p:nvPr/>
        </p:nvSpPr>
        <p:spPr>
          <a:xfrm>
            <a:off x="4765497" y="6327937"/>
            <a:ext cx="3549848" cy="2626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矢印: 右 26">
            <a:extLst>
              <a:ext uri="{FF2B5EF4-FFF2-40B4-BE49-F238E27FC236}">
                <a16:creationId xmlns:a16="http://schemas.microsoft.com/office/drawing/2014/main" id="{90A60FCE-F1B4-4515-BF24-1F6ABC38DF2D}"/>
              </a:ext>
            </a:extLst>
          </p:cNvPr>
          <p:cNvSpPr/>
          <p:nvPr/>
        </p:nvSpPr>
        <p:spPr>
          <a:xfrm rot="10800000">
            <a:off x="4755219" y="6648359"/>
            <a:ext cx="3510180" cy="2724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矢印: 右 13">
            <a:extLst>
              <a:ext uri="{FF2B5EF4-FFF2-40B4-BE49-F238E27FC236}">
                <a16:creationId xmlns:a16="http://schemas.microsoft.com/office/drawing/2014/main" id="{0197D85E-6E92-4A08-8A5C-42FD3126F7B8}"/>
              </a:ext>
            </a:extLst>
          </p:cNvPr>
          <p:cNvSpPr/>
          <p:nvPr/>
        </p:nvSpPr>
        <p:spPr>
          <a:xfrm>
            <a:off x="10565829" y="7988500"/>
            <a:ext cx="1419022" cy="3279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14CA711-B71D-4DFE-9D76-C3E34FDFCF8F}"/>
              </a:ext>
            </a:extLst>
          </p:cNvPr>
          <p:cNvSpPr txBox="1"/>
          <p:nvPr/>
        </p:nvSpPr>
        <p:spPr>
          <a:xfrm>
            <a:off x="8451255" y="5711393"/>
            <a:ext cx="2223873" cy="461665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2400" kern="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検査センター</a:t>
            </a:r>
            <a:endParaRPr lang="en-US" altLang="ja-JP" sz="2400" kern="0" dirty="0">
              <a:solidFill>
                <a:schemeClr val="tx1"/>
              </a:solidFill>
              <a:latin typeface="游明朝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91393DE9-39C7-46B3-B4B1-4450BE9F279C}"/>
              </a:ext>
            </a:extLst>
          </p:cNvPr>
          <p:cNvSpPr/>
          <p:nvPr/>
        </p:nvSpPr>
        <p:spPr>
          <a:xfrm>
            <a:off x="1590261" y="5433039"/>
            <a:ext cx="13853388" cy="400952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A829D1B1-5413-40A4-B03C-9904659D11C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2166" y="5656485"/>
            <a:ext cx="1565194" cy="1565194"/>
          </a:xfrm>
          <a:prstGeom prst="rect">
            <a:avLst/>
          </a:prstGeom>
        </p:spPr>
      </p:pic>
      <p:sp>
        <p:nvSpPr>
          <p:cNvPr id="22" name="矢印: 左 21">
            <a:extLst>
              <a:ext uri="{FF2B5EF4-FFF2-40B4-BE49-F238E27FC236}">
                <a16:creationId xmlns:a16="http://schemas.microsoft.com/office/drawing/2014/main" id="{C80B3AD2-CED4-4BB4-A9A1-7068B5EA6F4C}"/>
              </a:ext>
            </a:extLst>
          </p:cNvPr>
          <p:cNvSpPr/>
          <p:nvPr/>
        </p:nvSpPr>
        <p:spPr>
          <a:xfrm>
            <a:off x="4655224" y="8407793"/>
            <a:ext cx="3796031" cy="3195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DCA40CB1-7713-48BB-A1FA-6D91EB413E07}"/>
              </a:ext>
            </a:extLst>
          </p:cNvPr>
          <p:cNvSpPr txBox="1"/>
          <p:nvPr/>
        </p:nvSpPr>
        <p:spPr>
          <a:xfrm>
            <a:off x="4542249" y="8727343"/>
            <a:ext cx="4558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2000" kern="0" dirty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④（陰性の場合）検査結果通知</a:t>
            </a:r>
            <a:endParaRPr lang="en-US" altLang="ja-JP" sz="2000" kern="0" dirty="0">
              <a:latin typeface="游明朝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1D0B0834-71B1-440C-87C7-F03F01B1EFD8}"/>
              </a:ext>
            </a:extLst>
          </p:cNvPr>
          <p:cNvSpPr txBox="1"/>
          <p:nvPr/>
        </p:nvSpPr>
        <p:spPr>
          <a:xfrm>
            <a:off x="13325170" y="6179893"/>
            <a:ext cx="21041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2000" kern="0" dirty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④（陽性の場合）</a:t>
            </a:r>
            <a:endParaRPr lang="en-US" altLang="ja-JP" sz="2000" kern="0" dirty="0">
              <a:latin typeface="游明朝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000" kern="0" dirty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検査結果通知・</a:t>
            </a:r>
            <a:endParaRPr lang="en-US" altLang="ja-JP" sz="2000" kern="0" dirty="0">
              <a:latin typeface="游明朝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000" kern="0" dirty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調査等の対応</a:t>
            </a:r>
            <a:endParaRPr lang="en-US" altLang="ja-JP" sz="2000" kern="0" dirty="0">
              <a:latin typeface="游明朝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1" name="矢印: 上下 20">
            <a:extLst>
              <a:ext uri="{FF2B5EF4-FFF2-40B4-BE49-F238E27FC236}">
                <a16:creationId xmlns:a16="http://schemas.microsoft.com/office/drawing/2014/main" id="{3F2B07EC-81AA-4B2B-B1C1-9744F5727D9E}"/>
              </a:ext>
            </a:extLst>
          </p:cNvPr>
          <p:cNvSpPr/>
          <p:nvPr/>
        </p:nvSpPr>
        <p:spPr>
          <a:xfrm rot="4558567">
            <a:off x="10771173" y="5612852"/>
            <a:ext cx="256631" cy="193894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C948E636-C2E9-4C0A-A345-1C5321541CCE}"/>
              </a:ext>
            </a:extLst>
          </p:cNvPr>
          <p:cNvSpPr txBox="1"/>
          <p:nvPr/>
        </p:nvSpPr>
        <p:spPr>
          <a:xfrm>
            <a:off x="10420079" y="6807768"/>
            <a:ext cx="1698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2000" kern="0" dirty="0"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情報共有</a:t>
            </a:r>
            <a:endParaRPr lang="en-US" altLang="ja-JP" sz="2000" kern="0" dirty="0">
              <a:latin typeface="游明朝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655224" y="8011543"/>
            <a:ext cx="3796031" cy="1852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10565829" y="8514198"/>
            <a:ext cx="1419022" cy="174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1" name="図 30">
            <a:extLst>
              <a:ext uri="{FF2B5EF4-FFF2-40B4-BE49-F238E27FC236}">
                <a16:creationId xmlns:a16="http://schemas.microsoft.com/office/drawing/2014/main" id="{8BBD991E-7B50-414A-A2FE-CB6E4F38D8D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6186" y="6320257"/>
            <a:ext cx="1464414" cy="169128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 rotWithShape="1">
          <a:blip r:embed="rId9"/>
          <a:srcRect t="3083" r="23692"/>
          <a:stretch/>
        </p:blipFill>
        <p:spPr>
          <a:xfrm>
            <a:off x="8831903" y="6544889"/>
            <a:ext cx="972831" cy="1215208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5067B8FE-EB2E-4791-8E7E-7A3F04C8587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2628" y="7519794"/>
            <a:ext cx="1034860" cy="1081479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8BBD991E-7B50-414A-A2FE-CB6E4F38D8D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3576" y="5917545"/>
            <a:ext cx="1019763" cy="1329052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 rotWithShape="1">
          <a:blip r:embed="rId9"/>
          <a:srcRect t="3083" r="23692"/>
          <a:stretch/>
        </p:blipFill>
        <p:spPr>
          <a:xfrm>
            <a:off x="3847725" y="6052219"/>
            <a:ext cx="646651" cy="929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266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3569</TotalTime>
  <Words>243</Words>
  <Application>Microsoft Office PowerPoint</Application>
  <PresentationFormat>ユーザー設定</PresentationFormat>
  <Paragraphs>27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Meiryo UI</vt:lpstr>
      <vt:lpstr>ＭＳ Ｐゴシック</vt:lpstr>
      <vt:lpstr>UD デジタル 教科書体 N-B</vt:lpstr>
      <vt:lpstr>UD デジタル 教科書体 NK-R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山田　愛子</dc:creator>
  <cp:lastModifiedBy>小原　朋子</cp:lastModifiedBy>
  <cp:revision>289</cp:revision>
  <cp:lastPrinted>2020-12-25T02:09:37Z</cp:lastPrinted>
  <dcterms:created xsi:type="dcterms:W3CDTF">2020-10-09T06:28:55Z</dcterms:created>
  <dcterms:modified xsi:type="dcterms:W3CDTF">2020-12-25T03:33:41Z</dcterms:modified>
</cp:coreProperties>
</file>