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4" r:id="rId2"/>
    <p:sldId id="290" r:id="rId3"/>
    <p:sldId id="294" r:id="rId4"/>
    <p:sldId id="295" r:id="rId5"/>
    <p:sldId id="296" r:id="rId6"/>
    <p:sldId id="292" r:id="rId7"/>
    <p:sldId id="293" r:id="rId8"/>
    <p:sldId id="289" r:id="rId9"/>
    <p:sldId id="297" r:id="rId10"/>
    <p:sldId id="280" r:id="rId11"/>
    <p:sldId id="298" r:id="rId12"/>
    <p:sldId id="275" r:id="rId13"/>
    <p:sldId id="299" r:id="rId14"/>
    <p:sldId id="276" r:id="rId15"/>
    <p:sldId id="300" r:id="rId16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52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03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68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79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73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28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90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56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734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754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01185"/>
              </p:ext>
            </p:extLst>
          </p:nvPr>
        </p:nvGraphicFramePr>
        <p:xfrm>
          <a:off x="125099" y="639405"/>
          <a:ext cx="11943332" cy="60963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レッドステージ１の期間（</a:t>
                      </a:r>
                      <a:r>
                        <a:rPr lang="en-US" altLang="ja-JP" sz="1600" b="0" u="none" spc="-13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12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16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日～</a:t>
                      </a:r>
                      <a:r>
                        <a:rPr lang="en-US" altLang="ja-JP" sz="1600" b="0" u="none" spc="-13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12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29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日）</a:t>
                      </a:r>
                      <a:endParaRPr kumimoji="1" lang="en-US" altLang="ja-JP" sz="1600" b="0" i="0" u="none" strike="noStrike" kern="1200" cap="none" spc="-13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・不要不急の外出を自粛すること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上記のほか、府民に要請している内容については、継続し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要請を実施（別添参考資料１）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・現在の要請内容を、継続して実施（別添参考資料２）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（略）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　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（令和２年</a:t>
                      </a:r>
                      <a:r>
                        <a:rPr lang="en-US" altLang="ja-JP" sz="1600" b="1" u="sng" spc="-13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12</a:t>
                      </a:r>
                      <a:r>
                        <a:rPr kumimoji="1" lang="ja-JP" altLang="en-US" sz="1600" b="1" i="0" u="sng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1" i="0" u="sng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600" b="1" i="0" u="sng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日～令和３年１月</a:t>
                      </a:r>
                      <a:r>
                        <a:rPr kumimoji="1" lang="en-US" altLang="ja-JP" sz="1600" b="1" i="0" u="sng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11</a:t>
                      </a:r>
                      <a:r>
                        <a:rPr kumimoji="1" lang="ja-JP" altLang="en-US" sz="1600" b="1" i="0" u="sng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日）</a:t>
                      </a:r>
                      <a:endParaRPr kumimoji="1" lang="en-US" altLang="ja-JP" sz="1600" b="1" i="0" u="sng" strike="noStrike" kern="1200" cap="none" spc="-13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○年末年始は「ステイ ホーム」に努めること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1" u="sng" spc="-1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・カウントダウン等、主催者がいないイベントへの参加は、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1" u="sng" spc="-15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lang="en-US" altLang="ja-JP" sz="1600" b="0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9114435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レッドステージ（非常事態）の対応方針に基づく要請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455798"/>
              </p:ext>
            </p:extLst>
          </p:nvPr>
        </p:nvGraphicFramePr>
        <p:xfrm>
          <a:off x="193339" y="192922"/>
          <a:ext cx="11943332" cy="659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１．職員、施設と関わりのある業務の従業員に対し、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不要不急の外出を自粛するよう求めること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２．職員、施設と関わりのある業務の従業員に対し「５人以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spc="-50" baseline="0" dirty="0" smtClean="0">
                          <a:solidFill>
                            <a:schemeClr val="tx1"/>
                          </a:solidFill>
                        </a:rPr>
                        <a:t>上」「２時間以上」の宴会・飲み会は控えるよう求めること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３．職員、施設と関わりのある業務の従業員に対し、</a:t>
                      </a:r>
                      <a:r>
                        <a:rPr lang="en-US" altLang="ja-JP" sz="1600" b="0" u="none" dirty="0" err="1" smtClean="0">
                          <a:solidFill>
                            <a:schemeClr val="tx1"/>
                          </a:solidFill>
                        </a:rPr>
                        <a:t>GoToEat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キャンペーンで付与されたポイント又は既発行の食事券、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府少人数利用・飲食店応援キャンペーン事業で付与された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ポイントを利用した飲食を控えるよう求めること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４．職員に少しでも症状がある場合は、休暇を取得しやすい環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境を整えるとともに検査を受診させること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５．職員、施設と関わりのある業務の従業員、入所者・入院患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者、外部から訪問される方に対し、徹底した感染防止対策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（マスクの着用、手指消毒等）を求めること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２．職員、施設と関わりのある業務の従業員に対し、以下の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内容を求めること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年末年始は「ステイ ホーム」に努めること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50" baseline="0" dirty="0" smtClean="0">
                          <a:solidFill>
                            <a:srgbClr val="FF0000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1" u="sng" spc="-5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・カウントダウン等、主催者がいないイベントへの参加は、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1" u="sng" spc="-15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09411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8742" y="51662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286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832022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７．休憩室、喫煙所、更衣室などでのマスクを外した状態での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会話は控えること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飲食店の利用を自粛すること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09411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8742" y="51662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992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06884"/>
              </p:ext>
            </p:extLst>
          </p:nvPr>
        </p:nvGraphicFramePr>
        <p:xfrm>
          <a:off x="94918" y="173295"/>
          <a:ext cx="11943332" cy="659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１．従業員等に対し、不要不急の外出を自粛する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よう求めること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２．従業員等に対し、「５人以上」「２時間以上」の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宴会・飲み会を控えるよう求めること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３．従業員等に対し、</a:t>
                      </a:r>
                      <a:r>
                        <a:rPr kumimoji="1" lang="en-US" altLang="ja-JP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GoToEat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キャンペーンで付与されたポイ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ント又は既発行の食事券、府少人数利用・飲食店応援キャ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ンペーン事業で付与されたポイントを利用した飲食を控え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るよう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求めること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４．従業員等に少しでも症状が有る場合は、休暇を取得しや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す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い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環境を整えるとともに検査受診を勧めること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５．テレワークを推進すること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出勤が必要となる職場でも、ローテーション勤務、時差通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勤、自転車通勤などの取り組みを推進すること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１．（略）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２．従業員等に対し、以下の内容を求めること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年末年始は「ステイ ホーム」に努めること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70" baseline="0" dirty="0" smtClean="0">
                          <a:solidFill>
                            <a:srgbClr val="FF0000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1" u="sng" spc="-7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・カウントダウン等、主催者がいないイベントへの参加は、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1" u="sng" spc="-15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09160" y="52201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37929" y="51553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4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677984"/>
              </p:ext>
            </p:extLst>
          </p:nvPr>
        </p:nvGraphicFramePr>
        <p:xfrm>
          <a:off x="94918" y="282479"/>
          <a:ext cx="11943332" cy="5995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６．寒い環境においても、適度な保湿、適切な換気（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２セン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サーの活用による確認等）を実施すること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７．休憩室、喫煙所、更衣室などでのマスクを外した状態での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会話は控えること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８．業種別ガイドラインを遵守（感染防止宣言ステッカーの導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入）していない、接待を伴う飲食店及び酒類の提供を行う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飲食店の利用を自粛すること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９．業種別ガイドラインの遵守を徹底すること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従業員の年末年始における休暇を分散すること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９．（略）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10.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09160" y="59025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37929" y="58377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232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411012"/>
              </p:ext>
            </p:extLst>
          </p:nvPr>
        </p:nvGraphicFramePr>
        <p:xfrm>
          <a:off x="94918" y="282479"/>
          <a:ext cx="11943332" cy="6304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68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１．学生に対し、不要不急の外出を自粛するよう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２．学生に対し、「５人以上」「２時間以上」の宴会・飲み会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を控えるよう求めること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３．学生に対し、</a:t>
                      </a:r>
                      <a:r>
                        <a:rPr lang="en-US" altLang="ja-JP" sz="1600" b="0" u="none" dirty="0" err="1" smtClean="0">
                          <a:solidFill>
                            <a:schemeClr val="tx1"/>
                          </a:solidFill>
                        </a:rPr>
                        <a:t>GoToEat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キャンペーンで付与されたポイント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又は既発行の食事券、府少人数利用・飲食店応援キャン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ペーン事業で付与されたポイントを利用した飲食を控える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４．学生に少しでも症状が有る場合は登校させず、検査受診を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勧めること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２．学生に対し、以下の内容を求めること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年末年始は「ステイ ホーム」に努めること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70" baseline="0" dirty="0" smtClean="0">
                          <a:solidFill>
                            <a:srgbClr val="FF0000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1" u="sng" spc="-7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・カウントダウン等、主催者がいないイベントへの参加は、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1" u="sng" spc="-15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50103" y="60834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84689" y="61279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154892"/>
              </p:ext>
            </p:extLst>
          </p:nvPr>
        </p:nvGraphicFramePr>
        <p:xfrm>
          <a:off x="94918" y="282479"/>
          <a:ext cx="11943332" cy="6304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6877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７．寮やクラブ・サークル活動での感染防止対策（マスクの着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用等）を徹底すること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飲食店の利用を自粛すること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63751" y="59025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71041" y="597419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08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629989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大阪市全域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日～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特措法施行令第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条第１項各号に掲げる施設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上記のほか、現在、施設に要請している内容については、継続し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spc="-100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要請を実施（別添参考資料３）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ja-JP" altLang="en-US" sz="1600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令和２年</a:t>
                      </a:r>
                      <a:r>
                        <a:rPr lang="en-US" altLang="ja-JP" sz="1600" b="1" u="sng" spc="-100" baseline="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spc="-100" baseline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ja-JP" altLang="en-US" sz="1600" b="1" u="sng" spc="-100" baseline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～令和３年</a:t>
                      </a:r>
                      <a:r>
                        <a:rPr lang="en-US" altLang="ja-JP" sz="1600" b="1" u="sng" spc="-100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spc="-100" baseline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日（期間を延長）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　（略）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72" y="1830481"/>
            <a:ext cx="5605075" cy="246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70717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・各団体等の関係者に対して、不要不急の外出を自粛する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上記のほか、現在、各団体等にお願いしている内容につい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ては、継続して要請を実施（別添参考資料４～６）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各団体等の関係者に対して、以下の内容を求めること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○年末年始は「ステイ ホーム」に努めること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・忘年会、新年会、成人式後の懇親会への参加は、控え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・帰省は控えること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・カウントダウン等、主催者がいないイベントへの参加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は、控えること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230" baseline="0" dirty="0" smtClean="0">
                          <a:solidFill>
                            <a:srgbClr val="FF0000"/>
                          </a:solidFill>
                        </a:rPr>
                        <a:t>初詣をする場合は、できるだけ密を避け、時期を分散すること</a:t>
                      </a:r>
                      <a:endParaRPr lang="en-US" altLang="ja-JP" sz="1600" b="1" u="sng" spc="-23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49789"/>
              </p:ext>
            </p:extLst>
          </p:nvPr>
        </p:nvGraphicFramePr>
        <p:xfrm>
          <a:off x="98543" y="136436"/>
          <a:ext cx="11943332" cy="6158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・不要不急の外出を自粛すること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・「５人以上</a:t>
                      </a:r>
                      <a:r>
                        <a:rPr lang="en-US" altLang="ja-JP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１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」「２時間以上」の宴会・飲み会は控えること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１　家族や乳幼児・子ども、高齢者・</a:t>
                      </a:r>
                      <a:r>
                        <a:rPr lang="ja-JP" altLang="en-US" sz="1200" b="0" u="none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者の介助者などはこの限りでない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en-US" altLang="ja-JP" sz="1600" b="0" i="0" u="none" strike="noStrike" kern="1200" cap="none" spc="-10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GoToEat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キャンペーン事業で付与されたポイント又は既発行の食　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事券、府少人数利用・飲食店応援キャンペーン事業で付与された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ポイントを利用した飲食を控えること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・重症化リスクの高い方（高齢者、基礎疾患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２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のある方等）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は、不要不急の外出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３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を控えること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２　糖尿病、心不全、呼吸器疾患（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COPD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等）、透析患者、免疫抑制剤や抗が　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200" b="0" u="none" dirty="0" err="1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ん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剤等を用いている患者　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 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３　医療機関への通院、食料・衣料品・生活必需品の買い出し、必要な職場へ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　の出勤、屋外での運動や散歩など、生活の維持に必要な場合を除く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○年末年始は「ステイ ホーム」に努めること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70" baseline="0" dirty="0" smtClean="0">
                          <a:solidFill>
                            <a:srgbClr val="FF0000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1" u="sng" spc="-7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・カウントダウン等、主催者がいないイベントへの参加は、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1" u="sng" spc="-13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sng" spc="-1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56627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226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572215"/>
              </p:ext>
            </p:extLst>
          </p:nvPr>
        </p:nvGraphicFramePr>
        <p:xfrm>
          <a:off x="98543" y="136436"/>
          <a:ext cx="11943332" cy="6335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高齢者の方、高齢者と日常的に接する家族、高齢者施設・医療機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関等の職員は、感染リスクの高い環境を避け、少しでも症状が有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0" u="none" spc="-100" baseline="0" dirty="0" err="1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る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場合、休暇を取得するとともに早めに検査を受診すること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・「静かに飲食」、「マスクの徹底」（飲食の際も会話時はマ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スクを着用）、「換気と保湿」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・３密で唾液が飛び交う環境を避けること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4024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012732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</a:p>
                    <a:p>
                      <a:pPr marL="0" indent="0">
                        <a:lnSpc>
                          <a:spcPts val="21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1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適切な感染防止策が実施されていないイベントや、リスクへの対応が整っていないイベントは、開催自粛を要請することも検討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70275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91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583349"/>
              </p:ext>
            </p:extLst>
          </p:nvPr>
        </p:nvGraphicFramePr>
        <p:xfrm>
          <a:off x="98541" y="136436"/>
          <a:ext cx="11951620" cy="65152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810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5810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155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116426" y="6061988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</a:t>
            </a:r>
            <a:r>
              <a:rPr lang="en-US" altLang="ja-JP" sz="1100" dirty="0"/>
              <a:t>11</a:t>
            </a:r>
            <a:r>
              <a:rPr lang="ja-JP" altLang="en-US" sz="1100" dirty="0"/>
              <a:t>月</a:t>
            </a:r>
            <a:r>
              <a:rPr lang="en-US" altLang="ja-JP" sz="1100" dirty="0"/>
              <a:t>12</a:t>
            </a:r>
            <a:r>
              <a:rPr lang="ja-JP" altLang="en-US" sz="1100" dirty="0"/>
              <a:t>日付国事務連絡「来年</a:t>
            </a:r>
            <a:r>
              <a:rPr lang="en-US" altLang="ja-JP" sz="1100" dirty="0"/>
              <a:t>2</a:t>
            </a:r>
            <a:r>
              <a:rPr lang="ja-JP" altLang="en-US" sz="1100" dirty="0"/>
              <a:t>月末までの催物の開催制限、イベント等に</a:t>
            </a:r>
            <a:r>
              <a:rPr lang="ja-JP" altLang="en-US" sz="1100" dirty="0" err="1" smtClean="0"/>
              <a:t>お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ける</a:t>
            </a:r>
            <a:r>
              <a:rPr lang="ja-JP" altLang="en-US" sz="1100" dirty="0"/>
              <a:t>感染拡大防止ガイドライン遵守徹底に向けた取組強化等について」参照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8541" y="2739687"/>
            <a:ext cx="5933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※1</a:t>
            </a:r>
            <a:r>
              <a:rPr lang="ja-JP" altLang="en-US" sz="1100" dirty="0" smtClean="0"/>
              <a:t>：異なる</a:t>
            </a:r>
            <a:r>
              <a:rPr lang="ja-JP" altLang="en-US" sz="1100" dirty="0"/>
              <a:t>グループ間では座席を１席空け、同一グループ（５人以内に限る）内では</a:t>
            </a:r>
            <a:r>
              <a:rPr lang="ja-JP" altLang="en-US" sz="1100" dirty="0" smtClean="0"/>
              <a:t>座席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  間隔を設けなく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41" y="3170574"/>
            <a:ext cx="60372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※2:</a:t>
            </a:r>
            <a:r>
              <a:rPr lang="ja-JP" altLang="en-US" sz="1100" dirty="0" smtClean="0"/>
              <a:t>「イベント中の食事を伴う催物」は、必要な感染防止策が担保され、イベント中の発声が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ない場合に限り、「大声での歓声・声援等がないことを前提としうるもの」と取り扱う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ことを可とする。</a:t>
            </a:r>
            <a:endParaRPr kumimoji="1" lang="ja-JP" altLang="en-US" sz="11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99" y="3944647"/>
            <a:ext cx="5780939" cy="211734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20" y="669775"/>
            <a:ext cx="5922695" cy="19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40542"/>
              </p:ext>
            </p:extLst>
          </p:nvPr>
        </p:nvGraphicFramePr>
        <p:xfrm>
          <a:off x="97804" y="71765"/>
          <a:ext cx="11943332" cy="6408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１．従業員等に対し、不要不急の外出を自粛するよう求める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２．従業員等に対し、「５人以上」「２時間以上」の宴会・飲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み会を控えるよう求めること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３．従業員等に対し、</a:t>
                      </a:r>
                      <a:r>
                        <a:rPr lang="en-US" altLang="ja-JP" sz="1600" b="0" u="none" dirty="0" err="1" smtClean="0">
                          <a:solidFill>
                            <a:schemeClr val="tx1"/>
                          </a:solidFill>
                        </a:rPr>
                        <a:t>GoToEat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キャンペーンで付与されたポイ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ント又は既発行の食事券、府少人数利用・飲食店応援キャ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ンペーン事業で付与されたポイントを利用した飲食を控え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るよう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求めること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４．従業員等に少しでも症状がある場合は、休暇を取得しや</a:t>
                      </a:r>
                      <a:r>
                        <a:rPr lang="ja-JP" altLang="en-US" sz="1600" b="0" dirty="0" err="1" smtClean="0"/>
                        <a:t>す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い環境を整えるとともに検査受診を勧めること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５．業種別ガイドラインを遵守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２．従業員等に対し、以下の内容を求めること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年末年始は「ステイ ホーム」に努めること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spc="-70" baseline="0" dirty="0" smtClean="0">
                          <a:solidFill>
                            <a:srgbClr val="FF0000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1" u="sng" spc="-7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・カウントダウン等、主催者がいないイベントへの参加は、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600" b="1" u="sng" spc="-15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33881" y="436366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645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00180"/>
              </p:ext>
            </p:extLst>
          </p:nvPr>
        </p:nvGraphicFramePr>
        <p:xfrm>
          <a:off x="97804" y="71765"/>
          <a:ext cx="11943332" cy="6408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30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６．飲食店においては以下に留意すること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・パーテーションの活用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・会話の際は、マスク・フェイスシールドを着用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 </a:t>
                      </a:r>
                      <a:r>
                        <a:rPr lang="ja-JP" altLang="en-US" sz="1600" b="0" dirty="0" smtClean="0"/>
                        <a:t>（食事中のマスクの活用を含む）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・斜め向かいに座る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</a:t>
                      </a:r>
                      <a:r>
                        <a:rPr lang="en-US" altLang="ja-JP" sz="1600" b="0" dirty="0" smtClean="0"/>
                        <a:t>CO</a:t>
                      </a:r>
                      <a:r>
                        <a:rPr lang="ja-JP" altLang="en-US" sz="1600" b="0" dirty="0" smtClean="0"/>
                        <a:t>２センサー等を活用し、換気状況が適切か確認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７．休憩室、喫煙所、更衣室などでのマスクを外した状態での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会話は控えること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８．業種別ガイドラインを遵守（感染防止宣言ステッカーの導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入）していない、接待を伴う飲食店及び酒類の提供を行う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飲食店の利用を自粛すること。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９．国の接触確認アプリ「ＣＯＣＯＡ」、大阪コロナ追跡シス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テムの導入、又は名簿作成など追跡対策をとること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９．（略）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33881" y="436366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096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4306</TotalTime>
  <Words>3793</Words>
  <Application>Microsoft Office PowerPoint</Application>
  <PresentationFormat>ワイド画面</PresentationFormat>
  <Paragraphs>628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小原　朋子</cp:lastModifiedBy>
  <cp:revision>112</cp:revision>
  <cp:lastPrinted>2020-12-25T01:12:23Z</cp:lastPrinted>
  <dcterms:created xsi:type="dcterms:W3CDTF">2020-05-20T11:17:35Z</dcterms:created>
  <dcterms:modified xsi:type="dcterms:W3CDTF">2020-12-25T01:33:33Z</dcterms:modified>
</cp:coreProperties>
</file>