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90" r:id="rId2"/>
    <p:sldId id="299" r:id="rId3"/>
    <p:sldId id="304" r:id="rId4"/>
    <p:sldId id="306" r:id="rId5"/>
    <p:sldId id="308" r:id="rId6"/>
    <p:sldId id="309" r:id="rId7"/>
    <p:sldId id="307" r:id="rId8"/>
    <p:sldId id="284" r:id="rId9"/>
    <p:sldId id="287" r:id="rId10"/>
    <p:sldId id="285" r:id="rId11"/>
  </p:sldIdLst>
  <p:sldSz cx="12192000" cy="6858000"/>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434" autoAdjust="0"/>
  </p:normalViewPr>
  <p:slideViewPr>
    <p:cSldViewPr snapToGrid="0">
      <p:cViewPr varScale="1">
        <p:scale>
          <a:sx n="74" d="100"/>
          <a:sy n="74" d="100"/>
        </p:scale>
        <p:origin x="552" y="5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6737" cy="3413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30284" y="0"/>
            <a:ext cx="4306737" cy="341393"/>
          </a:xfrm>
          <a:prstGeom prst="rect">
            <a:avLst/>
          </a:prstGeom>
        </p:spPr>
        <p:txBody>
          <a:bodyPr vert="horz" lIns="91440" tIns="45720" rIns="91440" bIns="45720" rtlCol="0"/>
          <a:lstStyle>
            <a:lvl1pPr algn="r">
              <a:defRPr sz="1200"/>
            </a:lvl1pPr>
          </a:lstStyle>
          <a:p>
            <a:fld id="{D09F1423-5716-49C5-BA0B-68D6AF06BD5A}" type="datetimeFigureOut">
              <a:rPr kumimoji="1" lang="ja-JP" altLang="en-US" smtClean="0"/>
              <a:t>2020/12/25</a:t>
            </a:fld>
            <a:endParaRPr kumimoji="1" lang="ja-JP" altLang="en-US"/>
          </a:p>
        </p:txBody>
      </p:sp>
      <p:sp>
        <p:nvSpPr>
          <p:cNvPr id="4" name="フッター プレースホルダー 3"/>
          <p:cNvSpPr>
            <a:spLocks noGrp="1"/>
          </p:cNvSpPr>
          <p:nvPr>
            <p:ph type="ftr" sz="quarter" idx="2"/>
          </p:nvPr>
        </p:nvSpPr>
        <p:spPr>
          <a:xfrm>
            <a:off x="1" y="6465807"/>
            <a:ext cx="4306737" cy="341393"/>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30284" y="6465807"/>
            <a:ext cx="4306737" cy="341393"/>
          </a:xfrm>
          <a:prstGeom prst="rect">
            <a:avLst/>
          </a:prstGeom>
        </p:spPr>
        <p:txBody>
          <a:bodyPr vert="horz" lIns="91440" tIns="45720" rIns="91440" bIns="45720" rtlCol="0" anchor="b"/>
          <a:lstStyle>
            <a:lvl1pPr algn="r">
              <a:defRPr sz="1200"/>
            </a:lvl1pPr>
          </a:lstStyle>
          <a:p>
            <a:fld id="{5B232B63-51E7-4026-98EE-C7D0E28CF200}" type="slidenum">
              <a:rPr kumimoji="1" lang="ja-JP" altLang="en-US" smtClean="0"/>
              <a:t>‹#›</a:t>
            </a:fld>
            <a:endParaRPr kumimoji="1" lang="ja-JP" altLang="en-US"/>
          </a:p>
        </p:txBody>
      </p:sp>
    </p:spTree>
    <p:extLst>
      <p:ext uri="{BB962C8B-B14F-4D97-AF65-F5344CB8AC3E}">
        <p14:creationId xmlns:p14="http://schemas.microsoft.com/office/powerpoint/2010/main" val="14141871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6888" cy="3413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275" y="0"/>
            <a:ext cx="4308475" cy="341313"/>
          </a:xfrm>
          <a:prstGeom prst="rect">
            <a:avLst/>
          </a:prstGeom>
        </p:spPr>
        <p:txBody>
          <a:bodyPr vert="horz" lIns="91440" tIns="45720" rIns="91440" bIns="45720" rtlCol="0"/>
          <a:lstStyle>
            <a:lvl1pPr algn="r">
              <a:defRPr sz="1200"/>
            </a:lvl1pPr>
          </a:lstStyle>
          <a:p>
            <a:fld id="{E798B7A0-C579-44EE-9337-C3D9974416C9}" type="datetimeFigureOut">
              <a:rPr kumimoji="1" lang="ja-JP" altLang="en-US" smtClean="0"/>
              <a:t>2020/12/25</a:t>
            </a:fld>
            <a:endParaRPr kumimoji="1" lang="ja-JP" altLang="en-US"/>
          </a:p>
        </p:txBody>
      </p:sp>
      <p:sp>
        <p:nvSpPr>
          <p:cNvPr id="4" name="スライド イメージ プレースホルダー 3"/>
          <p:cNvSpPr>
            <a:spLocks noGrp="1" noRot="1" noChangeAspect="1"/>
          </p:cNvSpPr>
          <p:nvPr>
            <p:ph type="sldImg" idx="2"/>
          </p:nvPr>
        </p:nvSpPr>
        <p:spPr>
          <a:xfrm>
            <a:off x="2927350" y="850900"/>
            <a:ext cx="4084638" cy="2297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3775" y="3276600"/>
            <a:ext cx="7951788" cy="26797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6465888"/>
            <a:ext cx="4306888" cy="3413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275" y="6465888"/>
            <a:ext cx="4308475" cy="341312"/>
          </a:xfrm>
          <a:prstGeom prst="rect">
            <a:avLst/>
          </a:prstGeom>
        </p:spPr>
        <p:txBody>
          <a:bodyPr vert="horz" lIns="91440" tIns="45720" rIns="91440" bIns="45720" rtlCol="0" anchor="b"/>
          <a:lstStyle>
            <a:lvl1pPr algn="r">
              <a:defRPr sz="1200"/>
            </a:lvl1pPr>
          </a:lstStyle>
          <a:p>
            <a:fld id="{92C2A64D-7BE5-4DD9-A4F0-F64F0B4BBB4C}" type="slidenum">
              <a:rPr kumimoji="1" lang="ja-JP" altLang="en-US" smtClean="0"/>
              <a:t>‹#›</a:t>
            </a:fld>
            <a:endParaRPr kumimoji="1" lang="ja-JP" altLang="en-US"/>
          </a:p>
        </p:txBody>
      </p:sp>
    </p:spTree>
    <p:extLst>
      <p:ext uri="{BB962C8B-B14F-4D97-AF65-F5344CB8AC3E}">
        <p14:creationId xmlns:p14="http://schemas.microsoft.com/office/powerpoint/2010/main" val="40817810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43124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00516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C2A64D-7BE5-4DD9-A4F0-F64F0B4BBB4C}" type="slidenum">
              <a:rPr kumimoji="1" lang="ja-JP" altLang="en-US" smtClean="0"/>
              <a:t>3</a:t>
            </a:fld>
            <a:endParaRPr kumimoji="1" lang="ja-JP" altLang="en-US"/>
          </a:p>
        </p:txBody>
      </p:sp>
    </p:spTree>
    <p:extLst>
      <p:ext uri="{BB962C8B-B14F-4D97-AF65-F5344CB8AC3E}">
        <p14:creationId xmlns:p14="http://schemas.microsoft.com/office/powerpoint/2010/main" val="9506309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3625613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C2A64D-7BE5-4DD9-A4F0-F64F0B4BBB4C}" type="slidenum">
              <a:rPr kumimoji="1" lang="ja-JP" altLang="en-US" smtClean="0"/>
              <a:t>5</a:t>
            </a:fld>
            <a:endParaRPr kumimoji="1" lang="ja-JP" altLang="en-US"/>
          </a:p>
        </p:txBody>
      </p:sp>
    </p:spTree>
    <p:extLst>
      <p:ext uri="{BB962C8B-B14F-4D97-AF65-F5344CB8AC3E}">
        <p14:creationId xmlns:p14="http://schemas.microsoft.com/office/powerpoint/2010/main" val="18565098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C2A64D-7BE5-4DD9-A4F0-F64F0B4BBB4C}" type="slidenum">
              <a:rPr kumimoji="1" lang="ja-JP" altLang="en-US" smtClean="0"/>
              <a:t>7</a:t>
            </a:fld>
            <a:endParaRPr kumimoji="1" lang="ja-JP" altLang="en-US"/>
          </a:p>
        </p:txBody>
      </p:sp>
    </p:spTree>
    <p:extLst>
      <p:ext uri="{BB962C8B-B14F-4D97-AF65-F5344CB8AC3E}">
        <p14:creationId xmlns:p14="http://schemas.microsoft.com/office/powerpoint/2010/main" val="8085655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C2A64D-7BE5-4DD9-A4F0-F64F0B4BBB4C}" type="slidenum">
              <a:rPr kumimoji="1" lang="ja-JP" altLang="en-US" smtClean="0"/>
              <a:t>8</a:t>
            </a:fld>
            <a:endParaRPr kumimoji="1" lang="ja-JP" altLang="en-US"/>
          </a:p>
        </p:txBody>
      </p:sp>
    </p:spTree>
    <p:extLst>
      <p:ext uri="{BB962C8B-B14F-4D97-AF65-F5344CB8AC3E}">
        <p14:creationId xmlns:p14="http://schemas.microsoft.com/office/powerpoint/2010/main" val="39851062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242434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C2A64D-7BE5-4DD9-A4F0-F64F0B4BBB4C}" type="slidenum">
              <a:rPr kumimoji="1" lang="ja-JP" altLang="en-US" smtClean="0"/>
              <a:t>10</a:t>
            </a:fld>
            <a:endParaRPr kumimoji="1" lang="ja-JP" altLang="en-US"/>
          </a:p>
        </p:txBody>
      </p:sp>
    </p:spTree>
    <p:extLst>
      <p:ext uri="{BB962C8B-B14F-4D97-AF65-F5344CB8AC3E}">
        <p14:creationId xmlns:p14="http://schemas.microsoft.com/office/powerpoint/2010/main" val="301631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2020/12/25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4102950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2020/12/25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1926114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2020/12/25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557157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2020/12/25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693824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2020/12/25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2358684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ADBB047-88D8-4DB2-90C2-79679C7788C9}" type="datetimeFigureOut">
              <a:rPr kumimoji="1" lang="ja-JP" altLang="en-US" smtClean="0"/>
              <a:t>2020/12/25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711402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ADBB047-88D8-4DB2-90C2-79679C7788C9}" type="datetimeFigureOut">
              <a:rPr kumimoji="1" lang="ja-JP" altLang="en-US" smtClean="0"/>
              <a:t>2020/12/25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74067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ADBB047-88D8-4DB2-90C2-79679C7788C9}" type="datetimeFigureOut">
              <a:rPr kumimoji="1" lang="ja-JP" altLang="en-US" smtClean="0"/>
              <a:t>2020/12/25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4203164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ADBB047-88D8-4DB2-90C2-79679C7788C9}" type="datetimeFigureOut">
              <a:rPr kumimoji="1" lang="ja-JP" altLang="en-US" smtClean="0"/>
              <a:t>2020/12/25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2092184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ADBB047-88D8-4DB2-90C2-79679C7788C9}" type="datetimeFigureOut">
              <a:rPr kumimoji="1" lang="ja-JP" altLang="en-US" smtClean="0"/>
              <a:t>2020/12/25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189173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ADBB047-88D8-4DB2-90C2-79679C7788C9}" type="datetimeFigureOut">
              <a:rPr kumimoji="1" lang="ja-JP" altLang="en-US" smtClean="0"/>
              <a:t>2020/12/25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475489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DBB047-88D8-4DB2-90C2-79679C7788C9}" type="datetimeFigureOut">
              <a:rPr kumimoji="1" lang="ja-JP" altLang="en-US" smtClean="0"/>
              <a:t>2020/12/25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696133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308098" y="176709"/>
            <a:ext cx="8126570"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dirty="0">
                <a:latin typeface="游ゴシック" panose="020F0502020204030204"/>
                <a:ea typeface="游ゴシック" panose="020B0400000000000000" pitchFamily="50" charset="-128"/>
              </a:rPr>
              <a:t>レッド</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ステージ（</a:t>
            </a:r>
            <a:r>
              <a:rPr lang="ja-JP" altLang="en-US" sz="2400" b="1" dirty="0" smtClean="0">
                <a:latin typeface="游ゴシック" panose="020F0502020204030204"/>
                <a:ea typeface="游ゴシック" panose="020B0400000000000000" pitchFamily="50" charset="-128"/>
              </a:rPr>
              <a:t>非常</a:t>
            </a:r>
            <a:r>
              <a:rPr lang="ja-JP" altLang="en-US" sz="2400" b="1" dirty="0">
                <a:latin typeface="游ゴシック" panose="020F0502020204030204"/>
                <a:ea typeface="游ゴシック" panose="020B0400000000000000" pitchFamily="50" charset="-128"/>
              </a:rPr>
              <a:t>事態</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）の対応方針に基づく要請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テキスト ボックス 15"/>
          <p:cNvSpPr txBox="1"/>
          <p:nvPr/>
        </p:nvSpPr>
        <p:spPr>
          <a:xfrm>
            <a:off x="308098" y="628522"/>
            <a:ext cx="12541718" cy="1398075"/>
          </a:xfrm>
          <a:prstGeom prst="rect">
            <a:avLst/>
          </a:prstGeom>
          <a:noFill/>
          <a:ln w="28575">
            <a:noFill/>
          </a:ln>
        </p:spPr>
        <p:txBody>
          <a:bodyPr wrap="square" rtlCol="0">
            <a:spAutoFit/>
          </a:bodyPr>
          <a:lstStyle/>
          <a:p>
            <a:pPr marL="0" marR="0" lvl="0" indent="0" algn="l" defTabSz="914400" rtl="0" eaLnBrk="1" fontAlgn="auto" latinLnBrk="0" hangingPunct="1">
              <a:lnSpc>
                <a:spcPts val="35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①　区域　</a:t>
            </a:r>
            <a:r>
              <a:rPr lang="ja-JP" altLang="en-US" sz="2000" b="1" u="sng" dirty="0" smtClean="0">
                <a:latin typeface="游ゴシック" panose="020F0502020204030204"/>
                <a:ea typeface="游ゴシック" panose="020B0400000000000000" pitchFamily="50" charset="-128"/>
              </a:rPr>
              <a:t>大阪府全域</a:t>
            </a:r>
            <a:endPar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35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②　要請期間　</a:t>
            </a:r>
            <a:r>
              <a:rPr kumimoji="1" lang="ja-JP" altLang="en-US" sz="2000" b="1" i="0" u="sng" strike="noStrike" kern="1200" cap="none" normalizeH="0" baseline="0" noProof="0" dirty="0" smtClean="0">
                <a:ln>
                  <a:noFill/>
                </a:ln>
                <a:solidFill>
                  <a:srgbClr val="FF0000"/>
                </a:solidFill>
                <a:effectLst/>
                <a:uLnTx/>
                <a:uFillTx/>
                <a:latin typeface="游ゴシック" panose="020F0502020204030204"/>
                <a:ea typeface="游ゴシック" panose="020B0400000000000000" pitchFamily="50" charset="-128"/>
              </a:rPr>
              <a:t>レッドステージ１の期間（令和２年</a:t>
            </a:r>
            <a:r>
              <a:rPr lang="en-US" altLang="ja-JP" sz="2000" b="1" u="sng" dirty="0" smtClean="0">
                <a:solidFill>
                  <a:srgbClr val="FF0000"/>
                </a:solidFill>
                <a:latin typeface="游ゴシック" panose="020F0502020204030204"/>
                <a:ea typeface="游ゴシック" panose="020B0400000000000000" pitchFamily="50" charset="-128"/>
              </a:rPr>
              <a:t>12</a:t>
            </a:r>
            <a:r>
              <a:rPr kumimoji="1" lang="ja-JP" altLang="en-US" sz="2000" b="1" i="0" u="sng" strike="noStrike" kern="1200" cap="none" normalizeH="0" baseline="0" noProof="0" dirty="0" smtClean="0">
                <a:ln>
                  <a:noFill/>
                </a:ln>
                <a:solidFill>
                  <a:srgbClr val="FF0000"/>
                </a:solidFill>
                <a:effectLst/>
                <a:uLnTx/>
                <a:uFillTx/>
                <a:latin typeface="游ゴシック" panose="020F0502020204030204"/>
                <a:ea typeface="游ゴシック" panose="020B0400000000000000" pitchFamily="50" charset="-128"/>
              </a:rPr>
              <a:t>月</a:t>
            </a:r>
            <a:r>
              <a:rPr lang="en-US" altLang="ja-JP" sz="2000" b="1" u="sng" noProof="0" dirty="0">
                <a:solidFill>
                  <a:srgbClr val="FF0000"/>
                </a:solidFill>
                <a:latin typeface="游ゴシック" panose="020F0502020204030204"/>
                <a:ea typeface="游ゴシック" panose="020B0400000000000000" pitchFamily="50" charset="-128"/>
              </a:rPr>
              <a:t>30</a:t>
            </a:r>
            <a:r>
              <a:rPr kumimoji="1" lang="ja-JP" altLang="en-US" sz="2000" b="1" i="0" u="sng" strike="noStrike" kern="1200" cap="none" normalizeH="0" baseline="0" noProof="0" dirty="0" smtClean="0">
                <a:ln>
                  <a:noFill/>
                </a:ln>
                <a:solidFill>
                  <a:srgbClr val="FF0000"/>
                </a:solidFill>
                <a:effectLst/>
                <a:uLnTx/>
                <a:uFillTx/>
                <a:latin typeface="游ゴシック" panose="020F0502020204030204"/>
                <a:ea typeface="游ゴシック" panose="020B0400000000000000" pitchFamily="50" charset="-128"/>
              </a:rPr>
              <a:t>日～令和３年１月</a:t>
            </a:r>
            <a:r>
              <a:rPr lang="en-US" altLang="ja-JP" sz="2000" b="1" u="sng" dirty="0">
                <a:solidFill>
                  <a:srgbClr val="FF0000"/>
                </a:solidFill>
                <a:latin typeface="游ゴシック" panose="020F0502020204030204"/>
                <a:ea typeface="游ゴシック" panose="020B0400000000000000" pitchFamily="50" charset="-128"/>
              </a:rPr>
              <a:t>11</a:t>
            </a:r>
            <a:r>
              <a:rPr kumimoji="1" lang="ja-JP" altLang="en-US" sz="2000" b="1" i="0" u="sng" strike="noStrike" kern="1200" cap="none" normalizeH="0" baseline="0" noProof="0" dirty="0" smtClean="0">
                <a:ln>
                  <a:noFill/>
                </a:ln>
                <a:solidFill>
                  <a:srgbClr val="FF0000"/>
                </a:solidFill>
                <a:effectLst/>
                <a:uLnTx/>
                <a:uFillTx/>
                <a:latin typeface="游ゴシック" panose="020F0502020204030204"/>
                <a:ea typeface="游ゴシック" panose="020B0400000000000000" pitchFamily="50" charset="-128"/>
              </a:rPr>
              <a:t>日）</a:t>
            </a:r>
            <a:endParaRPr kumimoji="1" lang="en-US" altLang="ja-JP" sz="2000" b="1" i="0" u="none" strike="noStrike" kern="1200" cap="none" spc="-130" normalizeH="0" baseline="0" noProof="0" dirty="0" smtClean="0">
              <a:ln>
                <a:noFill/>
              </a:ln>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ts val="3500"/>
              </a:lnSpc>
              <a:spcBef>
                <a:spcPts val="0"/>
              </a:spcBef>
              <a:spcAft>
                <a:spcPts val="0"/>
              </a:spcAft>
              <a:buClrTx/>
              <a:buSzTx/>
              <a:buFontTx/>
              <a:buNone/>
              <a:tabLst/>
              <a:defRPr/>
            </a:pPr>
            <a:r>
              <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③</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実施内容（特措法第</a:t>
            </a:r>
            <a:r>
              <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24</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条第９項に基づく）</a:t>
            </a:r>
            <a:endPar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p:txBody>
      </p:sp>
      <p:sp>
        <p:nvSpPr>
          <p:cNvPr id="13" name="テキスト ボックス 12"/>
          <p:cNvSpPr txBox="1"/>
          <p:nvPr/>
        </p:nvSpPr>
        <p:spPr>
          <a:xfrm>
            <a:off x="805242" y="2191085"/>
            <a:ext cx="11069867" cy="399276"/>
          </a:xfrm>
          <a:prstGeom prst="rect">
            <a:avLst/>
          </a:prstGeom>
          <a:noFill/>
          <a:ln w="19050">
            <a:noFill/>
          </a:ln>
        </p:spPr>
        <p:txBody>
          <a:bodyPr wrap="square" rtlCol="0">
            <a:spAutoFit/>
          </a:bodyPr>
          <a:lstStyle/>
          <a:p>
            <a:pPr lvl="0">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府民への呼びかけ</a:t>
            </a:r>
            <a:endParaRPr kumimoji="1" lang="ja-JP" altLang="en-US" sz="1600" b="1" i="0" u="sng"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10" name="正方形/長方形 9"/>
          <p:cNvSpPr/>
          <p:nvPr/>
        </p:nvSpPr>
        <p:spPr>
          <a:xfrm>
            <a:off x="805242" y="5362631"/>
            <a:ext cx="11226085" cy="923330"/>
          </a:xfrm>
          <a:prstGeom prst="rect">
            <a:avLst/>
          </a:prstGeom>
        </p:spPr>
        <p:txBody>
          <a:bodyPr wrap="square">
            <a:spAutoFit/>
          </a:bodyPr>
          <a:lstStyle/>
          <a:p>
            <a:pPr>
              <a:lnSpc>
                <a:spcPct val="150000"/>
              </a:lnSpc>
              <a:defRPr/>
            </a:pPr>
            <a:r>
              <a:rPr lang="en-US" altLang="ja-JP" dirty="0" smtClean="0"/>
              <a:t>※</a:t>
            </a:r>
            <a:r>
              <a:rPr lang="ja-JP" altLang="en-US" dirty="0" smtClean="0"/>
              <a:t>　上記のほか、現在、府民に要請している内容について</a:t>
            </a:r>
            <a:r>
              <a:rPr lang="ja-JP" altLang="en-US" dirty="0"/>
              <a:t>は</a:t>
            </a:r>
            <a:r>
              <a:rPr lang="ja-JP" altLang="en-US" dirty="0" smtClean="0"/>
              <a:t>、継続して要請を実施。（別添参考資料１）</a:t>
            </a:r>
            <a:endParaRPr lang="en-US" altLang="ja-JP" dirty="0" smtClean="0"/>
          </a:p>
          <a:p>
            <a:pPr>
              <a:lnSpc>
                <a:spcPct val="150000"/>
              </a:lnSpc>
              <a:defRPr/>
            </a:pPr>
            <a:r>
              <a:rPr lang="ja-JP" altLang="en-US" dirty="0"/>
              <a:t>　</a:t>
            </a:r>
            <a:r>
              <a:rPr lang="ja-JP" altLang="en-US" dirty="0" smtClean="0"/>
              <a:t>　</a:t>
            </a:r>
            <a:endParaRPr lang="en-US" altLang="ja-JP" b="1" u="sng" dirty="0" smtClean="0">
              <a:solidFill>
                <a:srgbClr val="FF0000"/>
              </a:solidFill>
            </a:endParaRPr>
          </a:p>
        </p:txBody>
      </p:sp>
      <p:sp>
        <p:nvSpPr>
          <p:cNvPr id="14" name="テキスト ボックス 13"/>
          <p:cNvSpPr txBox="1"/>
          <p:nvPr/>
        </p:nvSpPr>
        <p:spPr>
          <a:xfrm>
            <a:off x="626803" y="5913110"/>
            <a:ext cx="7489159" cy="461665"/>
          </a:xfrm>
          <a:prstGeom prst="rect">
            <a:avLst/>
          </a:prstGeom>
          <a:noFill/>
          <a:ln w="19050">
            <a:noFill/>
          </a:ln>
        </p:spPr>
        <p:txBody>
          <a:bodyPr wrap="square" rtlCol="0">
            <a:spAutoFit/>
          </a:bodyPr>
          <a:lstStyle/>
          <a:p>
            <a:pPr algn="ctr"/>
            <a:r>
              <a:rPr lang="ja-JP" altLang="en-US" sz="2400" b="1" dirty="0" smtClean="0"/>
              <a:t>●</a:t>
            </a:r>
            <a:r>
              <a:rPr lang="ja-JP" altLang="en-US" sz="2400" b="1" u="sng" dirty="0" smtClean="0"/>
              <a:t>イベントの開催に</a:t>
            </a:r>
            <a:r>
              <a:rPr lang="ja-JP" altLang="en-US" sz="2400" b="1" u="sng" dirty="0"/>
              <a:t>ついて</a:t>
            </a:r>
            <a:r>
              <a:rPr lang="ja-JP" altLang="en-US" sz="1600" u="sng" dirty="0"/>
              <a:t>（府主催（共催）の</a:t>
            </a:r>
            <a:r>
              <a:rPr lang="ja-JP" altLang="en-US" sz="1600" u="sng" dirty="0" smtClean="0"/>
              <a:t>イベントを含む）</a:t>
            </a:r>
            <a:endParaRPr kumimoji="1" lang="ja-JP" altLang="en-US" sz="1600" u="sng" dirty="0"/>
          </a:p>
        </p:txBody>
      </p:sp>
      <p:sp>
        <p:nvSpPr>
          <p:cNvPr id="18" name="正方形/長方形 17"/>
          <p:cNvSpPr/>
          <p:nvPr/>
        </p:nvSpPr>
        <p:spPr>
          <a:xfrm>
            <a:off x="1171976" y="6269723"/>
            <a:ext cx="11226085" cy="468975"/>
          </a:xfrm>
          <a:prstGeom prst="rect">
            <a:avLst/>
          </a:prstGeom>
        </p:spPr>
        <p:txBody>
          <a:bodyPr wrap="square">
            <a:spAutoFit/>
          </a:bodyPr>
          <a:lstStyle/>
          <a:p>
            <a:pPr>
              <a:lnSpc>
                <a:spcPct val="150000"/>
              </a:lnSpc>
              <a:defRPr/>
            </a:pPr>
            <a:r>
              <a:rPr lang="ja-JP" altLang="en-US" dirty="0" smtClean="0"/>
              <a:t>・現在の要請内容を、継続して実施。（別添参考資料２）</a:t>
            </a:r>
            <a:endParaRPr lang="en-US" altLang="ja-JP" dirty="0" smtClean="0"/>
          </a:p>
        </p:txBody>
      </p:sp>
      <p:sp>
        <p:nvSpPr>
          <p:cNvPr id="11" name="テキスト ボックス 10"/>
          <p:cNvSpPr txBox="1"/>
          <p:nvPr/>
        </p:nvSpPr>
        <p:spPr>
          <a:xfrm>
            <a:off x="10314559" y="204453"/>
            <a:ext cx="1721223" cy="369332"/>
          </a:xfrm>
          <a:prstGeom prst="rect">
            <a:avLst/>
          </a:prstGeom>
          <a:no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資料２－１</a:t>
            </a: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2" name="正方形/長方形 11"/>
          <p:cNvSpPr/>
          <p:nvPr/>
        </p:nvSpPr>
        <p:spPr>
          <a:xfrm>
            <a:off x="805242" y="2657435"/>
            <a:ext cx="12165612" cy="2769989"/>
          </a:xfrm>
          <a:prstGeom prst="rect">
            <a:avLst/>
          </a:prstGeom>
        </p:spPr>
        <p:txBody>
          <a:bodyPr wrap="square">
            <a:spAutoFit/>
          </a:bodyPr>
          <a:lstStyle/>
          <a:p>
            <a:pPr>
              <a:lnSpc>
                <a:spcPct val="150000"/>
              </a:lnSpc>
              <a:defRPr/>
            </a:pPr>
            <a:r>
              <a:rPr lang="ja-JP" altLang="en-US" b="1" dirty="0" smtClean="0"/>
              <a:t>○　不要不急の外出を自粛すること</a:t>
            </a:r>
            <a:endParaRPr lang="en-US" altLang="ja-JP" b="1" dirty="0"/>
          </a:p>
          <a:p>
            <a:pPr>
              <a:lnSpc>
                <a:spcPct val="150000"/>
              </a:lnSpc>
              <a:defRPr/>
            </a:pPr>
            <a:endParaRPr lang="en-US" altLang="ja-JP" sz="800" b="1" dirty="0" smtClean="0">
              <a:solidFill>
                <a:srgbClr val="FF0000"/>
              </a:solidFill>
            </a:endParaRPr>
          </a:p>
          <a:p>
            <a:pPr>
              <a:lnSpc>
                <a:spcPct val="150000"/>
              </a:lnSpc>
              <a:defRPr/>
            </a:pPr>
            <a:r>
              <a:rPr lang="ja-JP" altLang="en-US" b="1" dirty="0" smtClean="0">
                <a:solidFill>
                  <a:srgbClr val="FF0000"/>
                </a:solidFill>
              </a:rPr>
              <a:t>○　年末年始は「ステイ ホーム」に努めること</a:t>
            </a:r>
            <a:endParaRPr lang="en-US" altLang="ja-JP" b="1" dirty="0" smtClean="0">
              <a:solidFill>
                <a:srgbClr val="FF0000"/>
              </a:solidFill>
            </a:endParaRPr>
          </a:p>
          <a:p>
            <a:pPr>
              <a:lnSpc>
                <a:spcPct val="150000"/>
              </a:lnSpc>
              <a:defRPr/>
            </a:pPr>
            <a:r>
              <a:rPr lang="ja-JP" altLang="en-US" b="1" dirty="0">
                <a:solidFill>
                  <a:srgbClr val="FF0000"/>
                </a:solidFill>
              </a:rPr>
              <a:t>　</a:t>
            </a:r>
            <a:r>
              <a:rPr lang="ja-JP" altLang="en-US" b="1" dirty="0" smtClean="0">
                <a:solidFill>
                  <a:srgbClr val="FF0000"/>
                </a:solidFill>
              </a:rPr>
              <a:t>・忘年会</a:t>
            </a:r>
            <a:r>
              <a:rPr lang="ja-JP" altLang="en-US" b="1" dirty="0">
                <a:solidFill>
                  <a:srgbClr val="FF0000"/>
                </a:solidFill>
              </a:rPr>
              <a:t>、</a:t>
            </a:r>
            <a:r>
              <a:rPr lang="ja-JP" altLang="en-US" b="1" dirty="0" smtClean="0">
                <a:solidFill>
                  <a:srgbClr val="FF0000"/>
                </a:solidFill>
              </a:rPr>
              <a:t>新年会、成人式後の懇親会への参加は、控えること</a:t>
            </a:r>
            <a:endParaRPr lang="en-US" altLang="ja-JP" b="1" dirty="0" smtClean="0">
              <a:solidFill>
                <a:srgbClr val="FF0000"/>
              </a:solidFill>
            </a:endParaRPr>
          </a:p>
          <a:p>
            <a:pPr>
              <a:lnSpc>
                <a:spcPct val="150000"/>
              </a:lnSpc>
              <a:defRPr/>
            </a:pPr>
            <a:r>
              <a:rPr lang="ja-JP" altLang="en-US" b="1" dirty="0">
                <a:solidFill>
                  <a:srgbClr val="FF0000"/>
                </a:solidFill>
              </a:rPr>
              <a:t>　</a:t>
            </a:r>
            <a:r>
              <a:rPr lang="ja-JP" altLang="en-US" b="1" dirty="0" smtClean="0">
                <a:solidFill>
                  <a:srgbClr val="FF0000"/>
                </a:solidFill>
              </a:rPr>
              <a:t>・</a:t>
            </a:r>
            <a:r>
              <a:rPr lang="ja-JP" altLang="en-US" b="1" dirty="0" smtClean="0">
                <a:solidFill>
                  <a:srgbClr val="FF0000"/>
                </a:solidFill>
                <a:latin typeface="游ゴシック" panose="020B0400000000000000" pitchFamily="50" charset="-128"/>
              </a:rPr>
              <a:t>帰省は控えること</a:t>
            </a:r>
            <a:endParaRPr lang="en-US" altLang="ja-JP" b="1" dirty="0" smtClean="0">
              <a:solidFill>
                <a:srgbClr val="FF0000"/>
              </a:solidFill>
              <a:latin typeface="游ゴシック" panose="020B0400000000000000" pitchFamily="50" charset="-128"/>
            </a:endParaRPr>
          </a:p>
          <a:p>
            <a:pPr>
              <a:lnSpc>
                <a:spcPct val="150000"/>
              </a:lnSpc>
              <a:defRPr/>
            </a:pPr>
            <a:r>
              <a:rPr lang="ja-JP" altLang="en-US" b="1" dirty="0">
                <a:solidFill>
                  <a:srgbClr val="FF0000"/>
                </a:solidFill>
                <a:latin typeface="游ゴシック" panose="020B0400000000000000" pitchFamily="50" charset="-128"/>
              </a:rPr>
              <a:t>　</a:t>
            </a:r>
            <a:r>
              <a:rPr lang="ja-JP" altLang="en-US" b="1" dirty="0" smtClean="0">
                <a:solidFill>
                  <a:srgbClr val="FF0000"/>
                </a:solidFill>
                <a:latin typeface="游ゴシック" panose="020B0400000000000000" pitchFamily="50" charset="-128"/>
              </a:rPr>
              <a:t>・カウントダウン等、主催者がいないイベントへの参加は、控えること</a:t>
            </a:r>
            <a:endParaRPr lang="en-US" altLang="ja-JP" b="1" dirty="0" smtClean="0">
              <a:solidFill>
                <a:srgbClr val="FF0000"/>
              </a:solidFill>
              <a:latin typeface="游ゴシック" panose="020B0400000000000000" pitchFamily="50" charset="-128"/>
            </a:endParaRPr>
          </a:p>
          <a:p>
            <a:pPr>
              <a:lnSpc>
                <a:spcPct val="150000"/>
              </a:lnSpc>
              <a:defRPr/>
            </a:pPr>
            <a:r>
              <a:rPr lang="ja-JP" altLang="en-US" b="1" dirty="0">
                <a:solidFill>
                  <a:srgbClr val="FF0000"/>
                </a:solidFill>
                <a:latin typeface="游ゴシック" panose="020B0400000000000000" pitchFamily="50" charset="-128"/>
              </a:rPr>
              <a:t>　</a:t>
            </a:r>
            <a:r>
              <a:rPr lang="ja-JP" altLang="en-US" b="1" dirty="0" smtClean="0">
                <a:solidFill>
                  <a:srgbClr val="FF0000"/>
                </a:solidFill>
                <a:latin typeface="游ゴシック" panose="020B0400000000000000" pitchFamily="50" charset="-128"/>
              </a:rPr>
              <a:t>・初詣をする場合は、できるだけ密を避け、時期を分散すること</a:t>
            </a:r>
            <a:endParaRPr lang="en-US" altLang="ja-JP" b="1" dirty="0">
              <a:solidFill>
                <a:srgbClr val="FF0000"/>
              </a:solidFill>
              <a:latin typeface="游ゴシック" panose="020B0400000000000000" pitchFamily="50" charset="-128"/>
            </a:endParaRPr>
          </a:p>
        </p:txBody>
      </p:sp>
      <p:sp>
        <p:nvSpPr>
          <p:cNvPr id="3" name="正方形/長方形 2"/>
          <p:cNvSpPr/>
          <p:nvPr/>
        </p:nvSpPr>
        <p:spPr>
          <a:xfrm>
            <a:off x="805243" y="3330544"/>
            <a:ext cx="10759986" cy="201880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805242" y="2751731"/>
            <a:ext cx="4270266" cy="36536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774363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513579" y="6492875"/>
            <a:ext cx="2743200" cy="365125"/>
          </a:xfrm>
        </p:spPr>
        <p:txBody>
          <a:bodyPr/>
          <a:lstStyle/>
          <a:p>
            <a:fld id="{38329C25-BD09-4AEE-90D6-E5269A43C3B5}" type="slidenum">
              <a:rPr kumimoji="1" lang="ja-JP" altLang="en-US" sz="2000" smtClean="0">
                <a:solidFill>
                  <a:schemeClr val="tx1"/>
                </a:solidFill>
              </a:rPr>
              <a:t>10</a:t>
            </a:fld>
            <a:endParaRPr kumimoji="1" lang="ja-JP" altLang="en-US" sz="2000" dirty="0">
              <a:solidFill>
                <a:schemeClr val="tx1"/>
              </a:solidFill>
            </a:endParaRPr>
          </a:p>
        </p:txBody>
      </p:sp>
      <p:sp>
        <p:nvSpPr>
          <p:cNvPr id="7" name="テキスト ボックス 6"/>
          <p:cNvSpPr txBox="1"/>
          <p:nvPr/>
        </p:nvSpPr>
        <p:spPr>
          <a:xfrm>
            <a:off x="0" y="202651"/>
            <a:ext cx="4172753" cy="461665"/>
          </a:xfrm>
          <a:prstGeom prst="rect">
            <a:avLst/>
          </a:prstGeom>
          <a:noFill/>
          <a:ln w="19050">
            <a:noFill/>
          </a:ln>
        </p:spPr>
        <p:txBody>
          <a:bodyPr wrap="square" rtlCol="0">
            <a:spAutoFit/>
          </a:bodyPr>
          <a:lstStyle/>
          <a:p>
            <a:r>
              <a:rPr lang="en-US" altLang="ja-JP" sz="2400" b="1" dirty="0"/>
              <a:t>〈</a:t>
            </a:r>
            <a:r>
              <a:rPr kumimoji="1" lang="ja-JP" altLang="en-US" sz="2400" b="1" u="sng" dirty="0" smtClean="0"/>
              <a:t>大学等へのお願い</a:t>
            </a:r>
            <a:r>
              <a:rPr kumimoji="1" lang="en-US" altLang="ja-JP" sz="2400" b="1" u="sng" dirty="0" smtClean="0"/>
              <a:t>〉</a:t>
            </a:r>
            <a:r>
              <a:rPr lang="ja-JP" altLang="en-US" sz="2400" b="1" dirty="0" smtClean="0"/>
              <a:t>　　　　</a:t>
            </a:r>
            <a:endParaRPr kumimoji="1" lang="ja-JP" altLang="en-US" sz="2400" b="1" dirty="0"/>
          </a:p>
        </p:txBody>
      </p:sp>
      <p:sp>
        <p:nvSpPr>
          <p:cNvPr id="8" name="テキスト ボックス 7"/>
          <p:cNvSpPr txBox="1"/>
          <p:nvPr/>
        </p:nvSpPr>
        <p:spPr>
          <a:xfrm>
            <a:off x="285833" y="760647"/>
            <a:ext cx="11970946" cy="5560497"/>
          </a:xfrm>
          <a:prstGeom prst="rect">
            <a:avLst/>
          </a:prstGeom>
          <a:noFill/>
          <a:ln w="19050">
            <a:noFill/>
          </a:ln>
        </p:spPr>
        <p:txBody>
          <a:bodyPr wrap="square" rtlCol="0">
            <a:spAutoFit/>
          </a:bodyPr>
          <a:lstStyle/>
          <a:p>
            <a:pPr>
              <a:lnSpc>
                <a:spcPts val="2000"/>
              </a:lnSpc>
            </a:pPr>
            <a:r>
              <a:rPr lang="ja-JP" altLang="en-US" b="1" dirty="0"/>
              <a:t>１</a:t>
            </a:r>
            <a:r>
              <a:rPr lang="ja-JP" altLang="en-US" b="1" dirty="0" smtClean="0"/>
              <a:t>．学生に</a:t>
            </a:r>
            <a:r>
              <a:rPr lang="ja-JP" altLang="en-US" b="1" dirty="0"/>
              <a:t>対し、不要不急の外出を自粛するよう求めること</a:t>
            </a:r>
            <a:endParaRPr lang="en-US" altLang="ja-JP" b="1" dirty="0"/>
          </a:p>
          <a:p>
            <a:pPr>
              <a:lnSpc>
                <a:spcPts val="2000"/>
              </a:lnSpc>
            </a:pPr>
            <a:endParaRPr lang="en-US" altLang="ja-JP" sz="800" b="1" dirty="0"/>
          </a:p>
          <a:p>
            <a:pPr>
              <a:lnSpc>
                <a:spcPts val="2000"/>
              </a:lnSpc>
              <a:defRPr/>
            </a:pPr>
            <a:r>
              <a:rPr lang="ja-JP" altLang="en-US" b="1" dirty="0">
                <a:solidFill>
                  <a:srgbClr val="FF0000"/>
                </a:solidFill>
              </a:rPr>
              <a:t>２</a:t>
            </a:r>
            <a:r>
              <a:rPr lang="ja-JP" altLang="en-US" b="1" dirty="0" smtClean="0">
                <a:solidFill>
                  <a:srgbClr val="FF0000"/>
                </a:solidFill>
              </a:rPr>
              <a:t>．</a:t>
            </a:r>
            <a:r>
              <a:rPr lang="ja-JP" altLang="en-US" b="1" dirty="0">
                <a:solidFill>
                  <a:srgbClr val="FF0000"/>
                </a:solidFill>
              </a:rPr>
              <a:t>学生</a:t>
            </a:r>
            <a:r>
              <a:rPr lang="ja-JP" altLang="en-US" b="1" dirty="0" smtClean="0">
                <a:solidFill>
                  <a:srgbClr val="FF0000"/>
                </a:solidFill>
              </a:rPr>
              <a:t>に</a:t>
            </a:r>
            <a:r>
              <a:rPr lang="ja-JP" altLang="en-US" b="1" dirty="0">
                <a:solidFill>
                  <a:srgbClr val="FF0000"/>
                </a:solidFill>
              </a:rPr>
              <a:t>対し、以下の内容を求めること</a:t>
            </a:r>
            <a:endParaRPr lang="en-US" altLang="ja-JP" b="1" dirty="0">
              <a:solidFill>
                <a:srgbClr val="FF0000"/>
              </a:solidFill>
            </a:endParaRPr>
          </a:p>
          <a:p>
            <a:pPr>
              <a:lnSpc>
                <a:spcPts val="2000"/>
              </a:lnSpc>
              <a:defRPr/>
            </a:pPr>
            <a:r>
              <a:rPr lang="ja-JP" altLang="en-US" b="1" dirty="0">
                <a:solidFill>
                  <a:srgbClr val="FF0000"/>
                </a:solidFill>
              </a:rPr>
              <a:t>　年末年始は「ステイ ホーム」に</a:t>
            </a:r>
            <a:r>
              <a:rPr lang="ja-JP" altLang="en-US" b="1" dirty="0" smtClean="0">
                <a:solidFill>
                  <a:srgbClr val="FF0000"/>
                </a:solidFill>
              </a:rPr>
              <a:t>努める</a:t>
            </a:r>
            <a:r>
              <a:rPr lang="ja-JP" altLang="en-US" b="1" dirty="0">
                <a:solidFill>
                  <a:srgbClr val="FF0000"/>
                </a:solidFill>
              </a:rPr>
              <a:t>こと</a:t>
            </a:r>
            <a:endParaRPr lang="en-US" altLang="ja-JP" b="1" dirty="0">
              <a:solidFill>
                <a:srgbClr val="FF0000"/>
              </a:solidFill>
            </a:endParaRPr>
          </a:p>
          <a:p>
            <a:pPr lvl="0">
              <a:defRPr/>
            </a:pPr>
            <a:r>
              <a:rPr lang="ja-JP" altLang="en-US" b="1" dirty="0">
                <a:solidFill>
                  <a:srgbClr val="FF0000"/>
                </a:solidFill>
              </a:rPr>
              <a:t>　・忘年会、新年会、成人式後の懇親会への参加は、控えること</a:t>
            </a:r>
            <a:endParaRPr lang="en-US" altLang="ja-JP" b="1" dirty="0">
              <a:solidFill>
                <a:srgbClr val="FF0000"/>
              </a:solidFill>
            </a:endParaRPr>
          </a:p>
          <a:p>
            <a:pPr lvl="0">
              <a:defRPr/>
            </a:pPr>
            <a:r>
              <a:rPr lang="ja-JP" altLang="en-US" b="1" dirty="0">
                <a:solidFill>
                  <a:srgbClr val="FF0000"/>
                </a:solidFill>
              </a:rPr>
              <a:t>　・</a:t>
            </a:r>
            <a:r>
              <a:rPr lang="ja-JP" altLang="en-US" b="1" dirty="0">
                <a:solidFill>
                  <a:srgbClr val="FF0000"/>
                </a:solidFill>
                <a:latin typeface="游ゴシック" panose="020B0400000000000000" pitchFamily="50" charset="-128"/>
              </a:rPr>
              <a:t>帰省</a:t>
            </a:r>
            <a:r>
              <a:rPr lang="ja-JP" altLang="en-US" b="1" dirty="0" smtClean="0">
                <a:solidFill>
                  <a:srgbClr val="FF0000"/>
                </a:solidFill>
                <a:latin typeface="游ゴシック" panose="020B0400000000000000" pitchFamily="50" charset="-128"/>
              </a:rPr>
              <a:t>は控える</a:t>
            </a:r>
            <a:r>
              <a:rPr lang="ja-JP" altLang="en-US" b="1" dirty="0">
                <a:solidFill>
                  <a:srgbClr val="FF0000"/>
                </a:solidFill>
                <a:latin typeface="游ゴシック" panose="020B0400000000000000" pitchFamily="50" charset="-128"/>
              </a:rPr>
              <a:t>こと</a:t>
            </a:r>
            <a:endParaRPr lang="en-US" altLang="ja-JP" b="1" dirty="0">
              <a:solidFill>
                <a:srgbClr val="FF0000"/>
              </a:solidFill>
              <a:latin typeface="游ゴシック" panose="020B0400000000000000" pitchFamily="50" charset="-128"/>
            </a:endParaRPr>
          </a:p>
          <a:p>
            <a:pPr lvl="0">
              <a:defRPr/>
            </a:pPr>
            <a:r>
              <a:rPr lang="ja-JP" altLang="en-US" b="1" dirty="0">
                <a:solidFill>
                  <a:srgbClr val="FF0000"/>
                </a:solidFill>
                <a:latin typeface="游ゴシック" panose="020B0400000000000000" pitchFamily="50" charset="-128"/>
              </a:rPr>
              <a:t>　・カウントダウン等、主催者がいないイベントへの参加は、控えること</a:t>
            </a:r>
            <a:endParaRPr lang="en-US" altLang="ja-JP" b="1" dirty="0">
              <a:solidFill>
                <a:srgbClr val="FF0000"/>
              </a:solidFill>
              <a:latin typeface="游ゴシック" panose="020B0400000000000000" pitchFamily="50" charset="-128"/>
            </a:endParaRPr>
          </a:p>
          <a:p>
            <a:pPr lvl="0">
              <a:defRPr/>
            </a:pPr>
            <a:r>
              <a:rPr lang="ja-JP" altLang="en-US" b="1" dirty="0">
                <a:solidFill>
                  <a:srgbClr val="FF0000"/>
                </a:solidFill>
                <a:latin typeface="游ゴシック" panose="020B0400000000000000" pitchFamily="50" charset="-128"/>
              </a:rPr>
              <a:t>　・初詣をする場合は、できるだけ密を避け</a:t>
            </a:r>
            <a:r>
              <a:rPr lang="ja-JP" altLang="en-US" b="1" dirty="0" smtClean="0">
                <a:solidFill>
                  <a:srgbClr val="FF0000"/>
                </a:solidFill>
                <a:latin typeface="游ゴシック" panose="020B0400000000000000" pitchFamily="50" charset="-128"/>
              </a:rPr>
              <a:t>、時期を分散</a:t>
            </a:r>
            <a:r>
              <a:rPr lang="ja-JP" altLang="en-US" b="1" dirty="0">
                <a:solidFill>
                  <a:srgbClr val="FF0000"/>
                </a:solidFill>
                <a:latin typeface="游ゴシック" panose="020B0400000000000000" pitchFamily="50" charset="-128"/>
              </a:rPr>
              <a:t>すること</a:t>
            </a:r>
            <a:endParaRPr lang="en-US" altLang="ja-JP" b="1" dirty="0">
              <a:solidFill>
                <a:srgbClr val="FF0000"/>
              </a:solidFill>
              <a:latin typeface="游ゴシック" panose="020B0400000000000000" pitchFamily="50" charset="-128"/>
            </a:endParaRPr>
          </a:p>
          <a:p>
            <a:pPr>
              <a:lnSpc>
                <a:spcPts val="2000"/>
              </a:lnSpc>
              <a:defRPr/>
            </a:pPr>
            <a:endParaRPr lang="en-US" altLang="ja-JP" b="1" dirty="0" smtClean="0"/>
          </a:p>
          <a:p>
            <a:pPr>
              <a:lnSpc>
                <a:spcPts val="2000"/>
              </a:lnSpc>
            </a:pPr>
            <a:r>
              <a:rPr lang="ja-JP" altLang="en-US" b="1" dirty="0"/>
              <a:t>３</a:t>
            </a:r>
            <a:r>
              <a:rPr lang="ja-JP" altLang="en-US" b="1" dirty="0" smtClean="0"/>
              <a:t>．</a:t>
            </a:r>
            <a:r>
              <a:rPr lang="ja-JP" altLang="en-US" b="1" dirty="0"/>
              <a:t>学生</a:t>
            </a:r>
            <a:r>
              <a:rPr lang="ja-JP" altLang="en-US" b="1" dirty="0" smtClean="0"/>
              <a:t>に対し、「</a:t>
            </a:r>
            <a:r>
              <a:rPr lang="ja-JP" altLang="en-US" b="1" dirty="0"/>
              <a:t>５人以上」「２時間以上」の宴会・飲み会を控えるよう求める</a:t>
            </a:r>
            <a:r>
              <a:rPr lang="ja-JP" altLang="en-US" b="1" dirty="0" smtClean="0"/>
              <a:t>こと</a:t>
            </a:r>
            <a:endParaRPr lang="en-US" altLang="ja-JP" b="1" dirty="0" smtClean="0"/>
          </a:p>
          <a:p>
            <a:pPr>
              <a:lnSpc>
                <a:spcPts val="2000"/>
              </a:lnSpc>
              <a:defRPr/>
            </a:pPr>
            <a:endParaRPr lang="en-US" altLang="ja-JP" b="1" dirty="0" smtClean="0"/>
          </a:p>
          <a:p>
            <a:pPr>
              <a:lnSpc>
                <a:spcPts val="2000"/>
              </a:lnSpc>
            </a:pPr>
            <a:r>
              <a:rPr lang="ja-JP" altLang="en-US" b="1" dirty="0"/>
              <a:t>４</a:t>
            </a:r>
            <a:r>
              <a:rPr lang="ja-JP" altLang="en-US" b="1" dirty="0" smtClean="0"/>
              <a:t>．学生に</a:t>
            </a:r>
            <a:r>
              <a:rPr lang="ja-JP" altLang="en-US" b="1" dirty="0"/>
              <a:t>少しでも症状が有る場合</a:t>
            </a:r>
            <a:r>
              <a:rPr lang="ja-JP" altLang="en-US" b="1" dirty="0" smtClean="0"/>
              <a:t>は登校させず、検査受診を勧めること</a:t>
            </a:r>
            <a:endParaRPr lang="en-US" altLang="ja-JP" b="1" dirty="0"/>
          </a:p>
          <a:p>
            <a:pPr>
              <a:lnSpc>
                <a:spcPts val="2000"/>
              </a:lnSpc>
            </a:pPr>
            <a:endParaRPr lang="en-US" altLang="ja-JP" b="1" dirty="0" smtClean="0"/>
          </a:p>
          <a:p>
            <a:pPr>
              <a:lnSpc>
                <a:spcPts val="2000"/>
              </a:lnSpc>
            </a:pPr>
            <a:r>
              <a:rPr lang="ja-JP" altLang="en-US" b="1" dirty="0"/>
              <a:t>５</a:t>
            </a:r>
            <a:r>
              <a:rPr lang="ja-JP" altLang="en-US" b="1" dirty="0" smtClean="0"/>
              <a:t>．寒い環境においても、適度な保湿、適切な換気（</a:t>
            </a:r>
            <a:r>
              <a:rPr lang="en-US" altLang="ja-JP" b="1" dirty="0" smtClean="0"/>
              <a:t>CO</a:t>
            </a:r>
            <a:r>
              <a:rPr lang="ja-JP" altLang="en-US" b="1" dirty="0" smtClean="0"/>
              <a:t>２センサーの活用による確認等）を実施すること</a:t>
            </a:r>
            <a:endParaRPr lang="en-US" altLang="ja-JP" b="1" dirty="0" smtClean="0"/>
          </a:p>
          <a:p>
            <a:pPr>
              <a:lnSpc>
                <a:spcPts val="2000"/>
              </a:lnSpc>
            </a:pPr>
            <a:endParaRPr lang="en-US" altLang="ja-JP" b="1" dirty="0"/>
          </a:p>
          <a:p>
            <a:pPr>
              <a:lnSpc>
                <a:spcPts val="2000"/>
              </a:lnSpc>
            </a:pPr>
            <a:r>
              <a:rPr lang="ja-JP" altLang="en-US" b="1" dirty="0"/>
              <a:t>６</a:t>
            </a:r>
            <a:r>
              <a:rPr lang="ja-JP" altLang="en-US" b="1" dirty="0" smtClean="0"/>
              <a:t>．</a:t>
            </a:r>
            <a:r>
              <a:rPr lang="ja-JP" altLang="en-US" b="1" dirty="0"/>
              <a:t>高齢者と日常的に接する学生は、感染リスクの高い環境を避けること</a:t>
            </a:r>
            <a:endParaRPr lang="en-US" altLang="ja-JP" b="1" dirty="0"/>
          </a:p>
          <a:p>
            <a:pPr>
              <a:lnSpc>
                <a:spcPts val="2000"/>
              </a:lnSpc>
            </a:pPr>
            <a:endParaRPr lang="en-US" altLang="ja-JP" b="1" dirty="0"/>
          </a:p>
          <a:p>
            <a:pPr>
              <a:lnSpc>
                <a:spcPts val="2000"/>
              </a:lnSpc>
            </a:pPr>
            <a:r>
              <a:rPr lang="ja-JP" altLang="en-US" b="1" dirty="0"/>
              <a:t>７</a:t>
            </a:r>
            <a:r>
              <a:rPr lang="ja-JP" altLang="en-US" b="1" dirty="0" smtClean="0"/>
              <a:t>．</a:t>
            </a:r>
            <a:r>
              <a:rPr lang="ja-JP" altLang="en-US" b="1" dirty="0"/>
              <a:t>寮やクラブ・サークル活動での感染防止</a:t>
            </a:r>
            <a:r>
              <a:rPr lang="ja-JP" altLang="en-US" b="1" dirty="0" smtClean="0"/>
              <a:t>対策（マスクの着用等）を</a:t>
            </a:r>
            <a:r>
              <a:rPr lang="ja-JP" altLang="en-US" b="1" dirty="0"/>
              <a:t>徹底する</a:t>
            </a:r>
            <a:r>
              <a:rPr lang="ja-JP" altLang="en-US" b="1" dirty="0" smtClean="0"/>
              <a:t>こと</a:t>
            </a:r>
            <a:endParaRPr lang="en-US" altLang="ja-JP" b="1" dirty="0" smtClean="0"/>
          </a:p>
          <a:p>
            <a:pPr>
              <a:lnSpc>
                <a:spcPts val="2000"/>
              </a:lnSpc>
            </a:pPr>
            <a:endParaRPr lang="en-US" altLang="ja-JP" b="1" dirty="0"/>
          </a:p>
          <a:p>
            <a:pPr>
              <a:lnSpc>
                <a:spcPts val="2000"/>
              </a:lnSpc>
            </a:pPr>
            <a:r>
              <a:rPr lang="ja-JP" altLang="en-US" b="1" dirty="0"/>
              <a:t>８</a:t>
            </a:r>
            <a:r>
              <a:rPr lang="ja-JP" altLang="en-US" b="1" dirty="0" smtClean="0"/>
              <a:t>．</a:t>
            </a:r>
            <a:r>
              <a:rPr lang="ja-JP" altLang="en-US" b="1" dirty="0"/>
              <a:t>業種別ガイドラインを遵守（感染防止宣言ステッカーの導入）していない、接待を伴う飲食店及び酒類の</a:t>
            </a:r>
            <a:endParaRPr lang="en-US" altLang="ja-JP" b="1" dirty="0"/>
          </a:p>
          <a:p>
            <a:pPr>
              <a:lnSpc>
                <a:spcPts val="2000"/>
              </a:lnSpc>
            </a:pPr>
            <a:r>
              <a:rPr lang="ja-JP" altLang="en-US" b="1" dirty="0"/>
              <a:t>　　提供を行う飲食店の利用を自粛する</a:t>
            </a:r>
            <a:r>
              <a:rPr lang="ja-JP" altLang="en-US" b="1" dirty="0" smtClean="0"/>
              <a:t>こと</a:t>
            </a:r>
            <a:endParaRPr lang="en-US" altLang="ja-JP" b="1" dirty="0"/>
          </a:p>
        </p:txBody>
      </p:sp>
      <p:sp>
        <p:nvSpPr>
          <p:cNvPr id="6" name="正方形/長方形 5"/>
          <p:cNvSpPr/>
          <p:nvPr/>
        </p:nvSpPr>
        <p:spPr>
          <a:xfrm>
            <a:off x="10403349" y="170531"/>
            <a:ext cx="1471128" cy="470061"/>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参考資料６</a:t>
            </a:r>
            <a:endParaRPr kumimoji="1" lang="ja-JP" altLang="en-US" dirty="0">
              <a:solidFill>
                <a:schemeClr val="tx1"/>
              </a:solidFill>
            </a:endParaRPr>
          </a:p>
        </p:txBody>
      </p:sp>
      <p:sp>
        <p:nvSpPr>
          <p:cNvPr id="9" name="正方形/長方形 8"/>
          <p:cNvSpPr/>
          <p:nvPr/>
        </p:nvSpPr>
        <p:spPr>
          <a:xfrm>
            <a:off x="285833" y="733715"/>
            <a:ext cx="8600590" cy="37541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299098" y="1247928"/>
            <a:ext cx="8587326" cy="172709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907304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テキスト ボックス 15"/>
          <p:cNvSpPr txBox="1"/>
          <p:nvPr/>
        </p:nvSpPr>
        <p:spPr>
          <a:xfrm>
            <a:off x="412123" y="925827"/>
            <a:ext cx="12541718" cy="1246495"/>
          </a:xfrm>
          <a:prstGeom prst="rect">
            <a:avLst/>
          </a:prstGeom>
          <a:noFill/>
          <a:ln w="28575">
            <a:noFill/>
          </a:ln>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①　区域　</a:t>
            </a:r>
            <a:r>
              <a:rPr lang="ja-JP" altLang="en-US" sz="2000" b="1" u="sng" dirty="0" smtClean="0">
                <a:solidFill>
                  <a:srgbClr val="FF0000"/>
                </a:solidFill>
                <a:latin typeface="游ゴシック" panose="020F0502020204030204"/>
                <a:ea typeface="游ゴシック" panose="020B0400000000000000" pitchFamily="50" charset="-128"/>
              </a:rPr>
              <a:t>大阪市全域</a:t>
            </a:r>
            <a:endParaRPr kumimoji="1" lang="en-US" altLang="ja-JP" sz="2000" b="1" i="0" u="none" strike="noStrike" kern="1200" cap="none" spc="0" normalizeH="0" baseline="0" noProof="0" dirty="0" smtClean="0">
              <a:ln>
                <a:noFill/>
              </a:ln>
              <a:solidFill>
                <a:srgbClr val="FF0000"/>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②　期間　</a:t>
            </a:r>
            <a:r>
              <a:rPr kumimoji="1" lang="ja-JP" altLang="en-US" sz="2000" b="1" i="0" u="sng" strike="noStrike" kern="1200" cap="none" normalizeH="0" baseline="0" noProof="0" dirty="0" smtClean="0">
                <a:ln>
                  <a:noFill/>
                </a:ln>
                <a:solidFill>
                  <a:srgbClr val="FF0000"/>
                </a:solidFill>
                <a:effectLst/>
                <a:uLnTx/>
                <a:uFillTx/>
                <a:latin typeface="游ゴシック" panose="020F0502020204030204"/>
                <a:ea typeface="游ゴシック" panose="020B0400000000000000" pitchFamily="50" charset="-128"/>
              </a:rPr>
              <a:t>令和２年</a:t>
            </a:r>
            <a:r>
              <a:rPr lang="en-US" altLang="ja-JP" sz="2000" b="1" u="sng" dirty="0" smtClean="0">
                <a:solidFill>
                  <a:srgbClr val="FF0000"/>
                </a:solidFill>
                <a:latin typeface="游ゴシック" panose="020F0502020204030204"/>
                <a:ea typeface="游ゴシック" panose="020B0400000000000000" pitchFamily="50" charset="-128"/>
              </a:rPr>
              <a:t>12</a:t>
            </a:r>
            <a:r>
              <a:rPr kumimoji="1" lang="ja-JP" altLang="en-US" sz="2000" b="1" i="0" u="sng" strike="noStrike" kern="1200" cap="none" normalizeH="0" baseline="0" noProof="0" dirty="0" smtClean="0">
                <a:ln>
                  <a:noFill/>
                </a:ln>
                <a:solidFill>
                  <a:srgbClr val="FF0000"/>
                </a:solidFill>
                <a:effectLst/>
                <a:uLnTx/>
                <a:uFillTx/>
                <a:latin typeface="游ゴシック" panose="020F0502020204030204"/>
                <a:ea typeface="游ゴシック" panose="020B0400000000000000" pitchFamily="50" charset="-128"/>
              </a:rPr>
              <a:t>月</a:t>
            </a:r>
            <a:r>
              <a:rPr lang="en-US" altLang="ja-JP" sz="2000" b="1" u="sng" noProof="0" dirty="0">
                <a:solidFill>
                  <a:srgbClr val="FF0000"/>
                </a:solidFill>
                <a:latin typeface="游ゴシック" panose="020F0502020204030204"/>
                <a:ea typeface="游ゴシック" panose="020B0400000000000000" pitchFamily="50" charset="-128"/>
              </a:rPr>
              <a:t>30</a:t>
            </a:r>
            <a:r>
              <a:rPr kumimoji="1" lang="ja-JP" altLang="en-US" sz="2000" b="1" i="0" u="sng" strike="noStrike" kern="1200" cap="none" normalizeH="0" baseline="0" noProof="0" dirty="0" smtClean="0">
                <a:ln>
                  <a:noFill/>
                </a:ln>
                <a:solidFill>
                  <a:srgbClr val="FF0000"/>
                </a:solidFill>
                <a:effectLst/>
                <a:uLnTx/>
                <a:uFillTx/>
                <a:latin typeface="游ゴシック" panose="020F0502020204030204"/>
                <a:ea typeface="游ゴシック" panose="020B0400000000000000" pitchFamily="50" charset="-128"/>
              </a:rPr>
              <a:t>日</a:t>
            </a:r>
            <a:r>
              <a:rPr kumimoji="1" lang="ja-JP" altLang="en-US" sz="2000" b="1" i="0" u="sng" strike="noStrike" kern="1200" cap="none" normalizeH="0" baseline="0" noProof="0" dirty="0" smtClean="0">
                <a:ln>
                  <a:noFill/>
                </a:ln>
                <a:solidFill>
                  <a:srgbClr val="FF0000"/>
                </a:solidFill>
                <a:effectLst/>
                <a:uLnTx/>
                <a:uFillTx/>
                <a:latin typeface="游ゴシック" panose="020F0502020204030204"/>
                <a:ea typeface="游ゴシック" panose="020B0400000000000000" pitchFamily="50" charset="-128"/>
              </a:rPr>
              <a:t>～令和３年１月</a:t>
            </a:r>
            <a:r>
              <a:rPr lang="en-US" altLang="ja-JP" sz="2000" b="1" u="sng" dirty="0">
                <a:solidFill>
                  <a:srgbClr val="FF0000"/>
                </a:solidFill>
                <a:latin typeface="游ゴシック" panose="020F0502020204030204"/>
                <a:ea typeface="游ゴシック" panose="020B0400000000000000" pitchFamily="50" charset="-128"/>
              </a:rPr>
              <a:t>11</a:t>
            </a:r>
            <a:r>
              <a:rPr kumimoji="1" lang="ja-JP" altLang="en-US" sz="2000" b="1" i="0" u="sng" strike="noStrike" kern="1200" cap="none" normalizeH="0" baseline="0" noProof="0" dirty="0" smtClean="0">
                <a:ln>
                  <a:noFill/>
                </a:ln>
                <a:solidFill>
                  <a:srgbClr val="FF0000"/>
                </a:solidFill>
                <a:effectLst/>
                <a:uLnTx/>
                <a:uFillTx/>
                <a:latin typeface="游ゴシック" panose="020F0502020204030204"/>
                <a:ea typeface="游ゴシック" panose="020B0400000000000000" pitchFamily="50" charset="-128"/>
              </a:rPr>
              <a:t>日（期間を延長）</a:t>
            </a:r>
            <a:endParaRPr kumimoji="1" lang="en-US" altLang="ja-JP" sz="2000" b="1" i="0" u="none" strike="noStrike" kern="1200" cap="none" normalizeH="0" baseline="0" noProof="0" dirty="0" smtClean="0">
              <a:ln>
                <a:noFill/>
              </a:ln>
              <a:solidFill>
                <a:srgbClr val="FF0000"/>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ts val="3000"/>
              </a:lnSpc>
              <a:spcBef>
                <a:spcPts val="0"/>
              </a:spcBef>
              <a:spcAft>
                <a:spcPts val="0"/>
              </a:spcAft>
              <a:buClrTx/>
              <a:buSzTx/>
              <a:buFontTx/>
              <a:buNone/>
              <a:tabLst/>
              <a:defRPr/>
            </a:pPr>
            <a:r>
              <a:rPr kumimoji="1" lang="en-US" altLang="ja-JP"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③</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実施内容（特措法第</a:t>
            </a:r>
            <a:r>
              <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24</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条第９項に基づく）</a:t>
            </a:r>
            <a:endPar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p:txBody>
      </p:sp>
      <p:graphicFrame>
        <p:nvGraphicFramePr>
          <p:cNvPr id="20" name="表 19"/>
          <p:cNvGraphicFramePr>
            <a:graphicFrameLocks noGrp="1"/>
          </p:cNvGraphicFramePr>
          <p:nvPr>
            <p:extLst>
              <p:ext uri="{D42A27DB-BD31-4B8C-83A1-F6EECF244321}">
                <p14:modId xmlns:p14="http://schemas.microsoft.com/office/powerpoint/2010/main" val="2988640305"/>
              </p:ext>
            </p:extLst>
          </p:nvPr>
        </p:nvGraphicFramePr>
        <p:xfrm>
          <a:off x="780709" y="2384238"/>
          <a:ext cx="10918210" cy="2459140"/>
        </p:xfrm>
        <a:graphic>
          <a:graphicData uri="http://schemas.openxmlformats.org/drawingml/2006/table">
            <a:tbl>
              <a:tblPr firstRow="1" bandRow="1">
                <a:tableStyleId>{5940675A-B579-460E-94D1-54222C63F5DA}</a:tableStyleId>
              </a:tblPr>
              <a:tblGrid>
                <a:gridCol w="3712193">
                  <a:extLst>
                    <a:ext uri="{9D8B030D-6E8A-4147-A177-3AD203B41FA5}">
                      <a16:colId xmlns:a16="http://schemas.microsoft.com/office/drawing/2014/main" val="281278"/>
                    </a:ext>
                  </a:extLst>
                </a:gridCol>
                <a:gridCol w="3316406">
                  <a:extLst>
                    <a:ext uri="{9D8B030D-6E8A-4147-A177-3AD203B41FA5}">
                      <a16:colId xmlns:a16="http://schemas.microsoft.com/office/drawing/2014/main" val="2576488235"/>
                    </a:ext>
                  </a:extLst>
                </a:gridCol>
                <a:gridCol w="3889611">
                  <a:extLst>
                    <a:ext uri="{9D8B030D-6E8A-4147-A177-3AD203B41FA5}">
                      <a16:colId xmlns:a16="http://schemas.microsoft.com/office/drawing/2014/main" val="2806394976"/>
                    </a:ext>
                  </a:extLst>
                </a:gridCol>
              </a:tblGrid>
              <a:tr h="442380">
                <a:tc gridSpan="2">
                  <a:txBody>
                    <a:bodyPr/>
                    <a:lstStyle/>
                    <a:p>
                      <a:pPr algn="ctr"/>
                      <a:r>
                        <a:rPr kumimoji="1" lang="ja-JP" altLang="en-US" dirty="0" smtClean="0"/>
                        <a:t>対象施設</a:t>
                      </a:r>
                      <a:endParaRPr kumimoji="1" lang="en-US" altLang="ja-JP" dirty="0" smtClean="0"/>
                    </a:p>
                  </a:txBody>
                  <a:tcPr anchor="ctr">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r>
                        <a:rPr kumimoji="1" lang="ja-JP" altLang="en-US" dirty="0" smtClean="0"/>
                        <a:t>要請内容</a:t>
                      </a:r>
                      <a:endParaRPr kumimoji="1" lang="ja-JP" altLang="en-US" dirty="0"/>
                    </a:p>
                  </a:txBody>
                  <a:tcPr anchor="ctr">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1828618"/>
                  </a:ext>
                </a:extLst>
              </a:tr>
              <a:tr h="731520">
                <a:tc rowSpan="2">
                  <a:txBody>
                    <a:bodyPr/>
                    <a:lstStyle/>
                    <a:p>
                      <a:pPr algn="l"/>
                      <a:r>
                        <a:rPr kumimoji="1" lang="ja-JP" altLang="en-US" b="1" dirty="0" smtClean="0"/>
                        <a:t>接待を伴う飲食店</a:t>
                      </a:r>
                      <a:endParaRPr kumimoji="1" lang="en-US" altLang="ja-JP" b="1" dirty="0" smtClean="0"/>
                    </a:p>
                    <a:p>
                      <a:pPr algn="l"/>
                      <a:r>
                        <a:rPr kumimoji="1" lang="en-US" altLang="ja-JP" b="1" dirty="0" smtClean="0"/>
                        <a:t>(</a:t>
                      </a:r>
                      <a:r>
                        <a:rPr kumimoji="1" lang="ja-JP" altLang="en-US" b="1" dirty="0" smtClean="0"/>
                        <a:t>キャバレー、ホストクラブ等）、</a:t>
                      </a:r>
                      <a:endParaRPr kumimoji="1" lang="en-US" altLang="ja-JP" b="1" dirty="0" smtClean="0"/>
                    </a:p>
                    <a:p>
                      <a:pPr algn="l"/>
                      <a:r>
                        <a:rPr kumimoji="1" lang="ja-JP" altLang="en-US" b="1" dirty="0" smtClean="0">
                          <a:solidFill>
                            <a:schemeClr val="tx1"/>
                          </a:solidFill>
                        </a:rPr>
                        <a:t>政令対象</a:t>
                      </a:r>
                      <a:r>
                        <a:rPr kumimoji="1" lang="en-US" altLang="ja-JP" b="1" dirty="0" smtClean="0">
                          <a:solidFill>
                            <a:schemeClr val="tx1"/>
                          </a:solidFill>
                        </a:rPr>
                        <a:t>※</a:t>
                      </a:r>
                      <a:r>
                        <a:rPr kumimoji="1" lang="ja-JP" altLang="en-US" b="1" dirty="0" smtClean="0">
                          <a:solidFill>
                            <a:schemeClr val="tx1"/>
                          </a:solidFill>
                        </a:rPr>
                        <a:t>の酒類の提供を行う飲食店（バー、ナイトクラブ、カラオケ店等）</a:t>
                      </a:r>
                      <a:endParaRPr kumimoji="1" lang="en-US" altLang="ja-JP" b="1" dirty="0" smtClean="0">
                        <a:solidFill>
                          <a:schemeClr val="tx1"/>
                        </a:solidFill>
                      </a:endParaRPr>
                    </a:p>
                  </a:txBody>
                  <a:tcPr anchor="ctr">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l"/>
                      <a:r>
                        <a:rPr kumimoji="1" lang="ja-JP" altLang="en-US" b="0" dirty="0" smtClean="0"/>
                        <a:t>業種別ガイドラインを遵守（感染防止宣言ステッカーを導入）</a:t>
                      </a:r>
                      <a:r>
                        <a:rPr kumimoji="1" lang="ja-JP" altLang="en-US" b="1" dirty="0" smtClean="0"/>
                        <a:t>していない</a:t>
                      </a:r>
                      <a:r>
                        <a:rPr kumimoji="1" lang="ja-JP" altLang="en-US" b="0" dirty="0" smtClean="0"/>
                        <a:t>施設</a:t>
                      </a:r>
                      <a:endParaRPr kumimoji="1" lang="en-US" altLang="ja-JP" b="0" dirty="0" smtClean="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a:r>
                        <a:rPr kumimoji="1" lang="ja-JP" altLang="en-US" b="1" dirty="0" smtClean="0"/>
                        <a:t>休業を要請</a:t>
                      </a:r>
                      <a:endParaRPr kumimoji="1" lang="ja-JP" altLang="en-US" b="1" dirty="0"/>
                    </a:p>
                  </a:txBody>
                  <a:tcPr anchor="ctr">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505795442"/>
                  </a:ext>
                </a:extLst>
              </a:tr>
              <a:tr h="731520">
                <a:tc vMerge="1">
                  <a:txBody>
                    <a:bodyPr/>
                    <a:lstStyle/>
                    <a:p>
                      <a:endParaRPr kumimoji="1" lang="ja-JP" altLang="en-US"/>
                    </a:p>
                  </a:txBody>
                  <a:tcPr/>
                </a:tc>
                <a:tc>
                  <a:txBody>
                    <a:bodyPr/>
                    <a:lstStyle/>
                    <a:p>
                      <a:pPr algn="l"/>
                      <a:r>
                        <a:rPr kumimoji="1" lang="ja-JP" altLang="en-US" b="0" dirty="0" smtClean="0"/>
                        <a:t>遵守（導入）</a:t>
                      </a:r>
                      <a:r>
                        <a:rPr kumimoji="1" lang="ja-JP" altLang="en-US" b="1" dirty="0" smtClean="0"/>
                        <a:t>している</a:t>
                      </a:r>
                      <a:r>
                        <a:rPr kumimoji="1" lang="ja-JP" altLang="en-US" b="0" dirty="0" smtClean="0"/>
                        <a:t>施設</a:t>
                      </a:r>
                      <a:endParaRPr kumimoji="1" lang="en-US" altLang="ja-JP" b="0" dirty="0" smtClean="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a:r>
                        <a:rPr kumimoji="1" lang="ja-JP" altLang="en-US" b="1" dirty="0" smtClean="0"/>
                        <a:t>営業時間短縮（５時～</a:t>
                      </a:r>
                      <a:r>
                        <a:rPr kumimoji="1" lang="en-US" altLang="ja-JP" b="1" dirty="0" smtClean="0"/>
                        <a:t>21</a:t>
                      </a:r>
                      <a:r>
                        <a:rPr kumimoji="1" lang="ja-JP" altLang="en-US" b="1" dirty="0" smtClean="0"/>
                        <a:t>時）を要請</a:t>
                      </a:r>
                      <a:endParaRPr kumimoji="1" lang="ja-JP" altLang="en-US" b="1" dirty="0"/>
                    </a:p>
                  </a:txBody>
                  <a:tcPr anchor="ct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162469372"/>
                  </a:ext>
                </a:extLst>
              </a:tr>
              <a:tr h="370840">
                <a:tc gridSpan="2">
                  <a:txBody>
                    <a:bodyPr/>
                    <a:lstStyle/>
                    <a:p>
                      <a:pPr algn="l"/>
                      <a:r>
                        <a:rPr kumimoji="1" lang="ja-JP" altLang="en-US" b="1" dirty="0" smtClean="0"/>
                        <a:t>その他の酒類の提供を行う飲食店</a:t>
                      </a:r>
                      <a:r>
                        <a:rPr kumimoji="1" lang="en-US" altLang="ja-JP" b="1" dirty="0" smtClean="0"/>
                        <a:t>(</a:t>
                      </a:r>
                      <a:r>
                        <a:rPr kumimoji="1" lang="ja-JP" altLang="en-US" b="1" dirty="0" smtClean="0"/>
                        <a:t>居酒屋等）</a:t>
                      </a:r>
                      <a:endParaRPr kumimoji="1" lang="en-US" altLang="ja-JP" b="1" dirty="0" smtClean="0"/>
                    </a:p>
                  </a:txBody>
                  <a:tcPr anchor="ctr">
                    <a:lnR w="38100" cap="flat" cmpd="sng" algn="ctr">
                      <a:solidFill>
                        <a:schemeClr val="tx1"/>
                      </a:solidFill>
                      <a:prstDash val="solid"/>
                      <a:round/>
                      <a:headEnd type="none" w="med" len="med"/>
                      <a:tailEnd type="none" w="med" len="med"/>
                    </a:lnR>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1" dirty="0" smtClean="0"/>
                        <a:t>営業時間短縮（５時～</a:t>
                      </a:r>
                      <a:r>
                        <a:rPr kumimoji="1" lang="en-US" altLang="ja-JP" b="1" dirty="0" smtClean="0"/>
                        <a:t>21</a:t>
                      </a:r>
                      <a:r>
                        <a:rPr kumimoji="1" lang="ja-JP" altLang="en-US" b="1" dirty="0" smtClean="0"/>
                        <a:t>時）を要請</a:t>
                      </a:r>
                      <a:endParaRPr kumimoji="1" lang="en-US" altLang="ja-JP" b="1" dirty="0" smtClean="0"/>
                    </a:p>
                  </a:txBody>
                  <a:tcPr anchor="ct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493890928"/>
                  </a:ext>
                </a:extLst>
              </a:tr>
            </a:tbl>
          </a:graphicData>
        </a:graphic>
      </p:graphicFrame>
      <p:sp>
        <p:nvSpPr>
          <p:cNvPr id="22" name="テキスト ボックス 21"/>
          <p:cNvSpPr txBox="1"/>
          <p:nvPr/>
        </p:nvSpPr>
        <p:spPr>
          <a:xfrm>
            <a:off x="780709" y="4870628"/>
            <a:ext cx="11902409" cy="369332"/>
          </a:xfrm>
          <a:prstGeom prst="rect">
            <a:avLst/>
          </a:prstGeom>
          <a:noFill/>
          <a:ln w="28575">
            <a:noFill/>
          </a:ln>
        </p:spPr>
        <p:txBody>
          <a:bodyPr wrap="square" rtlCol="0">
            <a:spAutoFit/>
          </a:bodyPr>
          <a:lstStyle/>
          <a:p>
            <a:r>
              <a:rPr lang="en-US" altLang="ja-JP" b="1" dirty="0" smtClean="0"/>
              <a:t>※</a:t>
            </a:r>
            <a:r>
              <a:rPr lang="ja-JP" altLang="en-US" b="1" dirty="0" smtClean="0"/>
              <a:t>　特措法施行令第</a:t>
            </a:r>
            <a:r>
              <a:rPr lang="en-US" altLang="ja-JP" b="1" dirty="0" smtClean="0"/>
              <a:t>11</a:t>
            </a:r>
            <a:r>
              <a:rPr lang="ja-JP" altLang="en-US" b="1" dirty="0" smtClean="0"/>
              <a:t>条第１項各号に掲げる</a:t>
            </a:r>
            <a:r>
              <a:rPr lang="ja-JP" altLang="en-US" b="1" dirty="0"/>
              <a:t>施設</a:t>
            </a:r>
            <a:endParaRPr lang="en-US" altLang="ja-JP" b="1" u="sng" spc="-100" dirty="0" smtClean="0"/>
          </a:p>
        </p:txBody>
      </p:sp>
      <p:sp>
        <p:nvSpPr>
          <p:cNvPr id="7" name="正方形/長方形 6"/>
          <p:cNvSpPr/>
          <p:nvPr/>
        </p:nvSpPr>
        <p:spPr>
          <a:xfrm>
            <a:off x="780708" y="5648758"/>
            <a:ext cx="11698919" cy="1754326"/>
          </a:xfrm>
          <a:prstGeom prst="rect">
            <a:avLst/>
          </a:prstGeom>
        </p:spPr>
        <p:txBody>
          <a:bodyPr wrap="square">
            <a:spAutoFit/>
          </a:bodyPr>
          <a:lstStyle/>
          <a:p>
            <a:pPr>
              <a:lnSpc>
                <a:spcPct val="150000"/>
              </a:lnSpc>
              <a:defRPr/>
            </a:pPr>
            <a:r>
              <a:rPr lang="en-US" altLang="ja-JP" dirty="0" smtClean="0"/>
              <a:t>※</a:t>
            </a:r>
            <a:r>
              <a:rPr lang="ja-JP" altLang="en-US" dirty="0" smtClean="0"/>
              <a:t>　上記のほか、現在、施設に要請している内容については、継続して要請を実施。（別添参考資料３）</a:t>
            </a:r>
            <a:endParaRPr lang="en-US" altLang="ja-JP" dirty="0" smtClean="0"/>
          </a:p>
          <a:p>
            <a:pPr>
              <a:lnSpc>
                <a:spcPct val="150000"/>
              </a:lnSpc>
              <a:defRPr/>
            </a:pPr>
            <a:r>
              <a:rPr lang="ja-JP" altLang="en-US" dirty="0"/>
              <a:t>　</a:t>
            </a:r>
            <a:r>
              <a:rPr lang="ja-JP" altLang="en-US" dirty="0" smtClean="0"/>
              <a:t>　</a:t>
            </a:r>
            <a:endParaRPr lang="en-US" altLang="ja-JP" dirty="0" smtClean="0"/>
          </a:p>
          <a:p>
            <a:pPr>
              <a:lnSpc>
                <a:spcPct val="150000"/>
              </a:lnSpc>
              <a:defRPr/>
            </a:pPr>
            <a:endParaRPr lang="en-US" altLang="ja-JP" dirty="0" smtClean="0"/>
          </a:p>
          <a:p>
            <a:pPr>
              <a:lnSpc>
                <a:spcPct val="150000"/>
              </a:lnSpc>
              <a:defRPr/>
            </a:pPr>
            <a:r>
              <a:rPr lang="ja-JP" altLang="en-US" dirty="0"/>
              <a:t>　</a:t>
            </a:r>
            <a:r>
              <a:rPr lang="ja-JP" altLang="en-US" dirty="0" smtClean="0"/>
              <a:t>　</a:t>
            </a:r>
            <a:endParaRPr lang="en-US" altLang="ja-JP" dirty="0" smtClean="0"/>
          </a:p>
        </p:txBody>
      </p:sp>
      <p:sp>
        <p:nvSpPr>
          <p:cNvPr id="8" name="テキスト ボックス 7"/>
          <p:cNvSpPr txBox="1"/>
          <p:nvPr/>
        </p:nvSpPr>
        <p:spPr>
          <a:xfrm>
            <a:off x="412123" y="358204"/>
            <a:ext cx="2550017" cy="461665"/>
          </a:xfrm>
          <a:prstGeom prst="rect">
            <a:avLst/>
          </a:prstGeom>
          <a:noFill/>
          <a:ln w="19050">
            <a:noFill/>
          </a:ln>
        </p:spPr>
        <p:txBody>
          <a:bodyPr wrap="square" rtlCol="0">
            <a:spAutoFit/>
          </a:bodyPr>
          <a:lstStyle/>
          <a:p>
            <a:pPr algn="ctr"/>
            <a:r>
              <a:rPr kumimoji="1" lang="ja-JP" altLang="en-US" sz="2400" b="1" dirty="0" smtClean="0"/>
              <a:t>●</a:t>
            </a:r>
            <a:r>
              <a:rPr kumimoji="1" lang="ja-JP" altLang="en-US" sz="2400" b="1" u="sng" dirty="0" smtClean="0"/>
              <a:t>施設</a:t>
            </a:r>
            <a:r>
              <a:rPr lang="ja-JP" altLang="en-US" sz="2400" b="1" u="sng" dirty="0" smtClean="0"/>
              <a:t>について</a:t>
            </a:r>
            <a:r>
              <a:rPr lang="ja-JP" altLang="en-US" sz="2400" b="1" dirty="0" smtClean="0"/>
              <a:t>　　　　</a:t>
            </a:r>
            <a:endParaRPr kumimoji="1" lang="ja-JP" altLang="en-US" sz="2400" b="1" dirty="0"/>
          </a:p>
        </p:txBody>
      </p:sp>
    </p:spTree>
    <p:extLst>
      <p:ext uri="{BB962C8B-B14F-4D97-AF65-F5344CB8AC3E}">
        <p14:creationId xmlns:p14="http://schemas.microsoft.com/office/powerpoint/2010/main" val="18916694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76096" y="6463130"/>
            <a:ext cx="2743200" cy="365125"/>
          </a:xfrm>
        </p:spPr>
        <p:txBody>
          <a:bodyPr/>
          <a:lstStyle/>
          <a:p>
            <a:fld id="{38329C25-BD09-4AEE-90D6-E5269A43C3B5}" type="slidenum">
              <a:rPr kumimoji="1" lang="ja-JP" altLang="en-US" sz="2000" smtClean="0">
                <a:solidFill>
                  <a:schemeClr val="tx1"/>
                </a:solidFill>
              </a:rPr>
              <a:t>3</a:t>
            </a:fld>
            <a:endParaRPr kumimoji="1" lang="ja-JP" altLang="en-US" sz="2000" dirty="0">
              <a:solidFill>
                <a:schemeClr val="tx1"/>
              </a:solidFill>
            </a:endParaRPr>
          </a:p>
        </p:txBody>
      </p:sp>
      <p:sp>
        <p:nvSpPr>
          <p:cNvPr id="6" name="テキスト ボックス 5"/>
          <p:cNvSpPr txBox="1"/>
          <p:nvPr/>
        </p:nvSpPr>
        <p:spPr>
          <a:xfrm>
            <a:off x="193338" y="1527117"/>
            <a:ext cx="11333254" cy="461665"/>
          </a:xfrm>
          <a:prstGeom prst="rect">
            <a:avLst/>
          </a:prstGeom>
          <a:noFill/>
          <a:ln w="19050">
            <a:noFill/>
          </a:ln>
        </p:spPr>
        <p:txBody>
          <a:bodyPr wrap="square" rtlCol="0">
            <a:spAutoFit/>
          </a:bodyPr>
          <a:lstStyle/>
          <a:p>
            <a:r>
              <a:rPr lang="en-US" altLang="ja-JP" sz="2400" b="1" dirty="0" smtClean="0"/>
              <a:t>〈</a:t>
            </a:r>
            <a:r>
              <a:rPr lang="ja-JP" altLang="en-US" sz="2400" b="1" u="sng" dirty="0" smtClean="0"/>
              <a:t>高齢者施設、医療機関等</a:t>
            </a:r>
            <a:r>
              <a:rPr lang="en-US" altLang="ja-JP" sz="2400" b="1" u="sng" dirty="0" smtClean="0"/>
              <a:t>〉〈</a:t>
            </a:r>
            <a:r>
              <a:rPr lang="ja-JP" altLang="en-US" sz="2400" b="1" u="sng" dirty="0" smtClean="0"/>
              <a:t>経済界</a:t>
            </a:r>
            <a:r>
              <a:rPr lang="en-US" altLang="ja-JP" sz="2400" b="1" u="sng" dirty="0" smtClean="0"/>
              <a:t>〉〈</a:t>
            </a:r>
            <a:r>
              <a:rPr lang="ja-JP" altLang="en-US" sz="2400" b="1" u="sng" dirty="0" smtClean="0"/>
              <a:t>大学等</a:t>
            </a:r>
            <a:r>
              <a:rPr lang="en-US" altLang="ja-JP" sz="2400" b="1" u="sng" dirty="0" smtClean="0"/>
              <a:t>〉</a:t>
            </a:r>
            <a:r>
              <a:rPr lang="ja-JP" altLang="en-US" sz="2400" b="1" u="sng" dirty="0" err="1" smtClean="0"/>
              <a:t>への</a:t>
            </a:r>
            <a:r>
              <a:rPr lang="ja-JP" altLang="en-US" sz="2400" b="1" u="sng" dirty="0" smtClean="0"/>
              <a:t>お願い</a:t>
            </a:r>
            <a:r>
              <a:rPr lang="ja-JP" altLang="en-US" sz="2400" b="1" dirty="0" smtClean="0"/>
              <a:t>　　　　</a:t>
            </a:r>
            <a:endParaRPr kumimoji="1" lang="ja-JP" altLang="en-US" sz="2400" b="1" dirty="0"/>
          </a:p>
        </p:txBody>
      </p:sp>
      <p:sp>
        <p:nvSpPr>
          <p:cNvPr id="13" name="テキスト ボックス 12"/>
          <p:cNvSpPr txBox="1"/>
          <p:nvPr/>
        </p:nvSpPr>
        <p:spPr>
          <a:xfrm>
            <a:off x="193338" y="690978"/>
            <a:ext cx="9079451"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上記要請を踏まえ、各団体等に特にお願いしたいこと</a:t>
            </a:r>
            <a:r>
              <a:rPr lang="ja-JP" altLang="en-US" sz="2400" b="1" dirty="0" smtClean="0"/>
              <a:t>　　　　</a:t>
            </a:r>
            <a:endParaRPr kumimoji="1" lang="ja-JP" altLang="en-US" sz="2400" b="1" dirty="0"/>
          </a:p>
        </p:txBody>
      </p:sp>
      <p:sp>
        <p:nvSpPr>
          <p:cNvPr id="7" name="正方形/長方形 6"/>
          <p:cNvSpPr/>
          <p:nvPr/>
        </p:nvSpPr>
        <p:spPr>
          <a:xfrm>
            <a:off x="193338" y="5266843"/>
            <a:ext cx="12131897" cy="923330"/>
          </a:xfrm>
          <a:prstGeom prst="rect">
            <a:avLst/>
          </a:prstGeom>
        </p:spPr>
        <p:txBody>
          <a:bodyPr wrap="square">
            <a:spAutoFit/>
          </a:bodyPr>
          <a:lstStyle/>
          <a:p>
            <a:pPr>
              <a:lnSpc>
                <a:spcPct val="150000"/>
              </a:lnSpc>
              <a:defRPr/>
            </a:pPr>
            <a:r>
              <a:rPr lang="en-US" altLang="ja-JP" dirty="0" smtClean="0"/>
              <a:t>※</a:t>
            </a:r>
            <a:r>
              <a:rPr lang="ja-JP" altLang="en-US" dirty="0" smtClean="0"/>
              <a:t>　上記のほか、現在、各団体等にお願いしている内容について</a:t>
            </a:r>
            <a:r>
              <a:rPr lang="ja-JP" altLang="en-US" dirty="0"/>
              <a:t>は</a:t>
            </a:r>
            <a:r>
              <a:rPr lang="ja-JP" altLang="en-US" dirty="0" smtClean="0"/>
              <a:t>、継続して要請を実施。（別添参考資料４～６）</a:t>
            </a:r>
            <a:endParaRPr lang="en-US" altLang="ja-JP" dirty="0" smtClean="0"/>
          </a:p>
          <a:p>
            <a:pPr>
              <a:lnSpc>
                <a:spcPct val="150000"/>
              </a:lnSpc>
              <a:defRPr/>
            </a:pPr>
            <a:r>
              <a:rPr lang="ja-JP" altLang="en-US" dirty="0"/>
              <a:t>　</a:t>
            </a:r>
            <a:r>
              <a:rPr lang="ja-JP" altLang="en-US" dirty="0" smtClean="0"/>
              <a:t>　</a:t>
            </a:r>
            <a:endParaRPr lang="en-US" altLang="ja-JP" b="1" u="sng" dirty="0" smtClean="0">
              <a:solidFill>
                <a:srgbClr val="FF0000"/>
              </a:solidFill>
            </a:endParaRPr>
          </a:p>
        </p:txBody>
      </p:sp>
      <p:sp>
        <p:nvSpPr>
          <p:cNvPr id="9" name="正方形/長方形 8"/>
          <p:cNvSpPr/>
          <p:nvPr/>
        </p:nvSpPr>
        <p:spPr>
          <a:xfrm>
            <a:off x="577001" y="2215573"/>
            <a:ext cx="12165612" cy="507831"/>
          </a:xfrm>
          <a:prstGeom prst="rect">
            <a:avLst/>
          </a:prstGeom>
        </p:spPr>
        <p:txBody>
          <a:bodyPr wrap="square">
            <a:spAutoFit/>
          </a:bodyPr>
          <a:lstStyle/>
          <a:p>
            <a:pPr>
              <a:lnSpc>
                <a:spcPct val="150000"/>
              </a:lnSpc>
              <a:defRPr/>
            </a:pPr>
            <a:r>
              <a:rPr lang="ja-JP" altLang="en-US" b="1" dirty="0" smtClean="0"/>
              <a:t>各団体等の関係者に対して、以下の内容を求めること</a:t>
            </a:r>
            <a:endParaRPr lang="en-US" altLang="ja-JP" b="1" dirty="0" smtClean="0"/>
          </a:p>
        </p:txBody>
      </p:sp>
      <p:sp>
        <p:nvSpPr>
          <p:cNvPr id="10" name="正方形/長方形 9"/>
          <p:cNvSpPr/>
          <p:nvPr/>
        </p:nvSpPr>
        <p:spPr>
          <a:xfrm>
            <a:off x="422455" y="2172380"/>
            <a:ext cx="11657928" cy="270871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998537" y="2601426"/>
            <a:ext cx="9849159" cy="2169825"/>
          </a:xfrm>
          <a:prstGeom prst="rect">
            <a:avLst/>
          </a:prstGeom>
        </p:spPr>
        <p:txBody>
          <a:bodyPr wrap="square">
            <a:spAutoFit/>
          </a:bodyPr>
          <a:lstStyle/>
          <a:p>
            <a:pPr>
              <a:lnSpc>
                <a:spcPct val="150000"/>
              </a:lnSpc>
              <a:defRPr/>
            </a:pPr>
            <a:r>
              <a:rPr lang="ja-JP" altLang="en-US" b="1" dirty="0">
                <a:solidFill>
                  <a:srgbClr val="FF0000"/>
                </a:solidFill>
              </a:rPr>
              <a:t>○　年末年始は「ステイ ホーム」に努めること</a:t>
            </a:r>
            <a:endParaRPr lang="en-US" altLang="ja-JP" b="1" dirty="0">
              <a:solidFill>
                <a:srgbClr val="FF0000"/>
              </a:solidFill>
            </a:endParaRPr>
          </a:p>
          <a:p>
            <a:pPr>
              <a:lnSpc>
                <a:spcPct val="150000"/>
              </a:lnSpc>
              <a:defRPr/>
            </a:pPr>
            <a:r>
              <a:rPr lang="ja-JP" altLang="en-US" b="1" dirty="0">
                <a:solidFill>
                  <a:srgbClr val="FF0000"/>
                </a:solidFill>
              </a:rPr>
              <a:t>　・忘年会、新年会、成人式後の懇親会への参加は、控えること</a:t>
            </a:r>
            <a:endParaRPr lang="en-US" altLang="ja-JP" b="1" dirty="0">
              <a:solidFill>
                <a:srgbClr val="FF0000"/>
              </a:solidFill>
            </a:endParaRPr>
          </a:p>
          <a:p>
            <a:pPr>
              <a:lnSpc>
                <a:spcPct val="150000"/>
              </a:lnSpc>
              <a:defRPr/>
            </a:pPr>
            <a:r>
              <a:rPr lang="ja-JP" altLang="en-US" b="1" dirty="0">
                <a:solidFill>
                  <a:srgbClr val="FF0000"/>
                </a:solidFill>
              </a:rPr>
              <a:t>　・</a:t>
            </a:r>
            <a:r>
              <a:rPr lang="ja-JP" altLang="en-US" b="1" dirty="0">
                <a:solidFill>
                  <a:srgbClr val="FF0000"/>
                </a:solidFill>
                <a:latin typeface="游ゴシック" panose="020B0400000000000000" pitchFamily="50" charset="-128"/>
              </a:rPr>
              <a:t>帰省</a:t>
            </a:r>
            <a:r>
              <a:rPr lang="ja-JP" altLang="en-US" b="1" dirty="0" smtClean="0">
                <a:solidFill>
                  <a:srgbClr val="FF0000"/>
                </a:solidFill>
                <a:latin typeface="游ゴシック" panose="020B0400000000000000" pitchFamily="50" charset="-128"/>
              </a:rPr>
              <a:t>は控える</a:t>
            </a:r>
            <a:r>
              <a:rPr lang="ja-JP" altLang="en-US" b="1" dirty="0">
                <a:solidFill>
                  <a:srgbClr val="FF0000"/>
                </a:solidFill>
                <a:latin typeface="游ゴシック" panose="020B0400000000000000" pitchFamily="50" charset="-128"/>
              </a:rPr>
              <a:t>こと</a:t>
            </a:r>
            <a:endParaRPr lang="en-US" altLang="ja-JP" b="1" dirty="0">
              <a:solidFill>
                <a:srgbClr val="FF0000"/>
              </a:solidFill>
              <a:latin typeface="游ゴシック" panose="020B0400000000000000" pitchFamily="50" charset="-128"/>
            </a:endParaRPr>
          </a:p>
          <a:p>
            <a:pPr>
              <a:lnSpc>
                <a:spcPct val="150000"/>
              </a:lnSpc>
              <a:defRPr/>
            </a:pPr>
            <a:r>
              <a:rPr lang="ja-JP" altLang="en-US" b="1" dirty="0">
                <a:solidFill>
                  <a:srgbClr val="FF0000"/>
                </a:solidFill>
                <a:latin typeface="游ゴシック" panose="020B0400000000000000" pitchFamily="50" charset="-128"/>
              </a:rPr>
              <a:t>　・カウントダウン等、主催者がいないイベントへの参加は、控えること</a:t>
            </a:r>
            <a:endParaRPr lang="en-US" altLang="ja-JP" b="1" dirty="0">
              <a:solidFill>
                <a:srgbClr val="FF0000"/>
              </a:solidFill>
              <a:latin typeface="游ゴシック" panose="020B0400000000000000" pitchFamily="50" charset="-128"/>
            </a:endParaRPr>
          </a:p>
          <a:p>
            <a:pPr>
              <a:lnSpc>
                <a:spcPct val="150000"/>
              </a:lnSpc>
              <a:defRPr/>
            </a:pPr>
            <a:r>
              <a:rPr lang="ja-JP" altLang="en-US" b="1" dirty="0">
                <a:solidFill>
                  <a:srgbClr val="FF0000"/>
                </a:solidFill>
                <a:latin typeface="游ゴシック" panose="020B0400000000000000" pitchFamily="50" charset="-128"/>
              </a:rPr>
              <a:t>　・初詣をする場合は、できるだけ密を避け</a:t>
            </a:r>
            <a:r>
              <a:rPr lang="ja-JP" altLang="en-US" b="1" dirty="0" smtClean="0">
                <a:solidFill>
                  <a:srgbClr val="FF0000"/>
                </a:solidFill>
                <a:latin typeface="游ゴシック" panose="020B0400000000000000" pitchFamily="50" charset="-128"/>
              </a:rPr>
              <a:t>、時期を分散</a:t>
            </a:r>
            <a:r>
              <a:rPr lang="ja-JP" altLang="en-US" b="1" dirty="0">
                <a:solidFill>
                  <a:srgbClr val="FF0000"/>
                </a:solidFill>
                <a:latin typeface="游ゴシック" panose="020B0400000000000000" pitchFamily="50" charset="-128"/>
              </a:rPr>
              <a:t>すること</a:t>
            </a:r>
            <a:endParaRPr lang="en-US" altLang="ja-JP" b="1" dirty="0">
              <a:solidFill>
                <a:srgbClr val="FF0000"/>
              </a:solidFill>
              <a:latin typeface="游ゴシック" panose="020B0400000000000000" pitchFamily="50" charset="-128"/>
            </a:endParaRPr>
          </a:p>
        </p:txBody>
      </p:sp>
    </p:spTree>
    <p:extLst>
      <p:ext uri="{BB962C8B-B14F-4D97-AF65-F5344CB8AC3E}">
        <p14:creationId xmlns:p14="http://schemas.microsoft.com/office/powerpoint/2010/main" val="8106608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5" name="正方形/長方形 14"/>
          <p:cNvSpPr/>
          <p:nvPr/>
        </p:nvSpPr>
        <p:spPr>
          <a:xfrm>
            <a:off x="898586" y="3912661"/>
            <a:ext cx="12165612" cy="560603"/>
          </a:xfrm>
          <a:prstGeom prst="rect">
            <a:avLst/>
          </a:prstGeom>
        </p:spPr>
        <p:txBody>
          <a:bodyPr wrap="square">
            <a:spAutoFit/>
          </a:bodyPr>
          <a:lstStyle/>
          <a:p>
            <a:pPr>
              <a:lnSpc>
                <a:spcPts val="1800"/>
              </a:lnSpc>
              <a:defRPr/>
            </a:pPr>
            <a:r>
              <a:rPr lang="ja-JP" altLang="en-US" b="1" dirty="0">
                <a:latin typeface="游ゴシック" panose="020B0400000000000000" pitchFamily="50" charset="-128"/>
              </a:rPr>
              <a:t>○</a:t>
            </a:r>
            <a:r>
              <a:rPr lang="ja-JP" altLang="en-US" b="1" dirty="0" smtClean="0">
                <a:latin typeface="游ゴシック" panose="020B0400000000000000" pitchFamily="50" charset="-128"/>
              </a:rPr>
              <a:t>「５人以上</a:t>
            </a:r>
            <a:r>
              <a:rPr lang="en-US" altLang="ja-JP" sz="1200" b="1" dirty="0" smtClean="0">
                <a:latin typeface="游ゴシック" panose="020B0400000000000000" pitchFamily="50" charset="-128"/>
              </a:rPr>
              <a:t>※</a:t>
            </a:r>
            <a:r>
              <a:rPr lang="ja-JP" altLang="en-US" sz="1200" b="1" dirty="0" smtClean="0">
                <a:latin typeface="游ゴシック" panose="020B0400000000000000" pitchFamily="50" charset="-128"/>
              </a:rPr>
              <a:t>１</a:t>
            </a:r>
            <a:r>
              <a:rPr lang="ja-JP" altLang="en-US" b="1" dirty="0" smtClean="0">
                <a:latin typeface="游ゴシック" panose="020B0400000000000000" pitchFamily="50" charset="-128"/>
              </a:rPr>
              <a:t>」「</a:t>
            </a:r>
            <a:r>
              <a:rPr lang="ja-JP" altLang="en-US" b="1" dirty="0">
                <a:latin typeface="游ゴシック" panose="020B0400000000000000" pitchFamily="50" charset="-128"/>
              </a:rPr>
              <a:t>２</a:t>
            </a:r>
            <a:r>
              <a:rPr lang="ja-JP" altLang="en-US" b="1" dirty="0" smtClean="0">
                <a:latin typeface="游ゴシック" panose="020B0400000000000000" pitchFamily="50" charset="-128"/>
              </a:rPr>
              <a:t>時間以上」の宴会・飲み会は控えること</a:t>
            </a:r>
            <a:endParaRPr lang="en-US" altLang="ja-JP" b="1" dirty="0">
              <a:latin typeface="游ゴシック" panose="020B0400000000000000" pitchFamily="50" charset="-128"/>
            </a:endParaRPr>
          </a:p>
          <a:p>
            <a:pPr>
              <a:lnSpc>
                <a:spcPts val="1800"/>
              </a:lnSpc>
              <a:defRPr/>
            </a:pPr>
            <a:r>
              <a:rPr lang="ja-JP" altLang="en-US" sz="1200" b="1" dirty="0" smtClean="0">
                <a:latin typeface="游ゴシック" panose="020B0400000000000000" pitchFamily="50" charset="-128"/>
              </a:rPr>
              <a:t>　　</a:t>
            </a:r>
            <a:r>
              <a:rPr lang="en-US" altLang="ja-JP" sz="1200" b="1" dirty="0" smtClean="0">
                <a:latin typeface="游ゴシック" panose="020B0400000000000000" pitchFamily="50" charset="-128"/>
              </a:rPr>
              <a:t>※</a:t>
            </a:r>
            <a:r>
              <a:rPr lang="ja-JP" altLang="en-US" sz="1200" b="1" dirty="0" smtClean="0">
                <a:latin typeface="游ゴシック" panose="020B0400000000000000" pitchFamily="50" charset="-128"/>
              </a:rPr>
              <a:t>１</a:t>
            </a:r>
            <a:r>
              <a:rPr lang="ja-JP" altLang="en-US" sz="1200" b="1" dirty="0">
                <a:latin typeface="游ゴシック" panose="020B0400000000000000" pitchFamily="50" charset="-128"/>
              </a:rPr>
              <a:t>　</a:t>
            </a:r>
            <a:r>
              <a:rPr lang="ja-JP" altLang="en-US" sz="1200" b="1" dirty="0" smtClean="0">
                <a:latin typeface="游ゴシック" panose="020B0400000000000000" pitchFamily="50" charset="-128"/>
              </a:rPr>
              <a:t>家族や乳幼児・子ども、高齢者・</a:t>
            </a:r>
            <a:r>
              <a:rPr lang="ja-JP" altLang="en-US" sz="1200" b="1" dirty="0" err="1" smtClean="0">
                <a:latin typeface="游ゴシック" panose="020B0400000000000000" pitchFamily="50" charset="-128"/>
              </a:rPr>
              <a:t>障がい</a:t>
            </a:r>
            <a:r>
              <a:rPr lang="ja-JP" altLang="en-US" sz="1200" b="1" dirty="0" smtClean="0">
                <a:latin typeface="游ゴシック" panose="020B0400000000000000" pitchFamily="50" charset="-128"/>
              </a:rPr>
              <a:t>者の介助者などはこの限りでない</a:t>
            </a:r>
            <a:r>
              <a:rPr lang="ja-JP" altLang="en-US" b="1" dirty="0" smtClean="0">
                <a:latin typeface="游ゴシック" panose="020B0400000000000000" pitchFamily="50" charset="-128"/>
              </a:rPr>
              <a:t>　</a:t>
            </a:r>
            <a:endParaRPr lang="en-US" altLang="ja-JP" b="1" dirty="0" smtClean="0">
              <a:latin typeface="游ゴシック" panose="020B0400000000000000" pitchFamily="50" charset="-128"/>
            </a:endParaRPr>
          </a:p>
        </p:txBody>
      </p:sp>
      <p:sp>
        <p:nvSpPr>
          <p:cNvPr id="18" name="テキスト ボックス 17"/>
          <p:cNvSpPr txBox="1"/>
          <p:nvPr/>
        </p:nvSpPr>
        <p:spPr>
          <a:xfrm>
            <a:off x="326373" y="193357"/>
            <a:ext cx="11069867" cy="399276"/>
          </a:xfrm>
          <a:prstGeom prst="rect">
            <a:avLst/>
          </a:prstGeom>
          <a:noFill/>
          <a:ln w="19050">
            <a:noFill/>
          </a:ln>
        </p:spPr>
        <p:txBody>
          <a:bodyPr wrap="square" rtlCol="0">
            <a:spAutoFit/>
          </a:bodyPr>
          <a:lstStyle/>
          <a:p>
            <a:pPr lvl="0">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府民への呼びかけ</a:t>
            </a:r>
            <a:endParaRPr kumimoji="1" lang="ja-JP" altLang="en-US" sz="1600" b="1" i="0" u="sng"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19" name="テキスト ボックス 18"/>
          <p:cNvSpPr txBox="1"/>
          <p:nvPr/>
        </p:nvSpPr>
        <p:spPr>
          <a:xfrm>
            <a:off x="641075" y="682271"/>
            <a:ext cx="11681138" cy="400110"/>
          </a:xfrm>
          <a:prstGeom prst="rect">
            <a:avLst/>
          </a:prstGeom>
          <a:noFill/>
          <a:ln w="19050">
            <a:noFill/>
          </a:ln>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府民に対し、次の内容</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を</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a:t>
            </a:r>
            <a:r>
              <a:rPr kumimoji="1" lang="ja-JP" altLang="en-US" sz="20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endParaRPr kumimoji="1" lang="en-US" altLang="ja-JP" sz="16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p:txBody>
      </p:sp>
      <p:sp>
        <p:nvSpPr>
          <p:cNvPr id="21" name="テキスト ボックス 20"/>
          <p:cNvSpPr txBox="1"/>
          <p:nvPr/>
        </p:nvSpPr>
        <p:spPr>
          <a:xfrm>
            <a:off x="898586" y="5539401"/>
            <a:ext cx="10931156"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1" dirty="0">
                <a:latin typeface="游ゴシック" panose="020F0502020204030204"/>
                <a:ea typeface="游ゴシック" panose="020B0400000000000000" pitchFamily="50" charset="-128"/>
              </a:rPr>
              <a:t>○</a:t>
            </a:r>
            <a:r>
              <a:rPr kumimoji="1" lang="ja-JP" altLang="en-US" sz="18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業種</a:t>
            </a:r>
            <a:r>
              <a:rPr kumimoji="1" lang="ja-JP" altLang="en-US" sz="1800" b="1" i="0" strike="noStrike" kern="1200" cap="none" spc="0" normalizeH="0" baseline="0" noProof="0" dirty="0">
                <a:ln>
                  <a:noFill/>
                </a:ln>
                <a:effectLst/>
                <a:uLnTx/>
                <a:uFillTx/>
                <a:latin typeface="游ゴシック" panose="020F0502020204030204"/>
                <a:ea typeface="游ゴシック" panose="020B0400000000000000" pitchFamily="50" charset="-128"/>
              </a:rPr>
              <a:t>別ガイドラインを遵守（感染防止</a:t>
            </a:r>
            <a:r>
              <a:rPr kumimoji="1" lang="ja-JP" altLang="en-US" sz="18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宣言ステッカー</a:t>
            </a:r>
            <a:r>
              <a:rPr kumimoji="1" lang="ja-JP" altLang="en-US" sz="1800" b="1" i="0" strike="noStrike" kern="1200" cap="none" spc="0" normalizeH="0" baseline="0" noProof="0" dirty="0">
                <a:ln>
                  <a:noFill/>
                </a:ln>
                <a:effectLst/>
                <a:uLnTx/>
                <a:uFillTx/>
                <a:latin typeface="游ゴシック" panose="020F0502020204030204"/>
                <a:ea typeface="游ゴシック" panose="020B0400000000000000" pitchFamily="50" charset="-128"/>
              </a:rPr>
              <a:t>の導入）していない、接待を</a:t>
            </a:r>
            <a:r>
              <a:rPr kumimoji="1" lang="ja-JP" altLang="en-US" sz="18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伴う</a:t>
            </a:r>
            <a:r>
              <a:rPr kumimoji="1" lang="ja-JP" altLang="en-US" sz="1800" b="1" i="0" strike="noStrike" kern="1200" cap="none" spc="0" normalizeH="0" baseline="0" noProof="0" dirty="0">
                <a:ln>
                  <a:noFill/>
                </a:ln>
                <a:effectLst/>
                <a:uLnTx/>
                <a:uFillTx/>
                <a:latin typeface="游ゴシック" panose="020F0502020204030204"/>
                <a:ea typeface="游ゴシック" panose="020B0400000000000000" pitchFamily="50" charset="-128"/>
              </a:rPr>
              <a:t>飲食店</a:t>
            </a:r>
            <a:r>
              <a:rPr kumimoji="1" lang="ja-JP" altLang="en-US" sz="18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及び</a:t>
            </a:r>
            <a:endParaRPr kumimoji="1" lang="en-US" altLang="ja-JP" sz="1800" b="1" i="0" strike="noStrike" kern="1200" cap="none" spc="0" normalizeH="0" baseline="0" noProof="0" dirty="0">
              <a:ln>
                <a:noFill/>
              </a:ln>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酒類</a:t>
            </a:r>
            <a:r>
              <a:rPr kumimoji="1" lang="ja-JP" altLang="en-US" sz="1800" b="1" i="0" strike="noStrike" kern="1200" cap="none" spc="0" normalizeH="0" baseline="0" noProof="0" dirty="0">
                <a:ln>
                  <a:noFill/>
                </a:ln>
                <a:effectLst/>
                <a:uLnTx/>
                <a:uFillTx/>
                <a:latin typeface="游ゴシック" panose="020F0502020204030204"/>
                <a:ea typeface="游ゴシック" panose="020B0400000000000000" pitchFamily="50" charset="-128"/>
              </a:rPr>
              <a:t>の提供を行う</a:t>
            </a:r>
            <a:r>
              <a:rPr kumimoji="1" lang="ja-JP" altLang="en-US" sz="18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飲食店</a:t>
            </a:r>
            <a:r>
              <a:rPr kumimoji="1" lang="ja-JP" altLang="en-US" sz="1800" b="1" i="0" strike="noStrike" kern="1200" cap="none" spc="0" normalizeH="0" baseline="0" noProof="0" dirty="0">
                <a:ln>
                  <a:noFill/>
                </a:ln>
                <a:effectLst/>
                <a:uLnTx/>
                <a:uFillTx/>
                <a:latin typeface="游ゴシック" panose="020F0502020204030204"/>
                <a:ea typeface="游ゴシック" panose="020B0400000000000000" pitchFamily="50" charset="-128"/>
              </a:rPr>
              <a:t>の利用を自粛する</a:t>
            </a:r>
            <a:r>
              <a:rPr kumimoji="1" lang="ja-JP" altLang="en-US" sz="18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こと</a:t>
            </a:r>
            <a:endParaRPr kumimoji="1" lang="en-US" altLang="ja-JP" sz="1800" b="1" i="0"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b="1" i="0"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a:defRPr/>
            </a:pPr>
            <a:r>
              <a:rPr lang="ja-JP" altLang="en-US" b="1" dirty="0"/>
              <a:t>○</a:t>
            </a:r>
            <a:r>
              <a:rPr lang="ja-JP" altLang="en-US" b="1" dirty="0" smtClean="0"/>
              <a:t>３</a:t>
            </a:r>
            <a:r>
              <a:rPr lang="ja-JP" altLang="en-US" b="1" dirty="0"/>
              <a:t>密で唾液が飛び交う環境を避ける</a:t>
            </a:r>
            <a:r>
              <a:rPr lang="ja-JP" altLang="en-US" b="1" dirty="0" smtClean="0"/>
              <a:t>こと</a:t>
            </a:r>
            <a:endParaRPr lang="en-US" altLang="ja-JP" b="1" dirty="0"/>
          </a:p>
        </p:txBody>
      </p:sp>
      <p:sp>
        <p:nvSpPr>
          <p:cNvPr id="25" name="正方形/長方形 24"/>
          <p:cNvSpPr/>
          <p:nvPr/>
        </p:nvSpPr>
        <p:spPr>
          <a:xfrm>
            <a:off x="898586" y="4652409"/>
            <a:ext cx="11382875" cy="682238"/>
          </a:xfrm>
          <a:prstGeom prst="rect">
            <a:avLst/>
          </a:prstGeom>
        </p:spPr>
        <p:txBody>
          <a:bodyPr wrap="square">
            <a:spAutoFit/>
          </a:bodyPr>
          <a:lstStyle/>
          <a:p>
            <a:pPr>
              <a:lnSpc>
                <a:spcPts val="2300"/>
              </a:lnSpc>
              <a:defRPr/>
            </a:pPr>
            <a:r>
              <a:rPr lang="ja-JP" altLang="en-US" b="1" dirty="0">
                <a:latin typeface="游ゴシック" panose="020B0400000000000000" pitchFamily="50" charset="-128"/>
              </a:rPr>
              <a:t>○</a:t>
            </a:r>
            <a:r>
              <a:rPr lang="ja-JP" altLang="en-US" b="1" dirty="0" smtClean="0">
                <a:latin typeface="游ゴシック" panose="020B0400000000000000" pitchFamily="50" charset="-128"/>
              </a:rPr>
              <a:t>高齢者</a:t>
            </a:r>
            <a:r>
              <a:rPr lang="ja-JP" altLang="en-US" b="1" dirty="0">
                <a:latin typeface="游ゴシック" panose="020B0400000000000000" pitchFamily="50" charset="-128"/>
              </a:rPr>
              <a:t>の方、高齢者と日常的に接する家族、高齢者施設・医療機関等の職員</a:t>
            </a:r>
            <a:r>
              <a:rPr lang="ja-JP" altLang="en-US" b="1" dirty="0" smtClean="0">
                <a:latin typeface="游ゴシック" panose="020B0400000000000000" pitchFamily="50" charset="-128"/>
              </a:rPr>
              <a:t>は、感染</a:t>
            </a:r>
            <a:r>
              <a:rPr lang="ja-JP" altLang="en-US" b="1" dirty="0">
                <a:latin typeface="游ゴシック" panose="020B0400000000000000" pitchFamily="50" charset="-128"/>
              </a:rPr>
              <a:t>リスクの</a:t>
            </a:r>
            <a:r>
              <a:rPr lang="ja-JP" altLang="en-US" b="1" dirty="0" smtClean="0">
                <a:latin typeface="游ゴシック" panose="020B0400000000000000" pitchFamily="50" charset="-128"/>
              </a:rPr>
              <a:t>高い環境</a:t>
            </a:r>
            <a:endParaRPr lang="en-US" altLang="ja-JP" b="1" dirty="0" smtClean="0">
              <a:latin typeface="游ゴシック" panose="020B0400000000000000" pitchFamily="50" charset="-128"/>
            </a:endParaRPr>
          </a:p>
          <a:p>
            <a:pPr>
              <a:lnSpc>
                <a:spcPts val="2300"/>
              </a:lnSpc>
              <a:defRPr/>
            </a:pPr>
            <a:r>
              <a:rPr lang="ja-JP" altLang="en-US" b="1" dirty="0">
                <a:latin typeface="游ゴシック" panose="020B0400000000000000" pitchFamily="50" charset="-128"/>
              </a:rPr>
              <a:t>　</a:t>
            </a:r>
            <a:r>
              <a:rPr lang="ja-JP" altLang="en-US" b="1" dirty="0" smtClean="0">
                <a:latin typeface="游ゴシック" panose="020B0400000000000000" pitchFamily="50" charset="-128"/>
              </a:rPr>
              <a:t>を</a:t>
            </a:r>
            <a:r>
              <a:rPr lang="ja-JP" altLang="en-US" b="1" dirty="0">
                <a:latin typeface="游ゴシック" panose="020B0400000000000000" pitchFamily="50" charset="-128"/>
              </a:rPr>
              <a:t>避け、少しでも症状が有る場合</a:t>
            </a:r>
            <a:r>
              <a:rPr lang="ja-JP" altLang="en-US" b="1" dirty="0" smtClean="0">
                <a:latin typeface="游ゴシック" panose="020B0400000000000000" pitchFamily="50" charset="-128"/>
              </a:rPr>
              <a:t>、休暇を取得するとともに早め</a:t>
            </a:r>
            <a:r>
              <a:rPr lang="ja-JP" altLang="en-US" b="1" dirty="0">
                <a:latin typeface="游ゴシック" panose="020B0400000000000000" pitchFamily="50" charset="-128"/>
              </a:rPr>
              <a:t>に検査を受診する</a:t>
            </a:r>
            <a:r>
              <a:rPr lang="ja-JP" altLang="en-US" b="1" dirty="0" smtClean="0">
                <a:latin typeface="游ゴシック" panose="020B0400000000000000" pitchFamily="50" charset="-128"/>
              </a:rPr>
              <a:t>こと </a:t>
            </a:r>
            <a:endParaRPr lang="ja-JP" altLang="en-US" b="1" dirty="0">
              <a:latin typeface="游ゴシック" panose="020B0400000000000000" pitchFamily="50" charset="-128"/>
            </a:endParaRPr>
          </a:p>
        </p:txBody>
      </p:sp>
      <p:sp>
        <p:nvSpPr>
          <p:cNvPr id="27" name="正方形/長方形 26"/>
          <p:cNvSpPr/>
          <p:nvPr/>
        </p:nvSpPr>
        <p:spPr>
          <a:xfrm>
            <a:off x="10325920" y="287386"/>
            <a:ext cx="1471128" cy="470061"/>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参考資料１</a:t>
            </a:r>
            <a:endParaRPr kumimoji="1" lang="ja-JP" altLang="en-US" dirty="0">
              <a:solidFill>
                <a:schemeClr val="tx1"/>
              </a:solidFill>
            </a:endParaRPr>
          </a:p>
        </p:txBody>
      </p:sp>
      <p:sp>
        <p:nvSpPr>
          <p:cNvPr id="17" name="正方形/長方形 16"/>
          <p:cNvSpPr/>
          <p:nvPr/>
        </p:nvSpPr>
        <p:spPr>
          <a:xfrm>
            <a:off x="898586" y="1152372"/>
            <a:ext cx="12165612" cy="507831"/>
          </a:xfrm>
          <a:prstGeom prst="rect">
            <a:avLst/>
          </a:prstGeom>
        </p:spPr>
        <p:txBody>
          <a:bodyPr wrap="square">
            <a:spAutoFit/>
          </a:bodyPr>
          <a:lstStyle/>
          <a:p>
            <a:pPr>
              <a:lnSpc>
                <a:spcPct val="150000"/>
              </a:lnSpc>
              <a:defRPr/>
            </a:pPr>
            <a:r>
              <a:rPr lang="ja-JP" altLang="en-US" b="1" dirty="0"/>
              <a:t>○</a:t>
            </a:r>
            <a:r>
              <a:rPr lang="ja-JP" altLang="en-US" b="1" dirty="0" smtClean="0"/>
              <a:t>不要不急の外出を自粛すること</a:t>
            </a:r>
            <a:r>
              <a:rPr lang="ja-JP" altLang="en-US" b="1" dirty="0"/>
              <a:t>　</a:t>
            </a:r>
            <a:endParaRPr lang="en-US" altLang="ja-JP" b="1" dirty="0" smtClean="0"/>
          </a:p>
        </p:txBody>
      </p:sp>
      <p:sp>
        <p:nvSpPr>
          <p:cNvPr id="13" name="正方形/長方形 12"/>
          <p:cNvSpPr/>
          <p:nvPr/>
        </p:nvSpPr>
        <p:spPr>
          <a:xfrm>
            <a:off x="936726" y="1211587"/>
            <a:ext cx="4094066" cy="42957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928695" y="1936169"/>
            <a:ext cx="11170387" cy="177173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936726" y="2053186"/>
            <a:ext cx="9849159" cy="1557671"/>
          </a:xfrm>
          <a:prstGeom prst="rect">
            <a:avLst/>
          </a:prstGeom>
        </p:spPr>
        <p:txBody>
          <a:bodyPr wrap="square">
            <a:spAutoFit/>
          </a:bodyPr>
          <a:lstStyle/>
          <a:p>
            <a:pPr>
              <a:lnSpc>
                <a:spcPts val="2300"/>
              </a:lnSpc>
              <a:defRPr/>
            </a:pPr>
            <a:r>
              <a:rPr lang="ja-JP" altLang="en-US" b="1" dirty="0">
                <a:solidFill>
                  <a:srgbClr val="FF0000"/>
                </a:solidFill>
              </a:rPr>
              <a:t>○　年末年始は「ステイ ホーム」に努めること</a:t>
            </a:r>
            <a:endParaRPr lang="en-US" altLang="ja-JP" b="1" dirty="0">
              <a:solidFill>
                <a:srgbClr val="FF0000"/>
              </a:solidFill>
            </a:endParaRPr>
          </a:p>
          <a:p>
            <a:pPr>
              <a:lnSpc>
                <a:spcPts val="2300"/>
              </a:lnSpc>
              <a:defRPr/>
            </a:pPr>
            <a:r>
              <a:rPr lang="ja-JP" altLang="en-US" b="1" dirty="0">
                <a:solidFill>
                  <a:srgbClr val="FF0000"/>
                </a:solidFill>
              </a:rPr>
              <a:t>　・忘年会、新年会、成人式後の懇親会への参加は、控えること</a:t>
            </a:r>
            <a:endParaRPr lang="en-US" altLang="ja-JP" b="1" dirty="0">
              <a:solidFill>
                <a:srgbClr val="FF0000"/>
              </a:solidFill>
            </a:endParaRPr>
          </a:p>
          <a:p>
            <a:pPr>
              <a:lnSpc>
                <a:spcPts val="2300"/>
              </a:lnSpc>
              <a:defRPr/>
            </a:pPr>
            <a:r>
              <a:rPr lang="ja-JP" altLang="en-US" b="1" dirty="0">
                <a:solidFill>
                  <a:srgbClr val="FF0000"/>
                </a:solidFill>
              </a:rPr>
              <a:t>　・</a:t>
            </a:r>
            <a:r>
              <a:rPr lang="ja-JP" altLang="en-US" b="1" dirty="0">
                <a:solidFill>
                  <a:srgbClr val="FF0000"/>
                </a:solidFill>
                <a:latin typeface="游ゴシック" panose="020B0400000000000000" pitchFamily="50" charset="-128"/>
              </a:rPr>
              <a:t>帰省</a:t>
            </a:r>
            <a:r>
              <a:rPr lang="ja-JP" altLang="en-US" b="1" dirty="0" smtClean="0">
                <a:solidFill>
                  <a:srgbClr val="FF0000"/>
                </a:solidFill>
                <a:latin typeface="游ゴシック" panose="020B0400000000000000" pitchFamily="50" charset="-128"/>
              </a:rPr>
              <a:t>は控える</a:t>
            </a:r>
            <a:r>
              <a:rPr lang="ja-JP" altLang="en-US" b="1" dirty="0">
                <a:solidFill>
                  <a:srgbClr val="FF0000"/>
                </a:solidFill>
                <a:latin typeface="游ゴシック" panose="020B0400000000000000" pitchFamily="50" charset="-128"/>
              </a:rPr>
              <a:t>こと</a:t>
            </a:r>
            <a:endParaRPr lang="en-US" altLang="ja-JP" b="1" dirty="0">
              <a:solidFill>
                <a:srgbClr val="FF0000"/>
              </a:solidFill>
              <a:latin typeface="游ゴシック" panose="020B0400000000000000" pitchFamily="50" charset="-128"/>
            </a:endParaRPr>
          </a:p>
          <a:p>
            <a:pPr>
              <a:lnSpc>
                <a:spcPts val="2300"/>
              </a:lnSpc>
              <a:defRPr/>
            </a:pPr>
            <a:r>
              <a:rPr lang="ja-JP" altLang="en-US" b="1" dirty="0">
                <a:solidFill>
                  <a:srgbClr val="FF0000"/>
                </a:solidFill>
                <a:latin typeface="游ゴシック" panose="020B0400000000000000" pitchFamily="50" charset="-128"/>
              </a:rPr>
              <a:t>　・カウントダウン等、主催者がいないイベントへの参加は、控えること</a:t>
            </a:r>
            <a:endParaRPr lang="en-US" altLang="ja-JP" b="1" dirty="0">
              <a:solidFill>
                <a:srgbClr val="FF0000"/>
              </a:solidFill>
              <a:latin typeface="游ゴシック" panose="020B0400000000000000" pitchFamily="50" charset="-128"/>
            </a:endParaRPr>
          </a:p>
          <a:p>
            <a:pPr>
              <a:lnSpc>
                <a:spcPts val="2300"/>
              </a:lnSpc>
              <a:defRPr/>
            </a:pPr>
            <a:r>
              <a:rPr lang="ja-JP" altLang="en-US" b="1" dirty="0">
                <a:solidFill>
                  <a:srgbClr val="FF0000"/>
                </a:solidFill>
                <a:latin typeface="游ゴシック" panose="020B0400000000000000" pitchFamily="50" charset="-128"/>
              </a:rPr>
              <a:t>　・初詣をする場合は、できるだけ密を避け</a:t>
            </a:r>
            <a:r>
              <a:rPr lang="ja-JP" altLang="en-US" b="1" dirty="0" smtClean="0">
                <a:solidFill>
                  <a:srgbClr val="FF0000"/>
                </a:solidFill>
                <a:latin typeface="游ゴシック" panose="020B0400000000000000" pitchFamily="50" charset="-128"/>
              </a:rPr>
              <a:t>、時期を分散</a:t>
            </a:r>
            <a:r>
              <a:rPr lang="ja-JP" altLang="en-US" b="1" dirty="0">
                <a:solidFill>
                  <a:srgbClr val="FF0000"/>
                </a:solidFill>
                <a:latin typeface="游ゴシック" panose="020B0400000000000000" pitchFamily="50" charset="-128"/>
              </a:rPr>
              <a:t>すること</a:t>
            </a:r>
            <a:endParaRPr lang="en-US" altLang="ja-JP" b="1" dirty="0">
              <a:solidFill>
                <a:srgbClr val="FF0000"/>
              </a:solidFill>
              <a:latin typeface="游ゴシック" panose="020B0400000000000000" pitchFamily="50" charset="-128"/>
            </a:endParaRPr>
          </a:p>
        </p:txBody>
      </p:sp>
    </p:spTree>
    <p:extLst>
      <p:ext uri="{BB962C8B-B14F-4D97-AF65-F5344CB8AC3E}">
        <p14:creationId xmlns:p14="http://schemas.microsoft.com/office/powerpoint/2010/main" val="13507685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49119" y="189521"/>
            <a:ext cx="7489159" cy="461665"/>
          </a:xfrm>
          <a:prstGeom prst="rect">
            <a:avLst/>
          </a:prstGeom>
          <a:noFill/>
          <a:ln w="19050">
            <a:noFill/>
          </a:ln>
        </p:spPr>
        <p:txBody>
          <a:bodyPr wrap="square" rtlCol="0">
            <a:spAutoFit/>
          </a:bodyPr>
          <a:lstStyle/>
          <a:p>
            <a:pPr algn="ctr"/>
            <a:r>
              <a:rPr lang="ja-JP" altLang="en-US" sz="2400" b="1" dirty="0" smtClean="0"/>
              <a:t>●</a:t>
            </a:r>
            <a:r>
              <a:rPr lang="ja-JP" altLang="en-US" sz="2400" b="1" u="sng" dirty="0" smtClean="0"/>
              <a:t>イベントの開催に</a:t>
            </a:r>
            <a:r>
              <a:rPr lang="ja-JP" altLang="en-US" sz="2400" b="1" u="sng" dirty="0"/>
              <a:t>ついて</a:t>
            </a:r>
            <a:r>
              <a:rPr lang="ja-JP" altLang="en-US" sz="1600" u="sng" dirty="0"/>
              <a:t>（府主催（共催）の</a:t>
            </a:r>
            <a:r>
              <a:rPr lang="ja-JP" altLang="en-US" sz="1600" u="sng" dirty="0" smtClean="0"/>
              <a:t>イベントを含む）</a:t>
            </a:r>
            <a:endParaRPr kumimoji="1" lang="ja-JP" altLang="en-US" sz="1600" u="sng" dirty="0"/>
          </a:p>
        </p:txBody>
      </p:sp>
      <p:sp>
        <p:nvSpPr>
          <p:cNvPr id="4" name="スライド番号プレースホルダー 3"/>
          <p:cNvSpPr>
            <a:spLocks noGrp="1"/>
          </p:cNvSpPr>
          <p:nvPr>
            <p:ph type="sldNum" sz="quarter" idx="12"/>
          </p:nvPr>
        </p:nvSpPr>
        <p:spPr>
          <a:xfrm>
            <a:off x="9298675" y="6492875"/>
            <a:ext cx="2743200" cy="365125"/>
          </a:xfrm>
        </p:spPr>
        <p:txBody>
          <a:bodyPr/>
          <a:lstStyle/>
          <a:p>
            <a:fld id="{38329C25-BD09-4AEE-90D6-E5269A43C3B5}" type="slidenum">
              <a:rPr kumimoji="1" lang="ja-JP" altLang="en-US" sz="2000" smtClean="0"/>
              <a:t>5</a:t>
            </a:fld>
            <a:endParaRPr kumimoji="1" lang="ja-JP" altLang="en-US" sz="2000" dirty="0"/>
          </a:p>
        </p:txBody>
      </p:sp>
      <p:sp>
        <p:nvSpPr>
          <p:cNvPr id="7" name="テキスト ボックス 6"/>
          <p:cNvSpPr txBox="1"/>
          <p:nvPr/>
        </p:nvSpPr>
        <p:spPr>
          <a:xfrm>
            <a:off x="141656" y="651186"/>
            <a:ext cx="13289460" cy="1477328"/>
          </a:xfrm>
          <a:prstGeom prst="rect">
            <a:avLst/>
          </a:prstGeom>
          <a:noFill/>
          <a:ln w="19050">
            <a:noFill/>
          </a:ln>
        </p:spPr>
        <p:txBody>
          <a:bodyPr wrap="square" rtlCol="0">
            <a:spAutoFit/>
          </a:bodyPr>
          <a:lstStyle/>
          <a:p>
            <a:pPr marL="342900" indent="-342900">
              <a:lnSpc>
                <a:spcPct val="150000"/>
              </a:lnSpc>
              <a:buFont typeface="Wingdings" panose="05000000000000000000" pitchFamily="2" charset="2"/>
              <a:buChar char="Ø"/>
            </a:pPr>
            <a:r>
              <a:rPr lang="ja-JP" altLang="en-US" sz="2000" dirty="0" smtClean="0"/>
              <a:t>主催者に対し、業種別ガイドラインの遵守を徹底するとともに、</a:t>
            </a:r>
            <a:endParaRPr lang="en-US" altLang="ja-JP" sz="2000" dirty="0" smtClean="0"/>
          </a:p>
          <a:p>
            <a:pPr>
              <a:lnSpc>
                <a:spcPct val="150000"/>
              </a:lnSpc>
            </a:pPr>
            <a:r>
              <a:rPr lang="ja-JP" altLang="en-US" sz="2000" dirty="0"/>
              <a:t>　 </a:t>
            </a:r>
            <a:r>
              <a:rPr lang="ja-JP" altLang="en-US" sz="2000" dirty="0" smtClean="0"/>
              <a:t>国の接触</a:t>
            </a:r>
            <a:r>
              <a:rPr lang="ja-JP" altLang="en-US" sz="2000" dirty="0"/>
              <a:t>確認</a:t>
            </a:r>
            <a:r>
              <a:rPr lang="ja-JP" altLang="en-US" sz="2000" dirty="0" smtClean="0"/>
              <a:t>アプリ「</a:t>
            </a:r>
            <a:r>
              <a:rPr lang="ja-JP" altLang="en-US" sz="2000" dirty="0"/>
              <a:t>ＣＯＣＯＡ</a:t>
            </a:r>
            <a:r>
              <a:rPr lang="ja-JP" altLang="en-US" sz="2000" dirty="0" smtClean="0"/>
              <a:t>」、</a:t>
            </a:r>
            <a:r>
              <a:rPr lang="ja-JP" altLang="en-US" sz="2000" dirty="0"/>
              <a:t>大阪</a:t>
            </a:r>
            <a:r>
              <a:rPr lang="ja-JP" altLang="en-US" sz="2000" dirty="0" smtClean="0"/>
              <a:t>コロナ追跡システムの導入、</a:t>
            </a:r>
            <a:endParaRPr lang="en-US" altLang="ja-JP" sz="2000" dirty="0" smtClean="0"/>
          </a:p>
          <a:p>
            <a:pPr>
              <a:lnSpc>
                <a:spcPct val="150000"/>
              </a:lnSpc>
            </a:pPr>
            <a:r>
              <a:rPr lang="ja-JP" altLang="en-US" sz="2000" dirty="0" smtClean="0"/>
              <a:t>　 又</a:t>
            </a:r>
            <a:r>
              <a:rPr lang="ja-JP" altLang="en-US" sz="2000" dirty="0"/>
              <a:t>は名簿作成などの追跡対策の徹底を</a:t>
            </a:r>
            <a:r>
              <a:rPr lang="ja-JP" altLang="en-US" sz="2000" dirty="0" smtClean="0"/>
              <a:t>要請</a:t>
            </a:r>
            <a:endParaRPr lang="en-US" altLang="ja-JP" sz="2000" dirty="0" smtClean="0"/>
          </a:p>
        </p:txBody>
      </p:sp>
      <p:sp>
        <p:nvSpPr>
          <p:cNvPr id="11" name="正方形/長方形 10"/>
          <p:cNvSpPr/>
          <p:nvPr/>
        </p:nvSpPr>
        <p:spPr>
          <a:xfrm>
            <a:off x="141656" y="2187036"/>
            <a:ext cx="11900219" cy="4247317"/>
          </a:xfrm>
          <a:prstGeom prst="rect">
            <a:avLst/>
          </a:prstGeom>
          <a:ln w="28575">
            <a:noFill/>
          </a:ln>
        </p:spPr>
        <p:txBody>
          <a:bodyPr wrap="square">
            <a:spAutoFit/>
          </a:bodyPr>
          <a:lstStyle/>
          <a:p>
            <a:pPr marL="342900" indent="-342900">
              <a:lnSpc>
                <a:spcPct val="150000"/>
              </a:lnSpc>
              <a:buFont typeface="Wingdings" panose="05000000000000000000" pitchFamily="2" charset="2"/>
              <a:buChar char="Ø"/>
            </a:pPr>
            <a:r>
              <a:rPr lang="ja-JP" altLang="en-US" sz="2000" dirty="0"/>
              <a:t>業種別ガイドラインの見直しを前提に、必要な感染防止策が担保される場合は、別表の</a:t>
            </a:r>
            <a:r>
              <a:rPr lang="ja-JP" altLang="en-US" sz="2000" dirty="0" smtClean="0"/>
              <a:t>とおり</a:t>
            </a:r>
            <a:endParaRPr lang="en-US" altLang="ja-JP" sz="2000" dirty="0"/>
          </a:p>
          <a:p>
            <a:pPr marL="342900" indent="-342900">
              <a:buFont typeface="Wingdings" panose="05000000000000000000" pitchFamily="2" charset="2"/>
              <a:buChar char="Ø"/>
            </a:pPr>
            <a:endParaRPr lang="en-US" altLang="ja-JP" sz="2000" dirty="0"/>
          </a:p>
          <a:p>
            <a:pPr marL="342900" lvl="0" indent="-342900">
              <a:lnSpc>
                <a:spcPct val="150000"/>
              </a:lnSpc>
              <a:buFont typeface="Wingdings" panose="05000000000000000000" pitchFamily="2" charset="2"/>
              <a:buChar char="Ø"/>
              <a:defRPr/>
            </a:pPr>
            <a:r>
              <a:rPr lang="ja-JP" altLang="en-US" sz="2000" dirty="0"/>
              <a:t>全国的な移動を伴うイベント又は参加者が</a:t>
            </a:r>
            <a:r>
              <a:rPr lang="en-US" altLang="ja-JP" sz="2000" dirty="0"/>
              <a:t>1,000</a:t>
            </a:r>
            <a:r>
              <a:rPr lang="ja-JP" altLang="en-US" sz="2000" dirty="0"/>
              <a:t>人を超えるようなイベントを開催する際には、</a:t>
            </a:r>
            <a:endParaRPr lang="en-US" altLang="ja-JP" sz="2000" dirty="0"/>
          </a:p>
          <a:p>
            <a:pPr lvl="0">
              <a:lnSpc>
                <a:spcPct val="150000"/>
              </a:lnSpc>
              <a:defRPr/>
            </a:pPr>
            <a:r>
              <a:rPr lang="ja-JP" altLang="en-US" sz="2000" dirty="0"/>
              <a:t>　 そのイベントの開催要件等について、大阪府に事前に相談すること</a:t>
            </a:r>
            <a:endParaRPr lang="en-US" altLang="ja-JP" sz="2000" dirty="0"/>
          </a:p>
          <a:p>
            <a:pPr lvl="0">
              <a:defRPr/>
            </a:pPr>
            <a:endParaRPr lang="en-US" altLang="ja-JP" sz="2000" dirty="0"/>
          </a:p>
          <a:p>
            <a:pPr marL="342900" lvl="0" indent="-342900">
              <a:lnSpc>
                <a:spcPct val="150000"/>
              </a:lnSpc>
              <a:buFont typeface="Wingdings" panose="05000000000000000000" pitchFamily="2" charset="2"/>
              <a:buChar char="Ø"/>
              <a:defRPr/>
            </a:pPr>
            <a:r>
              <a:rPr lang="ja-JP" altLang="en-US" sz="2000" dirty="0"/>
              <a:t>全国的</a:t>
            </a:r>
            <a:r>
              <a:rPr lang="ja-JP" altLang="en-US" sz="2000" dirty="0" smtClean="0"/>
              <a:t>な感染拡大やイベントでのクラスターが発生し、国が業種別ガイドラインの見直しや</a:t>
            </a:r>
            <a:endParaRPr lang="en-US" altLang="ja-JP" sz="2000" dirty="0" smtClean="0"/>
          </a:p>
          <a:p>
            <a:pPr lvl="0">
              <a:lnSpc>
                <a:spcPct val="150000"/>
              </a:lnSpc>
              <a:defRPr/>
            </a:pPr>
            <a:r>
              <a:rPr lang="ja-JP" altLang="en-US" sz="2000" dirty="0"/>
              <a:t>　 </a:t>
            </a:r>
            <a:r>
              <a:rPr lang="ja-JP" altLang="en-US" sz="2000" dirty="0" smtClean="0"/>
              <a:t>収容率要件・人数上限の見直しを行った場合には、国に準じて対応</a:t>
            </a:r>
            <a:endParaRPr lang="en-US" altLang="ja-JP" sz="2000" dirty="0" smtClean="0"/>
          </a:p>
          <a:p>
            <a:pPr lvl="0">
              <a:defRPr/>
            </a:pPr>
            <a:endParaRPr lang="en-US" altLang="ja-JP" sz="2000" dirty="0" smtClean="0"/>
          </a:p>
          <a:p>
            <a:pPr marL="342900" lvl="0" indent="-342900">
              <a:lnSpc>
                <a:spcPct val="150000"/>
              </a:lnSpc>
              <a:buFont typeface="Wingdings" panose="05000000000000000000" pitchFamily="2" charset="2"/>
              <a:buChar char="Ø"/>
              <a:defRPr/>
            </a:pPr>
            <a:r>
              <a:rPr lang="ja-JP" altLang="en-US" sz="2000" dirty="0"/>
              <a:t>適切な感染防止策が実施されていないイベントや</a:t>
            </a:r>
            <a:r>
              <a:rPr lang="ja-JP" altLang="en-US" sz="2000" dirty="0" smtClean="0"/>
              <a:t>、リスク</a:t>
            </a:r>
            <a:r>
              <a:rPr lang="ja-JP" altLang="en-US" sz="2000" dirty="0"/>
              <a:t>への対応が整っていないイベントは、</a:t>
            </a:r>
          </a:p>
          <a:p>
            <a:pPr lvl="0">
              <a:lnSpc>
                <a:spcPct val="150000"/>
              </a:lnSpc>
              <a:defRPr/>
            </a:pPr>
            <a:r>
              <a:rPr lang="ja-JP" altLang="en-US" sz="2000" dirty="0" smtClean="0"/>
              <a:t>     開催</a:t>
            </a:r>
            <a:r>
              <a:rPr lang="ja-JP" altLang="en-US" sz="2000" dirty="0"/>
              <a:t>自粛を要請することも</a:t>
            </a:r>
            <a:r>
              <a:rPr lang="ja-JP" altLang="en-US" sz="2000" dirty="0" smtClean="0"/>
              <a:t>検討</a:t>
            </a:r>
            <a:endParaRPr lang="ja-JP" altLang="en-US" sz="2000" dirty="0"/>
          </a:p>
        </p:txBody>
      </p:sp>
      <p:sp>
        <p:nvSpPr>
          <p:cNvPr id="8" name="正方形/長方形 7"/>
          <p:cNvSpPr/>
          <p:nvPr/>
        </p:nvSpPr>
        <p:spPr>
          <a:xfrm>
            <a:off x="10325920" y="287386"/>
            <a:ext cx="1471128" cy="470061"/>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参考資料２</a:t>
            </a:r>
            <a:endParaRPr kumimoji="1" lang="ja-JP" altLang="en-US" dirty="0">
              <a:solidFill>
                <a:schemeClr val="tx1"/>
              </a:solidFill>
            </a:endParaRPr>
          </a:p>
        </p:txBody>
      </p:sp>
    </p:spTree>
    <p:extLst>
      <p:ext uri="{BB962C8B-B14F-4D97-AF65-F5344CB8AC3E}">
        <p14:creationId xmlns:p14="http://schemas.microsoft.com/office/powerpoint/2010/main" val="41888031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nvPr>
        </p:nvGraphicFramePr>
        <p:xfrm>
          <a:off x="261257" y="3969962"/>
          <a:ext cx="11814627" cy="2650166"/>
        </p:xfrm>
        <a:graphic>
          <a:graphicData uri="http://schemas.openxmlformats.org/drawingml/2006/table">
            <a:tbl>
              <a:tblPr/>
              <a:tblGrid>
                <a:gridCol w="1676027">
                  <a:extLst>
                    <a:ext uri="{9D8B030D-6E8A-4147-A177-3AD203B41FA5}">
                      <a16:colId xmlns:a16="http://schemas.microsoft.com/office/drawing/2014/main" val="3101460769"/>
                    </a:ext>
                  </a:extLst>
                </a:gridCol>
                <a:gridCol w="5339279">
                  <a:extLst>
                    <a:ext uri="{9D8B030D-6E8A-4147-A177-3AD203B41FA5}">
                      <a16:colId xmlns:a16="http://schemas.microsoft.com/office/drawing/2014/main" val="2422769014"/>
                    </a:ext>
                  </a:extLst>
                </a:gridCol>
                <a:gridCol w="4799321">
                  <a:extLst>
                    <a:ext uri="{9D8B030D-6E8A-4147-A177-3AD203B41FA5}">
                      <a16:colId xmlns:a16="http://schemas.microsoft.com/office/drawing/2014/main" val="1011084544"/>
                    </a:ext>
                  </a:extLst>
                </a:gridCol>
              </a:tblGrid>
              <a:tr h="227688">
                <a:tc>
                  <a:txBody>
                    <a:bodyPr/>
                    <a:lstStyle/>
                    <a:p>
                      <a:pPr algn="l" fontAlgn="ctr"/>
                      <a:endPar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展示会、地域の行事等</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全国的・</a:t>
                      </a:r>
                      <a:r>
                        <a:rPr lang="ja-JP" altLang="en-US" sz="1400" b="1" i="0" u="none" strike="noStrike" dirty="0" smtClean="0">
                          <a:solidFill>
                            <a:srgbClr val="000000"/>
                          </a:solidFill>
                          <a:effectLst/>
                          <a:latin typeface="游ゴシック" panose="020B0400000000000000" pitchFamily="50" charset="-128"/>
                          <a:ea typeface="游ゴシック" panose="020B0400000000000000" pitchFamily="50" charset="-128"/>
                        </a:rPr>
                        <a:t>広域的なお祭り・野外</a:t>
                      </a: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フェス等</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3940439269"/>
                  </a:ext>
                </a:extLst>
              </a:tr>
              <a:tr h="541730">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イベントの性質</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入退場や区域内の適切な行動確保が可能</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参加者が自由に移動できる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名簿等で参加者の把握が可能</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入退場や区域内の適切な行動確保が困難</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参加者が自由に移動できる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名簿等で参加者を把握困難</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16087087"/>
                  </a:ext>
                </a:extLst>
              </a:tr>
              <a:tr h="422797">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想定</a:t>
                      </a:r>
                      <a:r>
                        <a:rPr lang="ja-JP" altLang="en-US" sz="1400" b="1" i="0" u="none" strike="noStrike" dirty="0" smtClean="0">
                          <a:solidFill>
                            <a:srgbClr val="000000"/>
                          </a:solidFill>
                          <a:effectLst/>
                          <a:latin typeface="游ゴシック" panose="020B0400000000000000" pitchFamily="50" charset="-128"/>
                          <a:ea typeface="游ゴシック" panose="020B0400000000000000" pitchFamily="50" charset="-128"/>
                        </a:rPr>
                        <a:t>される</a:t>
                      </a:r>
                      <a:endParaRPr lang="en-US" altLang="ja-JP" sz="1400" b="1"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ctr" fontAlgn="ctr"/>
                      <a:r>
                        <a:rPr lang="ja-JP" altLang="en-US" sz="1400" b="1" i="0" u="none" strike="noStrike" dirty="0" smtClean="0">
                          <a:solidFill>
                            <a:srgbClr val="000000"/>
                          </a:solidFill>
                          <a:effectLst/>
                          <a:latin typeface="游ゴシック" panose="020B0400000000000000" pitchFamily="50" charset="-128"/>
                          <a:ea typeface="游ゴシック" panose="020B0400000000000000" pitchFamily="50" charset="-128"/>
                        </a:rPr>
                        <a:t>イベント</a:t>
                      </a: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（例）</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展示会（人数等を管理できるイベント）</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地域の行事</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全国的・広域的な花火大会・野外音楽フェス等</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02148985"/>
                  </a:ext>
                </a:extLst>
              </a:tr>
              <a:tr h="1433730">
                <a:tc>
                  <a:txBody>
                    <a:bodyPr/>
                    <a:lstStyle/>
                    <a:p>
                      <a:pPr algn="ctr" fontAlgn="ctr"/>
                      <a:r>
                        <a:rPr lang="ja-JP" altLang="en-US" sz="1400" b="1" i="0" u="none" strike="noStrike" dirty="0">
                          <a:solidFill>
                            <a:srgbClr val="000000"/>
                          </a:solidFill>
                          <a:effectLst/>
                          <a:latin typeface="游ゴシック" panose="020B0400000000000000" pitchFamily="50" charset="-128"/>
                          <a:ea typeface="游ゴシック" panose="020B0400000000000000" pitchFamily="50" charset="-128"/>
                        </a:rPr>
                        <a:t>開催要件</a:t>
                      </a: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l" fontAlgn="ctr"/>
                      <a:r>
                        <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入場者が大声での歓声・声援等を発し、又は歌唱するおそれ</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があるもの</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は</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a:t>
                      </a:r>
                      <a:endPar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baseline="0" dirty="0" smtClean="0">
                          <a:solidFill>
                            <a:srgbClr val="000000"/>
                          </a:solidFill>
                          <a:effectLst/>
                          <a:latin typeface="游ゴシック" panose="020B0400000000000000" pitchFamily="50" charset="-128"/>
                          <a:ea typeface="游ゴシック" panose="020B0400000000000000" pitchFamily="50" charset="-128"/>
                        </a:rPr>
                        <a:t> </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当分</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の間、収容定員が設定されている場合は</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収容率</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50</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以内</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、設定</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されて </a:t>
                      </a:r>
                      <a:endPar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rPr>
                        <a:t> </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いない</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場合は十分な人と人との</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間隔（１ｍ</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）を</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要すること</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とする。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それ以外のものについては、感染拡大予防ガイドラインに</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則った感染拡大 </a:t>
                      </a:r>
                      <a:endPar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rPr>
                        <a:t> </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対策</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を前提として、収容定員が設定されている</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場合は収容率</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100</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％以内</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a:t>
                      </a:r>
                      <a:endPar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rPr>
                        <a:t> </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設定</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されていない場合は密が発生</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しない程度</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の</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間隔（最低限人</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と人が</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接触</a:t>
                      </a:r>
                      <a:endPar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l" fontAlgn="ctr"/>
                      <a:r>
                        <a:rPr lang="en-US" altLang="ja-JP" sz="1200" b="0" i="0" u="none" strike="noStrike" dirty="0" smtClean="0">
                          <a:solidFill>
                            <a:srgbClr val="000000"/>
                          </a:solidFill>
                          <a:effectLst/>
                          <a:latin typeface="游ゴシック" panose="020B0400000000000000" pitchFamily="50" charset="-128"/>
                          <a:ea typeface="游ゴシック" panose="020B0400000000000000" pitchFamily="50" charset="-128"/>
                        </a:rPr>
                        <a:t> </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しない</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程度の間隔）を</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空けること</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とする</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当分の間、十分な人と人との間隔（１ｍ）を要する</a:t>
                      </a:r>
                      <a:r>
                        <a:rPr lang="ja-JP" altLang="en-US" sz="1200" b="0" i="0" u="none" strike="noStrike" dirty="0" smtClean="0">
                          <a:solidFill>
                            <a:srgbClr val="000000"/>
                          </a:solidFill>
                          <a:effectLst/>
                          <a:latin typeface="游ゴシック" panose="020B0400000000000000" pitchFamily="50" charset="-128"/>
                          <a:ea typeface="游ゴシック" panose="020B0400000000000000" pitchFamily="50" charset="-128"/>
                        </a:rPr>
                        <a:t>こととする。当該間隔の維持が困難な場合は、開催について慎重に判断。</a:t>
                      </a:r>
                      <a:endParaRPr lang="ja-JP" altLang="en-US" sz="12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6694" marR="6694" marT="669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22937000"/>
                  </a:ext>
                </a:extLst>
              </a:tr>
            </a:tbl>
          </a:graphicData>
        </a:graphic>
      </p:graphicFrame>
      <p:graphicFrame>
        <p:nvGraphicFramePr>
          <p:cNvPr id="13" name="表 12"/>
          <p:cNvGraphicFramePr>
            <a:graphicFrameLocks noGrp="1"/>
          </p:cNvGraphicFramePr>
          <p:nvPr>
            <p:extLst/>
          </p:nvPr>
        </p:nvGraphicFramePr>
        <p:xfrm>
          <a:off x="243750" y="1819920"/>
          <a:ext cx="11814626" cy="1630680"/>
        </p:xfrm>
        <a:graphic>
          <a:graphicData uri="http://schemas.openxmlformats.org/drawingml/2006/table">
            <a:tbl>
              <a:tblPr firstRow="1" bandRow="1">
                <a:tableStyleId>{5940675A-B579-460E-94D1-54222C63F5DA}</a:tableStyleId>
              </a:tblPr>
              <a:tblGrid>
                <a:gridCol w="1400117">
                  <a:extLst>
                    <a:ext uri="{9D8B030D-6E8A-4147-A177-3AD203B41FA5}">
                      <a16:colId xmlns:a16="http://schemas.microsoft.com/office/drawing/2014/main" val="3124404839"/>
                    </a:ext>
                  </a:extLst>
                </a:gridCol>
                <a:gridCol w="3889419">
                  <a:extLst>
                    <a:ext uri="{9D8B030D-6E8A-4147-A177-3AD203B41FA5}">
                      <a16:colId xmlns:a16="http://schemas.microsoft.com/office/drawing/2014/main" val="4036489531"/>
                    </a:ext>
                  </a:extLst>
                </a:gridCol>
                <a:gridCol w="3752382">
                  <a:extLst>
                    <a:ext uri="{9D8B030D-6E8A-4147-A177-3AD203B41FA5}">
                      <a16:colId xmlns:a16="http://schemas.microsoft.com/office/drawing/2014/main" val="1022711929"/>
                    </a:ext>
                  </a:extLst>
                </a:gridCol>
                <a:gridCol w="2772708">
                  <a:extLst>
                    <a:ext uri="{9D8B030D-6E8A-4147-A177-3AD203B41FA5}">
                      <a16:colId xmlns:a16="http://schemas.microsoft.com/office/drawing/2014/main" val="3803860384"/>
                    </a:ext>
                  </a:extLst>
                </a:gridCol>
              </a:tblGrid>
              <a:tr h="262335">
                <a:tc>
                  <a:txBody>
                    <a:bodyPr/>
                    <a:lstStyle/>
                    <a:p>
                      <a:pPr algn="ctr"/>
                      <a:r>
                        <a:rPr kumimoji="1" lang="ja-JP" altLang="en-US" sz="1400" b="1" dirty="0" smtClean="0">
                          <a:solidFill>
                            <a:schemeClr val="tx1"/>
                          </a:solidFill>
                          <a:latin typeface="+mn-ea"/>
                          <a:ea typeface="+mn-ea"/>
                        </a:rPr>
                        <a:t>時期</a:t>
                      </a:r>
                      <a:endParaRPr kumimoji="1" lang="ja-JP" altLang="en-US" sz="1400" b="1" dirty="0">
                        <a:solidFill>
                          <a:schemeClr val="tx1"/>
                        </a:solidFill>
                        <a:latin typeface="+mn-ea"/>
                        <a:ea typeface="+mn-ea"/>
                      </a:endParaRPr>
                    </a:p>
                  </a:txBody>
                  <a:tcPr anchor="ctr">
                    <a:solidFill>
                      <a:schemeClr val="accent1">
                        <a:lumMod val="60000"/>
                        <a:lumOff val="40000"/>
                      </a:schemeClr>
                    </a:solidFill>
                  </a:tcPr>
                </a:tc>
                <a:tc gridSpan="2">
                  <a:txBody>
                    <a:bodyPr/>
                    <a:lstStyle/>
                    <a:p>
                      <a:pPr algn="ctr"/>
                      <a:r>
                        <a:rPr kumimoji="1" lang="ja-JP" altLang="en-US" sz="1400" b="1" dirty="0" smtClean="0">
                          <a:solidFill>
                            <a:schemeClr val="tx1"/>
                          </a:solidFill>
                          <a:latin typeface="+mn-ea"/>
                          <a:ea typeface="+mn-ea"/>
                        </a:rPr>
                        <a:t>収容率</a:t>
                      </a:r>
                      <a:endParaRPr kumimoji="1" lang="ja-JP" altLang="en-US" sz="1400" b="1" dirty="0">
                        <a:solidFill>
                          <a:schemeClr val="tx1"/>
                        </a:solidFill>
                        <a:latin typeface="+mn-ea"/>
                        <a:ea typeface="+mn-ea"/>
                      </a:endParaRPr>
                    </a:p>
                  </a:txBody>
                  <a:tcPr anchor="ctr">
                    <a:solidFill>
                      <a:schemeClr val="accent1">
                        <a:lumMod val="60000"/>
                        <a:lumOff val="40000"/>
                      </a:schemeClr>
                    </a:solidFill>
                  </a:tcPr>
                </a:tc>
                <a:tc hMerge="1">
                  <a:txBody>
                    <a:bodyPr/>
                    <a:lstStyle/>
                    <a:p>
                      <a:pPr algn="ctr"/>
                      <a:endParaRPr kumimoji="1" lang="ja-JP" altLang="en-US" sz="1600" b="1" dirty="0">
                        <a:latin typeface="+mn-ea"/>
                        <a:ea typeface="+mn-ea"/>
                      </a:endParaRPr>
                    </a:p>
                  </a:txBody>
                  <a:tcPr/>
                </a:tc>
                <a:tc>
                  <a:txBody>
                    <a:bodyPr/>
                    <a:lstStyle/>
                    <a:p>
                      <a:pPr algn="ctr"/>
                      <a:r>
                        <a:rPr kumimoji="1" lang="ja-JP" altLang="en-US" sz="1400" b="1" dirty="0" smtClean="0">
                          <a:solidFill>
                            <a:schemeClr val="tx1"/>
                          </a:solidFill>
                          <a:latin typeface="+mn-ea"/>
                          <a:ea typeface="+mn-ea"/>
                        </a:rPr>
                        <a:t>人数上限</a:t>
                      </a:r>
                      <a:endParaRPr kumimoji="1" lang="ja-JP" altLang="en-US" sz="1400" b="1" dirty="0">
                        <a:solidFill>
                          <a:schemeClr val="tx1"/>
                        </a:solidFill>
                        <a:latin typeface="+mn-ea"/>
                        <a:ea typeface="+mn-ea"/>
                      </a:endParaRPr>
                    </a:p>
                  </a:txBody>
                  <a:tcPr anchor="ctr">
                    <a:solidFill>
                      <a:schemeClr val="accent1">
                        <a:lumMod val="60000"/>
                        <a:lumOff val="40000"/>
                      </a:schemeClr>
                    </a:solidFill>
                  </a:tcPr>
                </a:tc>
                <a:extLst>
                  <a:ext uri="{0D108BD9-81ED-4DB2-BD59-A6C34878D82A}">
                    <a16:rowId xmlns:a16="http://schemas.microsoft.com/office/drawing/2014/main" val="3218902437"/>
                  </a:ext>
                </a:extLst>
              </a:tr>
              <a:tr h="747655">
                <a:tc rowSpan="2">
                  <a:txBody>
                    <a:bodyPr/>
                    <a:lstStyle/>
                    <a:p>
                      <a:pPr algn="ctr"/>
                      <a:r>
                        <a:rPr kumimoji="1" lang="en-US" altLang="ja-JP" sz="1200" b="1" u="none" dirty="0" smtClean="0">
                          <a:solidFill>
                            <a:schemeClr val="tx1"/>
                          </a:solidFill>
                          <a:latin typeface="+mn-ea"/>
                          <a:ea typeface="+mn-ea"/>
                        </a:rPr>
                        <a:t>12</a:t>
                      </a:r>
                      <a:r>
                        <a:rPr kumimoji="1" lang="ja-JP" altLang="en-US" sz="1200" b="1" u="none" dirty="0" smtClean="0">
                          <a:solidFill>
                            <a:schemeClr val="tx1"/>
                          </a:solidFill>
                          <a:latin typeface="+mn-ea"/>
                          <a:ea typeface="+mn-ea"/>
                        </a:rPr>
                        <a:t>月１日～</a:t>
                      </a:r>
                      <a:endParaRPr kumimoji="1" lang="en-US" altLang="ja-JP" sz="1200" b="1" u="none" dirty="0" smtClean="0">
                        <a:solidFill>
                          <a:schemeClr val="tx1"/>
                        </a:solidFill>
                        <a:latin typeface="+mn-ea"/>
                        <a:ea typeface="+mn-ea"/>
                      </a:endParaRPr>
                    </a:p>
                    <a:p>
                      <a:pPr algn="ctr"/>
                      <a:r>
                        <a:rPr kumimoji="1" lang="ja-JP" altLang="en-US" sz="1200" b="1" u="none" dirty="0" smtClean="0">
                          <a:solidFill>
                            <a:schemeClr val="tx1"/>
                          </a:solidFill>
                          <a:latin typeface="+mn-ea"/>
                          <a:ea typeface="+mn-ea"/>
                        </a:rPr>
                        <a:t>当面２月末まで</a:t>
                      </a:r>
                      <a:endParaRPr kumimoji="1" lang="ja-JP" altLang="en-US" sz="1200" b="1" u="none" dirty="0">
                        <a:solidFill>
                          <a:schemeClr val="tx1"/>
                        </a:solidFill>
                        <a:latin typeface="+mn-ea"/>
                        <a:ea typeface="+mn-ea"/>
                      </a:endParaRPr>
                    </a:p>
                  </a:txBody>
                  <a:tcPr anchor="ctr"/>
                </a:tc>
                <a:tc>
                  <a:txBody>
                    <a:bodyPr/>
                    <a:lstStyle/>
                    <a:p>
                      <a:pPr algn="ctr"/>
                      <a:r>
                        <a:rPr kumimoji="1" lang="ja-JP" altLang="en-US" sz="1200" b="1" u="none" dirty="0" smtClean="0">
                          <a:solidFill>
                            <a:schemeClr val="tx1"/>
                          </a:solidFill>
                          <a:latin typeface="+mn-ea"/>
                          <a:ea typeface="+mn-ea"/>
                        </a:rPr>
                        <a:t> </a:t>
                      </a:r>
                      <a:r>
                        <a:rPr kumimoji="1" lang="ja-JP" altLang="en-US" sz="1200" b="1" u="sng" dirty="0" smtClean="0">
                          <a:solidFill>
                            <a:schemeClr val="tx1"/>
                          </a:solidFill>
                          <a:latin typeface="+mn-ea"/>
                          <a:ea typeface="+mn-ea"/>
                        </a:rPr>
                        <a:t>大声での歓声・声援等がないことを前提としうる</a:t>
                      </a:r>
                      <a:r>
                        <a:rPr kumimoji="1" lang="ja-JP" altLang="en-US" sz="1200" b="1" u="none" dirty="0" smtClean="0">
                          <a:solidFill>
                            <a:schemeClr val="tx1"/>
                          </a:solidFill>
                          <a:latin typeface="+mn-ea"/>
                          <a:ea typeface="+mn-ea"/>
                        </a:rPr>
                        <a:t>もの</a:t>
                      </a:r>
                      <a:endParaRPr kumimoji="1" lang="en-US" altLang="ja-JP" sz="1200" b="1" u="none" dirty="0" smtClean="0">
                        <a:solidFill>
                          <a:schemeClr val="tx1"/>
                        </a:solidFill>
                        <a:latin typeface="+mn-ea"/>
                        <a:ea typeface="+mn-ea"/>
                      </a:endParaRPr>
                    </a:p>
                    <a:p>
                      <a:endParaRPr kumimoji="1" lang="en-US" altLang="ja-JP" sz="600" b="1" dirty="0" smtClean="0">
                        <a:solidFill>
                          <a:schemeClr val="tx1"/>
                        </a:solidFill>
                        <a:latin typeface="+mn-ea"/>
                        <a:ea typeface="+mn-ea"/>
                      </a:endParaRPr>
                    </a:p>
                    <a:p>
                      <a:r>
                        <a:rPr kumimoji="1" lang="ja-JP" altLang="en-US" sz="1100" b="0" dirty="0" smtClean="0">
                          <a:solidFill>
                            <a:schemeClr val="tx1"/>
                          </a:solidFill>
                          <a:latin typeface="+mn-ea"/>
                          <a:ea typeface="+mn-ea"/>
                        </a:rPr>
                        <a:t>・クラシック音楽コンサート、演劇等、舞踊、伝統芸能、</a:t>
                      </a:r>
                      <a:endParaRPr kumimoji="1" lang="en-US" altLang="ja-JP" sz="1100" b="0" dirty="0" smtClean="0">
                        <a:solidFill>
                          <a:schemeClr val="tx1"/>
                        </a:solidFill>
                        <a:latin typeface="+mn-ea"/>
                        <a:ea typeface="+mn-ea"/>
                      </a:endParaRPr>
                    </a:p>
                    <a:p>
                      <a:r>
                        <a:rPr kumimoji="1" lang="ja-JP" altLang="en-US" sz="1100" b="0" dirty="0" smtClean="0">
                          <a:solidFill>
                            <a:schemeClr val="tx1"/>
                          </a:solidFill>
                          <a:latin typeface="+mn-ea"/>
                          <a:ea typeface="+mn-ea"/>
                        </a:rPr>
                        <a:t>　芸能・演芸、公演・式典、展示会　　　等</a:t>
                      </a:r>
                      <a:endParaRPr kumimoji="1" lang="en-US" altLang="ja-JP" sz="1100" b="0" dirty="0" smtClean="0">
                        <a:solidFill>
                          <a:schemeClr val="tx1"/>
                        </a:solidFill>
                        <a:latin typeface="+mn-ea"/>
                        <a:ea typeface="+mn-ea"/>
                      </a:endParaRPr>
                    </a:p>
                    <a:p>
                      <a:r>
                        <a:rPr kumimoji="1" lang="ja-JP" altLang="en-US" sz="1100" b="1" dirty="0" smtClean="0">
                          <a:solidFill>
                            <a:schemeClr val="tx1"/>
                          </a:solidFill>
                          <a:latin typeface="+mn-ea"/>
                          <a:ea typeface="+mn-ea"/>
                        </a:rPr>
                        <a:t>・飲食を伴うが発声がないもの（</a:t>
                      </a:r>
                      <a:r>
                        <a:rPr kumimoji="1" lang="en-US" altLang="ja-JP" sz="1100" b="1" dirty="0" smtClean="0">
                          <a:solidFill>
                            <a:schemeClr val="tx1"/>
                          </a:solidFill>
                          <a:latin typeface="+mn-ea"/>
                          <a:ea typeface="+mn-ea"/>
                        </a:rPr>
                        <a:t>※2</a:t>
                      </a:r>
                      <a:r>
                        <a:rPr kumimoji="1" lang="ja-JP" altLang="en-US" sz="1100" b="1" dirty="0" smtClean="0">
                          <a:solidFill>
                            <a:schemeClr val="tx1"/>
                          </a:solidFill>
                          <a:latin typeface="+mn-ea"/>
                          <a:ea typeface="+mn-ea"/>
                        </a:rPr>
                        <a:t>）</a:t>
                      </a:r>
                      <a:endParaRPr kumimoji="1" lang="ja-JP" altLang="en-US" sz="1100" b="1" dirty="0">
                        <a:solidFill>
                          <a:schemeClr val="tx1"/>
                        </a:solidFill>
                        <a:latin typeface="+mn-ea"/>
                        <a:ea typeface="+mn-ea"/>
                      </a:endParaRPr>
                    </a:p>
                  </a:txBody>
                  <a:tcPr anchor="ctr">
                    <a:lnB w="28575" cap="flat" cmpd="sng" algn="ctr">
                      <a:solidFill>
                        <a:schemeClr val="tx1"/>
                      </a:solidFill>
                      <a:prstDash val="dash"/>
                      <a:round/>
                      <a:headEnd type="none" w="med" len="med"/>
                      <a:tailEnd type="none" w="med" len="med"/>
                    </a:lnB>
                  </a:tcPr>
                </a:tc>
                <a:tc>
                  <a:txBody>
                    <a:bodyPr/>
                    <a:lstStyle/>
                    <a:p>
                      <a:pPr algn="ctr"/>
                      <a:r>
                        <a:rPr kumimoji="1" lang="ja-JP" altLang="en-US" sz="1200" b="1" u="none" dirty="0" smtClean="0">
                          <a:solidFill>
                            <a:schemeClr val="tx1"/>
                          </a:solidFill>
                          <a:latin typeface="+mn-ea"/>
                          <a:ea typeface="+mn-ea"/>
                        </a:rPr>
                        <a:t> </a:t>
                      </a:r>
                      <a:r>
                        <a:rPr kumimoji="1" lang="ja-JP" altLang="en-US" sz="1200" b="1" u="sng" dirty="0" smtClean="0">
                          <a:solidFill>
                            <a:schemeClr val="tx1"/>
                          </a:solidFill>
                          <a:latin typeface="+mn-ea"/>
                          <a:ea typeface="+mn-ea"/>
                        </a:rPr>
                        <a:t>大声での歓声・声援等が想定される</a:t>
                      </a:r>
                      <a:r>
                        <a:rPr kumimoji="1" lang="ja-JP" altLang="en-US" sz="1200" b="1" u="none" dirty="0" smtClean="0">
                          <a:solidFill>
                            <a:schemeClr val="tx1"/>
                          </a:solidFill>
                          <a:latin typeface="+mn-ea"/>
                          <a:ea typeface="+mn-ea"/>
                        </a:rPr>
                        <a:t>もの</a:t>
                      </a:r>
                      <a:endParaRPr kumimoji="1" lang="en-US" altLang="ja-JP" sz="1200" b="1" u="none" dirty="0" smtClean="0">
                        <a:solidFill>
                          <a:schemeClr val="tx1"/>
                        </a:solidFill>
                        <a:latin typeface="+mn-ea"/>
                        <a:ea typeface="+mn-ea"/>
                      </a:endParaRPr>
                    </a:p>
                    <a:p>
                      <a:pPr algn="ctr"/>
                      <a:endParaRPr kumimoji="1" lang="en-US" altLang="ja-JP" sz="600" b="1" dirty="0" smtClean="0">
                        <a:solidFill>
                          <a:schemeClr val="tx1"/>
                        </a:solidFill>
                        <a:latin typeface="+mn-ea"/>
                        <a:ea typeface="+mn-ea"/>
                      </a:endParaRPr>
                    </a:p>
                    <a:p>
                      <a:r>
                        <a:rPr kumimoji="1" lang="ja-JP" altLang="en-US" sz="1100" b="0" dirty="0" smtClean="0">
                          <a:solidFill>
                            <a:schemeClr val="tx1"/>
                          </a:solidFill>
                          <a:latin typeface="+mn-ea"/>
                          <a:ea typeface="+mn-ea"/>
                        </a:rPr>
                        <a:t>ロック、ポップコンサート、</a:t>
                      </a:r>
                      <a:r>
                        <a:rPr kumimoji="1" lang="ja-JP" altLang="en-US" sz="1100" b="0" baseline="0" dirty="0" smtClean="0">
                          <a:solidFill>
                            <a:schemeClr val="tx1"/>
                          </a:solidFill>
                          <a:latin typeface="+mn-ea"/>
                          <a:ea typeface="+mn-ea"/>
                        </a:rPr>
                        <a:t> </a:t>
                      </a:r>
                      <a:r>
                        <a:rPr kumimoji="1" lang="ja-JP" altLang="en-US" sz="1100" b="0" dirty="0" smtClean="0">
                          <a:solidFill>
                            <a:schemeClr val="tx1"/>
                          </a:solidFill>
                          <a:latin typeface="+mn-ea"/>
                          <a:ea typeface="+mn-ea"/>
                        </a:rPr>
                        <a:t>スポーツイベント、公営競技、公演、ライブハウス・ナイトクラブでのイベント　等</a:t>
                      </a:r>
                      <a:endParaRPr kumimoji="1" lang="ja-JP" altLang="en-US" sz="1100" b="0" dirty="0">
                        <a:solidFill>
                          <a:schemeClr val="tx1"/>
                        </a:solidFill>
                        <a:latin typeface="+mn-ea"/>
                        <a:ea typeface="+mn-ea"/>
                      </a:endParaRPr>
                    </a:p>
                  </a:txBody>
                  <a:tcPr anchor="ctr">
                    <a:lnB w="28575" cap="flat" cmpd="sng" algn="ctr">
                      <a:solidFill>
                        <a:schemeClr val="tx1"/>
                      </a:solidFill>
                      <a:prstDash val="dash"/>
                      <a:round/>
                      <a:headEnd type="none" w="med" len="med"/>
                      <a:tailEnd type="none" w="med" len="med"/>
                    </a:lnB>
                  </a:tcPr>
                </a:tc>
                <a:tc rowSpan="2">
                  <a:txBody>
                    <a:bodyPr/>
                    <a:lstStyle/>
                    <a:p>
                      <a:r>
                        <a:rPr kumimoji="1" lang="ja-JP" altLang="en-US" sz="1200" b="1" dirty="0" smtClean="0">
                          <a:solidFill>
                            <a:schemeClr val="tx1"/>
                          </a:solidFill>
                          <a:latin typeface="+mn-ea"/>
                          <a:ea typeface="+mn-ea"/>
                        </a:rPr>
                        <a:t>①収容人数</a:t>
                      </a:r>
                      <a:r>
                        <a:rPr kumimoji="1" lang="en-US" altLang="ja-JP" sz="1200" b="1" dirty="0" smtClean="0">
                          <a:solidFill>
                            <a:schemeClr val="tx1"/>
                          </a:solidFill>
                          <a:latin typeface="+mn-ea"/>
                          <a:ea typeface="+mn-ea"/>
                        </a:rPr>
                        <a:t>10,000</a:t>
                      </a:r>
                      <a:r>
                        <a:rPr kumimoji="1" lang="ja-JP" altLang="en-US" sz="1200" b="1" dirty="0" smtClean="0">
                          <a:solidFill>
                            <a:schemeClr val="tx1"/>
                          </a:solidFill>
                          <a:latin typeface="+mn-ea"/>
                          <a:ea typeface="+mn-ea"/>
                        </a:rPr>
                        <a:t>人超</a:t>
                      </a:r>
                      <a:endParaRPr kumimoji="1" lang="en-US" altLang="ja-JP" sz="1200" b="1" dirty="0" smtClean="0">
                        <a:solidFill>
                          <a:schemeClr val="tx1"/>
                        </a:solidFill>
                        <a:latin typeface="+mn-ea"/>
                        <a:ea typeface="+mn-ea"/>
                      </a:endParaRPr>
                    </a:p>
                    <a:p>
                      <a:r>
                        <a:rPr kumimoji="1" lang="ja-JP" altLang="en-US" sz="1200" b="1" dirty="0" smtClean="0">
                          <a:solidFill>
                            <a:schemeClr val="tx1"/>
                          </a:solidFill>
                          <a:latin typeface="+mn-ea"/>
                          <a:ea typeface="+mn-ea"/>
                        </a:rPr>
                        <a:t>　⇒収容人数の</a:t>
                      </a:r>
                      <a:r>
                        <a:rPr kumimoji="1" lang="en-US" altLang="ja-JP" sz="1200" b="1" dirty="0" smtClean="0">
                          <a:solidFill>
                            <a:schemeClr val="tx1"/>
                          </a:solidFill>
                          <a:latin typeface="+mn-ea"/>
                          <a:ea typeface="+mn-ea"/>
                        </a:rPr>
                        <a:t>50</a:t>
                      </a:r>
                      <a:r>
                        <a:rPr kumimoji="1" lang="ja-JP" altLang="en-US" sz="1200" b="1" dirty="0" smtClean="0">
                          <a:solidFill>
                            <a:schemeClr val="tx1"/>
                          </a:solidFill>
                          <a:latin typeface="+mn-ea"/>
                          <a:ea typeface="+mn-ea"/>
                        </a:rPr>
                        <a:t>％</a:t>
                      </a:r>
                      <a:endParaRPr kumimoji="1" lang="en-US" altLang="ja-JP" sz="1200" b="1" dirty="0" smtClean="0">
                        <a:solidFill>
                          <a:schemeClr val="tx1"/>
                        </a:solidFill>
                        <a:latin typeface="+mn-ea"/>
                        <a:ea typeface="+mn-ea"/>
                      </a:endParaRPr>
                    </a:p>
                    <a:p>
                      <a:endParaRPr kumimoji="1" lang="en-US" altLang="ja-JP" sz="1200" b="1" dirty="0" smtClean="0">
                        <a:solidFill>
                          <a:schemeClr val="tx1"/>
                        </a:solidFill>
                        <a:latin typeface="+mn-ea"/>
                        <a:ea typeface="+mn-ea"/>
                      </a:endParaRPr>
                    </a:p>
                    <a:p>
                      <a:r>
                        <a:rPr kumimoji="1" lang="ja-JP" altLang="en-US" sz="1200" b="1" dirty="0" smtClean="0">
                          <a:solidFill>
                            <a:schemeClr val="tx1"/>
                          </a:solidFill>
                          <a:latin typeface="+mn-ea"/>
                          <a:ea typeface="+mn-ea"/>
                        </a:rPr>
                        <a:t>②収容人数</a:t>
                      </a:r>
                      <a:r>
                        <a:rPr kumimoji="1" lang="en-US" altLang="ja-JP" sz="1200" b="1" dirty="0" smtClean="0">
                          <a:solidFill>
                            <a:schemeClr val="tx1"/>
                          </a:solidFill>
                          <a:latin typeface="+mn-ea"/>
                          <a:ea typeface="+mn-ea"/>
                        </a:rPr>
                        <a:t>10,000</a:t>
                      </a:r>
                      <a:r>
                        <a:rPr kumimoji="1" lang="ja-JP" altLang="en-US" sz="1200" b="1" dirty="0" smtClean="0">
                          <a:solidFill>
                            <a:schemeClr val="tx1"/>
                          </a:solidFill>
                          <a:latin typeface="+mn-ea"/>
                          <a:ea typeface="+mn-ea"/>
                        </a:rPr>
                        <a:t>人以下</a:t>
                      </a:r>
                      <a:endParaRPr kumimoji="1" lang="en-US" altLang="ja-JP" sz="1200" b="1" dirty="0" smtClean="0">
                        <a:solidFill>
                          <a:schemeClr val="tx1"/>
                        </a:solidFill>
                        <a:latin typeface="+mn-ea"/>
                        <a:ea typeface="+mn-ea"/>
                      </a:endParaRPr>
                    </a:p>
                    <a:p>
                      <a:r>
                        <a:rPr kumimoji="1" lang="ja-JP" altLang="en-US" sz="1200" b="1" dirty="0" smtClean="0">
                          <a:solidFill>
                            <a:schemeClr val="tx1"/>
                          </a:solidFill>
                          <a:latin typeface="+mn-ea"/>
                          <a:ea typeface="+mn-ea"/>
                        </a:rPr>
                        <a:t>　⇒</a:t>
                      </a:r>
                      <a:r>
                        <a:rPr kumimoji="1" lang="en-US" altLang="ja-JP" sz="1200" b="1" dirty="0" smtClean="0">
                          <a:solidFill>
                            <a:schemeClr val="tx1"/>
                          </a:solidFill>
                          <a:latin typeface="+mn-ea"/>
                          <a:ea typeface="+mn-ea"/>
                        </a:rPr>
                        <a:t>5,000</a:t>
                      </a:r>
                      <a:r>
                        <a:rPr kumimoji="1" lang="ja-JP" altLang="en-US" sz="1200" b="1" dirty="0" smtClean="0">
                          <a:solidFill>
                            <a:schemeClr val="tx1"/>
                          </a:solidFill>
                          <a:latin typeface="+mn-ea"/>
                          <a:ea typeface="+mn-ea"/>
                        </a:rPr>
                        <a:t>人</a:t>
                      </a:r>
                      <a:endParaRPr kumimoji="1" lang="en-US" altLang="ja-JP" sz="1200" b="1" dirty="0" smtClean="0">
                        <a:solidFill>
                          <a:schemeClr val="tx1"/>
                        </a:solidFill>
                        <a:latin typeface="+mn-ea"/>
                        <a:ea typeface="+mn-ea"/>
                      </a:endParaRPr>
                    </a:p>
                    <a:p>
                      <a:r>
                        <a:rPr kumimoji="1" lang="ja-JP" altLang="en-US" sz="1050" b="0" dirty="0" smtClean="0">
                          <a:solidFill>
                            <a:schemeClr val="tx1"/>
                          </a:solidFill>
                          <a:latin typeface="+mn-ea"/>
                          <a:ea typeface="+mn-ea"/>
                        </a:rPr>
                        <a:t>（注）収容率と人数上限でどちらか小さいほうを限度（両方の条件を満たす必要）</a:t>
                      </a:r>
                      <a:endParaRPr kumimoji="1" lang="ja-JP" altLang="en-US" sz="1050" b="0" dirty="0">
                        <a:solidFill>
                          <a:schemeClr val="tx1"/>
                        </a:solidFill>
                        <a:latin typeface="+mn-ea"/>
                        <a:ea typeface="+mn-ea"/>
                      </a:endParaRPr>
                    </a:p>
                  </a:txBody>
                  <a:tcPr anchor="ctr"/>
                </a:tc>
                <a:extLst>
                  <a:ext uri="{0D108BD9-81ED-4DB2-BD59-A6C34878D82A}">
                    <a16:rowId xmlns:a16="http://schemas.microsoft.com/office/drawing/2014/main" val="461516657"/>
                  </a:ext>
                </a:extLst>
              </a:tr>
              <a:tr h="393503">
                <a:tc vMerge="1">
                  <a:txBody>
                    <a:bodyPr/>
                    <a:lstStyle/>
                    <a:p>
                      <a:endParaRPr kumimoji="1" lang="ja-JP" altLang="en-US" sz="1600" dirty="0">
                        <a:latin typeface="+mn-ea"/>
                        <a:ea typeface="+mn-ea"/>
                      </a:endParaRPr>
                    </a:p>
                  </a:txBody>
                  <a:tcPr/>
                </a:tc>
                <a:tc>
                  <a:txBody>
                    <a:bodyPr/>
                    <a:lstStyle/>
                    <a:p>
                      <a:pPr algn="ctr"/>
                      <a:r>
                        <a:rPr kumimoji="1" lang="en-US" altLang="ja-JP" sz="1200" b="1" dirty="0" smtClean="0">
                          <a:solidFill>
                            <a:schemeClr val="tx1"/>
                          </a:solidFill>
                          <a:latin typeface="+mn-ea"/>
                          <a:ea typeface="+mn-ea"/>
                        </a:rPr>
                        <a:t>100%</a:t>
                      </a:r>
                      <a:r>
                        <a:rPr kumimoji="1" lang="ja-JP" altLang="en-US" sz="1200" b="1" dirty="0" smtClean="0">
                          <a:solidFill>
                            <a:schemeClr val="tx1"/>
                          </a:solidFill>
                          <a:latin typeface="+mn-ea"/>
                          <a:ea typeface="+mn-ea"/>
                        </a:rPr>
                        <a:t>以内</a:t>
                      </a:r>
                      <a:endParaRPr kumimoji="1" lang="en-US" altLang="ja-JP" sz="1200" b="1" dirty="0" smtClean="0">
                        <a:solidFill>
                          <a:schemeClr val="tx1"/>
                        </a:solidFill>
                        <a:latin typeface="+mn-ea"/>
                        <a:ea typeface="+mn-ea"/>
                      </a:endParaRPr>
                    </a:p>
                    <a:p>
                      <a:pPr algn="ctr"/>
                      <a:r>
                        <a:rPr kumimoji="1" lang="ja-JP" altLang="en-US" sz="1200" b="1" dirty="0" smtClean="0">
                          <a:solidFill>
                            <a:schemeClr val="tx1"/>
                          </a:solidFill>
                          <a:latin typeface="+mn-ea"/>
                          <a:ea typeface="+mn-ea"/>
                        </a:rPr>
                        <a:t>（席がない場合は適切な間隔）</a:t>
                      </a:r>
                      <a:endParaRPr kumimoji="1" lang="ja-JP" altLang="en-US" sz="1200" b="1" dirty="0">
                        <a:solidFill>
                          <a:schemeClr val="tx1"/>
                        </a:solidFill>
                        <a:latin typeface="+mn-ea"/>
                        <a:ea typeface="+mn-ea"/>
                      </a:endParaRPr>
                    </a:p>
                  </a:txBody>
                  <a:tcPr anchor="ctr">
                    <a:lnT w="28575" cap="flat" cmpd="sng" algn="ctr">
                      <a:solidFill>
                        <a:schemeClr val="tx1"/>
                      </a:solidFill>
                      <a:prstDash val="dash"/>
                      <a:round/>
                      <a:headEnd type="none" w="med" len="med"/>
                      <a:tailEnd type="none" w="med" len="med"/>
                    </a:lnT>
                  </a:tcPr>
                </a:tc>
                <a:tc>
                  <a:txBody>
                    <a:bodyPr/>
                    <a:lstStyle/>
                    <a:p>
                      <a:pPr algn="ctr"/>
                      <a:r>
                        <a:rPr kumimoji="1" lang="en-US" altLang="ja-JP" sz="1200" b="1" dirty="0" smtClean="0">
                          <a:solidFill>
                            <a:schemeClr val="tx1"/>
                          </a:solidFill>
                          <a:latin typeface="+mn-ea"/>
                          <a:ea typeface="+mn-ea"/>
                        </a:rPr>
                        <a:t>50</a:t>
                      </a:r>
                      <a:r>
                        <a:rPr kumimoji="1" lang="ja-JP" altLang="en-US" sz="1200" b="1" dirty="0" smtClean="0">
                          <a:solidFill>
                            <a:schemeClr val="tx1"/>
                          </a:solidFill>
                          <a:latin typeface="+mn-ea"/>
                          <a:ea typeface="+mn-ea"/>
                        </a:rPr>
                        <a:t>％</a:t>
                      </a:r>
                      <a:r>
                        <a:rPr kumimoji="1" lang="ja-JP" altLang="en-US" sz="1100" b="1" dirty="0" smtClean="0">
                          <a:solidFill>
                            <a:schemeClr val="tx1"/>
                          </a:solidFill>
                          <a:latin typeface="+mn-ea"/>
                          <a:ea typeface="+mn-ea"/>
                        </a:rPr>
                        <a:t>（</a:t>
                      </a:r>
                      <a:r>
                        <a:rPr kumimoji="1" lang="en-US" altLang="ja-JP" sz="1100" b="1" dirty="0" smtClean="0">
                          <a:solidFill>
                            <a:schemeClr val="tx1"/>
                          </a:solidFill>
                          <a:latin typeface="+mn-ea"/>
                          <a:ea typeface="+mn-ea"/>
                        </a:rPr>
                        <a:t>※1</a:t>
                      </a:r>
                      <a:r>
                        <a:rPr kumimoji="1" lang="ja-JP" altLang="en-US" sz="1100" b="1" dirty="0" smtClean="0">
                          <a:solidFill>
                            <a:schemeClr val="tx1"/>
                          </a:solidFill>
                          <a:latin typeface="+mn-ea"/>
                          <a:ea typeface="+mn-ea"/>
                        </a:rPr>
                        <a:t>）</a:t>
                      </a:r>
                      <a:r>
                        <a:rPr kumimoji="1" lang="ja-JP" altLang="en-US" sz="1200" b="1" dirty="0" smtClean="0">
                          <a:solidFill>
                            <a:schemeClr val="tx1"/>
                          </a:solidFill>
                          <a:latin typeface="+mn-ea"/>
                          <a:ea typeface="+mn-ea"/>
                        </a:rPr>
                        <a:t>以内</a:t>
                      </a:r>
                      <a:endParaRPr kumimoji="1" lang="en-US" altLang="ja-JP" sz="1200" b="1" dirty="0" smtClean="0">
                        <a:solidFill>
                          <a:schemeClr val="tx1"/>
                        </a:solidFill>
                        <a:latin typeface="+mn-ea"/>
                        <a:ea typeface="+mn-ea"/>
                      </a:endParaRPr>
                    </a:p>
                    <a:p>
                      <a:pPr algn="ctr"/>
                      <a:r>
                        <a:rPr kumimoji="1" lang="ja-JP" altLang="en-US" sz="1200" b="1" dirty="0" smtClean="0">
                          <a:solidFill>
                            <a:schemeClr val="tx1"/>
                          </a:solidFill>
                          <a:latin typeface="+mn-ea"/>
                          <a:ea typeface="+mn-ea"/>
                        </a:rPr>
                        <a:t>（席がない場合は十分な間隔）</a:t>
                      </a:r>
                      <a:endParaRPr kumimoji="1" lang="ja-JP" altLang="en-US" sz="1200" b="1" dirty="0">
                        <a:solidFill>
                          <a:schemeClr val="tx1"/>
                        </a:solidFill>
                        <a:latin typeface="+mn-ea"/>
                        <a:ea typeface="+mn-ea"/>
                      </a:endParaRPr>
                    </a:p>
                  </a:txBody>
                  <a:tcPr anchor="ctr">
                    <a:lnT w="28575" cap="flat" cmpd="sng" algn="ctr">
                      <a:solidFill>
                        <a:schemeClr val="tx1"/>
                      </a:solidFill>
                      <a:prstDash val="dash"/>
                      <a:round/>
                      <a:headEnd type="none" w="med" len="med"/>
                      <a:tailEnd type="none" w="med" len="med"/>
                    </a:lnT>
                  </a:tcPr>
                </a:tc>
                <a:tc vMerge="1">
                  <a:txBody>
                    <a:bodyPr/>
                    <a:lstStyle/>
                    <a:p>
                      <a:endParaRPr kumimoji="1" lang="ja-JP" altLang="en-US" sz="1600" b="1" dirty="0">
                        <a:latin typeface="+mn-ea"/>
                        <a:ea typeface="+mn-ea"/>
                      </a:endParaRPr>
                    </a:p>
                  </a:txBody>
                  <a:tcPr/>
                </a:tc>
                <a:extLst>
                  <a:ext uri="{0D108BD9-81ED-4DB2-BD59-A6C34878D82A}">
                    <a16:rowId xmlns:a16="http://schemas.microsoft.com/office/drawing/2014/main" val="223972600"/>
                  </a:ext>
                </a:extLst>
              </a:tr>
            </a:tbl>
          </a:graphicData>
        </a:graphic>
      </p:graphicFrame>
      <p:sp>
        <p:nvSpPr>
          <p:cNvPr id="14" name="テキスト ボックス 13"/>
          <p:cNvSpPr txBox="1"/>
          <p:nvPr/>
        </p:nvSpPr>
        <p:spPr>
          <a:xfrm>
            <a:off x="243750" y="3455012"/>
            <a:ext cx="11621082" cy="261610"/>
          </a:xfrm>
          <a:prstGeom prst="rect">
            <a:avLst/>
          </a:prstGeom>
          <a:noFill/>
        </p:spPr>
        <p:txBody>
          <a:bodyPr wrap="square" rtlCol="0">
            <a:spAutoFit/>
          </a:bodyPr>
          <a:lstStyle/>
          <a:p>
            <a:r>
              <a:rPr lang="en-US" altLang="ja-JP" sz="1100" dirty="0" smtClean="0"/>
              <a:t>※1:</a:t>
            </a:r>
            <a:r>
              <a:rPr lang="ja-JP" altLang="en-US" sz="1100" dirty="0" smtClean="0"/>
              <a:t>異なるグループ間では座席を１席空け、同一グループ（５人以内に限る）内では座席間隔を設けなくともよい。すなわち、収容率は</a:t>
            </a:r>
            <a:r>
              <a:rPr lang="en-US" altLang="ja-JP" sz="1100" dirty="0" smtClean="0"/>
              <a:t>50</a:t>
            </a:r>
            <a:r>
              <a:rPr lang="ja-JP" altLang="en-US" sz="1100" dirty="0" smtClean="0"/>
              <a:t>％を超える場合がある。</a:t>
            </a:r>
            <a:endParaRPr kumimoji="1" lang="ja-JP" altLang="en-US" sz="1100" dirty="0"/>
          </a:p>
        </p:txBody>
      </p:sp>
      <p:sp>
        <p:nvSpPr>
          <p:cNvPr id="17" name="正方形/長方形 16"/>
          <p:cNvSpPr/>
          <p:nvPr/>
        </p:nvSpPr>
        <p:spPr>
          <a:xfrm>
            <a:off x="153598" y="6649269"/>
            <a:ext cx="12480576" cy="261610"/>
          </a:xfrm>
          <a:prstGeom prst="rect">
            <a:avLst/>
          </a:prstGeom>
        </p:spPr>
        <p:txBody>
          <a:bodyPr wrap="square">
            <a:spAutoFit/>
          </a:bodyPr>
          <a:lstStyle/>
          <a:p>
            <a:r>
              <a:rPr lang="en-US" altLang="ja-JP" sz="1100" dirty="0" smtClean="0"/>
              <a:t>※</a:t>
            </a:r>
            <a:r>
              <a:rPr lang="ja-JP" altLang="en-US" sz="1100" dirty="0" smtClean="0"/>
              <a:t>詳細</a:t>
            </a:r>
            <a:r>
              <a:rPr lang="ja-JP" altLang="en-US" sz="1100" dirty="0"/>
              <a:t>：令和</a:t>
            </a:r>
            <a:r>
              <a:rPr lang="ja-JP" altLang="en-US" sz="1100" dirty="0" smtClean="0"/>
              <a:t>２年</a:t>
            </a:r>
            <a:r>
              <a:rPr lang="en-US" altLang="ja-JP" sz="1100" dirty="0" smtClean="0"/>
              <a:t>11</a:t>
            </a:r>
            <a:r>
              <a:rPr lang="ja-JP" altLang="en-US" sz="1100" dirty="0" smtClean="0"/>
              <a:t>月</a:t>
            </a:r>
            <a:r>
              <a:rPr lang="en-US" altLang="ja-JP" sz="1100" dirty="0" smtClean="0"/>
              <a:t>12</a:t>
            </a:r>
            <a:r>
              <a:rPr lang="ja-JP" altLang="en-US" sz="1100" dirty="0" smtClean="0"/>
              <a:t>日付</a:t>
            </a:r>
            <a:r>
              <a:rPr lang="ja-JP" altLang="en-US" sz="1100" dirty="0"/>
              <a:t>国事務連絡</a:t>
            </a:r>
            <a:r>
              <a:rPr lang="ja-JP" altLang="en-US" sz="1100" dirty="0" smtClean="0"/>
              <a:t>「来年</a:t>
            </a:r>
            <a:r>
              <a:rPr lang="en-US" altLang="ja-JP" sz="1100" dirty="0" smtClean="0"/>
              <a:t>2</a:t>
            </a:r>
            <a:r>
              <a:rPr lang="ja-JP" altLang="en-US" sz="1100" dirty="0" smtClean="0"/>
              <a:t>月</a:t>
            </a:r>
            <a:r>
              <a:rPr lang="ja-JP" altLang="en-US" sz="1100" dirty="0"/>
              <a:t>末までの催物の開催</a:t>
            </a:r>
            <a:r>
              <a:rPr lang="ja-JP" altLang="en-US" sz="1100" dirty="0" smtClean="0"/>
              <a:t>制限、イベント等における感染拡大防止ガイドライン遵守徹底に向けた取組強化等について</a:t>
            </a:r>
            <a:r>
              <a:rPr lang="ja-JP" altLang="en-US" sz="1100" dirty="0"/>
              <a:t>」</a:t>
            </a:r>
            <a:r>
              <a:rPr lang="ja-JP" altLang="en-US" sz="1100" dirty="0" smtClean="0"/>
              <a:t>参照</a:t>
            </a:r>
            <a:endParaRPr lang="ja-JP" altLang="en-US" sz="1100" dirty="0"/>
          </a:p>
        </p:txBody>
      </p:sp>
      <p:sp>
        <p:nvSpPr>
          <p:cNvPr id="9" name="スライド番号プレースホルダー 3"/>
          <p:cNvSpPr>
            <a:spLocks noGrp="1"/>
          </p:cNvSpPr>
          <p:nvPr>
            <p:ph type="sldNum" sz="quarter" idx="12"/>
          </p:nvPr>
        </p:nvSpPr>
        <p:spPr>
          <a:xfrm>
            <a:off x="9350191" y="6595907"/>
            <a:ext cx="2743200" cy="365125"/>
          </a:xfrm>
        </p:spPr>
        <p:txBody>
          <a:bodyPr/>
          <a:lstStyle/>
          <a:p>
            <a:fld id="{38329C25-BD09-4AEE-90D6-E5269A43C3B5}" type="slidenum">
              <a:rPr kumimoji="1" lang="ja-JP" altLang="en-US" sz="2000" smtClean="0">
                <a:solidFill>
                  <a:schemeClr val="tx1"/>
                </a:solidFill>
              </a:rPr>
              <a:t>6</a:t>
            </a:fld>
            <a:endParaRPr kumimoji="1" lang="ja-JP" altLang="en-US" sz="2000" dirty="0">
              <a:solidFill>
                <a:schemeClr val="tx1"/>
              </a:solidFill>
            </a:endParaRPr>
          </a:p>
        </p:txBody>
      </p:sp>
      <p:sp>
        <p:nvSpPr>
          <p:cNvPr id="10" name="テキスト ボックス 9"/>
          <p:cNvSpPr txBox="1"/>
          <p:nvPr/>
        </p:nvSpPr>
        <p:spPr>
          <a:xfrm>
            <a:off x="243750" y="3585817"/>
            <a:ext cx="11621082" cy="430887"/>
          </a:xfrm>
          <a:prstGeom prst="rect">
            <a:avLst/>
          </a:prstGeom>
          <a:noFill/>
        </p:spPr>
        <p:txBody>
          <a:bodyPr wrap="square" rtlCol="0">
            <a:spAutoFit/>
          </a:bodyPr>
          <a:lstStyle/>
          <a:p>
            <a:r>
              <a:rPr lang="en-US" altLang="ja-JP" sz="1100" dirty="0" smtClean="0"/>
              <a:t>※2:</a:t>
            </a:r>
            <a:r>
              <a:rPr lang="ja-JP" altLang="en-US" sz="1100" dirty="0" smtClean="0"/>
              <a:t>「イベント中の食事を伴う催物」は、必要な感染防止策が担保され、イベント中の発声がない場合に限り、「大声での歓声・声援等がないことを前提としうるもの」と取り扱う</a:t>
            </a:r>
            <a:endParaRPr lang="en-US" altLang="ja-JP" sz="1100" dirty="0" smtClean="0"/>
          </a:p>
          <a:p>
            <a:r>
              <a:rPr lang="ja-JP" altLang="en-US" sz="1100" dirty="0"/>
              <a:t>　</a:t>
            </a:r>
            <a:r>
              <a:rPr lang="ja-JP" altLang="en-US" sz="1100" dirty="0" smtClean="0"/>
              <a:t>　ことを可とする。</a:t>
            </a:r>
            <a:endParaRPr kumimoji="1" lang="ja-JP" altLang="en-US" sz="1100" dirty="0"/>
          </a:p>
        </p:txBody>
      </p:sp>
      <p:graphicFrame>
        <p:nvGraphicFramePr>
          <p:cNvPr id="16" name="表 15"/>
          <p:cNvGraphicFramePr>
            <a:graphicFrameLocks noGrp="1"/>
          </p:cNvGraphicFramePr>
          <p:nvPr>
            <p:extLst/>
          </p:nvPr>
        </p:nvGraphicFramePr>
        <p:xfrm>
          <a:off x="243750" y="117382"/>
          <a:ext cx="11814626" cy="1630680"/>
        </p:xfrm>
        <a:graphic>
          <a:graphicData uri="http://schemas.openxmlformats.org/drawingml/2006/table">
            <a:tbl>
              <a:tblPr firstRow="1" bandRow="1">
                <a:tableStyleId>{5940675A-B579-460E-94D1-54222C63F5DA}</a:tableStyleId>
              </a:tblPr>
              <a:tblGrid>
                <a:gridCol w="1400117">
                  <a:extLst>
                    <a:ext uri="{9D8B030D-6E8A-4147-A177-3AD203B41FA5}">
                      <a16:colId xmlns:a16="http://schemas.microsoft.com/office/drawing/2014/main" val="3124404839"/>
                    </a:ext>
                  </a:extLst>
                </a:gridCol>
                <a:gridCol w="3889419">
                  <a:extLst>
                    <a:ext uri="{9D8B030D-6E8A-4147-A177-3AD203B41FA5}">
                      <a16:colId xmlns:a16="http://schemas.microsoft.com/office/drawing/2014/main" val="4036489531"/>
                    </a:ext>
                  </a:extLst>
                </a:gridCol>
                <a:gridCol w="3752382">
                  <a:extLst>
                    <a:ext uri="{9D8B030D-6E8A-4147-A177-3AD203B41FA5}">
                      <a16:colId xmlns:a16="http://schemas.microsoft.com/office/drawing/2014/main" val="1022711929"/>
                    </a:ext>
                  </a:extLst>
                </a:gridCol>
                <a:gridCol w="2772708">
                  <a:extLst>
                    <a:ext uri="{9D8B030D-6E8A-4147-A177-3AD203B41FA5}">
                      <a16:colId xmlns:a16="http://schemas.microsoft.com/office/drawing/2014/main" val="3803860384"/>
                    </a:ext>
                  </a:extLst>
                </a:gridCol>
              </a:tblGrid>
              <a:tr h="262335">
                <a:tc>
                  <a:txBody>
                    <a:bodyPr/>
                    <a:lstStyle/>
                    <a:p>
                      <a:pPr algn="ctr"/>
                      <a:r>
                        <a:rPr kumimoji="1" lang="ja-JP" altLang="en-US" sz="1400" b="1" dirty="0" smtClean="0">
                          <a:solidFill>
                            <a:schemeClr val="tx1"/>
                          </a:solidFill>
                          <a:latin typeface="+mn-ea"/>
                          <a:ea typeface="+mn-ea"/>
                        </a:rPr>
                        <a:t>時期</a:t>
                      </a:r>
                      <a:endParaRPr kumimoji="1" lang="ja-JP" altLang="en-US" sz="1400" b="1" dirty="0">
                        <a:solidFill>
                          <a:schemeClr val="tx1"/>
                        </a:solidFill>
                        <a:latin typeface="+mn-ea"/>
                        <a:ea typeface="+mn-ea"/>
                      </a:endParaRPr>
                    </a:p>
                  </a:txBody>
                  <a:tcPr anchor="ctr">
                    <a:solidFill>
                      <a:schemeClr val="accent1">
                        <a:lumMod val="60000"/>
                        <a:lumOff val="40000"/>
                      </a:schemeClr>
                    </a:solidFill>
                  </a:tcPr>
                </a:tc>
                <a:tc gridSpan="2">
                  <a:txBody>
                    <a:bodyPr/>
                    <a:lstStyle/>
                    <a:p>
                      <a:pPr algn="ctr"/>
                      <a:r>
                        <a:rPr kumimoji="1" lang="ja-JP" altLang="en-US" sz="1400" b="1" dirty="0" smtClean="0">
                          <a:latin typeface="+mn-ea"/>
                          <a:ea typeface="+mn-ea"/>
                        </a:rPr>
                        <a:t>収容率</a:t>
                      </a:r>
                      <a:endParaRPr kumimoji="1" lang="ja-JP" altLang="en-US" sz="1400" b="1" dirty="0">
                        <a:latin typeface="+mn-ea"/>
                        <a:ea typeface="+mn-ea"/>
                      </a:endParaRPr>
                    </a:p>
                  </a:txBody>
                  <a:tcPr anchor="ctr">
                    <a:solidFill>
                      <a:schemeClr val="accent1">
                        <a:lumMod val="60000"/>
                        <a:lumOff val="40000"/>
                      </a:schemeClr>
                    </a:solidFill>
                  </a:tcPr>
                </a:tc>
                <a:tc hMerge="1">
                  <a:txBody>
                    <a:bodyPr/>
                    <a:lstStyle/>
                    <a:p>
                      <a:pPr algn="ctr"/>
                      <a:endParaRPr kumimoji="1" lang="ja-JP" altLang="en-US" sz="1600" b="1" dirty="0">
                        <a:latin typeface="+mn-ea"/>
                        <a:ea typeface="+mn-ea"/>
                      </a:endParaRPr>
                    </a:p>
                  </a:txBody>
                  <a:tcPr/>
                </a:tc>
                <a:tc>
                  <a:txBody>
                    <a:bodyPr/>
                    <a:lstStyle/>
                    <a:p>
                      <a:pPr algn="ctr"/>
                      <a:r>
                        <a:rPr kumimoji="1" lang="ja-JP" altLang="en-US" sz="1400" b="1" dirty="0" smtClean="0">
                          <a:latin typeface="+mn-ea"/>
                          <a:ea typeface="+mn-ea"/>
                        </a:rPr>
                        <a:t>人数上限</a:t>
                      </a:r>
                      <a:endParaRPr kumimoji="1" lang="ja-JP" altLang="en-US" sz="1400" b="1" dirty="0">
                        <a:latin typeface="+mn-ea"/>
                        <a:ea typeface="+mn-ea"/>
                      </a:endParaRPr>
                    </a:p>
                  </a:txBody>
                  <a:tcPr anchor="ctr">
                    <a:solidFill>
                      <a:schemeClr val="accent1">
                        <a:lumMod val="60000"/>
                        <a:lumOff val="40000"/>
                      </a:schemeClr>
                    </a:solidFill>
                  </a:tcPr>
                </a:tc>
                <a:extLst>
                  <a:ext uri="{0D108BD9-81ED-4DB2-BD59-A6C34878D82A}">
                    <a16:rowId xmlns:a16="http://schemas.microsoft.com/office/drawing/2014/main" val="3218902437"/>
                  </a:ext>
                </a:extLst>
              </a:tr>
              <a:tr h="747655">
                <a:tc rowSpan="2">
                  <a:txBody>
                    <a:bodyPr/>
                    <a:lstStyle/>
                    <a:p>
                      <a:pPr algn="ctr"/>
                      <a:r>
                        <a:rPr kumimoji="1" lang="en-US" altLang="ja-JP" sz="1200" b="1" u="none" dirty="0" smtClean="0">
                          <a:solidFill>
                            <a:schemeClr val="tx1"/>
                          </a:solidFill>
                          <a:latin typeface="+mn-ea"/>
                          <a:ea typeface="+mn-ea"/>
                        </a:rPr>
                        <a:t>11</a:t>
                      </a:r>
                      <a:r>
                        <a:rPr kumimoji="1" lang="ja-JP" altLang="en-US" sz="1200" b="1" u="none" dirty="0" smtClean="0">
                          <a:solidFill>
                            <a:schemeClr val="tx1"/>
                          </a:solidFill>
                          <a:latin typeface="+mn-ea"/>
                          <a:ea typeface="+mn-ea"/>
                        </a:rPr>
                        <a:t>月</a:t>
                      </a:r>
                      <a:r>
                        <a:rPr kumimoji="1" lang="en-US" altLang="ja-JP" sz="1200" b="1" u="none" dirty="0" smtClean="0">
                          <a:solidFill>
                            <a:schemeClr val="tx1"/>
                          </a:solidFill>
                          <a:latin typeface="+mn-ea"/>
                          <a:ea typeface="+mn-ea"/>
                        </a:rPr>
                        <a:t>21</a:t>
                      </a:r>
                      <a:r>
                        <a:rPr kumimoji="1" lang="ja-JP" altLang="en-US" sz="1200" b="1" u="none" dirty="0" smtClean="0">
                          <a:solidFill>
                            <a:schemeClr val="tx1"/>
                          </a:solidFill>
                          <a:latin typeface="+mn-ea"/>
                          <a:ea typeface="+mn-ea"/>
                        </a:rPr>
                        <a:t>日～</a:t>
                      </a:r>
                      <a:endParaRPr kumimoji="1" lang="en-US" altLang="ja-JP" sz="1200" b="1" u="none" dirty="0" smtClean="0">
                        <a:solidFill>
                          <a:schemeClr val="tx1"/>
                        </a:solidFill>
                        <a:latin typeface="+mn-ea"/>
                        <a:ea typeface="+mn-ea"/>
                      </a:endParaRPr>
                    </a:p>
                    <a:p>
                      <a:pPr algn="ctr"/>
                      <a:r>
                        <a:rPr kumimoji="1" lang="en-US" altLang="ja-JP" sz="1200" b="1" u="none" dirty="0" smtClean="0">
                          <a:solidFill>
                            <a:schemeClr val="tx1"/>
                          </a:solidFill>
                          <a:latin typeface="+mn-ea"/>
                          <a:ea typeface="+mn-ea"/>
                        </a:rPr>
                        <a:t>11</a:t>
                      </a:r>
                      <a:r>
                        <a:rPr kumimoji="1" lang="ja-JP" altLang="en-US" sz="1200" b="1" u="none" dirty="0" smtClean="0">
                          <a:solidFill>
                            <a:schemeClr val="tx1"/>
                          </a:solidFill>
                          <a:latin typeface="+mn-ea"/>
                          <a:ea typeface="+mn-ea"/>
                        </a:rPr>
                        <a:t>月末まで</a:t>
                      </a:r>
                      <a:endParaRPr kumimoji="1" lang="ja-JP" altLang="en-US" sz="1200" b="1" u="none" dirty="0">
                        <a:solidFill>
                          <a:schemeClr val="tx1"/>
                        </a:solidFill>
                        <a:latin typeface="+mn-ea"/>
                        <a:ea typeface="+mn-ea"/>
                      </a:endParaRPr>
                    </a:p>
                  </a:txBody>
                  <a:tcPr anchor="ctr"/>
                </a:tc>
                <a:tc>
                  <a:txBody>
                    <a:bodyPr/>
                    <a:lstStyle/>
                    <a:p>
                      <a:pPr algn="ctr"/>
                      <a:r>
                        <a:rPr kumimoji="1" lang="ja-JP" altLang="en-US" sz="1200" b="1" u="none" dirty="0" smtClean="0">
                          <a:solidFill>
                            <a:schemeClr val="tx1"/>
                          </a:solidFill>
                          <a:latin typeface="+mn-ea"/>
                          <a:ea typeface="+mn-ea"/>
                        </a:rPr>
                        <a:t> </a:t>
                      </a:r>
                      <a:r>
                        <a:rPr kumimoji="1" lang="ja-JP" altLang="en-US" sz="1200" b="1" u="sng" dirty="0" smtClean="0">
                          <a:solidFill>
                            <a:schemeClr val="tx1"/>
                          </a:solidFill>
                          <a:latin typeface="+mn-ea"/>
                          <a:ea typeface="+mn-ea"/>
                        </a:rPr>
                        <a:t>大声での歓声・声援等がないことを前提としうる</a:t>
                      </a:r>
                      <a:r>
                        <a:rPr kumimoji="1" lang="ja-JP" altLang="en-US" sz="1200" b="1" u="none" dirty="0" smtClean="0">
                          <a:solidFill>
                            <a:schemeClr val="tx1"/>
                          </a:solidFill>
                          <a:latin typeface="+mn-ea"/>
                          <a:ea typeface="+mn-ea"/>
                        </a:rPr>
                        <a:t>もの</a:t>
                      </a:r>
                      <a:endParaRPr kumimoji="1" lang="en-US" altLang="ja-JP" sz="1200" b="1" u="none" dirty="0" smtClean="0">
                        <a:solidFill>
                          <a:schemeClr val="tx1"/>
                        </a:solidFill>
                        <a:latin typeface="+mn-ea"/>
                        <a:ea typeface="+mn-ea"/>
                      </a:endParaRPr>
                    </a:p>
                    <a:p>
                      <a:endParaRPr kumimoji="1" lang="en-US" altLang="ja-JP" sz="600" b="1" dirty="0" smtClean="0">
                        <a:solidFill>
                          <a:schemeClr val="tx1"/>
                        </a:solidFill>
                        <a:latin typeface="+mn-ea"/>
                        <a:ea typeface="+mn-ea"/>
                      </a:endParaRPr>
                    </a:p>
                    <a:p>
                      <a:r>
                        <a:rPr kumimoji="1" lang="ja-JP" altLang="en-US" sz="1100" b="0" dirty="0" smtClean="0">
                          <a:latin typeface="+mn-ea"/>
                          <a:ea typeface="+mn-ea"/>
                        </a:rPr>
                        <a:t>・クラシック音楽コンサート、演劇等、舞踊、伝統芸能、</a:t>
                      </a:r>
                      <a:endParaRPr kumimoji="1" lang="en-US" altLang="ja-JP" sz="1100" b="0" dirty="0" smtClean="0">
                        <a:latin typeface="+mn-ea"/>
                        <a:ea typeface="+mn-ea"/>
                      </a:endParaRPr>
                    </a:p>
                    <a:p>
                      <a:r>
                        <a:rPr kumimoji="1" lang="ja-JP" altLang="en-US" sz="1100" b="0" dirty="0" smtClean="0">
                          <a:latin typeface="+mn-ea"/>
                          <a:ea typeface="+mn-ea"/>
                        </a:rPr>
                        <a:t>　芸能・演芸、公演・式典、展示会　　　等</a:t>
                      </a:r>
                      <a:endParaRPr kumimoji="1" lang="en-US" altLang="ja-JP" sz="1100" b="0" dirty="0" smtClean="0">
                        <a:latin typeface="+mn-ea"/>
                        <a:ea typeface="+mn-ea"/>
                      </a:endParaRPr>
                    </a:p>
                  </a:txBody>
                  <a:tcPr anchor="ctr">
                    <a:lnB w="28575" cap="flat" cmpd="sng" algn="ctr">
                      <a:solidFill>
                        <a:schemeClr val="tx1"/>
                      </a:solidFill>
                      <a:prstDash val="dash"/>
                      <a:round/>
                      <a:headEnd type="none" w="med" len="med"/>
                      <a:tailEnd type="none" w="med" len="med"/>
                    </a:lnB>
                  </a:tcPr>
                </a:tc>
                <a:tc>
                  <a:txBody>
                    <a:bodyPr/>
                    <a:lstStyle/>
                    <a:p>
                      <a:pPr algn="ctr"/>
                      <a:r>
                        <a:rPr kumimoji="1" lang="ja-JP" altLang="en-US" sz="1200" b="1" u="none" dirty="0" smtClean="0">
                          <a:solidFill>
                            <a:srgbClr val="FF0000"/>
                          </a:solidFill>
                          <a:latin typeface="+mn-ea"/>
                          <a:ea typeface="+mn-ea"/>
                        </a:rPr>
                        <a:t> </a:t>
                      </a:r>
                      <a:r>
                        <a:rPr kumimoji="1" lang="ja-JP" altLang="en-US" sz="1200" b="1" u="sng" dirty="0" smtClean="0">
                          <a:solidFill>
                            <a:schemeClr val="tx1"/>
                          </a:solidFill>
                          <a:latin typeface="+mn-ea"/>
                          <a:ea typeface="+mn-ea"/>
                        </a:rPr>
                        <a:t>大声での歓声・声援等が想定される</a:t>
                      </a:r>
                      <a:r>
                        <a:rPr kumimoji="1" lang="ja-JP" altLang="en-US" sz="1200" b="1" u="none" dirty="0" smtClean="0">
                          <a:solidFill>
                            <a:schemeClr val="tx1"/>
                          </a:solidFill>
                          <a:latin typeface="+mn-ea"/>
                          <a:ea typeface="+mn-ea"/>
                        </a:rPr>
                        <a:t>もの</a:t>
                      </a:r>
                      <a:endParaRPr kumimoji="1" lang="en-US" altLang="ja-JP" sz="1200" b="1" u="none" dirty="0" smtClean="0">
                        <a:solidFill>
                          <a:schemeClr val="tx1"/>
                        </a:solidFill>
                        <a:latin typeface="+mn-ea"/>
                        <a:ea typeface="+mn-ea"/>
                      </a:endParaRPr>
                    </a:p>
                    <a:p>
                      <a:pPr algn="ctr"/>
                      <a:endParaRPr kumimoji="1" lang="en-US" altLang="ja-JP" sz="600" b="1" dirty="0" smtClean="0">
                        <a:latin typeface="+mn-ea"/>
                        <a:ea typeface="+mn-ea"/>
                      </a:endParaRPr>
                    </a:p>
                    <a:p>
                      <a:r>
                        <a:rPr kumimoji="1" lang="ja-JP" altLang="en-US" sz="1100" b="0" dirty="0" smtClean="0">
                          <a:latin typeface="+mn-ea"/>
                          <a:ea typeface="+mn-ea"/>
                        </a:rPr>
                        <a:t>ロック、ポップコンサート、</a:t>
                      </a:r>
                      <a:r>
                        <a:rPr kumimoji="1" lang="ja-JP" altLang="en-US" sz="1100" b="0" baseline="0" dirty="0" smtClean="0">
                          <a:latin typeface="+mn-ea"/>
                          <a:ea typeface="+mn-ea"/>
                        </a:rPr>
                        <a:t> </a:t>
                      </a:r>
                      <a:r>
                        <a:rPr kumimoji="1" lang="ja-JP" altLang="en-US" sz="1100" b="0" dirty="0" smtClean="0">
                          <a:latin typeface="+mn-ea"/>
                          <a:ea typeface="+mn-ea"/>
                        </a:rPr>
                        <a:t>スポーツイベント、公営競技、公演、ライブハウス・ナイトクラブでのイベント　等</a:t>
                      </a:r>
                      <a:endParaRPr kumimoji="1" lang="ja-JP" altLang="en-US" sz="1100" b="0" dirty="0">
                        <a:latin typeface="+mn-ea"/>
                        <a:ea typeface="+mn-ea"/>
                      </a:endParaRPr>
                    </a:p>
                  </a:txBody>
                  <a:tcPr anchor="ctr">
                    <a:lnB w="28575" cap="flat" cmpd="sng" algn="ctr">
                      <a:solidFill>
                        <a:schemeClr val="tx1"/>
                      </a:solidFill>
                      <a:prstDash val="dash"/>
                      <a:round/>
                      <a:headEnd type="none" w="med" len="med"/>
                      <a:tailEnd type="none" w="med" len="med"/>
                    </a:lnB>
                  </a:tcPr>
                </a:tc>
                <a:tc rowSpan="2">
                  <a:txBody>
                    <a:bodyPr/>
                    <a:lstStyle/>
                    <a:p>
                      <a:r>
                        <a:rPr kumimoji="1" lang="ja-JP" altLang="en-US" sz="1200" b="1" dirty="0" smtClean="0">
                          <a:latin typeface="+mn-ea"/>
                          <a:ea typeface="+mn-ea"/>
                        </a:rPr>
                        <a:t>①収容人数</a:t>
                      </a:r>
                      <a:r>
                        <a:rPr kumimoji="1" lang="en-US" altLang="ja-JP" sz="1200" b="1" dirty="0" smtClean="0">
                          <a:latin typeface="+mn-ea"/>
                          <a:ea typeface="+mn-ea"/>
                        </a:rPr>
                        <a:t>10,000</a:t>
                      </a:r>
                      <a:r>
                        <a:rPr kumimoji="1" lang="ja-JP" altLang="en-US" sz="1200" b="1" dirty="0" smtClean="0">
                          <a:latin typeface="+mn-ea"/>
                          <a:ea typeface="+mn-ea"/>
                        </a:rPr>
                        <a:t>人超</a:t>
                      </a:r>
                      <a:endParaRPr kumimoji="1" lang="en-US" altLang="ja-JP" sz="1200" b="1" dirty="0" smtClean="0">
                        <a:latin typeface="+mn-ea"/>
                        <a:ea typeface="+mn-ea"/>
                      </a:endParaRPr>
                    </a:p>
                    <a:p>
                      <a:r>
                        <a:rPr kumimoji="1" lang="ja-JP" altLang="en-US" sz="1200" b="1" dirty="0" smtClean="0">
                          <a:latin typeface="+mn-ea"/>
                          <a:ea typeface="+mn-ea"/>
                        </a:rPr>
                        <a:t>　⇒収容人数の</a:t>
                      </a:r>
                      <a:r>
                        <a:rPr kumimoji="1" lang="en-US" altLang="ja-JP" sz="1200" b="1" dirty="0" smtClean="0">
                          <a:latin typeface="+mn-ea"/>
                          <a:ea typeface="+mn-ea"/>
                        </a:rPr>
                        <a:t>50</a:t>
                      </a:r>
                      <a:r>
                        <a:rPr kumimoji="1" lang="ja-JP" altLang="en-US" sz="1200" b="1" dirty="0" smtClean="0">
                          <a:latin typeface="+mn-ea"/>
                          <a:ea typeface="+mn-ea"/>
                        </a:rPr>
                        <a:t>％</a:t>
                      </a:r>
                      <a:endParaRPr kumimoji="1" lang="en-US" altLang="ja-JP" sz="1200" b="1" dirty="0" smtClean="0">
                        <a:latin typeface="+mn-ea"/>
                        <a:ea typeface="+mn-ea"/>
                      </a:endParaRPr>
                    </a:p>
                    <a:p>
                      <a:endParaRPr kumimoji="1" lang="en-US" altLang="ja-JP" sz="1200" b="1" dirty="0" smtClean="0">
                        <a:latin typeface="+mn-ea"/>
                        <a:ea typeface="+mn-ea"/>
                      </a:endParaRPr>
                    </a:p>
                    <a:p>
                      <a:r>
                        <a:rPr kumimoji="1" lang="ja-JP" altLang="en-US" sz="1200" b="1" dirty="0" smtClean="0">
                          <a:latin typeface="+mn-ea"/>
                          <a:ea typeface="+mn-ea"/>
                        </a:rPr>
                        <a:t>②収容人数</a:t>
                      </a:r>
                      <a:r>
                        <a:rPr kumimoji="1" lang="en-US" altLang="ja-JP" sz="1200" b="1" dirty="0" smtClean="0">
                          <a:latin typeface="+mn-ea"/>
                          <a:ea typeface="+mn-ea"/>
                        </a:rPr>
                        <a:t>10,000</a:t>
                      </a:r>
                      <a:r>
                        <a:rPr kumimoji="1" lang="ja-JP" altLang="en-US" sz="1200" b="1" dirty="0" smtClean="0">
                          <a:latin typeface="+mn-ea"/>
                          <a:ea typeface="+mn-ea"/>
                        </a:rPr>
                        <a:t>人以下</a:t>
                      </a:r>
                      <a:endParaRPr kumimoji="1" lang="en-US" altLang="ja-JP" sz="1200" b="1" dirty="0" smtClean="0">
                        <a:latin typeface="+mn-ea"/>
                        <a:ea typeface="+mn-ea"/>
                      </a:endParaRPr>
                    </a:p>
                    <a:p>
                      <a:r>
                        <a:rPr kumimoji="1" lang="ja-JP" altLang="en-US" sz="1200" b="1" dirty="0" smtClean="0">
                          <a:latin typeface="+mn-ea"/>
                          <a:ea typeface="+mn-ea"/>
                        </a:rPr>
                        <a:t>　⇒</a:t>
                      </a:r>
                      <a:r>
                        <a:rPr kumimoji="1" lang="en-US" altLang="ja-JP" sz="1200" b="1" dirty="0" smtClean="0">
                          <a:latin typeface="+mn-ea"/>
                          <a:ea typeface="+mn-ea"/>
                        </a:rPr>
                        <a:t>5,000</a:t>
                      </a:r>
                      <a:r>
                        <a:rPr kumimoji="1" lang="ja-JP" altLang="en-US" sz="1200" b="1" dirty="0" smtClean="0">
                          <a:latin typeface="+mn-ea"/>
                          <a:ea typeface="+mn-ea"/>
                        </a:rPr>
                        <a:t>人</a:t>
                      </a:r>
                      <a:endParaRPr kumimoji="1" lang="en-US" altLang="ja-JP" sz="1200" b="1" dirty="0" smtClean="0">
                        <a:latin typeface="+mn-ea"/>
                        <a:ea typeface="+mn-ea"/>
                      </a:endParaRPr>
                    </a:p>
                    <a:p>
                      <a:r>
                        <a:rPr kumimoji="1" lang="ja-JP" altLang="en-US" sz="1050" b="0" dirty="0" smtClean="0">
                          <a:latin typeface="+mn-ea"/>
                          <a:ea typeface="+mn-ea"/>
                        </a:rPr>
                        <a:t>（注）収容率と人数上限でどちらか小さいほうを限度（両方の条件を満たす必要）</a:t>
                      </a:r>
                      <a:endParaRPr kumimoji="1" lang="ja-JP" altLang="en-US" sz="1050" b="0" dirty="0">
                        <a:latin typeface="+mn-ea"/>
                        <a:ea typeface="+mn-ea"/>
                      </a:endParaRPr>
                    </a:p>
                  </a:txBody>
                  <a:tcPr anchor="ctr"/>
                </a:tc>
                <a:extLst>
                  <a:ext uri="{0D108BD9-81ED-4DB2-BD59-A6C34878D82A}">
                    <a16:rowId xmlns:a16="http://schemas.microsoft.com/office/drawing/2014/main" val="461516657"/>
                  </a:ext>
                </a:extLst>
              </a:tr>
              <a:tr h="393503">
                <a:tc vMerge="1">
                  <a:txBody>
                    <a:bodyPr/>
                    <a:lstStyle/>
                    <a:p>
                      <a:endParaRPr kumimoji="1" lang="ja-JP" altLang="en-US" sz="1600" dirty="0">
                        <a:latin typeface="+mn-ea"/>
                        <a:ea typeface="+mn-ea"/>
                      </a:endParaRPr>
                    </a:p>
                  </a:txBody>
                  <a:tcPr/>
                </a:tc>
                <a:tc>
                  <a:txBody>
                    <a:bodyPr/>
                    <a:lstStyle/>
                    <a:p>
                      <a:pPr algn="ctr"/>
                      <a:r>
                        <a:rPr kumimoji="1" lang="en-US" altLang="ja-JP" sz="1200" b="1" dirty="0" smtClean="0">
                          <a:latin typeface="+mn-ea"/>
                          <a:ea typeface="+mn-ea"/>
                        </a:rPr>
                        <a:t>100%</a:t>
                      </a:r>
                      <a:r>
                        <a:rPr kumimoji="1" lang="ja-JP" altLang="en-US" sz="1200" b="1" dirty="0" smtClean="0">
                          <a:latin typeface="+mn-ea"/>
                          <a:ea typeface="+mn-ea"/>
                        </a:rPr>
                        <a:t>以内</a:t>
                      </a:r>
                      <a:endParaRPr kumimoji="1" lang="en-US" altLang="ja-JP" sz="1200" b="1" dirty="0" smtClean="0">
                        <a:latin typeface="+mn-ea"/>
                        <a:ea typeface="+mn-ea"/>
                      </a:endParaRPr>
                    </a:p>
                    <a:p>
                      <a:pPr algn="ctr"/>
                      <a:r>
                        <a:rPr kumimoji="1" lang="ja-JP" altLang="en-US" sz="1200" b="1" dirty="0" smtClean="0">
                          <a:latin typeface="+mn-ea"/>
                          <a:ea typeface="+mn-ea"/>
                        </a:rPr>
                        <a:t>（席がない場合は適切な間隔）</a:t>
                      </a:r>
                      <a:endParaRPr kumimoji="1" lang="ja-JP" altLang="en-US" sz="1200" b="1" dirty="0">
                        <a:latin typeface="+mn-ea"/>
                        <a:ea typeface="+mn-ea"/>
                      </a:endParaRPr>
                    </a:p>
                  </a:txBody>
                  <a:tcPr anchor="ctr">
                    <a:lnT w="28575" cap="flat" cmpd="sng" algn="ctr">
                      <a:solidFill>
                        <a:schemeClr val="tx1"/>
                      </a:solidFill>
                      <a:prstDash val="dash"/>
                      <a:round/>
                      <a:headEnd type="none" w="med" len="med"/>
                      <a:tailEnd type="none" w="med" len="med"/>
                    </a:lnT>
                  </a:tcPr>
                </a:tc>
                <a:tc>
                  <a:txBody>
                    <a:bodyPr/>
                    <a:lstStyle/>
                    <a:p>
                      <a:pPr algn="ctr"/>
                      <a:r>
                        <a:rPr kumimoji="1" lang="en-US" altLang="ja-JP" sz="1200" b="1" dirty="0" smtClean="0">
                          <a:latin typeface="+mn-ea"/>
                          <a:ea typeface="+mn-ea"/>
                        </a:rPr>
                        <a:t>50</a:t>
                      </a:r>
                      <a:r>
                        <a:rPr kumimoji="1" lang="ja-JP" altLang="en-US" sz="1200" b="1" dirty="0" smtClean="0">
                          <a:latin typeface="+mn-ea"/>
                          <a:ea typeface="+mn-ea"/>
                        </a:rPr>
                        <a:t>％</a:t>
                      </a:r>
                      <a:r>
                        <a:rPr kumimoji="1" lang="ja-JP" altLang="en-US" sz="1100" b="1" dirty="0" smtClean="0">
                          <a:latin typeface="+mn-ea"/>
                          <a:ea typeface="+mn-ea"/>
                        </a:rPr>
                        <a:t>（</a:t>
                      </a:r>
                      <a:r>
                        <a:rPr kumimoji="1" lang="en-US" altLang="ja-JP" sz="1100" b="1" dirty="0" smtClean="0">
                          <a:latin typeface="+mn-ea"/>
                          <a:ea typeface="+mn-ea"/>
                        </a:rPr>
                        <a:t>※1</a:t>
                      </a:r>
                      <a:r>
                        <a:rPr kumimoji="1" lang="ja-JP" altLang="en-US" sz="1100" b="1" dirty="0" smtClean="0">
                          <a:latin typeface="+mn-ea"/>
                          <a:ea typeface="+mn-ea"/>
                        </a:rPr>
                        <a:t>）</a:t>
                      </a:r>
                      <a:r>
                        <a:rPr kumimoji="1" lang="ja-JP" altLang="en-US" sz="1200" b="1" dirty="0" smtClean="0">
                          <a:latin typeface="+mn-ea"/>
                          <a:ea typeface="+mn-ea"/>
                        </a:rPr>
                        <a:t>以内</a:t>
                      </a:r>
                      <a:endParaRPr kumimoji="1" lang="en-US" altLang="ja-JP" sz="1200" b="1" dirty="0" smtClean="0">
                        <a:latin typeface="+mn-ea"/>
                        <a:ea typeface="+mn-ea"/>
                      </a:endParaRPr>
                    </a:p>
                    <a:p>
                      <a:pPr algn="ctr"/>
                      <a:r>
                        <a:rPr kumimoji="1" lang="ja-JP" altLang="en-US" sz="1200" b="1" dirty="0" smtClean="0">
                          <a:latin typeface="+mn-ea"/>
                          <a:ea typeface="+mn-ea"/>
                        </a:rPr>
                        <a:t>（席がない場合は十分な間隔）</a:t>
                      </a:r>
                      <a:endParaRPr kumimoji="1" lang="ja-JP" altLang="en-US" sz="1200" b="1" dirty="0">
                        <a:latin typeface="+mn-ea"/>
                        <a:ea typeface="+mn-ea"/>
                      </a:endParaRPr>
                    </a:p>
                  </a:txBody>
                  <a:tcPr anchor="ctr">
                    <a:lnT w="28575" cap="flat" cmpd="sng" algn="ctr">
                      <a:solidFill>
                        <a:schemeClr val="tx1"/>
                      </a:solidFill>
                      <a:prstDash val="dash"/>
                      <a:round/>
                      <a:headEnd type="none" w="med" len="med"/>
                      <a:tailEnd type="none" w="med" len="med"/>
                    </a:lnT>
                  </a:tcPr>
                </a:tc>
                <a:tc vMerge="1">
                  <a:txBody>
                    <a:bodyPr/>
                    <a:lstStyle/>
                    <a:p>
                      <a:endParaRPr kumimoji="1" lang="ja-JP" altLang="en-US" sz="1600" b="1" dirty="0">
                        <a:latin typeface="+mn-ea"/>
                        <a:ea typeface="+mn-ea"/>
                      </a:endParaRPr>
                    </a:p>
                  </a:txBody>
                  <a:tcPr/>
                </a:tc>
                <a:extLst>
                  <a:ext uri="{0D108BD9-81ED-4DB2-BD59-A6C34878D82A}">
                    <a16:rowId xmlns:a16="http://schemas.microsoft.com/office/drawing/2014/main" val="223972600"/>
                  </a:ext>
                </a:extLst>
              </a:tr>
            </a:tbl>
          </a:graphicData>
        </a:graphic>
      </p:graphicFrame>
      <p:sp>
        <p:nvSpPr>
          <p:cNvPr id="18" name="正方形/長方形 17"/>
          <p:cNvSpPr/>
          <p:nvPr/>
        </p:nvSpPr>
        <p:spPr>
          <a:xfrm>
            <a:off x="11221393" y="94040"/>
            <a:ext cx="836648" cy="354841"/>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別表</a:t>
            </a:r>
            <a:endParaRPr kumimoji="1" lang="ja-JP" altLang="en-US" dirty="0">
              <a:solidFill>
                <a:schemeClr val="tx1"/>
              </a:solidFill>
            </a:endParaRPr>
          </a:p>
        </p:txBody>
      </p:sp>
    </p:spTree>
    <p:extLst>
      <p:ext uri="{BB962C8B-B14F-4D97-AF65-F5344CB8AC3E}">
        <p14:creationId xmlns:p14="http://schemas.microsoft.com/office/powerpoint/2010/main" val="21001675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42190"/>
            <a:ext cx="2743200" cy="365125"/>
          </a:xfrm>
        </p:spPr>
        <p:txBody>
          <a:bodyPr/>
          <a:lstStyle/>
          <a:p>
            <a:fld id="{38329C25-BD09-4AEE-90D6-E5269A43C3B5}" type="slidenum">
              <a:rPr kumimoji="1" lang="ja-JP" altLang="en-US" sz="2000" smtClean="0"/>
              <a:t>7</a:t>
            </a:fld>
            <a:endParaRPr kumimoji="1" lang="ja-JP" altLang="en-US" sz="2000" dirty="0"/>
          </a:p>
        </p:txBody>
      </p:sp>
      <p:sp>
        <p:nvSpPr>
          <p:cNvPr id="5" name="テキスト ボックス 4"/>
          <p:cNvSpPr txBox="1"/>
          <p:nvPr/>
        </p:nvSpPr>
        <p:spPr>
          <a:xfrm>
            <a:off x="193339" y="19666"/>
            <a:ext cx="4172753" cy="461665"/>
          </a:xfrm>
          <a:prstGeom prst="rect">
            <a:avLst/>
          </a:prstGeom>
          <a:noFill/>
          <a:ln w="19050">
            <a:noFill/>
          </a:ln>
        </p:spPr>
        <p:txBody>
          <a:bodyPr wrap="square" rtlCol="0">
            <a:spAutoFit/>
          </a:bodyPr>
          <a:lstStyle/>
          <a:p>
            <a:pPr algn="ctr"/>
            <a:r>
              <a:rPr kumimoji="1" lang="ja-JP" altLang="en-US" sz="2400" b="1" dirty="0" smtClean="0"/>
              <a:t>●</a:t>
            </a:r>
            <a:r>
              <a:rPr kumimoji="1" lang="ja-JP" altLang="en-US" sz="2400" b="1" u="sng" dirty="0" smtClean="0"/>
              <a:t>施設</a:t>
            </a:r>
            <a:r>
              <a:rPr lang="ja-JP" altLang="en-US" sz="2400" b="1" u="sng" dirty="0" smtClean="0"/>
              <a:t>について</a:t>
            </a:r>
            <a:r>
              <a:rPr lang="ja-JP" altLang="en-US" sz="1600" b="1" u="sng" dirty="0" smtClean="0"/>
              <a:t>（</a:t>
            </a:r>
            <a:r>
              <a:rPr lang="ja-JP" altLang="en-US" sz="1600" u="sng" dirty="0"/>
              <a:t>府有</a:t>
            </a:r>
            <a:r>
              <a:rPr lang="ja-JP" altLang="en-US" sz="1600" u="sng" dirty="0" smtClean="0"/>
              <a:t>施設を含む</a:t>
            </a:r>
            <a:r>
              <a:rPr lang="ja-JP" altLang="en-US" sz="1600" b="1" u="sng" dirty="0" smtClean="0"/>
              <a:t>）</a:t>
            </a:r>
            <a:r>
              <a:rPr lang="ja-JP" altLang="en-US" sz="2400" b="1" dirty="0" smtClean="0"/>
              <a:t>　　　　</a:t>
            </a:r>
            <a:endParaRPr kumimoji="1" lang="ja-JP" altLang="en-US" sz="2400" b="1" dirty="0"/>
          </a:p>
        </p:txBody>
      </p:sp>
      <p:sp>
        <p:nvSpPr>
          <p:cNvPr id="9" name="テキスト ボックス 8"/>
          <p:cNvSpPr txBox="1"/>
          <p:nvPr/>
        </p:nvSpPr>
        <p:spPr>
          <a:xfrm>
            <a:off x="193339" y="390713"/>
            <a:ext cx="11681138" cy="400110"/>
          </a:xfrm>
          <a:prstGeom prst="rect">
            <a:avLst/>
          </a:prstGeom>
          <a:noFill/>
          <a:ln w="19050">
            <a:noFill/>
          </a:ln>
        </p:spPr>
        <p:txBody>
          <a:bodyPr wrap="square" rtlCol="0">
            <a:spAutoFit/>
          </a:bodyPr>
          <a:lstStyle/>
          <a:p>
            <a:pPr marL="285750" indent="-285750">
              <a:buFont typeface="Wingdings" panose="05000000000000000000" pitchFamily="2" charset="2"/>
              <a:buChar char="Ø"/>
            </a:pPr>
            <a:r>
              <a:rPr lang="ja-JP" altLang="en-US" sz="2000" b="1" smtClean="0"/>
              <a:t>施設（事業者）に対し、次の内容を要請</a:t>
            </a:r>
            <a:r>
              <a:rPr lang="ja-JP" altLang="en-US" sz="2000" smtClean="0"/>
              <a:t>。</a:t>
            </a:r>
            <a:endParaRPr lang="en-US" altLang="ja-JP" sz="1600" dirty="0" smtClean="0"/>
          </a:p>
        </p:txBody>
      </p:sp>
      <p:sp>
        <p:nvSpPr>
          <p:cNvPr id="7" name="テキスト ボックス 6"/>
          <p:cNvSpPr txBox="1"/>
          <p:nvPr/>
        </p:nvSpPr>
        <p:spPr>
          <a:xfrm>
            <a:off x="103186" y="767436"/>
            <a:ext cx="12198828" cy="5991384"/>
          </a:xfrm>
          <a:prstGeom prst="rect">
            <a:avLst/>
          </a:prstGeom>
          <a:noFill/>
          <a:ln w="19050">
            <a:noFill/>
          </a:ln>
        </p:spPr>
        <p:txBody>
          <a:bodyPr wrap="square" rtlCol="0">
            <a:spAutoFit/>
          </a:bodyPr>
          <a:lstStyle/>
          <a:p>
            <a:pPr>
              <a:lnSpc>
                <a:spcPts val="2500"/>
              </a:lnSpc>
            </a:pPr>
            <a:r>
              <a:rPr lang="ja-JP" altLang="en-US" b="1" dirty="0" smtClean="0"/>
              <a:t>１．従業員等に</a:t>
            </a:r>
            <a:r>
              <a:rPr lang="ja-JP" altLang="en-US" b="1" dirty="0"/>
              <a:t>対し</a:t>
            </a:r>
            <a:r>
              <a:rPr lang="ja-JP" altLang="en-US" b="1" dirty="0" smtClean="0"/>
              <a:t>、不要不急の外出を自粛するよう求めること</a:t>
            </a:r>
            <a:endParaRPr lang="en-US" altLang="ja-JP" b="1" dirty="0" smtClean="0"/>
          </a:p>
          <a:p>
            <a:pPr>
              <a:lnSpc>
                <a:spcPts val="1800"/>
              </a:lnSpc>
            </a:pPr>
            <a:endParaRPr lang="en-US" altLang="ja-JP" sz="800" b="1" dirty="0"/>
          </a:p>
          <a:p>
            <a:pPr>
              <a:lnSpc>
                <a:spcPts val="2300"/>
              </a:lnSpc>
              <a:defRPr/>
            </a:pPr>
            <a:r>
              <a:rPr lang="ja-JP" altLang="en-US" b="1" dirty="0" smtClean="0">
                <a:solidFill>
                  <a:srgbClr val="FF0000"/>
                </a:solidFill>
              </a:rPr>
              <a:t>２．従業員等に対し、以下の内容を求めること</a:t>
            </a:r>
            <a:endParaRPr lang="en-US" altLang="ja-JP" b="1" dirty="0" smtClean="0">
              <a:solidFill>
                <a:srgbClr val="FF0000"/>
              </a:solidFill>
            </a:endParaRPr>
          </a:p>
          <a:p>
            <a:pPr>
              <a:lnSpc>
                <a:spcPts val="2300"/>
              </a:lnSpc>
              <a:defRPr/>
            </a:pPr>
            <a:r>
              <a:rPr lang="ja-JP" altLang="en-US" b="1" dirty="0">
                <a:solidFill>
                  <a:srgbClr val="FF0000"/>
                </a:solidFill>
              </a:rPr>
              <a:t>　年末年始は「ステイ ホーム」に</a:t>
            </a:r>
            <a:r>
              <a:rPr lang="ja-JP" altLang="en-US" b="1" dirty="0" smtClean="0">
                <a:solidFill>
                  <a:srgbClr val="FF0000"/>
                </a:solidFill>
              </a:rPr>
              <a:t>努める</a:t>
            </a:r>
            <a:r>
              <a:rPr lang="ja-JP" altLang="en-US" b="1" dirty="0">
                <a:solidFill>
                  <a:srgbClr val="FF0000"/>
                </a:solidFill>
              </a:rPr>
              <a:t>こと</a:t>
            </a:r>
            <a:endParaRPr lang="en-US" altLang="ja-JP" b="1" dirty="0">
              <a:solidFill>
                <a:srgbClr val="FF0000"/>
              </a:solidFill>
            </a:endParaRPr>
          </a:p>
          <a:p>
            <a:pPr>
              <a:lnSpc>
                <a:spcPts val="2300"/>
              </a:lnSpc>
              <a:defRPr/>
            </a:pPr>
            <a:r>
              <a:rPr lang="ja-JP" altLang="en-US" b="1" dirty="0">
                <a:solidFill>
                  <a:srgbClr val="FF0000"/>
                </a:solidFill>
              </a:rPr>
              <a:t>　・忘年会、新年会、成人式後の懇親会への参加は、控えること</a:t>
            </a:r>
            <a:endParaRPr lang="en-US" altLang="ja-JP" b="1" dirty="0">
              <a:solidFill>
                <a:srgbClr val="FF0000"/>
              </a:solidFill>
            </a:endParaRPr>
          </a:p>
          <a:p>
            <a:pPr>
              <a:lnSpc>
                <a:spcPts val="2300"/>
              </a:lnSpc>
              <a:defRPr/>
            </a:pPr>
            <a:r>
              <a:rPr lang="ja-JP" altLang="en-US" b="1" dirty="0">
                <a:solidFill>
                  <a:srgbClr val="FF0000"/>
                </a:solidFill>
              </a:rPr>
              <a:t>　・</a:t>
            </a:r>
            <a:r>
              <a:rPr lang="ja-JP" altLang="en-US" b="1" dirty="0">
                <a:solidFill>
                  <a:srgbClr val="FF0000"/>
                </a:solidFill>
                <a:latin typeface="游ゴシック" panose="020B0400000000000000" pitchFamily="50" charset="-128"/>
              </a:rPr>
              <a:t>帰省</a:t>
            </a:r>
            <a:r>
              <a:rPr lang="ja-JP" altLang="en-US" b="1" dirty="0" smtClean="0">
                <a:solidFill>
                  <a:srgbClr val="FF0000"/>
                </a:solidFill>
                <a:latin typeface="游ゴシック" panose="020B0400000000000000" pitchFamily="50" charset="-128"/>
              </a:rPr>
              <a:t>は控える</a:t>
            </a:r>
            <a:r>
              <a:rPr lang="ja-JP" altLang="en-US" b="1" dirty="0">
                <a:solidFill>
                  <a:srgbClr val="FF0000"/>
                </a:solidFill>
                <a:latin typeface="游ゴシック" panose="020B0400000000000000" pitchFamily="50" charset="-128"/>
              </a:rPr>
              <a:t>こと</a:t>
            </a:r>
            <a:endParaRPr lang="en-US" altLang="ja-JP" b="1" dirty="0">
              <a:solidFill>
                <a:srgbClr val="FF0000"/>
              </a:solidFill>
              <a:latin typeface="游ゴシック" panose="020B0400000000000000" pitchFamily="50" charset="-128"/>
            </a:endParaRPr>
          </a:p>
          <a:p>
            <a:pPr>
              <a:lnSpc>
                <a:spcPts val="2300"/>
              </a:lnSpc>
              <a:defRPr/>
            </a:pPr>
            <a:r>
              <a:rPr lang="ja-JP" altLang="en-US" b="1" dirty="0">
                <a:solidFill>
                  <a:srgbClr val="FF0000"/>
                </a:solidFill>
                <a:latin typeface="游ゴシック" panose="020B0400000000000000" pitchFamily="50" charset="-128"/>
              </a:rPr>
              <a:t>　・カウントダウン等、主催者がいないイベントへの参加は、控えること</a:t>
            </a:r>
            <a:endParaRPr lang="en-US" altLang="ja-JP" b="1" dirty="0">
              <a:solidFill>
                <a:srgbClr val="FF0000"/>
              </a:solidFill>
              <a:latin typeface="游ゴシック" panose="020B0400000000000000" pitchFamily="50" charset="-128"/>
            </a:endParaRPr>
          </a:p>
          <a:p>
            <a:pPr>
              <a:lnSpc>
                <a:spcPts val="2300"/>
              </a:lnSpc>
              <a:defRPr/>
            </a:pPr>
            <a:r>
              <a:rPr lang="ja-JP" altLang="en-US" b="1" dirty="0">
                <a:solidFill>
                  <a:srgbClr val="FF0000"/>
                </a:solidFill>
                <a:latin typeface="游ゴシック" panose="020B0400000000000000" pitchFamily="50" charset="-128"/>
              </a:rPr>
              <a:t>　・初詣をする場合は、できるだけ密を避け</a:t>
            </a:r>
            <a:r>
              <a:rPr lang="ja-JP" altLang="en-US" b="1" dirty="0" smtClean="0">
                <a:solidFill>
                  <a:srgbClr val="FF0000"/>
                </a:solidFill>
                <a:latin typeface="游ゴシック" panose="020B0400000000000000" pitchFamily="50" charset="-128"/>
              </a:rPr>
              <a:t>、時期を分散</a:t>
            </a:r>
            <a:r>
              <a:rPr lang="ja-JP" altLang="en-US" b="1" dirty="0">
                <a:solidFill>
                  <a:srgbClr val="FF0000"/>
                </a:solidFill>
                <a:latin typeface="游ゴシック" panose="020B0400000000000000" pitchFamily="50" charset="-128"/>
              </a:rPr>
              <a:t>すること</a:t>
            </a:r>
            <a:endParaRPr lang="en-US" altLang="ja-JP" b="1" dirty="0">
              <a:solidFill>
                <a:srgbClr val="FF0000"/>
              </a:solidFill>
              <a:latin typeface="游ゴシック" panose="020B0400000000000000" pitchFamily="50" charset="-128"/>
            </a:endParaRPr>
          </a:p>
          <a:p>
            <a:pPr>
              <a:lnSpc>
                <a:spcPts val="1800"/>
              </a:lnSpc>
              <a:defRPr/>
            </a:pPr>
            <a:endParaRPr lang="en-US" altLang="ja-JP" b="1" dirty="0"/>
          </a:p>
          <a:p>
            <a:pPr>
              <a:lnSpc>
                <a:spcPts val="1500"/>
              </a:lnSpc>
            </a:pPr>
            <a:r>
              <a:rPr lang="ja-JP" altLang="en-US" b="1" dirty="0"/>
              <a:t>３</a:t>
            </a:r>
            <a:r>
              <a:rPr lang="ja-JP" altLang="en-US" b="1" dirty="0" smtClean="0"/>
              <a:t>．従業員等に</a:t>
            </a:r>
            <a:r>
              <a:rPr lang="ja-JP" altLang="en-US" b="1" dirty="0"/>
              <a:t>対し</a:t>
            </a:r>
            <a:r>
              <a:rPr lang="ja-JP" altLang="en-US" b="1" dirty="0" smtClean="0"/>
              <a:t>、「５人以上」「</a:t>
            </a:r>
            <a:r>
              <a:rPr lang="ja-JP" altLang="en-US" b="1" dirty="0"/>
              <a:t>２</a:t>
            </a:r>
            <a:r>
              <a:rPr lang="ja-JP" altLang="en-US" b="1" dirty="0" smtClean="0"/>
              <a:t>時間以上」の</a:t>
            </a:r>
            <a:r>
              <a:rPr lang="ja-JP" altLang="en-US" b="1" dirty="0"/>
              <a:t>宴会・</a:t>
            </a:r>
            <a:r>
              <a:rPr lang="ja-JP" altLang="en-US" b="1" dirty="0" smtClean="0"/>
              <a:t>飲み会を</a:t>
            </a:r>
            <a:r>
              <a:rPr lang="ja-JP" altLang="en-US" b="1" dirty="0"/>
              <a:t>控えるよう求める</a:t>
            </a:r>
            <a:r>
              <a:rPr lang="ja-JP" altLang="en-US" b="1" dirty="0" smtClean="0"/>
              <a:t>こと</a:t>
            </a:r>
            <a:endParaRPr lang="en-US" altLang="ja-JP" b="1" dirty="0" smtClean="0"/>
          </a:p>
          <a:p>
            <a:pPr>
              <a:lnSpc>
                <a:spcPts val="1800"/>
              </a:lnSpc>
              <a:defRPr/>
            </a:pPr>
            <a:endParaRPr lang="en-US" altLang="ja-JP" sz="800" b="1" dirty="0" smtClean="0">
              <a:latin typeface="游ゴシック" panose="020B0400000000000000" pitchFamily="50" charset="-128"/>
            </a:endParaRPr>
          </a:p>
          <a:p>
            <a:pPr>
              <a:lnSpc>
                <a:spcPts val="1800"/>
              </a:lnSpc>
            </a:pPr>
            <a:r>
              <a:rPr lang="ja-JP" altLang="en-US" b="1" dirty="0">
                <a:latin typeface="游ゴシック" panose="020B0400000000000000" pitchFamily="50" charset="-128"/>
              </a:rPr>
              <a:t>４</a:t>
            </a:r>
            <a:r>
              <a:rPr lang="ja-JP" altLang="en-US" b="1" dirty="0" smtClean="0">
                <a:latin typeface="游ゴシック" panose="020B0400000000000000" pitchFamily="50" charset="-128"/>
              </a:rPr>
              <a:t>．従業員</a:t>
            </a:r>
            <a:r>
              <a:rPr lang="ja-JP" altLang="en-US" b="1" dirty="0">
                <a:latin typeface="游ゴシック" panose="020B0400000000000000" pitchFamily="50" charset="-128"/>
              </a:rPr>
              <a:t>等</a:t>
            </a:r>
            <a:r>
              <a:rPr lang="ja-JP" altLang="en-US" b="1" dirty="0" smtClean="0">
                <a:latin typeface="游ゴシック" panose="020B0400000000000000" pitchFamily="50" charset="-128"/>
              </a:rPr>
              <a:t>に少しでも症状がある場合は、休暇を取得しやすい環境を整えるとともに検査受診を勧めること</a:t>
            </a:r>
            <a:endParaRPr lang="en-US" altLang="ja-JP" b="1" dirty="0" smtClean="0"/>
          </a:p>
          <a:p>
            <a:pPr>
              <a:lnSpc>
                <a:spcPts val="1200"/>
              </a:lnSpc>
            </a:pPr>
            <a:r>
              <a:rPr lang="ja-JP" altLang="en-US" b="1" dirty="0"/>
              <a:t>　</a:t>
            </a:r>
            <a:r>
              <a:rPr lang="ja-JP" altLang="en-US" b="1" dirty="0" smtClean="0"/>
              <a:t>　</a:t>
            </a:r>
            <a:endParaRPr lang="en-US" altLang="ja-JP" b="1" dirty="0"/>
          </a:p>
          <a:p>
            <a:pPr>
              <a:lnSpc>
                <a:spcPts val="1800"/>
              </a:lnSpc>
            </a:pPr>
            <a:r>
              <a:rPr lang="ja-JP" altLang="en-US" b="1" dirty="0"/>
              <a:t>５</a:t>
            </a:r>
            <a:r>
              <a:rPr lang="ja-JP" altLang="en-US" b="1" dirty="0" smtClean="0"/>
              <a:t>．業種</a:t>
            </a:r>
            <a:r>
              <a:rPr lang="ja-JP" altLang="en-US" b="1" dirty="0"/>
              <a:t>別</a:t>
            </a:r>
            <a:r>
              <a:rPr lang="ja-JP" altLang="en-US" b="1" dirty="0" smtClean="0"/>
              <a:t>ガイドラインを遵守 （</a:t>
            </a:r>
            <a:r>
              <a:rPr lang="ja-JP" altLang="en-US" b="1" dirty="0"/>
              <a:t>感染防止宣言ステッカーの導入</a:t>
            </a:r>
            <a:r>
              <a:rPr lang="ja-JP" altLang="en-US" b="1" dirty="0" smtClean="0"/>
              <a:t>）すること</a:t>
            </a:r>
            <a:endParaRPr lang="en-US" altLang="ja-JP" b="1" dirty="0" smtClean="0"/>
          </a:p>
          <a:p>
            <a:pPr>
              <a:lnSpc>
                <a:spcPts val="1200"/>
              </a:lnSpc>
            </a:pPr>
            <a:endParaRPr lang="en-US" altLang="ja-JP" b="1" dirty="0" smtClean="0"/>
          </a:p>
          <a:p>
            <a:pPr>
              <a:lnSpc>
                <a:spcPts val="2000"/>
              </a:lnSpc>
            </a:pPr>
            <a:r>
              <a:rPr lang="ja-JP" altLang="en-US" b="1" dirty="0"/>
              <a:t>６</a:t>
            </a:r>
            <a:r>
              <a:rPr lang="ja-JP" altLang="en-US" b="1" dirty="0" smtClean="0"/>
              <a:t>．飲食店においては以下に留意すること</a:t>
            </a:r>
            <a:endParaRPr lang="ja-JP" altLang="en-US" b="1" dirty="0"/>
          </a:p>
          <a:p>
            <a:pPr>
              <a:lnSpc>
                <a:spcPts val="2000"/>
              </a:lnSpc>
            </a:pPr>
            <a:r>
              <a:rPr lang="ja-JP" altLang="en-US" b="1" dirty="0"/>
              <a:t>　　・パーテーションの</a:t>
            </a:r>
            <a:r>
              <a:rPr lang="ja-JP" altLang="en-US" b="1" dirty="0" smtClean="0"/>
              <a:t>活用　　・</a:t>
            </a:r>
            <a:r>
              <a:rPr lang="ja-JP" altLang="en-US" b="1" dirty="0"/>
              <a:t>会話の際は、マスク・フェイスシールドを着用（食事中のマスクの活用を含む）</a:t>
            </a:r>
          </a:p>
          <a:p>
            <a:pPr>
              <a:lnSpc>
                <a:spcPts val="2000"/>
              </a:lnSpc>
            </a:pPr>
            <a:r>
              <a:rPr lang="ja-JP" altLang="en-US" b="1" dirty="0"/>
              <a:t>　　・斜め向かいに</a:t>
            </a:r>
            <a:r>
              <a:rPr lang="ja-JP" altLang="en-US" b="1" dirty="0" smtClean="0"/>
              <a:t>座る</a:t>
            </a:r>
            <a:r>
              <a:rPr lang="ja-JP" altLang="en-US" b="1" dirty="0"/>
              <a:t>　</a:t>
            </a:r>
            <a:r>
              <a:rPr lang="ja-JP" altLang="en-US" b="1" dirty="0" smtClean="0"/>
              <a:t>　　　・</a:t>
            </a:r>
            <a:r>
              <a:rPr lang="en-US" altLang="ja-JP" b="1" dirty="0" smtClean="0"/>
              <a:t>CO</a:t>
            </a:r>
            <a:r>
              <a:rPr lang="ja-JP" altLang="en-US" b="1" dirty="0" smtClean="0"/>
              <a:t>２センサー等を活用し、換気状況が適切か確認</a:t>
            </a:r>
            <a:endParaRPr lang="en-US" altLang="ja-JP" sz="800" b="1" dirty="0" smtClean="0"/>
          </a:p>
          <a:p>
            <a:pPr>
              <a:lnSpc>
                <a:spcPts val="1200"/>
              </a:lnSpc>
            </a:pPr>
            <a:endParaRPr lang="en-US" altLang="ja-JP" sz="800" b="1" dirty="0"/>
          </a:p>
          <a:p>
            <a:pPr>
              <a:lnSpc>
                <a:spcPts val="1800"/>
              </a:lnSpc>
            </a:pPr>
            <a:r>
              <a:rPr lang="ja-JP" altLang="en-US" b="1" dirty="0"/>
              <a:t>７</a:t>
            </a:r>
            <a:r>
              <a:rPr lang="ja-JP" altLang="en-US" b="1" dirty="0" smtClean="0"/>
              <a:t>．</a:t>
            </a:r>
            <a:r>
              <a:rPr lang="ja-JP" altLang="en-US" b="1" dirty="0"/>
              <a:t>休憩室、喫煙所、更衣室などでのマスクを外した状態での会話は控える</a:t>
            </a:r>
            <a:r>
              <a:rPr lang="ja-JP" altLang="en-US" b="1" dirty="0" smtClean="0"/>
              <a:t>こと</a:t>
            </a:r>
            <a:endParaRPr lang="en-US" altLang="ja-JP" b="1" dirty="0" smtClean="0"/>
          </a:p>
          <a:p>
            <a:pPr>
              <a:lnSpc>
                <a:spcPts val="1200"/>
              </a:lnSpc>
            </a:pPr>
            <a:r>
              <a:rPr lang="ja-JP" altLang="en-US" b="1" dirty="0"/>
              <a:t>　</a:t>
            </a:r>
          </a:p>
          <a:p>
            <a:pPr lvl="0">
              <a:lnSpc>
                <a:spcPts val="1800"/>
              </a:lnSpc>
              <a:defRPr/>
            </a:pPr>
            <a:r>
              <a:rPr lang="ja-JP" altLang="en-US" b="1" dirty="0"/>
              <a:t>８</a:t>
            </a:r>
            <a:r>
              <a:rPr lang="ja-JP" altLang="en-US" b="1" dirty="0" smtClean="0"/>
              <a:t>．業種別ガイドラインを遵守（感染防止宣言ステッカーの導入）していない、接待を伴う飲食店及び酒類の</a:t>
            </a:r>
            <a:endParaRPr lang="en-US" altLang="ja-JP" b="1" dirty="0" smtClean="0"/>
          </a:p>
          <a:p>
            <a:pPr lvl="0">
              <a:lnSpc>
                <a:spcPts val="1800"/>
              </a:lnSpc>
              <a:defRPr/>
            </a:pPr>
            <a:r>
              <a:rPr lang="ja-JP" altLang="en-US" b="1" dirty="0"/>
              <a:t>　</a:t>
            </a:r>
            <a:r>
              <a:rPr lang="ja-JP" altLang="en-US" b="1" dirty="0" smtClean="0"/>
              <a:t>　提供を行う飲食店の利用を自粛すること</a:t>
            </a:r>
            <a:endParaRPr lang="en-US" altLang="ja-JP" sz="800" b="1" dirty="0" smtClean="0"/>
          </a:p>
          <a:p>
            <a:pPr>
              <a:lnSpc>
                <a:spcPts val="1200"/>
              </a:lnSpc>
            </a:pPr>
            <a:endParaRPr lang="en-US" altLang="ja-JP" sz="800" b="1" dirty="0" smtClean="0"/>
          </a:p>
          <a:p>
            <a:pPr>
              <a:lnSpc>
                <a:spcPts val="1800"/>
              </a:lnSpc>
            </a:pPr>
            <a:r>
              <a:rPr lang="ja-JP" altLang="en-US" b="1" dirty="0"/>
              <a:t>９</a:t>
            </a:r>
            <a:r>
              <a:rPr lang="ja-JP" altLang="en-US" b="1" dirty="0" smtClean="0"/>
              <a:t>．</a:t>
            </a:r>
            <a:r>
              <a:rPr lang="ja-JP" altLang="en-US" b="1" dirty="0"/>
              <a:t>国の接触確認アプリ「ＣＯＣＯＡ</a:t>
            </a:r>
            <a:r>
              <a:rPr lang="ja-JP" altLang="en-US" b="1" dirty="0" smtClean="0"/>
              <a:t>」、大阪コロナ追跡システムの導入、又は名簿作成など追跡対策をとること</a:t>
            </a:r>
            <a:endParaRPr lang="en-US" altLang="ja-JP" b="1" dirty="0" smtClean="0"/>
          </a:p>
        </p:txBody>
      </p:sp>
      <p:sp>
        <p:nvSpPr>
          <p:cNvPr id="11" name="正方形/長方形 10"/>
          <p:cNvSpPr/>
          <p:nvPr/>
        </p:nvSpPr>
        <p:spPr>
          <a:xfrm>
            <a:off x="10403349" y="170531"/>
            <a:ext cx="1471128" cy="470061"/>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参考資料３</a:t>
            </a:r>
            <a:endParaRPr kumimoji="1" lang="ja-JP" altLang="en-US" dirty="0">
              <a:solidFill>
                <a:schemeClr val="tx1"/>
              </a:solidFill>
            </a:endParaRPr>
          </a:p>
        </p:txBody>
      </p:sp>
      <p:sp>
        <p:nvSpPr>
          <p:cNvPr id="8" name="正方形/長方形 7"/>
          <p:cNvSpPr/>
          <p:nvPr/>
        </p:nvSpPr>
        <p:spPr>
          <a:xfrm>
            <a:off x="193339" y="729959"/>
            <a:ext cx="7740047" cy="37541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193339" y="1232217"/>
            <a:ext cx="11449162" cy="191022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2806196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76096" y="6463130"/>
            <a:ext cx="2743200" cy="365125"/>
          </a:xfrm>
        </p:spPr>
        <p:txBody>
          <a:bodyPr/>
          <a:lstStyle/>
          <a:p>
            <a:fld id="{38329C25-BD09-4AEE-90D6-E5269A43C3B5}" type="slidenum">
              <a:rPr kumimoji="1" lang="ja-JP" altLang="en-US" sz="2000" smtClean="0">
                <a:solidFill>
                  <a:schemeClr val="tx1"/>
                </a:solidFill>
              </a:rPr>
              <a:t>8</a:t>
            </a:fld>
            <a:endParaRPr kumimoji="1" lang="ja-JP" altLang="en-US" sz="2000" dirty="0">
              <a:solidFill>
                <a:schemeClr val="tx1"/>
              </a:solidFill>
            </a:endParaRPr>
          </a:p>
        </p:txBody>
      </p:sp>
      <p:sp>
        <p:nvSpPr>
          <p:cNvPr id="6" name="テキスト ボックス 5"/>
          <p:cNvSpPr txBox="1"/>
          <p:nvPr/>
        </p:nvSpPr>
        <p:spPr>
          <a:xfrm>
            <a:off x="193338" y="252849"/>
            <a:ext cx="6774132" cy="461665"/>
          </a:xfrm>
          <a:prstGeom prst="rect">
            <a:avLst/>
          </a:prstGeom>
          <a:noFill/>
          <a:ln w="19050">
            <a:noFill/>
          </a:ln>
        </p:spPr>
        <p:txBody>
          <a:bodyPr wrap="square" rtlCol="0">
            <a:spAutoFit/>
          </a:bodyPr>
          <a:lstStyle/>
          <a:p>
            <a:r>
              <a:rPr lang="en-US" altLang="ja-JP" sz="2400" b="1" dirty="0" smtClean="0"/>
              <a:t>〈</a:t>
            </a:r>
            <a:r>
              <a:rPr lang="ja-JP" altLang="en-US" sz="2400" b="1" u="sng" dirty="0" smtClean="0"/>
              <a:t>高齢者施設、医療機関等へのお願い</a:t>
            </a:r>
            <a:r>
              <a:rPr kumimoji="1" lang="en-US" altLang="ja-JP" sz="2400" b="1" u="sng" dirty="0" smtClean="0"/>
              <a:t>〉</a:t>
            </a:r>
            <a:r>
              <a:rPr lang="ja-JP" altLang="en-US" sz="2400" b="1" dirty="0" smtClean="0"/>
              <a:t>　　　　</a:t>
            </a:r>
            <a:endParaRPr kumimoji="1" lang="ja-JP" altLang="en-US" sz="2400" b="1" dirty="0"/>
          </a:p>
        </p:txBody>
      </p:sp>
      <p:sp>
        <p:nvSpPr>
          <p:cNvPr id="3" name="正方形/長方形 2"/>
          <p:cNvSpPr/>
          <p:nvPr/>
        </p:nvSpPr>
        <p:spPr>
          <a:xfrm>
            <a:off x="245580" y="816804"/>
            <a:ext cx="11973716" cy="5799023"/>
          </a:xfrm>
          <a:prstGeom prst="rect">
            <a:avLst/>
          </a:prstGeom>
        </p:spPr>
        <p:txBody>
          <a:bodyPr wrap="square">
            <a:spAutoFit/>
          </a:bodyPr>
          <a:lstStyle/>
          <a:p>
            <a:pPr>
              <a:lnSpc>
                <a:spcPts val="2500"/>
              </a:lnSpc>
            </a:pPr>
            <a:r>
              <a:rPr lang="ja-JP" altLang="en-US" b="1" dirty="0"/>
              <a:t>１</a:t>
            </a:r>
            <a:r>
              <a:rPr lang="ja-JP" altLang="en-US" b="1" dirty="0" smtClean="0"/>
              <a:t>．</a:t>
            </a:r>
            <a:r>
              <a:rPr lang="ja-JP" altLang="en-US" b="1" dirty="0"/>
              <a:t>職員、施設と関わりのある業務の従業員</a:t>
            </a:r>
            <a:r>
              <a:rPr lang="ja-JP" altLang="en-US" b="1" dirty="0" smtClean="0"/>
              <a:t>に</a:t>
            </a:r>
            <a:r>
              <a:rPr lang="ja-JP" altLang="en-US" b="1" dirty="0"/>
              <a:t>対し、不要不急の外出を自粛するよう求めること</a:t>
            </a:r>
            <a:endParaRPr lang="en-US" altLang="ja-JP" b="1" dirty="0"/>
          </a:p>
          <a:p>
            <a:pPr>
              <a:lnSpc>
                <a:spcPts val="1800"/>
              </a:lnSpc>
            </a:pPr>
            <a:endParaRPr lang="en-US" altLang="ja-JP" sz="800" b="1" dirty="0"/>
          </a:p>
          <a:p>
            <a:pPr>
              <a:lnSpc>
                <a:spcPts val="2200"/>
              </a:lnSpc>
              <a:defRPr/>
            </a:pPr>
            <a:r>
              <a:rPr lang="ja-JP" altLang="en-US" b="1" dirty="0">
                <a:solidFill>
                  <a:srgbClr val="FF0000"/>
                </a:solidFill>
              </a:rPr>
              <a:t>２</a:t>
            </a:r>
            <a:r>
              <a:rPr lang="ja-JP" altLang="en-US" b="1" dirty="0" smtClean="0">
                <a:solidFill>
                  <a:srgbClr val="FF0000"/>
                </a:solidFill>
              </a:rPr>
              <a:t>．職員、施設と関わりのある業務の従業員に</a:t>
            </a:r>
            <a:r>
              <a:rPr lang="ja-JP" altLang="en-US" b="1" dirty="0">
                <a:solidFill>
                  <a:srgbClr val="FF0000"/>
                </a:solidFill>
              </a:rPr>
              <a:t>対し、以下の内容を求めること</a:t>
            </a:r>
            <a:endParaRPr lang="en-US" altLang="ja-JP" b="1" dirty="0">
              <a:solidFill>
                <a:srgbClr val="FF0000"/>
              </a:solidFill>
            </a:endParaRPr>
          </a:p>
          <a:p>
            <a:pPr>
              <a:lnSpc>
                <a:spcPts val="2200"/>
              </a:lnSpc>
              <a:defRPr/>
            </a:pPr>
            <a:r>
              <a:rPr lang="ja-JP" altLang="en-US" b="1" dirty="0">
                <a:solidFill>
                  <a:srgbClr val="FF0000"/>
                </a:solidFill>
              </a:rPr>
              <a:t>　年末年始は「ステイ ホーム」に</a:t>
            </a:r>
            <a:r>
              <a:rPr lang="ja-JP" altLang="en-US" b="1" dirty="0" smtClean="0">
                <a:solidFill>
                  <a:srgbClr val="FF0000"/>
                </a:solidFill>
              </a:rPr>
              <a:t>努める</a:t>
            </a:r>
            <a:r>
              <a:rPr lang="ja-JP" altLang="en-US" b="1" dirty="0">
                <a:solidFill>
                  <a:srgbClr val="FF0000"/>
                </a:solidFill>
              </a:rPr>
              <a:t>こと</a:t>
            </a:r>
            <a:endParaRPr lang="en-US" altLang="ja-JP" b="1" dirty="0">
              <a:solidFill>
                <a:srgbClr val="FF0000"/>
              </a:solidFill>
            </a:endParaRPr>
          </a:p>
          <a:p>
            <a:pPr>
              <a:lnSpc>
                <a:spcPts val="2200"/>
              </a:lnSpc>
              <a:defRPr/>
            </a:pPr>
            <a:r>
              <a:rPr lang="ja-JP" altLang="en-US" b="1" dirty="0">
                <a:solidFill>
                  <a:srgbClr val="FF0000"/>
                </a:solidFill>
              </a:rPr>
              <a:t>　・忘年会、新年会、成人式後の懇親会への参加は、控えること</a:t>
            </a:r>
            <a:endParaRPr lang="en-US" altLang="ja-JP" b="1" dirty="0">
              <a:solidFill>
                <a:srgbClr val="FF0000"/>
              </a:solidFill>
            </a:endParaRPr>
          </a:p>
          <a:p>
            <a:pPr>
              <a:lnSpc>
                <a:spcPts val="2200"/>
              </a:lnSpc>
              <a:defRPr/>
            </a:pPr>
            <a:r>
              <a:rPr lang="ja-JP" altLang="en-US" b="1" dirty="0">
                <a:solidFill>
                  <a:srgbClr val="FF0000"/>
                </a:solidFill>
              </a:rPr>
              <a:t>　・</a:t>
            </a:r>
            <a:r>
              <a:rPr lang="ja-JP" altLang="en-US" b="1" dirty="0">
                <a:solidFill>
                  <a:srgbClr val="FF0000"/>
                </a:solidFill>
                <a:latin typeface="游ゴシック" panose="020B0400000000000000" pitchFamily="50" charset="-128"/>
              </a:rPr>
              <a:t>帰省</a:t>
            </a:r>
            <a:r>
              <a:rPr lang="ja-JP" altLang="en-US" b="1" dirty="0" smtClean="0">
                <a:solidFill>
                  <a:srgbClr val="FF0000"/>
                </a:solidFill>
                <a:latin typeface="游ゴシック" panose="020B0400000000000000" pitchFamily="50" charset="-128"/>
              </a:rPr>
              <a:t>は控える</a:t>
            </a:r>
            <a:r>
              <a:rPr lang="ja-JP" altLang="en-US" b="1" dirty="0">
                <a:solidFill>
                  <a:srgbClr val="FF0000"/>
                </a:solidFill>
                <a:latin typeface="游ゴシック" panose="020B0400000000000000" pitchFamily="50" charset="-128"/>
              </a:rPr>
              <a:t>こと</a:t>
            </a:r>
            <a:endParaRPr lang="en-US" altLang="ja-JP" b="1" dirty="0">
              <a:solidFill>
                <a:srgbClr val="FF0000"/>
              </a:solidFill>
              <a:latin typeface="游ゴシック" panose="020B0400000000000000" pitchFamily="50" charset="-128"/>
            </a:endParaRPr>
          </a:p>
          <a:p>
            <a:pPr>
              <a:lnSpc>
                <a:spcPts val="2200"/>
              </a:lnSpc>
              <a:defRPr/>
            </a:pPr>
            <a:r>
              <a:rPr lang="ja-JP" altLang="en-US" b="1" dirty="0">
                <a:solidFill>
                  <a:srgbClr val="FF0000"/>
                </a:solidFill>
                <a:latin typeface="游ゴシック" panose="020B0400000000000000" pitchFamily="50" charset="-128"/>
              </a:rPr>
              <a:t>　・カウントダウン等、主催者がいないイベントへの参加は、控えること</a:t>
            </a:r>
            <a:endParaRPr lang="en-US" altLang="ja-JP" b="1" dirty="0">
              <a:solidFill>
                <a:srgbClr val="FF0000"/>
              </a:solidFill>
              <a:latin typeface="游ゴシック" panose="020B0400000000000000" pitchFamily="50" charset="-128"/>
            </a:endParaRPr>
          </a:p>
          <a:p>
            <a:pPr>
              <a:lnSpc>
                <a:spcPts val="2200"/>
              </a:lnSpc>
              <a:defRPr/>
            </a:pPr>
            <a:r>
              <a:rPr lang="ja-JP" altLang="en-US" b="1" dirty="0">
                <a:solidFill>
                  <a:srgbClr val="FF0000"/>
                </a:solidFill>
                <a:latin typeface="游ゴシック" panose="020B0400000000000000" pitchFamily="50" charset="-128"/>
              </a:rPr>
              <a:t>　・初詣をする場合は、できるだけ密を避け</a:t>
            </a:r>
            <a:r>
              <a:rPr lang="ja-JP" altLang="en-US" b="1" dirty="0" smtClean="0">
                <a:solidFill>
                  <a:srgbClr val="FF0000"/>
                </a:solidFill>
                <a:latin typeface="游ゴシック" panose="020B0400000000000000" pitchFamily="50" charset="-128"/>
              </a:rPr>
              <a:t>、時期を分散</a:t>
            </a:r>
            <a:r>
              <a:rPr lang="ja-JP" altLang="en-US" b="1" dirty="0">
                <a:solidFill>
                  <a:srgbClr val="FF0000"/>
                </a:solidFill>
                <a:latin typeface="游ゴシック" panose="020B0400000000000000" pitchFamily="50" charset="-128"/>
              </a:rPr>
              <a:t>すること</a:t>
            </a:r>
            <a:endParaRPr lang="en-US" altLang="ja-JP" b="1" dirty="0">
              <a:solidFill>
                <a:srgbClr val="FF0000"/>
              </a:solidFill>
              <a:latin typeface="游ゴシック" panose="020B0400000000000000" pitchFamily="50" charset="-128"/>
            </a:endParaRPr>
          </a:p>
          <a:p>
            <a:pPr>
              <a:lnSpc>
                <a:spcPts val="1800"/>
              </a:lnSpc>
              <a:defRPr/>
            </a:pPr>
            <a:endParaRPr lang="en-US" altLang="ja-JP" b="1" dirty="0"/>
          </a:p>
          <a:p>
            <a:pPr>
              <a:lnSpc>
                <a:spcPts val="1800"/>
              </a:lnSpc>
            </a:pPr>
            <a:r>
              <a:rPr lang="ja-JP" altLang="en-US" b="1" dirty="0"/>
              <a:t>３</a:t>
            </a:r>
            <a:r>
              <a:rPr lang="ja-JP" altLang="en-US" b="1" dirty="0" smtClean="0"/>
              <a:t>．</a:t>
            </a:r>
            <a:r>
              <a:rPr lang="ja-JP" altLang="en-US" b="1" dirty="0"/>
              <a:t>職員、施設と関わりのある業務の従業員に</a:t>
            </a:r>
            <a:r>
              <a:rPr lang="ja-JP" altLang="en-US" b="1" dirty="0" smtClean="0"/>
              <a:t>対し、</a:t>
            </a:r>
            <a:r>
              <a:rPr lang="ja-JP" altLang="en-US" b="1" dirty="0" smtClean="0">
                <a:latin typeface="游ゴシック" panose="020B0400000000000000" pitchFamily="50" charset="-128"/>
              </a:rPr>
              <a:t>「</a:t>
            </a:r>
            <a:r>
              <a:rPr lang="ja-JP" altLang="en-US" b="1" dirty="0">
                <a:latin typeface="游ゴシック" panose="020B0400000000000000" pitchFamily="50" charset="-128"/>
              </a:rPr>
              <a:t>５人以上</a:t>
            </a:r>
            <a:r>
              <a:rPr lang="ja-JP" altLang="en-US" b="1" dirty="0" smtClean="0">
                <a:latin typeface="游ゴシック" panose="020B0400000000000000" pitchFamily="50" charset="-128"/>
              </a:rPr>
              <a:t>」「</a:t>
            </a:r>
            <a:r>
              <a:rPr lang="ja-JP" altLang="en-US" b="1" dirty="0">
                <a:latin typeface="游ゴシック" panose="020B0400000000000000" pitchFamily="50" charset="-128"/>
              </a:rPr>
              <a:t>２</a:t>
            </a:r>
            <a:r>
              <a:rPr lang="ja-JP" altLang="en-US" b="1" dirty="0" smtClean="0">
                <a:latin typeface="游ゴシック" panose="020B0400000000000000" pitchFamily="50" charset="-128"/>
              </a:rPr>
              <a:t>時間</a:t>
            </a:r>
            <a:r>
              <a:rPr lang="ja-JP" altLang="en-US" b="1" dirty="0">
                <a:latin typeface="游ゴシック" panose="020B0400000000000000" pitchFamily="50" charset="-128"/>
              </a:rPr>
              <a:t>以上」の宴会・飲み会は</a:t>
            </a:r>
            <a:endParaRPr lang="en-US" altLang="ja-JP" b="1" dirty="0">
              <a:latin typeface="游ゴシック" panose="020B0400000000000000" pitchFamily="50" charset="-128"/>
            </a:endParaRPr>
          </a:p>
          <a:p>
            <a:pPr>
              <a:lnSpc>
                <a:spcPts val="1800"/>
              </a:lnSpc>
            </a:pPr>
            <a:r>
              <a:rPr lang="ja-JP" altLang="en-US" b="1" dirty="0">
                <a:latin typeface="游ゴシック" panose="020B0400000000000000" pitchFamily="50" charset="-128"/>
              </a:rPr>
              <a:t>　　控えるよう求める</a:t>
            </a:r>
            <a:r>
              <a:rPr lang="ja-JP" altLang="en-US" b="1" dirty="0" smtClean="0">
                <a:latin typeface="游ゴシック" panose="020B0400000000000000" pitchFamily="50" charset="-128"/>
              </a:rPr>
              <a:t>こと</a:t>
            </a:r>
            <a:endParaRPr lang="en-US" altLang="ja-JP" b="1" dirty="0" smtClean="0">
              <a:latin typeface="游ゴシック" panose="020B0400000000000000" pitchFamily="50" charset="-128"/>
            </a:endParaRPr>
          </a:p>
          <a:p>
            <a:pPr>
              <a:lnSpc>
                <a:spcPts val="1800"/>
              </a:lnSpc>
              <a:defRPr/>
            </a:pPr>
            <a:endParaRPr lang="en-US" altLang="ja-JP" b="1" dirty="0" smtClean="0">
              <a:latin typeface="游ゴシック" panose="020B0400000000000000" pitchFamily="50" charset="-128"/>
            </a:endParaRPr>
          </a:p>
          <a:p>
            <a:pPr>
              <a:lnSpc>
                <a:spcPts val="1800"/>
              </a:lnSpc>
            </a:pPr>
            <a:r>
              <a:rPr lang="ja-JP" altLang="en-US" b="1" dirty="0">
                <a:latin typeface="游ゴシック" panose="020B0400000000000000" pitchFamily="50" charset="-128"/>
              </a:rPr>
              <a:t>４</a:t>
            </a:r>
            <a:r>
              <a:rPr lang="ja-JP" altLang="en-US" b="1" dirty="0" smtClean="0">
                <a:latin typeface="游ゴシック" panose="020B0400000000000000" pitchFamily="50" charset="-128"/>
              </a:rPr>
              <a:t>．</a:t>
            </a:r>
            <a:r>
              <a:rPr lang="ja-JP" altLang="en-US" b="1" dirty="0">
                <a:latin typeface="游ゴシック" panose="020B0400000000000000" pitchFamily="50" charset="-128"/>
              </a:rPr>
              <a:t>職員に少しでも症状がある場合は、休暇を取得しやすい環境を整えるとともに</a:t>
            </a:r>
            <a:r>
              <a:rPr lang="ja-JP" altLang="en-US" b="1" dirty="0" smtClean="0">
                <a:latin typeface="游ゴシック" panose="020B0400000000000000" pitchFamily="50" charset="-128"/>
              </a:rPr>
              <a:t>検査を受診させること</a:t>
            </a:r>
            <a:endParaRPr lang="en-US" altLang="ja-JP" b="1" dirty="0" smtClean="0"/>
          </a:p>
          <a:p>
            <a:pPr>
              <a:lnSpc>
                <a:spcPts val="1800"/>
              </a:lnSpc>
            </a:pPr>
            <a:endParaRPr lang="en-US" altLang="ja-JP" b="1" dirty="0"/>
          </a:p>
          <a:p>
            <a:pPr>
              <a:lnSpc>
                <a:spcPts val="1800"/>
              </a:lnSpc>
            </a:pPr>
            <a:r>
              <a:rPr lang="ja-JP" altLang="en-US" b="1" dirty="0"/>
              <a:t>５</a:t>
            </a:r>
            <a:r>
              <a:rPr lang="ja-JP" altLang="en-US" b="1" dirty="0" smtClean="0"/>
              <a:t>．職員</a:t>
            </a:r>
            <a:r>
              <a:rPr lang="ja-JP" altLang="en-US" b="1" dirty="0"/>
              <a:t>、施設と関わりのある業務の従業員、入所者・入院患者、外部から訪問される方に対し</a:t>
            </a:r>
            <a:r>
              <a:rPr lang="ja-JP" altLang="en-US" b="1" dirty="0" smtClean="0"/>
              <a:t>、徹底した</a:t>
            </a:r>
            <a:endParaRPr lang="en-US" altLang="ja-JP" b="1" dirty="0" smtClean="0"/>
          </a:p>
          <a:p>
            <a:pPr>
              <a:lnSpc>
                <a:spcPts val="1800"/>
              </a:lnSpc>
            </a:pPr>
            <a:r>
              <a:rPr lang="ja-JP" altLang="en-US" b="1" dirty="0"/>
              <a:t>　</a:t>
            </a:r>
            <a:r>
              <a:rPr lang="ja-JP" altLang="en-US" b="1" dirty="0" smtClean="0"/>
              <a:t>　感染</a:t>
            </a:r>
            <a:r>
              <a:rPr lang="ja-JP" altLang="en-US" b="1" dirty="0"/>
              <a:t>防止対策（マスクの着用、手指消毒等）を求める</a:t>
            </a:r>
            <a:r>
              <a:rPr lang="ja-JP" altLang="en-US" b="1" dirty="0" smtClean="0"/>
              <a:t>こと</a:t>
            </a:r>
            <a:endParaRPr lang="en-US" altLang="ja-JP" b="1" dirty="0" smtClean="0"/>
          </a:p>
          <a:p>
            <a:pPr>
              <a:lnSpc>
                <a:spcPts val="1800"/>
              </a:lnSpc>
            </a:pPr>
            <a:endParaRPr lang="en-US" altLang="ja-JP" b="1" dirty="0"/>
          </a:p>
          <a:p>
            <a:pPr>
              <a:lnSpc>
                <a:spcPts val="1800"/>
              </a:lnSpc>
            </a:pPr>
            <a:r>
              <a:rPr lang="ja-JP" altLang="en-US" b="1" dirty="0"/>
              <a:t>６</a:t>
            </a:r>
            <a:r>
              <a:rPr lang="ja-JP" altLang="en-US" b="1" dirty="0" smtClean="0"/>
              <a:t>．</a:t>
            </a:r>
            <a:r>
              <a:rPr lang="ja-JP" altLang="en-US" b="1" dirty="0"/>
              <a:t>寒い環境においても、適度な保湿、適切な換気（</a:t>
            </a:r>
            <a:r>
              <a:rPr lang="en-US" altLang="ja-JP" b="1" dirty="0"/>
              <a:t>CO</a:t>
            </a:r>
            <a:r>
              <a:rPr lang="ja-JP" altLang="en-US" b="1" dirty="0"/>
              <a:t>２センサーの活用による確認等）を実施する</a:t>
            </a:r>
            <a:r>
              <a:rPr lang="ja-JP" altLang="en-US" b="1" dirty="0" smtClean="0"/>
              <a:t>こと</a:t>
            </a:r>
            <a:endParaRPr lang="en-US" altLang="ja-JP" b="1" dirty="0" smtClean="0"/>
          </a:p>
          <a:p>
            <a:pPr>
              <a:lnSpc>
                <a:spcPts val="1800"/>
              </a:lnSpc>
            </a:pPr>
            <a:endParaRPr lang="en-US" altLang="ja-JP" b="1" dirty="0" smtClean="0"/>
          </a:p>
          <a:p>
            <a:pPr>
              <a:lnSpc>
                <a:spcPts val="1800"/>
              </a:lnSpc>
            </a:pPr>
            <a:r>
              <a:rPr lang="ja-JP" altLang="en-US" b="1" dirty="0" smtClean="0"/>
              <a:t>７．</a:t>
            </a:r>
            <a:r>
              <a:rPr lang="ja-JP" altLang="en-US" b="1" dirty="0"/>
              <a:t>休憩室、喫煙所、更衣室などでのマスクを外した状態での会話は控える</a:t>
            </a:r>
            <a:r>
              <a:rPr lang="ja-JP" altLang="en-US" b="1" dirty="0" smtClean="0"/>
              <a:t>こと</a:t>
            </a:r>
            <a:endParaRPr lang="en-US" altLang="ja-JP" b="1" dirty="0" smtClean="0"/>
          </a:p>
          <a:p>
            <a:pPr>
              <a:lnSpc>
                <a:spcPts val="1800"/>
              </a:lnSpc>
            </a:pPr>
            <a:endParaRPr lang="en-US" altLang="ja-JP" b="1" dirty="0" smtClean="0"/>
          </a:p>
          <a:p>
            <a:pPr lvl="0">
              <a:lnSpc>
                <a:spcPts val="1800"/>
              </a:lnSpc>
              <a:defRPr/>
            </a:pPr>
            <a:r>
              <a:rPr lang="ja-JP" altLang="en-US" b="1" dirty="0"/>
              <a:t>８</a:t>
            </a:r>
            <a:r>
              <a:rPr lang="ja-JP" altLang="en-US" b="1" dirty="0" smtClean="0"/>
              <a:t>．</a:t>
            </a:r>
            <a:r>
              <a:rPr lang="ja-JP" altLang="en-US" b="1" dirty="0"/>
              <a:t>業種別ガイドラインを遵守（感染防止宣言ステッカーの導入）していない</a:t>
            </a:r>
            <a:r>
              <a:rPr lang="ja-JP" altLang="en-US" b="1" dirty="0" smtClean="0"/>
              <a:t>、接待</a:t>
            </a:r>
            <a:r>
              <a:rPr lang="ja-JP" altLang="en-US" b="1" dirty="0"/>
              <a:t>を伴う飲食店及び酒類</a:t>
            </a:r>
            <a:r>
              <a:rPr lang="ja-JP" altLang="en-US" b="1" dirty="0" smtClean="0"/>
              <a:t>の</a:t>
            </a:r>
            <a:endParaRPr lang="en-US" altLang="ja-JP" b="1" dirty="0" smtClean="0"/>
          </a:p>
          <a:p>
            <a:pPr lvl="0">
              <a:lnSpc>
                <a:spcPts val="1800"/>
              </a:lnSpc>
              <a:defRPr/>
            </a:pPr>
            <a:r>
              <a:rPr lang="ja-JP" altLang="en-US" b="1" dirty="0"/>
              <a:t>　</a:t>
            </a:r>
            <a:r>
              <a:rPr lang="ja-JP" altLang="en-US" b="1" dirty="0" smtClean="0"/>
              <a:t>　提供を</a:t>
            </a:r>
            <a:r>
              <a:rPr lang="ja-JP" altLang="en-US" b="1" dirty="0"/>
              <a:t>行う飲食店の利用を自粛する</a:t>
            </a:r>
            <a:r>
              <a:rPr lang="ja-JP" altLang="en-US" b="1" dirty="0" smtClean="0"/>
              <a:t>こと</a:t>
            </a:r>
            <a:endParaRPr lang="en-US" altLang="ja-JP" b="1" dirty="0">
              <a:latin typeface="游ゴシック" panose="020B0400000000000000" pitchFamily="50" charset="-128"/>
            </a:endParaRPr>
          </a:p>
        </p:txBody>
      </p:sp>
      <p:sp>
        <p:nvSpPr>
          <p:cNvPr id="7" name="正方形/長方形 6"/>
          <p:cNvSpPr/>
          <p:nvPr/>
        </p:nvSpPr>
        <p:spPr>
          <a:xfrm>
            <a:off x="10403349" y="170531"/>
            <a:ext cx="1471128" cy="470061"/>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参考資料４</a:t>
            </a:r>
            <a:endParaRPr kumimoji="1" lang="ja-JP" altLang="en-US" dirty="0">
              <a:solidFill>
                <a:schemeClr val="tx1"/>
              </a:solidFill>
            </a:endParaRPr>
          </a:p>
        </p:txBody>
      </p:sp>
      <p:sp>
        <p:nvSpPr>
          <p:cNvPr id="9" name="正方形/長方形 8"/>
          <p:cNvSpPr/>
          <p:nvPr/>
        </p:nvSpPr>
        <p:spPr>
          <a:xfrm>
            <a:off x="245580" y="741655"/>
            <a:ext cx="10959040" cy="44933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245579" y="1293282"/>
            <a:ext cx="10959041" cy="18620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414787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6" name="テキスト ボックス 5"/>
          <p:cNvSpPr txBox="1"/>
          <p:nvPr/>
        </p:nvSpPr>
        <p:spPr>
          <a:xfrm>
            <a:off x="167581" y="48616"/>
            <a:ext cx="4172753" cy="461665"/>
          </a:xfrm>
          <a:prstGeom prst="rect">
            <a:avLst/>
          </a:prstGeom>
          <a:noFill/>
          <a:ln w="1905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経済界へのお願い</a:t>
            </a:r>
            <a:r>
              <a:rPr kumimoji="1" lang="en-US" altLang="ja-JP"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9" name="正方形/長方形 8"/>
          <p:cNvSpPr/>
          <p:nvPr/>
        </p:nvSpPr>
        <p:spPr>
          <a:xfrm>
            <a:off x="277490" y="537116"/>
            <a:ext cx="13091562" cy="6509474"/>
          </a:xfrm>
          <a:prstGeom prst="rect">
            <a:avLst/>
          </a:prstGeom>
        </p:spPr>
        <p:txBody>
          <a:bodyPr wrap="square">
            <a:spAutoFit/>
          </a:bodyPr>
          <a:lstStyle/>
          <a:p>
            <a:pPr>
              <a:lnSpc>
                <a:spcPts val="1800"/>
              </a:lnSpc>
            </a:pPr>
            <a:r>
              <a:rPr lang="ja-JP" altLang="en-US" b="1" dirty="0"/>
              <a:t>１</a:t>
            </a:r>
            <a:r>
              <a:rPr lang="ja-JP" altLang="en-US" b="1" dirty="0" smtClean="0"/>
              <a:t>．従業員等に</a:t>
            </a:r>
            <a:r>
              <a:rPr lang="ja-JP" altLang="en-US" b="1" dirty="0"/>
              <a:t>対し、不要不急の外出を自粛するよう求めること</a:t>
            </a:r>
            <a:endParaRPr lang="en-US" altLang="ja-JP" b="1" dirty="0"/>
          </a:p>
          <a:p>
            <a:pPr>
              <a:lnSpc>
                <a:spcPts val="1800"/>
              </a:lnSpc>
            </a:pPr>
            <a:endParaRPr lang="en-US" altLang="ja-JP" sz="800" b="1" dirty="0"/>
          </a:p>
          <a:p>
            <a:pPr>
              <a:lnSpc>
                <a:spcPts val="1800"/>
              </a:lnSpc>
              <a:defRPr/>
            </a:pPr>
            <a:r>
              <a:rPr lang="ja-JP" altLang="en-US" b="1" dirty="0">
                <a:solidFill>
                  <a:srgbClr val="FF0000"/>
                </a:solidFill>
              </a:rPr>
              <a:t>２</a:t>
            </a:r>
            <a:r>
              <a:rPr lang="ja-JP" altLang="en-US" b="1" dirty="0" smtClean="0">
                <a:solidFill>
                  <a:srgbClr val="FF0000"/>
                </a:solidFill>
              </a:rPr>
              <a:t>．従業員等に</a:t>
            </a:r>
            <a:r>
              <a:rPr lang="ja-JP" altLang="en-US" b="1" dirty="0">
                <a:solidFill>
                  <a:srgbClr val="FF0000"/>
                </a:solidFill>
              </a:rPr>
              <a:t>対し、以下の内容を求めること</a:t>
            </a:r>
            <a:endParaRPr lang="en-US" altLang="ja-JP" b="1" dirty="0">
              <a:solidFill>
                <a:srgbClr val="FF0000"/>
              </a:solidFill>
            </a:endParaRPr>
          </a:p>
          <a:p>
            <a:pPr>
              <a:lnSpc>
                <a:spcPts val="1800"/>
              </a:lnSpc>
              <a:defRPr/>
            </a:pPr>
            <a:r>
              <a:rPr lang="ja-JP" altLang="en-US" b="1" dirty="0">
                <a:solidFill>
                  <a:srgbClr val="FF0000"/>
                </a:solidFill>
              </a:rPr>
              <a:t>　年末年始は「ステイ ホーム」に</a:t>
            </a:r>
            <a:r>
              <a:rPr lang="ja-JP" altLang="en-US" b="1" dirty="0" smtClean="0">
                <a:solidFill>
                  <a:srgbClr val="FF0000"/>
                </a:solidFill>
              </a:rPr>
              <a:t>努める</a:t>
            </a:r>
            <a:r>
              <a:rPr lang="ja-JP" altLang="en-US" b="1" dirty="0">
                <a:solidFill>
                  <a:srgbClr val="FF0000"/>
                </a:solidFill>
              </a:rPr>
              <a:t>こと</a:t>
            </a:r>
            <a:endParaRPr lang="en-US" altLang="ja-JP" b="1" dirty="0">
              <a:solidFill>
                <a:srgbClr val="FF0000"/>
              </a:solidFill>
            </a:endParaRPr>
          </a:p>
          <a:p>
            <a:pPr lvl="0">
              <a:defRPr/>
            </a:pPr>
            <a:r>
              <a:rPr lang="ja-JP" altLang="en-US" b="1" dirty="0" smtClean="0">
                <a:solidFill>
                  <a:srgbClr val="FF0000"/>
                </a:solidFill>
              </a:rPr>
              <a:t>　</a:t>
            </a:r>
            <a:r>
              <a:rPr lang="ja-JP" altLang="en-US" b="1" dirty="0">
                <a:solidFill>
                  <a:srgbClr val="FF0000"/>
                </a:solidFill>
              </a:rPr>
              <a:t>・忘年会、新年会、成人式後の懇親会への参加は、控えること</a:t>
            </a:r>
            <a:endParaRPr lang="en-US" altLang="ja-JP" b="1" dirty="0">
              <a:solidFill>
                <a:srgbClr val="FF0000"/>
              </a:solidFill>
            </a:endParaRPr>
          </a:p>
          <a:p>
            <a:pPr lvl="0">
              <a:defRPr/>
            </a:pPr>
            <a:r>
              <a:rPr lang="ja-JP" altLang="en-US" b="1" dirty="0">
                <a:solidFill>
                  <a:srgbClr val="FF0000"/>
                </a:solidFill>
              </a:rPr>
              <a:t>　・</a:t>
            </a:r>
            <a:r>
              <a:rPr lang="ja-JP" altLang="en-US" b="1" dirty="0">
                <a:solidFill>
                  <a:srgbClr val="FF0000"/>
                </a:solidFill>
                <a:latin typeface="游ゴシック" panose="020B0400000000000000" pitchFamily="50" charset="-128"/>
              </a:rPr>
              <a:t>帰省</a:t>
            </a:r>
            <a:r>
              <a:rPr lang="ja-JP" altLang="en-US" b="1" dirty="0" smtClean="0">
                <a:solidFill>
                  <a:srgbClr val="FF0000"/>
                </a:solidFill>
                <a:latin typeface="游ゴシック" panose="020B0400000000000000" pitchFamily="50" charset="-128"/>
              </a:rPr>
              <a:t>は控える</a:t>
            </a:r>
            <a:r>
              <a:rPr lang="ja-JP" altLang="en-US" b="1" dirty="0">
                <a:solidFill>
                  <a:srgbClr val="FF0000"/>
                </a:solidFill>
                <a:latin typeface="游ゴシック" panose="020B0400000000000000" pitchFamily="50" charset="-128"/>
              </a:rPr>
              <a:t>こと</a:t>
            </a:r>
            <a:endParaRPr lang="en-US" altLang="ja-JP" b="1" dirty="0">
              <a:solidFill>
                <a:srgbClr val="FF0000"/>
              </a:solidFill>
              <a:latin typeface="游ゴシック" panose="020B0400000000000000" pitchFamily="50" charset="-128"/>
            </a:endParaRPr>
          </a:p>
          <a:p>
            <a:pPr lvl="0">
              <a:defRPr/>
            </a:pPr>
            <a:r>
              <a:rPr lang="ja-JP" altLang="en-US" b="1" dirty="0">
                <a:solidFill>
                  <a:srgbClr val="FF0000"/>
                </a:solidFill>
                <a:latin typeface="游ゴシック" panose="020B0400000000000000" pitchFamily="50" charset="-128"/>
              </a:rPr>
              <a:t>　・カウントダウン等、主催者がいないイベントへの参加は、控えること</a:t>
            </a:r>
            <a:endParaRPr lang="en-US" altLang="ja-JP" b="1" dirty="0">
              <a:solidFill>
                <a:srgbClr val="FF0000"/>
              </a:solidFill>
              <a:latin typeface="游ゴシック" panose="020B0400000000000000" pitchFamily="50" charset="-128"/>
            </a:endParaRPr>
          </a:p>
          <a:p>
            <a:pPr lvl="0">
              <a:defRPr/>
            </a:pPr>
            <a:r>
              <a:rPr lang="ja-JP" altLang="en-US" b="1" dirty="0">
                <a:solidFill>
                  <a:srgbClr val="FF0000"/>
                </a:solidFill>
                <a:latin typeface="游ゴシック" panose="020B0400000000000000" pitchFamily="50" charset="-128"/>
              </a:rPr>
              <a:t>　・初詣をする場合は、できるだけ密を避け</a:t>
            </a:r>
            <a:r>
              <a:rPr lang="ja-JP" altLang="en-US" b="1" dirty="0" smtClean="0">
                <a:solidFill>
                  <a:srgbClr val="FF0000"/>
                </a:solidFill>
                <a:latin typeface="游ゴシック" panose="020B0400000000000000" pitchFamily="50" charset="-128"/>
              </a:rPr>
              <a:t>、時期を分散</a:t>
            </a:r>
            <a:r>
              <a:rPr lang="ja-JP" altLang="en-US" b="1" dirty="0">
                <a:solidFill>
                  <a:srgbClr val="FF0000"/>
                </a:solidFill>
                <a:latin typeface="游ゴシック" panose="020B0400000000000000" pitchFamily="50" charset="-128"/>
              </a:rPr>
              <a:t>すること</a:t>
            </a:r>
            <a:endParaRPr lang="en-US" altLang="ja-JP" b="1" dirty="0">
              <a:solidFill>
                <a:srgbClr val="FF0000"/>
              </a:solidFill>
              <a:latin typeface="游ゴシック" panose="020B0400000000000000" pitchFamily="50" charset="-128"/>
            </a:endParaRPr>
          </a:p>
          <a:p>
            <a:pPr>
              <a:lnSpc>
                <a:spcPts val="1800"/>
              </a:lnSpc>
              <a:defRPr/>
            </a:pPr>
            <a:endParaRPr lang="en-US" altLang="ja-JP" sz="800" b="1" dirty="0" smtClean="0"/>
          </a:p>
          <a:p>
            <a:pPr>
              <a:lnSpc>
                <a:spcPts val="1800"/>
              </a:lnSpc>
            </a:pPr>
            <a:r>
              <a:rPr lang="ja-JP" altLang="en-US" b="1" dirty="0" smtClean="0"/>
              <a:t>３．</a:t>
            </a:r>
            <a:r>
              <a:rPr lang="ja-JP" altLang="en-US" b="1" dirty="0"/>
              <a:t>従業員等に対し、「５人以上」「２時間以上」の宴会・飲み会を控えるよう求める</a:t>
            </a:r>
            <a:r>
              <a:rPr lang="ja-JP" altLang="en-US" b="1" dirty="0" smtClean="0"/>
              <a:t>こと</a:t>
            </a:r>
            <a:endParaRPr lang="en-US" altLang="ja-JP" b="1" dirty="0" smtClean="0"/>
          </a:p>
          <a:p>
            <a:pPr>
              <a:lnSpc>
                <a:spcPts val="1800"/>
              </a:lnSpc>
              <a:defRPr/>
            </a:pPr>
            <a:endParaRPr lang="en-US" altLang="ja-JP" sz="800" b="1" dirty="0">
              <a:latin typeface="游ゴシック" panose="020B0400000000000000" pitchFamily="50" charset="-128"/>
            </a:endParaRPr>
          </a:p>
          <a:p>
            <a:pPr>
              <a:lnSpc>
                <a:spcPts val="1800"/>
              </a:lnSpc>
              <a:defRPr/>
            </a:pPr>
            <a:r>
              <a:rPr lang="ja-JP" altLang="en-US" b="1" dirty="0"/>
              <a:t>４</a:t>
            </a:r>
            <a:r>
              <a:rPr lang="ja-JP" altLang="en-US" b="1" dirty="0" smtClean="0"/>
              <a:t>．</a:t>
            </a:r>
            <a:r>
              <a:rPr lang="ja-JP" altLang="en-US" b="1" dirty="0"/>
              <a:t>従業員等に少しでも症状が有る場合は、休暇を取得しやすい環境を整えるとともに検査受診を勧める</a:t>
            </a:r>
            <a:r>
              <a:rPr lang="ja-JP" altLang="en-US" b="1" dirty="0" smtClean="0"/>
              <a:t>こと</a:t>
            </a:r>
            <a:endParaRPr lang="en-US" altLang="ja-JP" b="1" dirty="0" smtClean="0"/>
          </a:p>
          <a:p>
            <a:pPr>
              <a:lnSpc>
                <a:spcPts val="1800"/>
              </a:lnSpc>
              <a:defRPr/>
            </a:pPr>
            <a:endParaRPr lang="en-US" altLang="ja-JP" sz="800" b="1" dirty="0"/>
          </a:p>
          <a:p>
            <a:pPr lvl="0">
              <a:lnSpc>
                <a:spcPts val="1800"/>
              </a:lnSpc>
              <a:defRPr/>
            </a:pPr>
            <a:r>
              <a:rPr lang="ja-JP" altLang="en-US" b="1" dirty="0"/>
              <a:t>５</a:t>
            </a:r>
            <a:r>
              <a:rPr lang="ja-JP" altLang="en-US" b="1" dirty="0" smtClean="0"/>
              <a:t>．</a:t>
            </a:r>
            <a:r>
              <a:rPr lang="ja-JP" altLang="en-US" b="1" dirty="0"/>
              <a:t>テレワークを推進すること</a:t>
            </a:r>
          </a:p>
          <a:p>
            <a:pPr lvl="0">
              <a:lnSpc>
                <a:spcPts val="1800"/>
              </a:lnSpc>
              <a:defRPr/>
            </a:pPr>
            <a:r>
              <a:rPr lang="ja-JP" altLang="en-US" b="1" dirty="0"/>
              <a:t>　　出勤が必要となる職場でも、ローテーション勤務、時差通勤、自転車通勤などの取り組みを推進する</a:t>
            </a:r>
            <a:r>
              <a:rPr lang="ja-JP" altLang="en-US" b="1" dirty="0" smtClean="0"/>
              <a:t>こと</a:t>
            </a:r>
            <a:endParaRPr lang="en-US" altLang="ja-JP" b="1" dirty="0" smtClean="0"/>
          </a:p>
          <a:p>
            <a:pPr lvl="0">
              <a:lnSpc>
                <a:spcPts val="1800"/>
              </a:lnSpc>
              <a:defRPr/>
            </a:pPr>
            <a:endParaRPr lang="en-US" altLang="ja-JP" sz="800" b="1" dirty="0"/>
          </a:p>
          <a:p>
            <a:pPr>
              <a:lnSpc>
                <a:spcPts val="1800"/>
              </a:lnSpc>
              <a:defRPr/>
            </a:pPr>
            <a:r>
              <a:rPr lang="ja-JP" altLang="en-US" b="1" dirty="0"/>
              <a:t>６</a:t>
            </a:r>
            <a:r>
              <a:rPr lang="ja-JP" altLang="en-US" b="1" dirty="0" smtClean="0"/>
              <a:t>．</a:t>
            </a:r>
            <a:r>
              <a:rPr lang="ja-JP" altLang="en-US" b="1" dirty="0"/>
              <a:t>寒い環境においても、適度な保湿、適切な換気（</a:t>
            </a:r>
            <a:r>
              <a:rPr lang="en-US" altLang="ja-JP" b="1" dirty="0"/>
              <a:t>CO</a:t>
            </a:r>
            <a:r>
              <a:rPr lang="ja-JP" altLang="en-US" b="1" dirty="0"/>
              <a:t>２センサーの活用による確認等）を実施する</a:t>
            </a:r>
            <a:r>
              <a:rPr lang="ja-JP" altLang="en-US" b="1" dirty="0" smtClean="0"/>
              <a:t>こと</a:t>
            </a:r>
            <a:endParaRPr lang="en-US" altLang="ja-JP" b="1" dirty="0" smtClean="0"/>
          </a:p>
          <a:p>
            <a:pPr>
              <a:lnSpc>
                <a:spcPts val="1800"/>
              </a:lnSpc>
              <a:defRPr/>
            </a:pPr>
            <a:endParaRPr lang="en-US" altLang="ja-JP" sz="800" b="1" dirty="0"/>
          </a:p>
          <a:p>
            <a:pPr>
              <a:lnSpc>
                <a:spcPts val="1800"/>
              </a:lnSpc>
              <a:defRPr/>
            </a:pPr>
            <a:r>
              <a:rPr lang="ja-JP" altLang="en-US" b="1" dirty="0"/>
              <a:t>７</a:t>
            </a:r>
            <a:r>
              <a:rPr lang="ja-JP" altLang="en-US" b="1" dirty="0" smtClean="0"/>
              <a:t>．</a:t>
            </a:r>
            <a:r>
              <a:rPr lang="ja-JP" altLang="en-US" b="1" dirty="0"/>
              <a:t>休憩室、喫煙所、更衣室などでのマスクを外した状態での会話は控える</a:t>
            </a:r>
            <a:r>
              <a:rPr lang="ja-JP" altLang="en-US" b="1" dirty="0" smtClean="0"/>
              <a:t>こと</a:t>
            </a:r>
            <a:endParaRPr lang="en-US" altLang="ja-JP" b="1" dirty="0" smtClean="0"/>
          </a:p>
          <a:p>
            <a:pPr>
              <a:lnSpc>
                <a:spcPts val="1800"/>
              </a:lnSpc>
              <a:defRPr/>
            </a:pPr>
            <a:endParaRPr lang="en-US" altLang="ja-JP" sz="800" b="1" dirty="0"/>
          </a:p>
          <a:p>
            <a:pPr lvl="0">
              <a:lnSpc>
                <a:spcPts val="1800"/>
              </a:lnSpc>
              <a:defRPr/>
            </a:pPr>
            <a:r>
              <a:rPr lang="ja-JP" altLang="en-US" b="1" dirty="0"/>
              <a:t>８</a:t>
            </a:r>
            <a:r>
              <a:rPr lang="ja-JP" altLang="en-US" b="1" dirty="0" smtClean="0"/>
              <a:t>．</a:t>
            </a:r>
            <a:r>
              <a:rPr lang="ja-JP" altLang="en-US" b="1" dirty="0"/>
              <a:t>業種別ガイドラインを遵守（感染防止宣言ステッカーの導入）していない、接待を伴う飲食店</a:t>
            </a:r>
            <a:r>
              <a:rPr lang="ja-JP" altLang="en-US" b="1" dirty="0" smtClean="0"/>
              <a:t>及び酒類の</a:t>
            </a:r>
            <a:endParaRPr lang="en-US" altLang="ja-JP" b="1" dirty="0"/>
          </a:p>
          <a:p>
            <a:pPr lvl="0">
              <a:lnSpc>
                <a:spcPts val="1800"/>
              </a:lnSpc>
              <a:defRPr/>
            </a:pPr>
            <a:r>
              <a:rPr lang="ja-JP" altLang="en-US" b="1" dirty="0"/>
              <a:t>　　</a:t>
            </a:r>
            <a:r>
              <a:rPr lang="ja-JP" altLang="en-US" b="1" dirty="0" smtClean="0"/>
              <a:t>提供</a:t>
            </a:r>
            <a:r>
              <a:rPr lang="ja-JP" altLang="en-US" b="1" dirty="0"/>
              <a:t>を行う飲食店の利用を自粛する</a:t>
            </a:r>
            <a:r>
              <a:rPr lang="ja-JP" altLang="en-US" b="1" dirty="0" smtClean="0"/>
              <a:t>こと</a:t>
            </a:r>
            <a:endParaRPr lang="en-US" altLang="ja-JP" b="1" dirty="0" smtClean="0"/>
          </a:p>
          <a:p>
            <a:pPr lvl="0">
              <a:lnSpc>
                <a:spcPts val="1800"/>
              </a:lnSpc>
              <a:defRPr/>
            </a:pPr>
            <a:endParaRPr lang="en-US" altLang="ja-JP" sz="800" b="1" dirty="0"/>
          </a:p>
          <a:p>
            <a:pPr>
              <a:lnSpc>
                <a:spcPts val="1800"/>
              </a:lnSpc>
              <a:defRPr/>
            </a:pPr>
            <a:r>
              <a:rPr lang="ja-JP" altLang="en-US" b="1" dirty="0"/>
              <a:t>９</a:t>
            </a:r>
            <a:r>
              <a:rPr lang="ja-JP" altLang="en-US" b="1" dirty="0" smtClean="0"/>
              <a:t>．</a:t>
            </a:r>
            <a:r>
              <a:rPr lang="ja-JP" altLang="en-US" b="1" dirty="0"/>
              <a:t>業種別ガイドラインの遵守を徹底する</a:t>
            </a:r>
            <a:r>
              <a:rPr lang="ja-JP" altLang="en-US" b="1" dirty="0" smtClean="0"/>
              <a:t>こと</a:t>
            </a:r>
            <a:endParaRPr lang="en-US" altLang="ja-JP" b="1" dirty="0" smtClean="0"/>
          </a:p>
          <a:p>
            <a:pPr>
              <a:lnSpc>
                <a:spcPts val="1800"/>
              </a:lnSpc>
              <a:defRPr/>
            </a:pPr>
            <a:endParaRPr lang="en-US" altLang="ja-JP" sz="800" b="1" dirty="0"/>
          </a:p>
          <a:p>
            <a:pPr>
              <a:lnSpc>
                <a:spcPts val="1800"/>
              </a:lnSpc>
              <a:defRPr/>
            </a:pPr>
            <a:r>
              <a:rPr lang="en-US" altLang="ja-JP" b="1" dirty="0"/>
              <a:t>10</a:t>
            </a:r>
            <a:r>
              <a:rPr lang="ja-JP" altLang="en-US" b="1" dirty="0" err="1" smtClean="0"/>
              <a:t>．</a:t>
            </a:r>
            <a:r>
              <a:rPr lang="ja-JP" altLang="en-US" b="1" dirty="0"/>
              <a:t>従業員の年末年始における休暇を分散すること　</a:t>
            </a:r>
            <a:endParaRPr lang="en-US" altLang="ja-JP" b="1" dirty="0"/>
          </a:p>
        </p:txBody>
      </p:sp>
      <p:sp>
        <p:nvSpPr>
          <p:cNvPr id="7" name="正方形/長方形 6"/>
          <p:cNvSpPr/>
          <p:nvPr/>
        </p:nvSpPr>
        <p:spPr>
          <a:xfrm>
            <a:off x="10403349" y="170531"/>
            <a:ext cx="1471128" cy="470061"/>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参考資料５</a:t>
            </a:r>
            <a:endParaRPr kumimoji="1" lang="ja-JP" altLang="en-US" dirty="0">
              <a:solidFill>
                <a:schemeClr val="tx1"/>
              </a:solidFill>
            </a:endParaRPr>
          </a:p>
        </p:txBody>
      </p:sp>
      <p:sp>
        <p:nvSpPr>
          <p:cNvPr id="8" name="正方形/長方形 7"/>
          <p:cNvSpPr/>
          <p:nvPr/>
        </p:nvSpPr>
        <p:spPr>
          <a:xfrm>
            <a:off x="277490" y="510281"/>
            <a:ext cx="9171310" cy="30952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277491" y="952811"/>
            <a:ext cx="9171310" cy="166535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658099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7047</TotalTime>
  <Words>3018</Words>
  <Application>Microsoft Office PowerPoint</Application>
  <PresentationFormat>ワイド画面</PresentationFormat>
  <Paragraphs>269</Paragraphs>
  <Slides>10</Slides>
  <Notes>9</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10</vt:i4>
      </vt:variant>
    </vt:vector>
  </HeadingPairs>
  <TitlesOfParts>
    <vt:vector size="15" baseType="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上野　和樹</dc:creator>
  <cp:lastModifiedBy>小原　朋子</cp:lastModifiedBy>
  <cp:revision>234</cp:revision>
  <cp:lastPrinted>2020-12-24T11:36:48Z</cp:lastPrinted>
  <dcterms:created xsi:type="dcterms:W3CDTF">2020-05-20T11:17:35Z</dcterms:created>
  <dcterms:modified xsi:type="dcterms:W3CDTF">2020-12-25T01:32:30Z</dcterms:modified>
</cp:coreProperties>
</file>