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8" r:id="rId2"/>
    <p:sldId id="267" r:id="rId3"/>
    <p:sldId id="269"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9999"/>
    <a:srgbClr val="FFCCCC"/>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2" d="100"/>
          <a:sy n="62" d="100"/>
        </p:scale>
        <p:origin x="4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422180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3</a:t>
            </a:fld>
            <a:endParaRPr kumimoji="1" lang="ja-JP" altLang="en-US"/>
          </a:p>
        </p:txBody>
      </p:sp>
    </p:spTree>
    <p:extLst>
      <p:ext uri="{BB962C8B-B14F-4D97-AF65-F5344CB8AC3E}">
        <p14:creationId xmlns:p14="http://schemas.microsoft.com/office/powerpoint/2010/main" val="1680530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国の専門家等の意見の概要</a:t>
            </a:r>
            <a:r>
              <a:rPr kumimoji="1" lang="ja-JP" altLang="en-US" sz="1400" b="1" dirty="0">
                <a:latin typeface="UD デジタル 教科書体 NK-B" panose="02020700000000000000" pitchFamily="18" charset="-128"/>
                <a:ea typeface="UD デジタル 教科書体 NK-B" panose="02020700000000000000" pitchFamily="18" charset="-128"/>
              </a:rPr>
              <a:t>（</a:t>
            </a:r>
            <a:r>
              <a:rPr kumimoji="1" lang="en-US" altLang="ja-JP" sz="1400" b="1" dirty="0">
                <a:latin typeface="UD デジタル 教科書体 NK-B" panose="02020700000000000000" pitchFamily="18" charset="-128"/>
                <a:ea typeface="UD デジタル 教科書体 NK-B" panose="02020700000000000000" pitchFamily="18" charset="-128"/>
              </a:rPr>
              <a:t>12</a:t>
            </a:r>
            <a:r>
              <a:rPr kumimoji="1" lang="ja-JP" altLang="en-US" sz="1400" b="1" dirty="0" smtClean="0">
                <a:latin typeface="UD デジタル 教科書体 NK-B" panose="02020700000000000000" pitchFamily="18" charset="-128"/>
                <a:ea typeface="UD デジタル 教科書体 NK-B" panose="02020700000000000000" pitchFamily="18" charset="-128"/>
              </a:rPr>
              <a:t>月</a:t>
            </a:r>
            <a:r>
              <a:rPr kumimoji="1" lang="en-US" altLang="ja-JP" sz="1400" b="1" dirty="0" smtClean="0">
                <a:latin typeface="UD デジタル 教科書体 NK-B" panose="02020700000000000000" pitchFamily="18" charset="-128"/>
                <a:ea typeface="UD デジタル 教科書体 NK-B" panose="02020700000000000000" pitchFamily="18" charset="-128"/>
              </a:rPr>
              <a:t>23</a:t>
            </a:r>
            <a:r>
              <a:rPr kumimoji="1" lang="ja-JP" altLang="en-US" sz="1400" b="1" dirty="0" smtClean="0">
                <a:latin typeface="UD デジタル 教科書体 NK-B" panose="02020700000000000000" pitchFamily="18" charset="-128"/>
                <a:ea typeface="UD デジタル 教科書体 NK-B" panose="02020700000000000000" pitchFamily="18" charset="-128"/>
              </a:rPr>
              <a:t>日</a:t>
            </a:r>
            <a:r>
              <a:rPr kumimoji="1" lang="ja-JP" altLang="en-US" sz="1400" b="1" dirty="0">
                <a:latin typeface="UD デジタル 教科書体 NK-B" panose="02020700000000000000" pitchFamily="18" charset="-128"/>
                <a:ea typeface="UD デジタル 教科書体 NK-B" panose="02020700000000000000" pitchFamily="18" charset="-128"/>
              </a:rPr>
              <a:t>　</a:t>
            </a:r>
            <a:r>
              <a:rPr lang="ja-JP" altLang="en-US" sz="1400" b="1" dirty="0" smtClean="0">
                <a:latin typeface="UD デジタル 教科書体 NK-B" panose="02020700000000000000" pitchFamily="18" charset="-128"/>
                <a:ea typeface="UD デジタル 教科書体 NK-B" panose="02020700000000000000" pitchFamily="18" charset="-128"/>
              </a:rPr>
              <a:t>第</a:t>
            </a:r>
            <a:r>
              <a:rPr lang="en-US" altLang="ja-JP" sz="1400" b="1" dirty="0" smtClean="0">
                <a:latin typeface="UD デジタル 教科書体 NK-B" panose="02020700000000000000" pitchFamily="18" charset="-128"/>
                <a:ea typeface="UD デジタル 教科書体 NK-B" panose="02020700000000000000" pitchFamily="18" charset="-128"/>
              </a:rPr>
              <a:t>19</a:t>
            </a:r>
            <a:r>
              <a:rPr lang="ja-JP" altLang="en-US" sz="1400" b="1" dirty="0" smtClean="0">
                <a:latin typeface="UD デジタル 教科書体 NK-B" panose="02020700000000000000" pitchFamily="18" charset="-128"/>
                <a:ea typeface="UD デジタル 教科書体 NK-B" panose="02020700000000000000" pitchFamily="18" charset="-128"/>
              </a:rPr>
              <a:t>回分科会</a:t>
            </a:r>
            <a:r>
              <a:rPr kumimoji="1" lang="ja-JP" altLang="en-US" sz="1400" b="1" dirty="0" smtClean="0">
                <a:latin typeface="UD デジタル 教科書体 NK-B" panose="02020700000000000000" pitchFamily="18" charset="-128"/>
                <a:ea typeface="UD デジタル 教科書体 NK-B" panose="02020700000000000000" pitchFamily="18" charset="-128"/>
              </a:rPr>
              <a:t>資料</a:t>
            </a:r>
            <a:r>
              <a:rPr kumimoji="1" lang="ja-JP" altLang="en-US" sz="1400" b="1" dirty="0">
                <a:latin typeface="UD デジタル 教科書体 NK-B" panose="02020700000000000000" pitchFamily="18" charset="-128"/>
                <a:ea typeface="UD デジタル 教科書体 NK-B" panose="02020700000000000000" pitchFamily="18" charset="-128"/>
              </a:rPr>
              <a:t>より抜粋）</a:t>
            </a:r>
            <a:endParaRPr kumimoji="1" lang="ja-JP" altLang="en-US" sz="2800" b="1"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142285" y="1023240"/>
            <a:ext cx="11887790" cy="5786199"/>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＜感染状況について＞</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○全国の新規感染者数は過去最多の</a:t>
            </a:r>
            <a:r>
              <a:rPr lang="ja-JP" altLang="en-US" sz="1600" dirty="0" smtClean="0">
                <a:latin typeface="Meiryo UI" panose="020B0604030504040204" pitchFamily="50" charset="-128"/>
                <a:ea typeface="Meiryo UI" panose="020B0604030504040204" pitchFamily="50" charset="-128"/>
              </a:rPr>
              <a:t>水準。</a:t>
            </a:r>
            <a:r>
              <a:rPr lang="ja-JP" altLang="en-US" sz="1600" b="1" dirty="0" smtClean="0">
                <a:latin typeface="Meiryo UI" panose="020B0604030504040204" pitchFamily="50" charset="-128"/>
                <a:ea typeface="Meiryo UI" panose="020B0604030504040204" pitchFamily="50" charset="-128"/>
              </a:rPr>
              <a:t>大都市圏の感染拡大が波及することにより、新たな地域での感染拡大の動きも続き、全国的に感</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染が拡大。大都市</a:t>
            </a:r>
            <a:r>
              <a:rPr lang="ja-JP" altLang="en-US" sz="1600" b="1" dirty="0">
                <a:latin typeface="Meiryo UI" panose="020B0604030504040204" pitchFamily="50" charset="-128"/>
                <a:ea typeface="Meiryo UI" panose="020B0604030504040204" pitchFamily="50" charset="-128"/>
              </a:rPr>
              <a:t>における</a:t>
            </a:r>
            <a:r>
              <a:rPr lang="ja-JP" altLang="en-US" sz="1600" b="1" dirty="0" smtClean="0">
                <a:latin typeface="Meiryo UI" panose="020B0604030504040204" pitchFamily="50" charset="-128"/>
                <a:ea typeface="Meiryo UI" panose="020B0604030504040204" pitchFamily="50" charset="-128"/>
              </a:rPr>
              <a:t>感染</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抑制しなければ、地方</a:t>
            </a:r>
            <a:r>
              <a:rPr lang="ja-JP" altLang="en-US" sz="1600" b="1" dirty="0">
                <a:latin typeface="Meiryo UI" panose="020B0604030504040204" pitchFamily="50" charset="-128"/>
                <a:ea typeface="Meiryo UI" panose="020B0604030504040204" pitchFamily="50" charset="-128"/>
              </a:rPr>
              <a:t>での</a:t>
            </a:r>
            <a:r>
              <a:rPr lang="ja-JP" altLang="en-US" sz="1600" b="1" dirty="0" smtClean="0">
                <a:latin typeface="Meiryo UI" panose="020B0604030504040204" pitchFamily="50" charset="-128"/>
                <a:ea typeface="Meiryo UI" panose="020B0604030504040204" pitchFamily="50" charset="-128"/>
              </a:rPr>
              <a:t>感染を抑えることも困難。</a:t>
            </a:r>
            <a:endParaRPr lang="en-US" altLang="ja-JP" sz="1600" b="1"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○大阪府では、大阪市の</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月下旬以降営業時短地域における人流の減少が見られ、実効再生産数が１近辺。</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月中旬から新規感染者が</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やや減少傾向。しかし、関西圏で、京都は増加が継続、兵庫は高止まりの状況。</a:t>
            </a:r>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飲食などの社会活動が活発な</a:t>
            </a:r>
            <a:r>
              <a:rPr lang="en-US" altLang="ja-JP" sz="1600" b="1" dirty="0">
                <a:latin typeface="Meiryo UI" panose="020B0604030504040204" pitchFamily="50" charset="-128"/>
                <a:ea typeface="Meiryo UI" panose="020B0604030504040204" pitchFamily="50" charset="-128"/>
              </a:rPr>
              <a:t>20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50</a:t>
            </a:r>
            <a:r>
              <a:rPr lang="ja-JP" altLang="en-US" sz="1600" b="1" dirty="0">
                <a:latin typeface="Meiryo UI" panose="020B0604030504040204" pitchFamily="50" charset="-128"/>
                <a:ea typeface="Meiryo UI" panose="020B0604030504040204" pitchFamily="50" charset="-128"/>
              </a:rPr>
              <a:t>歳台の世代の</a:t>
            </a:r>
            <a:r>
              <a:rPr lang="ja-JP" altLang="en-US" sz="1600" b="1" dirty="0" smtClean="0">
                <a:latin typeface="Meiryo UI" panose="020B0604030504040204" pitchFamily="50" charset="-128"/>
                <a:ea typeface="Meiryo UI" panose="020B0604030504040204" pitchFamily="50" charset="-128"/>
              </a:rPr>
              <a:t>感染が多く、大都市圏も含め直近の感染拡大では、飲食をする場面が主な感染拡大</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の要因</a:t>
            </a:r>
            <a:r>
              <a:rPr lang="ja-JP" altLang="en-US" sz="1600" dirty="0" smtClean="0">
                <a:latin typeface="Meiryo UI" panose="020B0604030504040204" pitchFamily="50" charset="-128"/>
                <a:ea typeface="Meiryo UI" panose="020B0604030504040204" pitchFamily="50" charset="-128"/>
              </a:rPr>
              <a:t>と考えられる。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この</a:t>
            </a:r>
            <a:r>
              <a:rPr lang="ja-JP" altLang="en-US" sz="1600" b="1" dirty="0">
                <a:latin typeface="Meiryo UI" panose="020B0604030504040204" pitchFamily="50" charset="-128"/>
                <a:ea typeface="Meiryo UI" panose="020B0604030504040204" pitchFamily="50" charset="-128"/>
              </a:rPr>
              <a:t>世代</a:t>
            </a:r>
            <a:r>
              <a:rPr lang="ja-JP" altLang="en-US" sz="1600" dirty="0">
                <a:latin typeface="Meiryo UI" panose="020B0604030504040204" pitchFamily="50" charset="-128"/>
                <a:ea typeface="Meiryo UI" panose="020B0604030504040204" pitchFamily="50" charset="-128"/>
              </a:rPr>
              <a:t>では感染しても無症状</a:t>
            </a:r>
            <a:r>
              <a:rPr lang="ja-JP" altLang="en-US" sz="1600" dirty="0" smtClean="0">
                <a:latin typeface="Meiryo UI" panose="020B0604030504040204" pitchFamily="50" charset="-128"/>
                <a:ea typeface="Meiryo UI" panose="020B0604030504040204" pitchFamily="50" charset="-128"/>
              </a:rPr>
              <a:t>あるいは</a:t>
            </a:r>
            <a:r>
              <a:rPr lang="ja-JP" altLang="en-US" sz="1600" dirty="0">
                <a:latin typeface="Meiryo UI" panose="020B0604030504040204" pitchFamily="50" charset="-128"/>
                <a:ea typeface="Meiryo UI" panose="020B0604030504040204" pitchFamily="50" charset="-128"/>
              </a:rPr>
              <a:t>軽症のことが多いため、</a:t>
            </a:r>
            <a:r>
              <a:rPr lang="ja-JP" altLang="en-US" sz="1600" b="1" dirty="0">
                <a:latin typeface="Meiryo UI" panose="020B0604030504040204" pitchFamily="50" charset="-128"/>
                <a:ea typeface="Meiryo UI" panose="020B0604030504040204" pitchFamily="50" charset="-128"/>
              </a:rPr>
              <a:t>本人が意識しないまま</a:t>
            </a:r>
            <a:r>
              <a:rPr lang="ja-JP" altLang="en-US" sz="1600" b="1" dirty="0" smtClean="0">
                <a:latin typeface="Meiryo UI" panose="020B0604030504040204" pitchFamily="50" charset="-128"/>
                <a:ea typeface="Meiryo UI" panose="020B0604030504040204" pitchFamily="50" charset="-128"/>
              </a:rPr>
              <a:t>感染拡大</a:t>
            </a:r>
            <a:r>
              <a:rPr lang="ja-JP" altLang="en-US" sz="1600" b="1" dirty="0">
                <a:latin typeface="Meiryo UI" panose="020B0604030504040204" pitchFamily="50" charset="-128"/>
                <a:ea typeface="Meiryo UI" panose="020B0604030504040204" pitchFamily="50" charset="-128"/>
              </a:rPr>
              <a:t>につながり、それが、家庭内、医療機関や</a:t>
            </a:r>
            <a:r>
              <a:rPr lang="ja-JP" altLang="en-US" sz="1600" b="1" dirty="0" smtClean="0">
                <a:latin typeface="Meiryo UI" panose="020B0604030504040204" pitchFamily="50" charset="-128"/>
                <a:ea typeface="Meiryo UI" panose="020B0604030504040204" pitchFamily="50" charset="-128"/>
              </a:rPr>
              <a:t>高齢</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者</a:t>
            </a:r>
            <a:r>
              <a:rPr lang="ja-JP" altLang="en-US" sz="1600" b="1" dirty="0">
                <a:latin typeface="Meiryo UI" panose="020B0604030504040204" pitchFamily="50" charset="-128"/>
                <a:ea typeface="Meiryo UI" panose="020B0604030504040204" pitchFamily="50" charset="-128"/>
              </a:rPr>
              <a:t>施設等での感染</a:t>
            </a:r>
            <a:r>
              <a:rPr lang="ja-JP" altLang="en-US" sz="1600" b="1" dirty="0" smtClean="0">
                <a:latin typeface="Meiryo UI" panose="020B0604030504040204" pitchFamily="50" charset="-128"/>
                <a:ea typeface="Meiryo UI" panose="020B0604030504040204" pitchFamily="50" charset="-128"/>
              </a:rPr>
              <a:t>につながって</a:t>
            </a:r>
            <a:r>
              <a:rPr lang="ja-JP" altLang="en-US" sz="1600" b="1" dirty="0">
                <a:latin typeface="Meiryo UI" panose="020B0604030504040204" pitchFamily="50" charset="-128"/>
                <a:ea typeface="Meiryo UI" panose="020B0604030504040204" pitchFamily="50" charset="-128"/>
              </a:rPr>
              <a:t>おり</a:t>
            </a:r>
            <a:r>
              <a:rPr lang="ja-JP" altLang="en-US" sz="1600" b="1" dirty="0" smtClean="0">
                <a:latin typeface="Meiryo UI" panose="020B0604030504040204" pitchFamily="50" charset="-128"/>
                <a:ea typeface="Meiryo UI" panose="020B0604030504040204" pitchFamily="50" charset="-128"/>
              </a:rPr>
              <a:t>、重症者</a:t>
            </a:r>
            <a:r>
              <a:rPr lang="ja-JP" altLang="en-US" sz="1600" b="1" dirty="0">
                <a:latin typeface="Meiryo UI" panose="020B0604030504040204" pitchFamily="50" charset="-128"/>
                <a:ea typeface="Meiryo UI" panose="020B0604030504040204" pitchFamily="50" charset="-128"/>
              </a:rPr>
              <a:t>が増加している要因</a:t>
            </a:r>
            <a:r>
              <a:rPr lang="ja-JP" altLang="en-US" sz="1600" dirty="0">
                <a:latin typeface="Meiryo UI" panose="020B0604030504040204" pitchFamily="50" charset="-128"/>
                <a:ea typeface="Meiryo UI" panose="020B0604030504040204" pitchFamily="50" charset="-128"/>
              </a:rPr>
              <a:t>にもなっていると考えられる</a:t>
            </a:r>
            <a:r>
              <a:rPr lang="ja-JP" altLang="en-US" sz="16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（２行</a:t>
            </a:r>
            <a:r>
              <a:rPr lang="ja-JP" altLang="en-US" sz="1200" dirty="0" err="1" smtClean="0">
                <a:latin typeface="Meiryo UI" panose="020B0604030504040204" pitchFamily="50" charset="-128"/>
                <a:ea typeface="Meiryo UI" panose="020B0604030504040204" pitchFamily="50" charset="-128"/>
              </a:rPr>
              <a:t>めは</a:t>
            </a:r>
            <a:r>
              <a:rPr lang="en-US" altLang="ja-JP" sz="1200" dirty="0" smtClean="0">
                <a:latin typeface="Meiryo UI" panose="020B0604030504040204" pitchFamily="50" charset="-128"/>
                <a:ea typeface="Meiryo UI" panose="020B0604030504040204" pitchFamily="50" charset="-128"/>
              </a:rPr>
              <a:t>12/16</a:t>
            </a:r>
            <a:r>
              <a:rPr lang="ja-JP" altLang="en-US" sz="1200" dirty="0" smtClean="0">
                <a:latin typeface="Meiryo UI" panose="020B0604030504040204" pitchFamily="50" charset="-128"/>
                <a:ea typeface="Meiryo UI" panose="020B0604030504040204" pitchFamily="50" charset="-128"/>
              </a:rPr>
              <a:t>アドバイザリーボード資料より抜粋）</a:t>
            </a:r>
            <a:endParaRPr lang="en-US" altLang="ja-JP" sz="1200"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600" b="1" dirty="0" smtClean="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＜必要な対策＞</a:t>
            </a:r>
            <a:endParaRPr lang="en-US" altLang="ja-JP" sz="1600" b="1"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シナリオ３</a:t>
            </a:r>
            <a:r>
              <a:rPr lang="ja-JP" altLang="en-US" sz="1600" dirty="0" smtClean="0">
                <a:latin typeface="Meiryo UI" panose="020B0604030504040204" pitchFamily="50" charset="-128"/>
                <a:ea typeface="Meiryo UI" panose="020B0604030504040204" pitchFamily="50" charset="-128"/>
              </a:rPr>
              <a:t>（感染拡大継続地域）及び</a:t>
            </a:r>
            <a:r>
              <a:rPr lang="ja-JP" altLang="en-US" sz="1600" b="1" dirty="0" smtClean="0">
                <a:latin typeface="Meiryo UI" panose="020B0604030504040204" pitchFamily="50" charset="-128"/>
                <a:ea typeface="Meiryo UI" panose="020B0604030504040204" pitchFamily="50" charset="-128"/>
              </a:rPr>
              <a:t>２（感染高止まり地域）相当地域においては取組の強化が必要。感染拡大が見られる場合には、</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飲食店の時短要請等の対策も検討する必要がある。</a:t>
            </a:r>
            <a:endParaRPr lang="en-US" altLang="ja-JP" sz="1600" b="1"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○市民</a:t>
            </a:r>
            <a:r>
              <a:rPr lang="ja-JP" altLang="en-US" sz="1600" dirty="0">
                <a:latin typeface="Meiryo UI" panose="020B0604030504040204" pitchFamily="50" charset="-128"/>
                <a:ea typeface="Meiryo UI" panose="020B0604030504040204" pitchFamily="50" charset="-128"/>
              </a:rPr>
              <a:t>の皆様</a:t>
            </a:r>
            <a:r>
              <a:rPr lang="ja-JP" altLang="en-US" sz="1600" dirty="0" smtClean="0">
                <a:latin typeface="Meiryo UI" panose="020B0604030504040204" pitchFamily="50" charset="-128"/>
                <a:ea typeface="Meiryo UI" panose="020B0604030504040204" pitchFamily="50" charset="-128"/>
              </a:rPr>
              <a:t>に</a:t>
            </a:r>
            <a:r>
              <a:rPr lang="ja-JP" altLang="en-US" sz="1600" dirty="0">
                <a:latin typeface="Meiryo UI" panose="020B0604030504040204" pitchFamily="50" charset="-128"/>
                <a:ea typeface="Meiryo UI" panose="020B0604030504040204" pitchFamily="50" charset="-128"/>
              </a:rPr>
              <a:t>は</a:t>
            </a:r>
            <a:r>
              <a:rPr lang="ja-JP" altLang="en-US" sz="1600" b="1" dirty="0" smtClean="0">
                <a:latin typeface="Meiryo UI" panose="020B0604030504040204" pitchFamily="50" charset="-128"/>
                <a:ea typeface="Meiryo UI" panose="020B0604030504040204" pitchFamily="50" charset="-128"/>
              </a:rPr>
              <a:t>忘年会や</a:t>
            </a:r>
            <a:r>
              <a:rPr lang="ja-JP" altLang="en-US" sz="1600" b="1" dirty="0">
                <a:latin typeface="Meiryo UI" panose="020B0604030504040204" pitchFamily="50" charset="-128"/>
                <a:ea typeface="Meiryo UI" panose="020B0604030504040204" pitchFamily="50" charset="-128"/>
              </a:rPr>
              <a:t>新年会</a:t>
            </a:r>
            <a:r>
              <a:rPr lang="ja-JP" altLang="en-US" sz="1600" b="1" dirty="0" smtClean="0">
                <a:latin typeface="Meiryo UI" panose="020B0604030504040204" pitchFamily="50" charset="-128"/>
                <a:ea typeface="Meiryo UI" panose="020B0604030504040204" pitchFamily="50" charset="-128"/>
              </a:rPr>
              <a:t>を避けるとともに、年末年始の買い物も混雑を避けるなど静かな年末年始を過ごしていただく</a:t>
            </a:r>
            <a:r>
              <a:rPr lang="ja-JP" altLang="en-US" sz="1600" dirty="0" smtClean="0">
                <a:latin typeface="Meiryo UI" panose="020B0604030504040204" pitchFamily="50" charset="-128"/>
                <a:ea typeface="Meiryo UI" panose="020B0604030504040204" pitchFamily="50" charset="-128"/>
              </a:rPr>
              <a:t>よう、適切かつ</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強力なメッセージの発信が求められる。</a:t>
            </a:r>
            <a:endParaRPr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81855" y="47631"/>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smtClean="0">
                <a:latin typeface="ＭＳ ゴシック" panose="020B0609070205080204" pitchFamily="49" charset="-128"/>
                <a:ea typeface="ＭＳ ゴシック" panose="020B0609070205080204" pitchFamily="49" charset="-128"/>
              </a:rPr>
              <a:t>資料１－４</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286875" y="6444314"/>
            <a:ext cx="2743200" cy="365125"/>
          </a:xfrm>
        </p:spPr>
        <p:txBody>
          <a:bodyPr/>
          <a:lstStyle/>
          <a:p>
            <a:fld id="{9AE8D62C-51FD-4D41-806D-1D2DE4710F3C}" type="slidenum">
              <a:rPr kumimoji="1" lang="ja-JP" altLang="en-US" smtClean="0"/>
              <a:t>1</a:t>
            </a:fld>
            <a:endParaRPr kumimoji="1" lang="ja-JP" altLang="en-US" dirty="0"/>
          </a:p>
        </p:txBody>
      </p:sp>
      <p:sp>
        <p:nvSpPr>
          <p:cNvPr id="5" name="下矢印 4"/>
          <p:cNvSpPr/>
          <p:nvPr/>
        </p:nvSpPr>
        <p:spPr>
          <a:xfrm>
            <a:off x="5628980" y="5234371"/>
            <a:ext cx="914400" cy="207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59299" y="3386310"/>
            <a:ext cx="11053762" cy="1569660"/>
          </a:xfrm>
          <a:prstGeom prst="rect">
            <a:avLst/>
          </a:prstGeom>
          <a:noFill/>
          <a:ln>
            <a:solidFill>
              <a:schemeClr val="tx1"/>
            </a:solidFill>
            <a:prstDash val="sysDash"/>
          </a:ln>
        </p:spPr>
        <p:txBody>
          <a:bodyPr wrap="square" rtlCol="0">
            <a:spAutoFit/>
          </a:bodyPr>
          <a:lstStyle/>
          <a:p>
            <a:r>
              <a:rPr lang="en-US" altLang="ja-JP"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押谷先生</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（令和</a:t>
            </a:r>
            <a:r>
              <a:rPr lang="ja-JP" altLang="en-US" sz="1600" dirty="0">
                <a:latin typeface="Meiryo UI" panose="020B0604030504040204" pitchFamily="50" charset="-128"/>
                <a:ea typeface="Meiryo UI" panose="020B0604030504040204" pitchFamily="50" charset="-128"/>
              </a:rPr>
              <a:t>２年</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月３日　アドバイザリーボード資料「国内移動と感染リスク」より抜粋）</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国内の移動歴のある例では移動歴のない例に比べて二次感染の頻度は高い。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感染して移動している症例数は圧倒的に若年層に多い</a:t>
            </a:r>
            <a:r>
              <a:rPr lang="ja-JP" altLang="en-US" sz="1600" b="1" dirty="0" smtClean="0">
                <a:latin typeface="Meiryo UI" panose="020B0604030504040204" pitchFamily="50" charset="-128"/>
                <a:ea typeface="Meiryo UI" panose="020B0604030504040204" pitchFamily="50" charset="-128"/>
              </a:rPr>
              <a:t>。また</a:t>
            </a:r>
            <a:r>
              <a:rPr lang="ja-JP" altLang="en-US" sz="1600" b="1" dirty="0">
                <a:latin typeface="Meiryo UI" panose="020B0604030504040204" pitchFamily="50" charset="-128"/>
                <a:ea typeface="Meiryo UI" panose="020B0604030504040204" pitchFamily="50" charset="-128"/>
              </a:rPr>
              <a:t>移動した後に二次感染を起こした人も若年層に多い。</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移動に伴って他の地域に感染を広げているのも主に若年層。</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二次感染を起こした人の</a:t>
            </a:r>
            <a:r>
              <a:rPr lang="en-US" altLang="ja-JP" sz="1600" b="1" dirty="0">
                <a:latin typeface="Meiryo UI" panose="020B0604030504040204" pitchFamily="50" charset="-128"/>
                <a:ea typeface="Meiryo UI" panose="020B0604030504040204" pitchFamily="50" charset="-128"/>
              </a:rPr>
              <a:t>89</a:t>
            </a:r>
            <a:r>
              <a:rPr lang="ja-JP" altLang="en-US" sz="1600" b="1" dirty="0">
                <a:latin typeface="Meiryo UI" panose="020B0604030504040204" pitchFamily="50" charset="-128"/>
                <a:ea typeface="Meiryo UI" panose="020B0604030504040204" pitchFamily="50" charset="-128"/>
              </a:rPr>
              <a:t>％は若年層（</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歳代から</a:t>
            </a:r>
            <a:r>
              <a:rPr lang="en-US" altLang="ja-JP" sz="1600" b="1" dirty="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歳代）。家</a:t>
            </a:r>
            <a:r>
              <a:rPr lang="ja-JP" altLang="en-US" sz="1600" b="1" dirty="0">
                <a:latin typeface="Meiryo UI" panose="020B0604030504040204" pitchFamily="50" charset="-128"/>
                <a:ea typeface="Meiryo UI" panose="020B0604030504040204" pitchFamily="50" charset="-128"/>
              </a:rPr>
              <a:t>庭内感染でも二次感染を起こした人の多くが若年層。</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○人流が１％減少すると２次感染（実効再生産数）は</a:t>
            </a:r>
            <a:r>
              <a:rPr lang="en-US" altLang="ja-JP" sz="1600" dirty="0">
                <a:latin typeface="Meiryo UI" panose="020B0604030504040204" pitchFamily="50" charset="-128"/>
                <a:ea typeface="Meiryo UI" panose="020B0604030504040204" pitchFamily="50" charset="-128"/>
              </a:rPr>
              <a:t>0.99</a:t>
            </a:r>
            <a:r>
              <a:rPr lang="ja-JP" altLang="en-US" sz="1600" dirty="0">
                <a:latin typeface="Meiryo UI" panose="020B0604030504040204" pitchFamily="50" charset="-128"/>
                <a:ea typeface="Meiryo UI" panose="020B0604030504040204" pitchFamily="50" charset="-128"/>
              </a:rPr>
              <a:t>倍</a:t>
            </a:r>
            <a:r>
              <a:rPr lang="ja-JP" altLang="en-US" sz="1600" dirty="0" smtClean="0">
                <a:latin typeface="Meiryo UI" panose="020B0604030504040204" pitchFamily="50" charset="-128"/>
                <a:ea typeface="Meiryo UI" panose="020B0604030504040204" pitchFamily="50" charset="-128"/>
              </a:rPr>
              <a:t>程度</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9" name="角丸四角形 8"/>
          <p:cNvSpPr/>
          <p:nvPr/>
        </p:nvSpPr>
        <p:spPr>
          <a:xfrm>
            <a:off x="142285" y="583422"/>
            <a:ext cx="3519054" cy="418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感染状況と対策について</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900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03056" y="790847"/>
            <a:ext cx="11781126" cy="5755422"/>
          </a:xfrm>
          <a:prstGeom prst="rect">
            <a:avLst/>
          </a:prstGeom>
          <a:noFill/>
          <a:ln>
            <a:noFill/>
            <a:prstDash val="sysDash"/>
          </a:ln>
        </p:spPr>
        <p:txBody>
          <a:bodyPr wrap="square" rtlCol="0">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現在直面する３つの課題</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（令和</a:t>
            </a:r>
            <a:r>
              <a:rPr lang="ja-JP" altLang="en-US" sz="1600" dirty="0">
                <a:latin typeface="Meiryo UI" panose="020B0604030504040204" pitchFamily="50" charset="-128"/>
                <a:ea typeface="Meiryo UI" panose="020B0604030504040204" pitchFamily="50" charset="-128"/>
              </a:rPr>
              <a:t>２年</a:t>
            </a:r>
            <a:r>
              <a:rPr lang="en-US" altLang="ja-JP" sz="1600" dirty="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23</a:t>
            </a:r>
            <a:r>
              <a:rPr lang="ja-JP" altLang="en-US" sz="1600" dirty="0" smtClean="0">
                <a:latin typeface="Meiryo UI" panose="020B0604030504040204" pitchFamily="50" charset="-128"/>
                <a:ea typeface="Meiryo UI" panose="020B0604030504040204" pitchFamily="50" charset="-128"/>
              </a:rPr>
              <a:t>日</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19</a:t>
            </a:r>
            <a:r>
              <a:rPr lang="ja-JP" altLang="en-US" sz="1600" dirty="0" smtClean="0">
                <a:latin typeface="Meiryo UI" panose="020B0604030504040204" pitchFamily="50" charset="-128"/>
                <a:ea typeface="Meiryo UI" panose="020B0604030504040204" pitchFamily="50" charset="-128"/>
              </a:rPr>
              <a:t>回分科会資料より</a:t>
            </a:r>
            <a:r>
              <a:rPr lang="ja-JP" altLang="en-US" sz="1600" dirty="0">
                <a:latin typeface="Meiryo UI" panose="020B0604030504040204" pitchFamily="50" charset="-128"/>
                <a:ea typeface="Meiryo UI" panose="020B0604030504040204" pitchFamily="50" charset="-128"/>
              </a:rPr>
              <a:t>抜粋）</a:t>
            </a:r>
            <a:endParaRPr lang="en-US" altLang="ja-JP" sz="1600" dirty="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課題①：首都圏からの感染の染み出し</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課題②：感染者の多くは</a:t>
            </a:r>
            <a:r>
              <a:rPr lang="en-US" altLang="ja-JP" sz="1600" b="1" dirty="0" smtClean="0">
                <a:latin typeface="Meiryo UI" panose="020B0604030504040204" pitchFamily="50" charset="-128"/>
                <a:ea typeface="Meiryo UI" panose="020B0604030504040204" pitchFamily="50" charset="-128"/>
              </a:rPr>
              <a:t>20</a:t>
            </a:r>
            <a:r>
              <a:rPr lang="ja-JP" altLang="en-US" sz="1600" b="1" dirty="0" smtClean="0">
                <a:latin typeface="Meiryo UI" panose="020B0604030504040204" pitchFamily="50" charset="-128"/>
                <a:ea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歳代　二次感染者の多くも</a:t>
            </a:r>
            <a:r>
              <a:rPr lang="en-US" altLang="ja-JP" sz="1600" b="1" dirty="0" smtClean="0">
                <a:latin typeface="Meiryo UI" panose="020B0604030504040204" pitchFamily="50" charset="-128"/>
                <a:ea typeface="Meiryo UI" panose="020B0604030504040204" pitchFamily="50" charset="-128"/>
              </a:rPr>
              <a:t>20</a:t>
            </a:r>
            <a:r>
              <a:rPr lang="ja-JP" altLang="en-US" sz="1600" b="1" dirty="0" err="1" smtClean="0">
                <a:latin typeface="Meiryo UI" panose="020B0604030504040204" pitchFamily="50" charset="-128"/>
                <a:ea typeface="Meiryo UI" panose="020B0604030504040204" pitchFamily="50" charset="-128"/>
              </a:rPr>
              <a:t>ー</a:t>
            </a:r>
            <a:r>
              <a:rPr lang="en-US" altLang="ja-JP" sz="1600" b="1" dirty="0" smtClean="0">
                <a:latin typeface="Meiryo UI" panose="020B0604030504040204" pitchFamily="50" charset="-128"/>
                <a:ea typeface="Meiryo UI" panose="020B0604030504040204" pitchFamily="50" charset="-128"/>
              </a:rPr>
              <a:t>50</a:t>
            </a:r>
            <a:r>
              <a:rPr lang="ja-JP" altLang="en-US" sz="1600" b="1" dirty="0" smtClean="0">
                <a:latin typeface="Meiryo UI" panose="020B0604030504040204" pitchFamily="50" charset="-128"/>
                <a:ea typeface="Meiryo UI" panose="020B0604030504040204" pitchFamily="50" charset="-128"/>
              </a:rPr>
              <a:t>歳代</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・県境を越えた移動あり⇒周辺への染み出し、地方の歓楽街等への拡散</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・県境を越えた移動なし⇒地域内での感染拡大</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歓楽街や飲食を介しての感染が感染拡大の原因</a:t>
            </a:r>
            <a:r>
              <a:rPr lang="ja-JP" altLang="en-US" sz="1600" dirty="0" smtClean="0">
                <a:latin typeface="Meiryo UI" panose="020B0604030504040204" pitchFamily="50" charset="-128"/>
                <a:ea typeface="Meiryo UI" panose="020B0604030504040204" pitchFamily="50" charset="-128"/>
              </a:rPr>
              <a:t>：家</a:t>
            </a:r>
            <a:r>
              <a:rPr lang="ja-JP" altLang="en-US" sz="1600" b="1" dirty="0" smtClean="0">
                <a:latin typeface="Meiryo UI" panose="020B0604030504040204" pitchFamily="50" charset="-128"/>
                <a:ea typeface="Meiryo UI" panose="020B0604030504040204" pitchFamily="50" charset="-128"/>
              </a:rPr>
              <a:t>庭内感染や院内感染は感染拡大の結果</a:t>
            </a:r>
            <a:r>
              <a:rPr lang="ja-JP" altLang="en-US" sz="1600" dirty="0" smtClean="0">
                <a:latin typeface="Meiryo UI" panose="020B0604030504040204" pitchFamily="50" charset="-128"/>
                <a:ea typeface="Meiryo UI" panose="020B0604030504040204" pitchFamily="50" charset="-128"/>
              </a:rPr>
              <a:t>である</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課題③：感染拡大の重要な要素の一つ　飲食を介しての感染</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・東京などの都市部では、感染経路不明の割合が多い（東京都では約６割）。</a:t>
            </a:r>
            <a:r>
              <a:rPr lang="ja-JP" altLang="en-US" sz="1600" b="1" dirty="0" smtClean="0">
                <a:latin typeface="Meiryo UI" panose="020B0604030504040204" pitchFamily="50" charset="-128"/>
                <a:ea typeface="Meiryo UI" panose="020B0604030504040204" pitchFamily="50" charset="-128"/>
              </a:rPr>
              <a:t>この感染経路不明がわからない者の多くは、</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飲食店における感染によるもの</a:t>
            </a:r>
            <a:r>
              <a:rPr lang="ja-JP" altLang="en-US" sz="1600" dirty="0" smtClean="0">
                <a:latin typeface="Meiryo UI" panose="020B0604030504040204" pitchFamily="50" charset="-128"/>
                <a:ea typeface="Meiryo UI" panose="020B0604030504040204" pitchFamily="50" charset="-128"/>
              </a:rPr>
              <a:t>と考えられる。</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（理由）</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a</a:t>
            </a:r>
            <a:r>
              <a:rPr lang="ja-JP" altLang="en-US" sz="1600" dirty="0" smtClean="0">
                <a:latin typeface="Meiryo UI" panose="020B0604030504040204" pitchFamily="50" charset="-128"/>
                <a:ea typeface="Meiryo UI" panose="020B0604030504040204" pitchFamily="50" charset="-128"/>
              </a:rPr>
              <a:t>　クラスター分析の結果、日常生活の中では、</a:t>
            </a:r>
            <a:r>
              <a:rPr lang="ja-JP" altLang="en-US" sz="1600" b="1" dirty="0" smtClean="0">
                <a:latin typeface="Meiryo UI" panose="020B0604030504040204" pitchFamily="50" charset="-128"/>
                <a:ea typeface="Meiryo UI" panose="020B0604030504040204" pitchFamily="50" charset="-128"/>
              </a:rPr>
              <a:t>飲酒を伴う会食</a:t>
            </a:r>
            <a:r>
              <a:rPr lang="ja-JP" altLang="en-US" sz="1600" dirty="0" smtClean="0">
                <a:latin typeface="Meiryo UI" panose="020B0604030504040204" pitchFamily="50" charset="-128"/>
                <a:ea typeface="Meiryo UI" panose="020B0604030504040204" pitchFamily="50" charset="-128"/>
              </a:rPr>
              <a:t>による感染リスクが極めて高く、クラスター発生の主要な原因の一つ。</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b</a:t>
            </a:r>
            <a:r>
              <a:rPr lang="ja-JP" altLang="en-US" sz="1600" dirty="0" smtClean="0">
                <a:latin typeface="Meiryo UI" panose="020B0604030504040204" pitchFamily="50" charset="-128"/>
                <a:ea typeface="Meiryo UI" panose="020B0604030504040204" pitchFamily="50" charset="-128"/>
              </a:rPr>
              <a:t>　感染経路が判明している割合の高い地方でも、飲酒を伴うクラスター感染が最近になっても多く報告。</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c</a:t>
            </a:r>
            <a:r>
              <a:rPr lang="ja-JP" altLang="en-US" sz="1600" dirty="0" smtClean="0">
                <a:latin typeface="Meiryo UI" panose="020B0604030504040204" pitchFamily="50" charset="-128"/>
                <a:ea typeface="Meiryo UI" panose="020B0604030504040204" pitchFamily="50" charset="-128"/>
              </a:rPr>
              <a:t>　欧州でもレストランを再開すると感染拡大に繋がることが示されている。</a:t>
            </a:r>
            <a:endParaRPr lang="en-US" altLang="ja-JP" sz="1600"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⇒急所を押えることができれば感染を収束させることが可能。</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１　忘年会・新年会などについて</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食事の際の会話は、</a:t>
            </a:r>
            <a:r>
              <a:rPr lang="ja-JP" altLang="en-US" sz="1600" b="1" dirty="0" smtClean="0">
                <a:latin typeface="Meiryo UI" panose="020B0604030504040204" pitchFamily="50" charset="-128"/>
                <a:ea typeface="Meiryo UI" panose="020B0604030504040204" pitchFamily="50" charset="-128"/>
              </a:rPr>
              <a:t>飲酒の有無、昼夜・場所にかかわらず、</a:t>
            </a:r>
            <a:r>
              <a:rPr lang="ja-JP" altLang="en-US" sz="1600" dirty="0" smtClean="0">
                <a:latin typeface="Meiryo UI" panose="020B0604030504040204" pitchFamily="50" charset="-128"/>
                <a:ea typeface="Meiryo UI" panose="020B0604030504040204" pitchFamily="50" charset="-128"/>
              </a:rPr>
              <a:t>感染が生じやすい場面。</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①食事は</a:t>
            </a:r>
            <a:r>
              <a:rPr lang="ja-JP" altLang="en-US" sz="1600" b="1" dirty="0" smtClean="0">
                <a:latin typeface="Meiryo UI" panose="020B0604030504040204" pitchFamily="50" charset="-128"/>
                <a:ea typeface="Meiryo UI" panose="020B0604030504040204" pitchFamily="50" charset="-128"/>
              </a:rPr>
              <a:t>静かに</a:t>
            </a:r>
            <a:r>
              <a:rPr lang="ja-JP" altLang="en-US" sz="1600" dirty="0" smtClean="0">
                <a:latin typeface="Meiryo UI" panose="020B0604030504040204" pitchFamily="50" charset="-128"/>
                <a:ea typeface="Meiryo UI" panose="020B0604030504040204" pitchFamily="50" charset="-128"/>
              </a:rPr>
              <a:t>いただきましょう</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②</a:t>
            </a:r>
            <a:r>
              <a:rPr lang="ja-JP" altLang="en-US" sz="1600" b="1" dirty="0" smtClean="0">
                <a:latin typeface="Meiryo UI" panose="020B0604030504040204" pitchFamily="50" charset="-128"/>
                <a:ea typeface="Meiryo UI" panose="020B0604030504040204" pitchFamily="50" charset="-128"/>
              </a:rPr>
              <a:t>家族・いつもの仲間</a:t>
            </a:r>
            <a:r>
              <a:rPr lang="ja-JP" altLang="en-US" sz="1600" dirty="0" smtClean="0">
                <a:latin typeface="Meiryo UI" panose="020B0604030504040204" pitchFamily="50" charset="-128"/>
                <a:ea typeface="Meiryo UI" panose="020B0604030504040204" pitchFamily="50" charset="-128"/>
              </a:rPr>
              <a:t>で。</a:t>
            </a:r>
            <a:r>
              <a:rPr lang="ja-JP" altLang="en-US" sz="1600" b="1" dirty="0" smtClean="0">
                <a:latin typeface="Meiryo UI" panose="020B0604030504040204" pitchFamily="50" charset="-128"/>
                <a:ea typeface="Meiryo UI" panose="020B0604030504040204" pitchFamily="50" charset="-128"/>
              </a:rPr>
              <a:t>５人以上は控えて</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すいている場所</a:t>
            </a:r>
            <a:r>
              <a:rPr lang="ja-JP" altLang="en-US" sz="1600" dirty="0" smtClean="0">
                <a:latin typeface="Meiryo UI" panose="020B0604030504040204" pitchFamily="50" charset="-128"/>
                <a:ea typeface="Meiryo UI" panose="020B0604030504040204" pitchFamily="50" charset="-128"/>
              </a:rPr>
              <a:t>を選びましょう。</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③おしゃべりするときは</a:t>
            </a:r>
            <a:r>
              <a:rPr lang="ja-JP" altLang="en-US" sz="1600" b="1" dirty="0" smtClean="0">
                <a:latin typeface="Meiryo UI" panose="020B0604030504040204" pitchFamily="50" charset="-128"/>
                <a:ea typeface="Meiryo UI" panose="020B0604030504040204" pitchFamily="50" charset="-128"/>
              </a:rPr>
              <a:t>マスク着用</a:t>
            </a:r>
            <a:r>
              <a:rPr lang="ja-JP" altLang="en-US" sz="1600" dirty="0" smtClean="0">
                <a:latin typeface="Meiryo UI" panose="020B0604030504040204" pitchFamily="50" charset="-128"/>
                <a:ea typeface="Meiryo UI" panose="020B0604030504040204" pitchFamily="50" charset="-128"/>
              </a:rPr>
              <a:t>。少なくともハンカチなどで</a:t>
            </a:r>
            <a:r>
              <a:rPr lang="ja-JP" altLang="en-US" sz="1600" b="1" dirty="0" smtClean="0">
                <a:latin typeface="Meiryo UI" panose="020B0604030504040204" pitchFamily="50" charset="-128"/>
                <a:ea typeface="Meiryo UI" panose="020B0604030504040204" pitchFamily="50" charset="-128"/>
              </a:rPr>
              <a:t>口元をおさえましょう</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２　年末の買い出しや初売りについて</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少人数で、混雑する時間を避けてお出かけください</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３　帰省について</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感染防止策を徹底して、大人数の会食は避けてください。そうした対応が難しい場合には</a:t>
            </a:r>
            <a:r>
              <a:rPr lang="ja-JP" altLang="en-US" sz="1600" b="1" dirty="0" smtClean="0">
                <a:latin typeface="Meiryo UI" panose="020B0604030504040204" pitchFamily="50" charset="-128"/>
                <a:ea typeface="Meiryo UI" panose="020B0604030504040204" pitchFamily="50" charset="-128"/>
              </a:rPr>
              <a:t>帰省について慎重に検討</a:t>
            </a:r>
            <a:r>
              <a:rPr lang="ja-JP" altLang="en-US" sz="1600" dirty="0" smtClean="0">
                <a:latin typeface="Meiryo UI" panose="020B0604030504040204" pitchFamily="50" charset="-128"/>
                <a:ea typeface="Meiryo UI" panose="020B0604030504040204" pitchFamily="50" charset="-128"/>
              </a:rPr>
              <a:t>してください。</a:t>
            </a:r>
            <a:endParaRPr lang="en-US" altLang="ja-JP"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9337964" y="6492875"/>
            <a:ext cx="2743200" cy="365125"/>
          </a:xfrm>
        </p:spPr>
        <p:txBody>
          <a:bodyPr/>
          <a:lstStyle/>
          <a:p>
            <a:fld id="{9AE8D62C-51FD-4D41-806D-1D2DE4710F3C}" type="slidenum">
              <a:rPr kumimoji="1" lang="ja-JP" altLang="en-US" smtClean="0"/>
              <a:t>2</a:t>
            </a:fld>
            <a:endParaRPr kumimoji="1" lang="ja-JP" altLang="en-US" dirty="0"/>
          </a:p>
        </p:txBody>
      </p:sp>
      <p:sp>
        <p:nvSpPr>
          <p:cNvPr id="6" name="角丸四角形 5"/>
          <p:cNvSpPr/>
          <p:nvPr/>
        </p:nvSpPr>
        <p:spPr>
          <a:xfrm>
            <a:off x="203056" y="223204"/>
            <a:ext cx="3519054" cy="418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現在直面する３つの課題</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42911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337964" y="6492875"/>
            <a:ext cx="2743200" cy="365125"/>
          </a:xfrm>
        </p:spPr>
        <p:txBody>
          <a:bodyPr/>
          <a:lstStyle/>
          <a:p>
            <a:fld id="{9AE8D62C-51FD-4D41-806D-1D2DE4710F3C}" type="slidenum">
              <a:rPr kumimoji="1" lang="ja-JP" altLang="en-US" smtClean="0"/>
              <a:t>3</a:t>
            </a:fld>
            <a:endParaRPr kumimoji="1" lang="ja-JP" altLang="en-US" dirty="0"/>
          </a:p>
        </p:txBody>
      </p:sp>
      <p:sp>
        <p:nvSpPr>
          <p:cNvPr id="8" name="テキスト ボックス 7"/>
          <p:cNvSpPr txBox="1"/>
          <p:nvPr/>
        </p:nvSpPr>
        <p:spPr>
          <a:xfrm>
            <a:off x="96982" y="706676"/>
            <a:ext cx="11887200" cy="5139869"/>
          </a:xfrm>
          <a:prstGeom prst="rect">
            <a:avLst/>
          </a:prstGeom>
          <a:noFill/>
          <a:ln>
            <a:noFill/>
            <a:prstDash val="sysDash"/>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普段接している人の中で生活していれば、感染伝播は局在化し、大きくは広がらない。</a:t>
            </a:r>
            <a:endParaRPr lang="en-US" altLang="ja-JP" sz="1600" b="1"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行動性が高まり、その枠を超えると、局所的ネットワーク間の結合性が急速に高まり、クラスターが起きやすくなり、さらに行動性が高まるとク</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ラスター連鎖に至る。</a:t>
            </a:r>
            <a:endParaRPr lang="en-US" altLang="ja-JP" sz="1600" b="1" dirty="0" smtClean="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＜シミュレーション＞</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営業</a:t>
            </a:r>
            <a:r>
              <a:rPr lang="ja-JP" altLang="en-US" sz="1600" b="1" dirty="0">
                <a:latin typeface="Meiryo UI" panose="020B0604030504040204" pitchFamily="50" charset="-128"/>
                <a:ea typeface="Meiryo UI" panose="020B0604030504040204" pitchFamily="50" charset="-128"/>
              </a:rPr>
              <a:t>時間</a:t>
            </a:r>
            <a:r>
              <a:rPr lang="ja-JP" altLang="en-US" sz="1600" b="1" dirty="0" smtClean="0">
                <a:latin typeface="Meiryo UI" panose="020B0604030504040204" pitchFamily="50" charset="-128"/>
                <a:ea typeface="Meiryo UI" panose="020B0604030504040204" pitchFamily="50" charset="-128"/>
              </a:rPr>
              <a:t>を短くした飲食店において、同伴者を同一の会社の部署内の人４名に限定した場合、会社間での飲食をした場合と比較して</a:t>
            </a:r>
            <a:r>
              <a:rPr lang="en-US" altLang="ja-JP" sz="1600" b="1" dirty="0" smtClean="0">
                <a:latin typeface="Meiryo UI" panose="020B0604030504040204" pitchFamily="50" charset="-128"/>
                <a:ea typeface="Meiryo UI" panose="020B0604030504040204" pitchFamily="50" charset="-128"/>
              </a:rPr>
              <a:t>0.7</a:t>
            </a: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倍まで感染者数を抑制する効果</a:t>
            </a:r>
            <a:r>
              <a:rPr lang="ja-JP" altLang="en-US" sz="1600" dirty="0" smtClean="0">
                <a:latin typeface="Meiryo UI" panose="020B0604030504040204" pitchFamily="50" charset="-128"/>
                <a:ea typeface="Meiryo UI" panose="020B0604030504040204" pitchFamily="50" charset="-128"/>
              </a:rPr>
              <a:t>がある。（繁華街での感染防止策）</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・会社間（自社＋他社）の人たちと飲食をした場合に比べて、</a:t>
            </a:r>
            <a:r>
              <a:rPr lang="ja-JP" altLang="en-US" sz="1600" b="1" dirty="0" smtClean="0">
                <a:latin typeface="Meiryo UI" panose="020B0604030504040204" pitchFamily="50" charset="-128"/>
                <a:ea typeface="Meiryo UI" panose="020B0604030504040204" pitchFamily="50" charset="-128"/>
              </a:rPr>
              <a:t>自社内の人に限定すると</a:t>
            </a:r>
            <a:r>
              <a:rPr lang="en-US" altLang="ja-JP" sz="1600" b="1" dirty="0" smtClean="0">
                <a:latin typeface="Meiryo UI" panose="020B0604030504040204" pitchFamily="50" charset="-128"/>
                <a:ea typeface="Meiryo UI" panose="020B0604030504040204" pitchFamily="50" charset="-128"/>
              </a:rPr>
              <a:t>0.83</a:t>
            </a:r>
            <a:r>
              <a:rPr lang="ja-JP" altLang="en-US" sz="1600" b="1" dirty="0" smtClean="0">
                <a:latin typeface="Meiryo UI" panose="020B0604030504040204" pitchFamily="50" charset="-128"/>
                <a:ea typeface="Meiryo UI" panose="020B0604030504040204" pitchFamily="50" charset="-128"/>
              </a:rPr>
              <a:t>倍、部署内に限定すると</a:t>
            </a:r>
            <a:r>
              <a:rPr lang="en-US" altLang="ja-JP" sz="1600" b="1" dirty="0" smtClean="0">
                <a:latin typeface="Meiryo UI" panose="020B0604030504040204" pitchFamily="50" charset="-128"/>
                <a:ea typeface="Meiryo UI" panose="020B0604030504040204" pitchFamily="50" charset="-128"/>
              </a:rPr>
              <a:t>0.76</a:t>
            </a:r>
            <a:r>
              <a:rPr lang="ja-JP" altLang="en-US" sz="1600" b="1" dirty="0" smtClean="0">
                <a:latin typeface="Meiryo UI" panose="020B0604030504040204" pitchFamily="50" charset="-128"/>
                <a:ea typeface="Meiryo UI" panose="020B0604030504040204" pitchFamily="50" charset="-128"/>
              </a:rPr>
              <a:t>倍まで感染者</a:t>
            </a:r>
            <a:endParaRPr lang="en-US" altLang="ja-JP" sz="1600" b="1" dirty="0" smtClean="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数は減少</a:t>
            </a:r>
            <a:endParaRPr lang="en-US" altLang="ja-JP" sz="1600" b="1"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・時短をした居酒屋で部署内に限定した飲食をすると、</a:t>
            </a:r>
            <a:r>
              <a:rPr lang="en-US" altLang="ja-JP" sz="1600" dirty="0" smtClean="0">
                <a:latin typeface="Meiryo UI" panose="020B0604030504040204" pitchFamily="50" charset="-128"/>
                <a:ea typeface="Meiryo UI" panose="020B0604030504040204" pitchFamily="50" charset="-128"/>
              </a:rPr>
              <a:t>0.70</a:t>
            </a:r>
            <a:r>
              <a:rPr lang="ja-JP" altLang="en-US" sz="1600" dirty="0" smtClean="0">
                <a:latin typeface="Meiryo UI" panose="020B0604030504040204" pitchFamily="50" charset="-128"/>
                <a:ea typeface="Meiryo UI" panose="020B0604030504040204" pitchFamily="50" charset="-128"/>
              </a:rPr>
              <a:t>倍まで感染者数は減少</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飲食の範囲を限定することは、ある程度効果がある。</a:t>
            </a:r>
            <a:endParaRPr lang="en-US" altLang="ja-JP" sz="1600" b="1"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■行動自粛の方策の検討</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①感染爆発の予防は、</a:t>
            </a:r>
            <a:r>
              <a:rPr lang="ja-JP" altLang="en-US" sz="1600" b="1" dirty="0" smtClean="0">
                <a:latin typeface="Meiryo UI" panose="020B0604030504040204" pitchFamily="50" charset="-128"/>
                <a:ea typeface="Meiryo UI" panose="020B0604030504040204" pitchFamily="50" charset="-128"/>
              </a:rPr>
              <a:t>会う人を学校や職場などのコミュニティ内に限定すれば、行動自粛しなくても顕著な感染拡大はしない</a:t>
            </a:r>
            <a:r>
              <a:rPr lang="ja-JP" altLang="en-US" sz="1600" dirty="0" smtClean="0">
                <a:latin typeface="Meiryo UI" panose="020B0604030504040204" pitchFamily="50" charset="-128"/>
                <a:ea typeface="Meiryo UI" panose="020B0604030504040204" pitchFamily="50" charset="-128"/>
              </a:rPr>
              <a:t>。ただし、通常</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生活の中でコミュニティ外の人と接触機会が多い人（</a:t>
            </a:r>
            <a:r>
              <a:rPr lang="en-US" altLang="ja-JP" sz="1600" dirty="0" smtClean="0">
                <a:latin typeface="Meiryo UI" panose="020B0604030504040204" pitchFamily="50" charset="-128"/>
                <a:ea typeface="Meiryo UI" panose="020B0604030504040204" pitchFamily="50" charset="-128"/>
              </a:rPr>
              <a:t>W</a:t>
            </a:r>
            <a:r>
              <a:rPr lang="ja-JP" altLang="en-US" sz="1600" dirty="0" smtClean="0">
                <a:latin typeface="Meiryo UI" panose="020B0604030504040204" pitchFamily="50" charset="-128"/>
                <a:ea typeface="Meiryo UI" panose="020B0604030504040204" pitchFamily="50" charset="-128"/>
              </a:rPr>
              <a:t>が大きい人）が相当いると感染爆発を起こす可能性。</a:t>
            </a:r>
            <a:r>
              <a:rPr lang="ja-JP" altLang="en-US" sz="1400" dirty="0" smtClean="0">
                <a:latin typeface="Meiryo UI" panose="020B0604030504040204" pitchFamily="50" charset="-128"/>
                <a:ea typeface="Meiryo UI" panose="020B0604030504040204" pitchFamily="50" charset="-128"/>
              </a:rPr>
              <a:t>（今後、自粛の効果検証予定）</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　  ②</a:t>
            </a:r>
            <a:r>
              <a:rPr lang="ja-JP" altLang="en-US" sz="1600" b="1" dirty="0" smtClean="0">
                <a:latin typeface="Meiryo UI" panose="020B0604030504040204" pitchFamily="50" charset="-128"/>
                <a:ea typeface="Meiryo UI" panose="020B0604030504040204" pitchFamily="50" charset="-128"/>
              </a:rPr>
              <a:t>早い</a:t>
            </a:r>
            <a:r>
              <a:rPr lang="ja-JP" altLang="en-US" sz="1600" b="1" smtClean="0">
                <a:latin typeface="Meiryo UI" panose="020B0604030504040204" pitchFamily="50" charset="-128"/>
                <a:ea typeface="Meiryo UI" panose="020B0604030504040204" pitchFamily="50" charset="-128"/>
              </a:rPr>
              <a:t>段階で個々人が行動</a:t>
            </a:r>
            <a:r>
              <a:rPr lang="ja-JP" altLang="en-US" sz="1600" b="1" dirty="0" smtClean="0">
                <a:latin typeface="Meiryo UI" panose="020B0604030504040204" pitchFamily="50" charset="-128"/>
                <a:ea typeface="Meiryo UI" panose="020B0604030504040204" pitchFamily="50" charset="-128"/>
              </a:rPr>
              <a:t>自粛</a:t>
            </a:r>
            <a:r>
              <a:rPr lang="ja-JP" altLang="en-US" sz="1600" b="1" smtClean="0">
                <a:latin typeface="Meiryo UI" panose="020B0604030504040204" pitchFamily="50" charset="-128"/>
                <a:ea typeface="Meiryo UI" panose="020B0604030504040204" pitchFamily="50" charset="-128"/>
              </a:rPr>
              <a:t>をやめてコミュニティ外</a:t>
            </a:r>
            <a:r>
              <a:rPr lang="ja-JP" altLang="en-US" sz="1600" b="1" dirty="0" smtClean="0">
                <a:latin typeface="Meiryo UI" panose="020B0604030504040204" pitchFamily="50" charset="-128"/>
                <a:ea typeface="Meiryo UI" panose="020B0604030504040204" pitchFamily="50" charset="-128"/>
              </a:rPr>
              <a:t>と</a:t>
            </a:r>
            <a:r>
              <a:rPr lang="ja-JP" altLang="en-US" sz="1600" b="1" smtClean="0">
                <a:latin typeface="Meiryo UI" panose="020B0604030504040204" pitchFamily="50" charset="-128"/>
                <a:ea typeface="Meiryo UI" panose="020B0604030504040204" pitchFamily="50" charset="-128"/>
              </a:rPr>
              <a:t>の接触を</a:t>
            </a:r>
            <a:r>
              <a:rPr lang="ja-JP" altLang="en-US" sz="1600" b="1">
                <a:latin typeface="Meiryo UI" panose="020B0604030504040204" pitchFamily="50" charset="-128"/>
                <a:ea typeface="Meiryo UI" panose="020B0604030504040204" pitchFamily="50" charset="-128"/>
              </a:rPr>
              <a:t>増</a:t>
            </a:r>
            <a:r>
              <a:rPr lang="ja-JP" altLang="en-US" sz="1600" b="1" smtClean="0">
                <a:latin typeface="Meiryo UI" panose="020B0604030504040204" pitchFamily="50" charset="-128"/>
                <a:ea typeface="Meiryo UI" panose="020B0604030504040204" pitchFamily="50" charset="-128"/>
              </a:rPr>
              <a:t>やす</a:t>
            </a:r>
            <a:r>
              <a:rPr lang="ja-JP" altLang="en-US" sz="1600" b="1">
                <a:latin typeface="Meiryo UI" panose="020B0604030504040204" pitchFamily="50" charset="-128"/>
                <a:ea typeface="Meiryo UI" panose="020B0604030504040204" pitchFamily="50" charset="-128"/>
              </a:rPr>
              <a:t>と</a:t>
            </a:r>
            <a:r>
              <a:rPr lang="ja-JP" altLang="en-US" sz="1600" b="1"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収束せずに感染者が継続して発生。</a:t>
            </a:r>
            <a:endParaRPr lang="en-US" altLang="ja-JP" sz="1600" b="1" dirty="0" smtClean="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rPr>
              <a:t>   ◇「知らない人や最近会っていなかった人との接触を避ける」</a:t>
            </a:r>
            <a:endParaRPr lang="en-US" altLang="ja-JP" b="1" dirty="0" smtClean="0">
              <a:latin typeface="Meiryo UI" panose="020B0604030504040204" pitchFamily="50" charset="-128"/>
              <a:ea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rPr>
              <a:t>　 ◇「久しぶりに」、「たまには」、「今回は特別」の行動で新しい人との接触することを避ける</a:t>
            </a:r>
            <a:endParaRPr lang="en-US" altLang="ja-JP" b="1" dirty="0" smtClean="0">
              <a:latin typeface="Meiryo UI" panose="020B0604030504040204" pitchFamily="50" charset="-128"/>
              <a:ea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Stay with your community</a:t>
            </a:r>
          </a:p>
        </p:txBody>
      </p:sp>
      <p:sp>
        <p:nvSpPr>
          <p:cNvPr id="5" name="角丸四角形 4"/>
          <p:cNvSpPr/>
          <p:nvPr/>
        </p:nvSpPr>
        <p:spPr>
          <a:xfrm>
            <a:off x="193964" y="96981"/>
            <a:ext cx="3519054" cy="418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その他（</a:t>
            </a:r>
            <a:r>
              <a:rPr kumimoji="1" lang="en-US" altLang="ja-JP" b="1" dirty="0" smtClean="0">
                <a:latin typeface="Meiryo UI" panose="020B0604030504040204" pitchFamily="50" charset="-128"/>
                <a:ea typeface="Meiryo UI" panose="020B0604030504040204" pitchFamily="50" charset="-128"/>
              </a:rPr>
              <a:t>AI</a:t>
            </a:r>
            <a:r>
              <a:rPr lang="ja-JP" altLang="en-US" b="1" dirty="0" smtClean="0">
                <a:latin typeface="Meiryo UI" panose="020B0604030504040204" pitchFamily="50" charset="-128"/>
                <a:ea typeface="Meiryo UI" panose="020B0604030504040204" pitchFamily="50" charset="-128"/>
              </a:rPr>
              <a:t>等シミュレーション）</a:t>
            </a:r>
            <a:endParaRPr kumimoji="1" lang="ja-JP" altLang="en-US" b="1" dirty="0">
              <a:latin typeface="Meiryo UI" panose="020B0604030504040204" pitchFamily="50" charset="-128"/>
              <a:ea typeface="Meiryo UI" panose="020B0604030504040204" pitchFamily="50" charset="-128"/>
            </a:endParaRPr>
          </a:p>
        </p:txBody>
      </p:sp>
      <p:sp>
        <p:nvSpPr>
          <p:cNvPr id="2" name="下矢印 1"/>
          <p:cNvSpPr/>
          <p:nvPr/>
        </p:nvSpPr>
        <p:spPr>
          <a:xfrm>
            <a:off x="5735782" y="4641273"/>
            <a:ext cx="1011382" cy="207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2339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2690</TotalTime>
  <Words>1385</Words>
  <Application>Microsoft Office PowerPoint</Application>
  <PresentationFormat>ワイド画面</PresentationFormat>
  <Paragraphs>83</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中川　亮</cp:lastModifiedBy>
  <cp:revision>223</cp:revision>
  <cp:lastPrinted>2020-12-14T06:22:29Z</cp:lastPrinted>
  <dcterms:created xsi:type="dcterms:W3CDTF">2020-07-15T08:05:42Z</dcterms:created>
  <dcterms:modified xsi:type="dcterms:W3CDTF">2020-12-25T01:47:58Z</dcterms:modified>
</cp:coreProperties>
</file>