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7" r:id="rId2"/>
    <p:sldId id="268"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9999"/>
    <a:srgbClr val="FF9933"/>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639" autoAdjust="0"/>
  </p:normalViewPr>
  <p:slideViewPr>
    <p:cSldViewPr snapToGrid="0">
      <p:cViewPr varScale="1">
        <p:scale>
          <a:sx n="69" d="100"/>
          <a:sy n="69" d="100"/>
        </p:scale>
        <p:origin x="780" y="7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DEB1B45-5C22-4CEE-8323-970FED29B128}" type="datetimeFigureOut">
              <a:rPr kumimoji="1" lang="ja-JP" altLang="en-US" smtClean="0"/>
              <a:t>2020/12/25</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756C24B-3581-4302-A2F9-B8782FBC7802}" type="slidenum">
              <a:rPr kumimoji="1" lang="ja-JP" altLang="en-US" smtClean="0"/>
              <a:t>‹#›</a:t>
            </a:fld>
            <a:endParaRPr kumimoji="1" lang="ja-JP" altLang="en-US"/>
          </a:p>
        </p:txBody>
      </p:sp>
    </p:spTree>
    <p:extLst>
      <p:ext uri="{BB962C8B-B14F-4D97-AF65-F5344CB8AC3E}">
        <p14:creationId xmlns:p14="http://schemas.microsoft.com/office/powerpoint/2010/main" val="17617487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1</a:t>
            </a:fld>
            <a:endParaRPr kumimoji="1" lang="ja-JP" altLang="en-US"/>
          </a:p>
        </p:txBody>
      </p:sp>
    </p:spTree>
    <p:extLst>
      <p:ext uri="{BB962C8B-B14F-4D97-AF65-F5344CB8AC3E}">
        <p14:creationId xmlns:p14="http://schemas.microsoft.com/office/powerpoint/2010/main" val="1761480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2</a:t>
            </a:fld>
            <a:endParaRPr kumimoji="1" lang="ja-JP" altLang="en-US"/>
          </a:p>
        </p:txBody>
      </p:sp>
    </p:spTree>
    <p:extLst>
      <p:ext uri="{BB962C8B-B14F-4D97-AF65-F5344CB8AC3E}">
        <p14:creationId xmlns:p14="http://schemas.microsoft.com/office/powerpoint/2010/main" val="350460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79F0BC2-6C0F-4DFC-90CE-CC6C5AA34635}" type="datetime1">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164231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D1F2A0E-D0EF-4A58-BD75-56434BA56490}" type="datetime1">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75099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73F144-5A6F-4C69-B57B-237BCEF89E4F}" type="datetime1">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178431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F92968-3AAD-4639-AB6C-C1D89E312425}" type="datetime1">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68052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A1A592-3928-49E4-A791-0BBF40EA1C5F}" type="datetime1">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00026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CC3302B-D854-45A5-B45C-06B33223A715}" type="datetime1">
              <a:rPr kumimoji="1" lang="ja-JP" altLang="en-US" smtClean="0"/>
              <a:t>2020/12/25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2797140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C9F1CA8-DB69-4CF6-A0D8-171507DF8EDC}" type="datetime1">
              <a:rPr kumimoji="1" lang="ja-JP" altLang="en-US" smtClean="0"/>
              <a:t>2020/12/25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586513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0EFD104-362C-4B9D-AA8F-04CECB899D86}" type="datetime1">
              <a:rPr kumimoji="1" lang="ja-JP" altLang="en-US" smtClean="0"/>
              <a:t>2020/12/25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6609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AABACE-A5C8-41B9-811F-83831181E20E}" type="datetime1">
              <a:rPr kumimoji="1" lang="ja-JP" altLang="en-US" smtClean="0"/>
              <a:t>2020/12/25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3199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FC5529-7BAE-4920-B9A5-1B2B5C8DB297}" type="datetime1">
              <a:rPr kumimoji="1" lang="ja-JP" altLang="en-US" smtClean="0"/>
              <a:t>2020/12/25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7081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E32994D-8268-44FE-97FA-730E4BED3EBF}" type="datetime1">
              <a:rPr kumimoji="1" lang="ja-JP" altLang="en-US" smtClean="0"/>
              <a:t>2020/12/25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9397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79E30-17B9-4BDA-B8CC-3964B5C6232A}" type="datetime1">
              <a:rPr kumimoji="1" lang="ja-JP" altLang="en-US" smtClean="0"/>
              <a:t>2020/12/25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055292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38802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2" name="テキスト ボックス 1"/>
          <p:cNvSpPr txBox="1"/>
          <p:nvPr/>
        </p:nvSpPr>
        <p:spPr>
          <a:xfrm>
            <a:off x="0" y="660451"/>
            <a:ext cx="12496800" cy="5940088"/>
          </a:xfrm>
          <a:prstGeom prst="rect">
            <a:avLst/>
          </a:prstGeom>
          <a:noFill/>
          <a:ln>
            <a:noFill/>
          </a:ln>
        </p:spPr>
        <p:txBody>
          <a:bodyPr wrap="square" rtlCol="0">
            <a:spAutoFit/>
          </a:bodyPr>
          <a:lstStyle/>
          <a:p>
            <a:endParaRPr kumimoji="1" lang="en-US" altLang="ja-JP"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（１）大阪府の発生動向</a:t>
            </a:r>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直近１週間の新規陽性者数は前週比</a:t>
            </a:r>
            <a:r>
              <a:rPr lang="en-US" altLang="ja-JP" sz="1600" dirty="0" smtClean="0">
                <a:latin typeface="Meiryo UI" panose="020B0604030504040204" pitchFamily="50" charset="-128"/>
                <a:ea typeface="Meiryo UI" panose="020B0604030504040204" pitchFamily="50" charset="-128"/>
              </a:rPr>
              <a:t>0.83</a:t>
            </a:r>
            <a:r>
              <a:rPr lang="ja-JP" altLang="en-US" sz="1600" dirty="0" smtClean="0">
                <a:latin typeface="Meiryo UI" panose="020B0604030504040204" pitchFamily="50" charset="-128"/>
                <a:ea typeface="Meiryo UI" panose="020B0604030504040204" pitchFamily="50" charset="-128"/>
              </a:rPr>
              <a:t>倍と、</a:t>
            </a:r>
            <a:r>
              <a:rPr lang="ja-JP" altLang="en-US" sz="1600" b="1" dirty="0" smtClean="0">
                <a:latin typeface="Meiryo UI" panose="020B0604030504040204" pitchFamily="50" charset="-128"/>
                <a:ea typeface="Meiryo UI" panose="020B0604030504040204" pitchFamily="50" charset="-128"/>
              </a:rPr>
              <a:t>これ</a:t>
            </a:r>
            <a:r>
              <a:rPr lang="ja-JP" altLang="en-US" sz="1600" b="1" dirty="0">
                <a:latin typeface="Meiryo UI" panose="020B0604030504040204" pitchFamily="50" charset="-128"/>
                <a:ea typeface="Meiryo UI" panose="020B0604030504040204" pitchFamily="50" charset="-128"/>
              </a:rPr>
              <a:t>までの</a:t>
            </a:r>
            <a:r>
              <a:rPr lang="ja-JP" altLang="en-US" sz="1600" b="1" dirty="0" smtClean="0">
                <a:latin typeface="Meiryo UI" panose="020B0604030504040204" pitchFamily="50" charset="-128"/>
                <a:ea typeface="Meiryo UI" panose="020B0604030504040204" pitchFamily="50" charset="-128"/>
              </a:rPr>
              <a:t>取組み効果により、感染が減少傾向にある。</a:t>
            </a:r>
            <a:endParaRPr lang="en-US" altLang="ja-JP" sz="1600" b="1" dirty="0" smtClean="0">
              <a:latin typeface="Meiryo UI" panose="020B0604030504040204" pitchFamily="50" charset="-128"/>
              <a:ea typeface="Meiryo UI" panose="020B0604030504040204" pitchFamily="50" charset="-128"/>
            </a:endParaRPr>
          </a:p>
          <a:p>
            <a:r>
              <a:rPr lang="ja-JP" altLang="en-US" sz="1600" i="1" dirty="0">
                <a:latin typeface="Meiryo UI" panose="020B0604030504040204" pitchFamily="50" charset="-128"/>
                <a:ea typeface="Meiryo UI" panose="020B0604030504040204" pitchFamily="50" charset="-128"/>
              </a:rPr>
              <a:t> </a:t>
            </a:r>
            <a:r>
              <a:rPr lang="ja-JP" altLang="en-US" sz="1600" i="1"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直</a:t>
            </a:r>
            <a:r>
              <a:rPr lang="ja-JP" altLang="en-US" sz="1600" b="1" dirty="0">
                <a:latin typeface="Meiryo UI" panose="020B0604030504040204" pitchFamily="50" charset="-128"/>
                <a:ea typeface="Meiryo UI" panose="020B0604030504040204" pitchFamily="50" charset="-128"/>
              </a:rPr>
              <a:t>近１週間の人口</a:t>
            </a:r>
            <a:r>
              <a:rPr lang="en-US" altLang="ja-JP" sz="1600" b="1" dirty="0">
                <a:latin typeface="Meiryo UI" panose="020B0604030504040204" pitchFamily="50" charset="-128"/>
                <a:ea typeface="Meiryo UI" panose="020B0604030504040204" pitchFamily="50" charset="-128"/>
              </a:rPr>
              <a:t>10</a:t>
            </a:r>
            <a:r>
              <a:rPr lang="ja-JP" altLang="en-US" sz="1600" b="1" dirty="0">
                <a:latin typeface="Meiryo UI" panose="020B0604030504040204" pitchFamily="50" charset="-128"/>
                <a:ea typeface="Meiryo UI" panose="020B0604030504040204" pitchFamily="50" charset="-128"/>
              </a:rPr>
              <a:t>万人あたり新規陽性者数は</a:t>
            </a:r>
            <a:r>
              <a:rPr lang="en-US" altLang="ja-JP" sz="1600" b="1" dirty="0" smtClean="0">
                <a:latin typeface="Meiryo UI" panose="020B0604030504040204" pitchFamily="50" charset="-128"/>
                <a:ea typeface="Meiryo UI" panose="020B0604030504040204" pitchFamily="50" charset="-128"/>
              </a:rPr>
              <a:t>21.92</a:t>
            </a:r>
            <a:r>
              <a:rPr lang="ja-JP" altLang="en-US" sz="1600" b="1" dirty="0" smtClean="0">
                <a:latin typeface="Meiryo UI" panose="020B0604030504040204" pitchFamily="50" charset="-128"/>
                <a:ea typeface="Meiryo UI" panose="020B0604030504040204" pitchFamily="50" charset="-128"/>
              </a:rPr>
              <a:t>人</a:t>
            </a:r>
            <a:r>
              <a:rPr lang="en-US" altLang="ja-JP" sz="1600" b="1" dirty="0" smtClean="0">
                <a:latin typeface="Meiryo UI" panose="020B0604030504040204" pitchFamily="50" charset="-128"/>
                <a:ea typeface="Meiryo UI" panose="020B0604030504040204" pitchFamily="50" charset="-128"/>
              </a:rPr>
              <a:t>(12/24</a:t>
            </a:r>
            <a:r>
              <a:rPr lang="ja-JP" altLang="en-US" sz="1600" b="1" dirty="0" smtClean="0">
                <a:latin typeface="Meiryo UI" panose="020B0604030504040204" pitchFamily="50" charset="-128"/>
                <a:ea typeface="Meiryo UI" panose="020B0604030504040204" pitchFamily="50" charset="-128"/>
              </a:rPr>
              <a:t>）と</a:t>
            </a:r>
            <a:r>
              <a:rPr lang="ja-JP" altLang="en-US" sz="1600" b="1" dirty="0">
                <a:latin typeface="Meiryo UI" panose="020B0604030504040204" pitchFamily="50" charset="-128"/>
                <a:ea typeface="Meiryo UI" panose="020B0604030504040204" pitchFamily="50" charset="-128"/>
              </a:rPr>
              <a:t>国の分科会ステージ</a:t>
            </a:r>
            <a:r>
              <a:rPr lang="en-US" altLang="ja-JP" sz="1600" b="1" dirty="0">
                <a:latin typeface="Meiryo UI" panose="020B0604030504040204" pitchFamily="50" charset="-128"/>
                <a:ea typeface="Meiryo UI" panose="020B0604030504040204" pitchFamily="50" charset="-128"/>
              </a:rPr>
              <a:t>Ⅳ</a:t>
            </a:r>
            <a:r>
              <a:rPr lang="ja-JP" altLang="en-US" sz="1600" b="1" dirty="0">
                <a:latin typeface="Meiryo UI" panose="020B0604030504040204" pitchFamily="50" charset="-128"/>
                <a:ea typeface="Meiryo UI" panose="020B0604030504040204" pitchFamily="50" charset="-128"/>
              </a:rPr>
              <a:t>のモニタリング</a:t>
            </a:r>
            <a:r>
              <a:rPr lang="ja-JP" altLang="en-US" sz="1600" b="1" dirty="0" smtClean="0">
                <a:latin typeface="Meiryo UI" panose="020B0604030504040204" pitchFamily="50" charset="-128"/>
                <a:ea typeface="Meiryo UI" panose="020B0604030504040204" pitchFamily="50" charset="-128"/>
              </a:rPr>
              <a:t>指標（</a:t>
            </a:r>
            <a:r>
              <a:rPr lang="en-US" altLang="ja-JP" sz="1600" b="1" dirty="0">
                <a:latin typeface="Meiryo UI" panose="020B0604030504040204" pitchFamily="50" charset="-128"/>
                <a:ea typeface="Meiryo UI" panose="020B0604030504040204" pitchFamily="50" charset="-128"/>
              </a:rPr>
              <a:t>25</a:t>
            </a:r>
            <a:r>
              <a:rPr lang="ja-JP" altLang="en-US" sz="1600" b="1" dirty="0">
                <a:latin typeface="Meiryo UI" panose="020B0604030504040204" pitchFamily="50" charset="-128"/>
                <a:ea typeface="Meiryo UI" panose="020B0604030504040204" pitchFamily="50" charset="-128"/>
              </a:rPr>
              <a:t>人）を</a:t>
            </a:r>
            <a:r>
              <a:rPr lang="ja-JP" altLang="en-US" sz="1600" b="1" dirty="0" smtClean="0">
                <a:latin typeface="Meiryo UI" panose="020B0604030504040204" pitchFamily="50" charset="-128"/>
                <a:ea typeface="Meiryo UI" panose="020B0604030504040204" pitchFamily="50" charset="-128"/>
              </a:rPr>
              <a:t>下回った。</a:t>
            </a:r>
            <a:endParaRPr lang="en-US" altLang="ja-JP" sz="1600" i="1" dirty="0">
              <a:latin typeface="Meiryo UI" panose="020B0604030504040204" pitchFamily="50" charset="-128"/>
              <a:ea typeface="Meiryo UI" panose="020B0604030504040204" pitchFamily="50" charset="-128"/>
            </a:endParaRPr>
          </a:p>
          <a:p>
            <a:r>
              <a:rPr lang="ja-JP" altLang="en-US" sz="1600" i="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しかし</a:t>
            </a:r>
            <a:r>
              <a:rPr lang="ja-JP" altLang="en-US" sz="1600" b="1" dirty="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１日平均</a:t>
            </a:r>
            <a:r>
              <a:rPr lang="en-US" altLang="ja-JP" sz="1600" b="1" dirty="0" smtClean="0">
                <a:latin typeface="Meiryo UI" panose="020B0604030504040204" pitchFamily="50" charset="-128"/>
                <a:ea typeface="Meiryo UI" panose="020B0604030504040204" pitchFamily="50" charset="-128"/>
              </a:rPr>
              <a:t>276</a:t>
            </a:r>
            <a:r>
              <a:rPr lang="ja-JP" altLang="en-US" sz="1600" b="1" dirty="0" smtClean="0">
                <a:latin typeface="Meiryo UI" panose="020B0604030504040204" pitchFamily="50" charset="-128"/>
                <a:ea typeface="Meiryo UI" panose="020B0604030504040204" pitchFamily="50" charset="-128"/>
              </a:rPr>
              <a:t>名と高水準であり、強い</a:t>
            </a:r>
            <a:r>
              <a:rPr lang="ja-JP" altLang="en-US" sz="1600" b="1" dirty="0">
                <a:latin typeface="Meiryo UI" panose="020B0604030504040204" pitchFamily="50" charset="-128"/>
                <a:ea typeface="Meiryo UI" panose="020B0604030504040204" pitchFamily="50" charset="-128"/>
              </a:rPr>
              <a:t>感染抑制に</a:t>
            </a:r>
            <a:r>
              <a:rPr lang="ja-JP" altLang="en-US" sz="1600" b="1" dirty="0" smtClean="0">
                <a:latin typeface="Meiryo UI" panose="020B0604030504040204" pitchFamily="50" charset="-128"/>
                <a:ea typeface="Meiryo UI" panose="020B0604030504040204" pitchFamily="50" charset="-128"/>
              </a:rPr>
              <a:t>は至って</a:t>
            </a:r>
            <a:r>
              <a:rPr lang="ja-JP" altLang="en-US" sz="1600" b="1" dirty="0">
                <a:latin typeface="Meiryo UI" panose="020B0604030504040204" pitchFamily="50" charset="-128"/>
                <a:ea typeface="Meiryo UI" panose="020B0604030504040204" pitchFamily="50" charset="-128"/>
              </a:rPr>
              <a:t>いない。　</a:t>
            </a:r>
            <a:r>
              <a:rPr lang="ja-JP" altLang="en-US" sz="1600"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　</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endParaRPr lang="en-US" altLang="ja-JP" dirty="0" smtClean="0">
              <a:latin typeface="Meiryo UI" panose="020B0604030504040204" pitchFamily="50" charset="-128"/>
              <a:ea typeface="Meiryo UI" panose="020B0604030504040204" pitchFamily="50" charset="-128"/>
            </a:endParaRPr>
          </a:p>
          <a:p>
            <a:endParaRPr lang="en-US" altLang="ja-JP"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（２）市内の発生動向</a:t>
            </a:r>
            <a:endParaRPr lang="en-US" altLang="ja-JP"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大阪市内の</a:t>
            </a:r>
            <a:r>
              <a:rPr lang="ja-JP" altLang="en-US" sz="1600" b="1" dirty="0">
                <a:latin typeface="Meiryo UI" panose="020B0604030504040204" pitchFamily="50" charset="-128"/>
                <a:ea typeface="Meiryo UI" panose="020B0604030504040204" pitchFamily="50" charset="-128"/>
              </a:rPr>
              <a:t>週・人口</a:t>
            </a:r>
            <a:r>
              <a:rPr lang="en-US" altLang="ja-JP" sz="1600" b="1" dirty="0">
                <a:latin typeface="Meiryo UI" panose="020B0604030504040204" pitchFamily="50" charset="-128"/>
                <a:ea typeface="Meiryo UI" panose="020B0604030504040204" pitchFamily="50" charset="-128"/>
              </a:rPr>
              <a:t>10</a:t>
            </a:r>
            <a:r>
              <a:rPr lang="ja-JP" altLang="en-US" sz="1600" b="1" dirty="0">
                <a:latin typeface="Meiryo UI" panose="020B0604030504040204" pitchFamily="50" charset="-128"/>
                <a:ea typeface="Meiryo UI" panose="020B0604030504040204" pitchFamily="50" charset="-128"/>
              </a:rPr>
              <a:t>万人あたり新規</a:t>
            </a:r>
            <a:r>
              <a:rPr lang="ja-JP" altLang="en-US" sz="1600" b="1" dirty="0" smtClean="0">
                <a:latin typeface="Meiryo UI" panose="020B0604030504040204" pitchFamily="50" charset="-128"/>
                <a:ea typeface="Meiryo UI" panose="020B0604030504040204" pitchFamily="50" charset="-128"/>
              </a:rPr>
              <a:t>陽性者数は、</a:t>
            </a:r>
            <a:r>
              <a:rPr lang="en-US" altLang="ja-JP" sz="1600" b="1" dirty="0" smtClean="0">
                <a:latin typeface="Meiryo UI" panose="020B0604030504040204" pitchFamily="50" charset="-128"/>
                <a:ea typeface="Meiryo UI" panose="020B0604030504040204" pitchFamily="50" charset="-128"/>
              </a:rPr>
              <a:t>11</a:t>
            </a:r>
            <a:r>
              <a:rPr lang="ja-JP" altLang="en-US" sz="1600" b="1" dirty="0" smtClean="0">
                <a:latin typeface="Meiryo UI" panose="020B0604030504040204" pitchFamily="50" charset="-128"/>
                <a:ea typeface="Meiryo UI" panose="020B0604030504040204" pitchFamily="50" charset="-128"/>
              </a:rPr>
              <a:t>月中旬のピーク時に市外との差が</a:t>
            </a:r>
            <a:r>
              <a:rPr lang="en-US" altLang="ja-JP" sz="1600" b="1" dirty="0" smtClean="0">
                <a:latin typeface="Meiryo UI" panose="020B0604030504040204" pitchFamily="50" charset="-128"/>
                <a:ea typeface="Meiryo UI" panose="020B0604030504040204" pitchFamily="50" charset="-128"/>
              </a:rPr>
              <a:t>2.4</a:t>
            </a:r>
            <a:r>
              <a:rPr lang="ja-JP" altLang="en-US" sz="1600" b="1" dirty="0" smtClean="0">
                <a:latin typeface="Meiryo UI" panose="020B0604030504040204" pitchFamily="50" charset="-128"/>
                <a:ea typeface="Meiryo UI" panose="020B0604030504040204" pitchFamily="50" charset="-128"/>
              </a:rPr>
              <a:t>倍であった</a:t>
            </a:r>
            <a:r>
              <a:rPr lang="ja-JP" altLang="en-US" sz="1600" b="1" dirty="0">
                <a:latin typeface="Meiryo UI" panose="020B0604030504040204" pitchFamily="50" charset="-128"/>
                <a:ea typeface="Meiryo UI" panose="020B0604030504040204" pitchFamily="50" charset="-128"/>
              </a:rPr>
              <a:t>が</a:t>
            </a:r>
            <a:r>
              <a:rPr lang="ja-JP" altLang="en-US" sz="1600" b="1" dirty="0" smtClean="0">
                <a:latin typeface="Meiryo UI" panose="020B0604030504040204" pitchFamily="50" charset="-128"/>
                <a:ea typeface="Meiryo UI" panose="020B0604030504040204" pitchFamily="50" charset="-128"/>
              </a:rPr>
              <a:t>、直近１週間で</a:t>
            </a:r>
            <a:r>
              <a:rPr lang="en-US" altLang="ja-JP" sz="1600" b="1" dirty="0" smtClean="0">
                <a:latin typeface="Meiryo UI" panose="020B0604030504040204" pitchFamily="50" charset="-128"/>
                <a:ea typeface="Meiryo UI" panose="020B0604030504040204" pitchFamily="50" charset="-128"/>
              </a:rPr>
              <a:t>1.3</a:t>
            </a:r>
            <a:r>
              <a:rPr lang="ja-JP" altLang="en-US" sz="1600" b="1" dirty="0" smtClean="0">
                <a:latin typeface="Meiryo UI" panose="020B0604030504040204" pitchFamily="50" charset="-128"/>
                <a:ea typeface="Meiryo UI" panose="020B0604030504040204" pitchFamily="50" charset="-128"/>
              </a:rPr>
              <a:t>倍</a:t>
            </a:r>
            <a:r>
              <a:rPr lang="ja-JP" altLang="en-US" sz="1600" b="1" dirty="0">
                <a:latin typeface="Meiryo UI" panose="020B0604030504040204" pitchFamily="50" charset="-128"/>
                <a:ea typeface="Meiryo UI" panose="020B0604030504040204" pitchFamily="50" charset="-128"/>
              </a:rPr>
              <a:t>に</a:t>
            </a:r>
            <a:r>
              <a:rPr lang="ja-JP" altLang="en-US" sz="1600" b="1" dirty="0" smtClean="0">
                <a:latin typeface="Meiryo UI" panose="020B0604030504040204" pitchFamily="50" charset="-128"/>
                <a:ea typeface="Meiryo UI" panose="020B0604030504040204" pitchFamily="50" charset="-128"/>
              </a:rPr>
              <a:t>縮小。</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しかし、依然、市内の方が多く、直</a:t>
            </a:r>
            <a:r>
              <a:rPr lang="ja-JP" altLang="en-US" sz="1600" b="1" dirty="0">
                <a:latin typeface="Meiryo UI" panose="020B0604030504040204" pitchFamily="50" charset="-128"/>
                <a:ea typeface="Meiryo UI" panose="020B0604030504040204" pitchFamily="50" charset="-128"/>
              </a:rPr>
              <a:t>近１週間</a:t>
            </a:r>
            <a:r>
              <a:rPr lang="ja-JP" altLang="en-US" sz="1600" b="1" dirty="0" smtClean="0">
                <a:latin typeface="Meiryo UI" panose="020B0604030504040204" pitchFamily="50" charset="-128"/>
                <a:ea typeface="Meiryo UI" panose="020B0604030504040204" pitchFamily="50" charset="-128"/>
              </a:rPr>
              <a:t>で</a:t>
            </a:r>
            <a:r>
              <a:rPr lang="en-US" altLang="ja-JP" sz="1600" b="1" dirty="0" smtClean="0">
                <a:latin typeface="Meiryo UI" panose="020B0604030504040204" pitchFamily="50" charset="-128"/>
                <a:ea typeface="Meiryo UI" panose="020B0604030504040204" pitchFamily="50" charset="-128"/>
              </a:rPr>
              <a:t>25.70</a:t>
            </a:r>
            <a:r>
              <a:rPr lang="ja-JP" altLang="en-US" sz="1600" b="1" dirty="0" smtClean="0">
                <a:latin typeface="Meiryo UI" panose="020B0604030504040204" pitchFamily="50" charset="-128"/>
                <a:ea typeface="Meiryo UI" panose="020B0604030504040204" pitchFamily="50" charset="-128"/>
              </a:rPr>
              <a:t>人</a:t>
            </a:r>
            <a:r>
              <a:rPr lang="ja-JP" altLang="en-US" sz="1600" b="1" dirty="0">
                <a:latin typeface="Meiryo UI" panose="020B0604030504040204" pitchFamily="50" charset="-128"/>
                <a:ea typeface="Meiryo UI" panose="020B0604030504040204" pitchFamily="50" charset="-128"/>
              </a:rPr>
              <a:t>と、国の</a:t>
            </a:r>
            <a:r>
              <a:rPr lang="ja-JP" altLang="en-US" sz="1600" b="1" dirty="0" smtClean="0">
                <a:latin typeface="Meiryo UI" panose="020B0604030504040204" pitchFamily="50" charset="-128"/>
                <a:ea typeface="Meiryo UI" panose="020B0604030504040204" pitchFamily="50" charset="-128"/>
              </a:rPr>
              <a:t>分科会指標</a:t>
            </a:r>
            <a:r>
              <a:rPr lang="ja-JP" altLang="en-US" sz="1600" b="1" dirty="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25</a:t>
            </a:r>
            <a:r>
              <a:rPr lang="ja-JP" altLang="en-US" sz="1600" b="1" dirty="0" smtClean="0">
                <a:latin typeface="Meiryo UI" panose="020B0604030504040204" pitchFamily="50" charset="-128"/>
                <a:ea typeface="Meiryo UI" panose="020B0604030504040204" pitchFamily="50" charset="-128"/>
              </a:rPr>
              <a:t>人）を上回って</a:t>
            </a:r>
            <a:r>
              <a:rPr lang="ja-JP" altLang="en-US" sz="1600" b="1" dirty="0">
                <a:latin typeface="Meiryo UI" panose="020B0604030504040204" pitchFamily="50" charset="-128"/>
                <a:ea typeface="Meiryo UI" panose="020B0604030504040204" pitchFamily="50" charset="-128"/>
              </a:rPr>
              <a:t>いる。</a:t>
            </a:r>
            <a:endParaRPr lang="en-US" altLang="ja-JP"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また、</a:t>
            </a:r>
            <a:r>
              <a:rPr lang="ja-JP" altLang="en-US" sz="1600" b="1" dirty="0" smtClean="0">
                <a:latin typeface="Meiryo UI" panose="020B0604030504040204" pitchFamily="50" charset="-128"/>
                <a:ea typeface="Meiryo UI" panose="020B0604030504040204" pitchFamily="50" charset="-128"/>
              </a:rPr>
              <a:t>市内の</a:t>
            </a:r>
            <a:r>
              <a:rPr lang="ja-JP" altLang="en-US" sz="1600" b="1" dirty="0">
                <a:latin typeface="Meiryo UI" panose="020B0604030504040204" pitchFamily="50" charset="-128"/>
                <a:ea typeface="Meiryo UI" panose="020B0604030504040204" pitchFamily="50" charset="-128"/>
              </a:rPr>
              <a:t>感染経路不明者の割合</a:t>
            </a:r>
            <a:r>
              <a:rPr lang="ja-JP" altLang="en-US" sz="1600" b="1" dirty="0" smtClean="0">
                <a:latin typeface="Meiryo UI" panose="020B0604030504040204" pitchFamily="50" charset="-128"/>
                <a:ea typeface="Meiryo UI" panose="020B0604030504040204" pitchFamily="50" charset="-128"/>
              </a:rPr>
              <a:t>は、第三波当初７割に及んでいたが、直近で５割強まで減少。</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市内の</a:t>
            </a:r>
            <a:r>
              <a:rPr lang="en-US" altLang="ja-JP" sz="1600" b="1" dirty="0">
                <a:latin typeface="Meiryo UI" panose="020B0604030504040204" pitchFamily="50" charset="-128"/>
                <a:ea typeface="Meiryo UI" panose="020B0604030504040204" pitchFamily="50" charset="-128"/>
              </a:rPr>
              <a:t>20</a:t>
            </a:r>
            <a:r>
              <a:rPr lang="ja-JP" altLang="en-US" sz="1600" b="1" dirty="0">
                <a:latin typeface="Meiryo UI" panose="020B0604030504040204" pitchFamily="50" charset="-128"/>
                <a:ea typeface="Meiryo UI" panose="020B0604030504040204" pitchFamily="50" charset="-128"/>
              </a:rPr>
              <a:t>代、</a:t>
            </a:r>
            <a:r>
              <a:rPr lang="en-US" altLang="ja-JP" sz="1600" b="1" dirty="0">
                <a:latin typeface="Meiryo UI" panose="020B0604030504040204" pitchFamily="50" charset="-128"/>
                <a:ea typeface="Meiryo UI" panose="020B0604030504040204" pitchFamily="50" charset="-128"/>
              </a:rPr>
              <a:t>30</a:t>
            </a:r>
            <a:r>
              <a:rPr lang="ja-JP" altLang="en-US" sz="1600" b="1" dirty="0" smtClean="0">
                <a:latin typeface="Meiryo UI" panose="020B0604030504040204" pitchFamily="50" charset="-128"/>
                <a:ea typeface="Meiryo UI" panose="020B0604030504040204" pitchFamily="50" charset="-128"/>
              </a:rPr>
              <a:t>代の新規陽性者数は時短要請前より減少</a:t>
            </a:r>
            <a:r>
              <a:rPr lang="ja-JP" altLang="en-US" sz="1600" dirty="0" smtClean="0">
                <a:latin typeface="Meiryo UI" panose="020B0604030504040204" pitchFamily="50" charset="-128"/>
                <a:ea typeface="Meiryo UI" panose="020B0604030504040204" pitchFamily="50" charset="-128"/>
              </a:rPr>
              <a:t>しているが、</a:t>
            </a:r>
            <a:r>
              <a:rPr lang="en-US" altLang="ja-JP" sz="1600" b="1" dirty="0" smtClean="0">
                <a:latin typeface="Meiryo UI" panose="020B0604030504040204" pitchFamily="50" charset="-128"/>
                <a:ea typeface="Meiryo UI" panose="020B0604030504040204" pitchFamily="50" charset="-128"/>
              </a:rPr>
              <a:t>20</a:t>
            </a:r>
            <a:r>
              <a:rPr lang="ja-JP" altLang="en-US" sz="1600" b="1" dirty="0" smtClean="0">
                <a:latin typeface="Meiryo UI" panose="020B0604030504040204" pitchFamily="50" charset="-128"/>
                <a:ea typeface="Meiryo UI" panose="020B0604030504040204" pitchFamily="50" charset="-128"/>
              </a:rPr>
              <a:t>代は直近１週間で増加</a:t>
            </a:r>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市外は</a:t>
            </a:r>
            <a:r>
              <a:rPr lang="en-US" altLang="ja-JP" sz="1600" b="1" dirty="0" smtClean="0">
                <a:latin typeface="Meiryo UI" panose="020B0604030504040204" pitchFamily="50" charset="-128"/>
                <a:ea typeface="Meiryo UI" panose="020B0604030504040204" pitchFamily="50" charset="-128"/>
              </a:rPr>
              <a:t>20</a:t>
            </a:r>
            <a:r>
              <a:rPr lang="ja-JP" altLang="en-US" sz="1600" b="1" dirty="0" smtClean="0">
                <a:latin typeface="Meiryo UI" panose="020B0604030504040204" pitchFamily="50" charset="-128"/>
                <a:ea typeface="Meiryo UI" panose="020B0604030504040204" pitchFamily="50" charset="-128"/>
              </a:rPr>
              <a:t>代、</a:t>
            </a:r>
            <a:r>
              <a:rPr lang="en-US" altLang="ja-JP" sz="1600" b="1" dirty="0" smtClean="0">
                <a:latin typeface="Meiryo UI" panose="020B0604030504040204" pitchFamily="50" charset="-128"/>
                <a:ea typeface="Meiryo UI" panose="020B0604030504040204" pitchFamily="50" charset="-128"/>
              </a:rPr>
              <a:t>30</a:t>
            </a:r>
            <a:r>
              <a:rPr lang="ja-JP" altLang="en-US" sz="1600" b="1" dirty="0" smtClean="0">
                <a:latin typeface="Meiryo UI" panose="020B0604030504040204" pitchFamily="50" charset="-128"/>
                <a:ea typeface="Meiryo UI" panose="020B0604030504040204" pitchFamily="50" charset="-128"/>
              </a:rPr>
              <a:t>代ともに微減傾向。</a:t>
            </a:r>
            <a:endParaRPr lang="en-US" altLang="ja-JP" sz="1600" b="1" dirty="0" smtClean="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東京都では</a:t>
            </a:r>
            <a:r>
              <a:rPr lang="en-US" altLang="ja-JP" sz="1600" dirty="0" smtClean="0">
                <a:latin typeface="Meiryo UI" panose="020B0604030504040204" pitchFamily="50" charset="-128"/>
                <a:ea typeface="Meiryo UI" panose="020B0604030504040204" pitchFamily="50" charset="-128"/>
              </a:rPr>
              <a:t>20</a:t>
            </a:r>
            <a:r>
              <a:rPr lang="ja-JP" altLang="en-US" sz="1600" dirty="0" smtClean="0">
                <a:latin typeface="Meiryo UI" panose="020B0604030504040204" pitchFamily="50" charset="-128"/>
                <a:ea typeface="Meiryo UI" panose="020B0604030504040204" pitchFamily="50" charset="-128"/>
              </a:rPr>
              <a:t>代が直近２週間で急増していることから、</a:t>
            </a:r>
            <a:r>
              <a:rPr lang="ja-JP" altLang="en-US" sz="1600" b="1" dirty="0" smtClean="0">
                <a:latin typeface="Meiryo UI" panose="020B0604030504040204" pitchFamily="50" charset="-128"/>
                <a:ea typeface="Meiryo UI" panose="020B0604030504040204" pitchFamily="50" charset="-128"/>
              </a:rPr>
              <a:t>府においても若年層の発生動向に注視が</a:t>
            </a:r>
            <a:r>
              <a:rPr lang="ja-JP" altLang="en-US" sz="1600" b="1" dirty="0">
                <a:latin typeface="Meiryo UI" panose="020B0604030504040204" pitchFamily="50" charset="-128"/>
                <a:ea typeface="Meiryo UI" panose="020B0604030504040204" pitchFamily="50" charset="-128"/>
              </a:rPr>
              <a:t>必要</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（国において、</a:t>
            </a:r>
            <a:r>
              <a:rPr lang="en-US" altLang="ja-JP" sz="1400" dirty="0">
                <a:latin typeface="Meiryo UI" panose="020B0604030504040204" pitchFamily="50" charset="-128"/>
                <a:ea typeface="Meiryo UI" panose="020B0604030504040204" pitchFamily="50" charset="-128"/>
              </a:rPr>
              <a:t>20</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50</a:t>
            </a:r>
            <a:r>
              <a:rPr lang="ja-JP" altLang="en-US" sz="1400" dirty="0">
                <a:latin typeface="Meiryo UI" panose="020B0604030504040204" pitchFamily="50" charset="-128"/>
                <a:ea typeface="Meiryo UI" panose="020B0604030504040204" pitchFamily="50" charset="-128"/>
              </a:rPr>
              <a:t>歳台の</a:t>
            </a:r>
            <a:r>
              <a:rPr lang="ja-JP" altLang="en-US" sz="1400" dirty="0" smtClean="0">
                <a:latin typeface="Meiryo UI" panose="020B0604030504040204" pitchFamily="50" charset="-128"/>
                <a:ea typeface="Meiryo UI" panose="020B0604030504040204" pitchFamily="50" charset="-128"/>
              </a:rPr>
              <a:t>世代の感染拡大が、家庭内</a:t>
            </a:r>
            <a:r>
              <a:rPr lang="ja-JP" altLang="en-US" sz="1400"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医療機関や高齢者</a:t>
            </a:r>
            <a:r>
              <a:rPr lang="ja-JP" altLang="en-US" sz="1400" dirty="0">
                <a:latin typeface="Meiryo UI" panose="020B0604030504040204" pitchFamily="50" charset="-128"/>
                <a:ea typeface="Meiryo UI" panose="020B0604030504040204" pitchFamily="50" charset="-128"/>
              </a:rPr>
              <a:t>施設等での感染に繋がっており、重症者が増加している</a:t>
            </a:r>
            <a:r>
              <a:rPr lang="ja-JP" altLang="en-US" sz="1400" dirty="0" smtClean="0">
                <a:latin typeface="Meiryo UI" panose="020B0604030504040204" pitchFamily="50" charset="-128"/>
                <a:ea typeface="Meiryo UI" panose="020B0604030504040204" pitchFamily="50" charset="-128"/>
              </a:rPr>
              <a:t>要因との分析。）</a:t>
            </a:r>
            <a:endParaRPr lang="en-US" altLang="ja-JP" sz="1400"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また、市内の</a:t>
            </a:r>
            <a:r>
              <a:rPr lang="en-US" altLang="ja-JP" sz="1600" b="1" dirty="0" smtClean="0">
                <a:latin typeface="Meiryo UI" panose="020B0604030504040204" pitchFamily="50" charset="-128"/>
                <a:ea typeface="Meiryo UI" panose="020B0604030504040204" pitchFamily="50" charset="-128"/>
              </a:rPr>
              <a:t>40</a:t>
            </a: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50</a:t>
            </a:r>
            <a:r>
              <a:rPr lang="ja-JP" altLang="en-US" sz="1600" b="1" dirty="0" smtClean="0">
                <a:latin typeface="Meiryo UI" panose="020B0604030504040204" pitchFamily="50" charset="-128"/>
                <a:ea typeface="Meiryo UI" panose="020B0604030504040204" pitchFamily="50" charset="-128"/>
              </a:rPr>
              <a:t>代は減少しているが、市外は微減。</a:t>
            </a:r>
            <a:r>
              <a:rPr lang="en-US" altLang="ja-JP" sz="1600" b="1" dirty="0" smtClean="0">
                <a:latin typeface="Meiryo UI" panose="020B0604030504040204" pitchFamily="50" charset="-128"/>
                <a:ea typeface="Meiryo UI" panose="020B0604030504040204" pitchFamily="50" charset="-128"/>
              </a:rPr>
              <a:t>60</a:t>
            </a:r>
            <a:r>
              <a:rPr lang="ja-JP" altLang="en-US" sz="1600" b="1" dirty="0">
                <a:latin typeface="Meiryo UI" panose="020B0604030504040204" pitchFamily="50" charset="-128"/>
                <a:ea typeface="Meiryo UI" panose="020B0604030504040204" pitchFamily="50" charset="-128"/>
              </a:rPr>
              <a:t>代</a:t>
            </a:r>
            <a:r>
              <a:rPr lang="ja-JP" altLang="en-US" sz="1600" b="1" dirty="0" smtClean="0">
                <a:latin typeface="Meiryo UI" panose="020B0604030504040204" pitchFamily="50" charset="-128"/>
                <a:ea typeface="Meiryo UI" panose="020B0604030504040204" pitchFamily="50" charset="-128"/>
              </a:rPr>
              <a:t>以上は市内外と</a:t>
            </a:r>
            <a:r>
              <a:rPr lang="ja-JP" altLang="en-US" sz="1600" b="1" dirty="0" err="1" smtClean="0">
                <a:latin typeface="Meiryo UI" panose="020B0604030504040204" pitchFamily="50" charset="-128"/>
                <a:ea typeface="Meiryo UI" panose="020B0604030504040204" pitchFamily="50" charset="-128"/>
              </a:rPr>
              <a:t>わず</a:t>
            </a:r>
            <a:r>
              <a:rPr lang="ja-JP" altLang="en-US" sz="1600" b="1" dirty="0" smtClean="0">
                <a:latin typeface="Meiryo UI" panose="020B0604030504040204" pitchFamily="50" charset="-128"/>
                <a:ea typeface="Meiryo UI" panose="020B0604030504040204" pitchFamily="50" charset="-128"/>
              </a:rPr>
              <a:t>、微減</a:t>
            </a:r>
            <a:r>
              <a:rPr lang="ja-JP" altLang="en-US" sz="16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（感染</a:t>
            </a:r>
            <a:r>
              <a:rPr lang="ja-JP" altLang="en-US" sz="1100" dirty="0">
                <a:latin typeface="Meiryo UI" panose="020B0604030504040204" pitchFamily="50" charset="-128"/>
                <a:ea typeface="Meiryo UI" panose="020B0604030504040204" pitchFamily="50" charset="-128"/>
              </a:rPr>
              <a:t>経路</a:t>
            </a:r>
            <a:r>
              <a:rPr lang="ja-JP" altLang="en-US" sz="1100" dirty="0" smtClean="0">
                <a:latin typeface="Meiryo UI" panose="020B0604030504040204" pitchFamily="50" charset="-128"/>
                <a:ea typeface="Meiryo UI" panose="020B0604030504040204" pitchFamily="50" charset="-128"/>
              </a:rPr>
              <a:t>不明者も同様）</a:t>
            </a:r>
            <a:endParaRPr lang="en-US" altLang="ja-JP" sz="11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時短要請の効果は、市内</a:t>
            </a:r>
            <a:r>
              <a:rPr lang="en-US" altLang="ja-JP" sz="1600" b="1" dirty="0" smtClean="0">
                <a:latin typeface="Meiryo UI" panose="020B0604030504040204" pitchFamily="50" charset="-128"/>
                <a:ea typeface="Meiryo UI" panose="020B0604030504040204" pitchFamily="50" charset="-128"/>
              </a:rPr>
              <a:t>20</a:t>
            </a: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50</a:t>
            </a:r>
            <a:r>
              <a:rPr lang="ja-JP" altLang="en-US" sz="1600" b="1" dirty="0" smtClean="0">
                <a:latin typeface="Meiryo UI" panose="020B0604030504040204" pitchFamily="50" charset="-128"/>
                <a:ea typeface="Meiryo UI" panose="020B0604030504040204" pitchFamily="50" charset="-128"/>
              </a:rPr>
              <a:t>代に表れているが、市内</a:t>
            </a:r>
            <a:r>
              <a:rPr lang="en-US" altLang="ja-JP" sz="1600" b="1" dirty="0" smtClean="0">
                <a:latin typeface="Meiryo UI" panose="020B0604030504040204" pitchFamily="50" charset="-128"/>
                <a:ea typeface="Meiryo UI" panose="020B0604030504040204" pitchFamily="50" charset="-128"/>
              </a:rPr>
              <a:t>20</a:t>
            </a:r>
            <a:r>
              <a:rPr lang="ja-JP" altLang="en-US" sz="1600" b="1" dirty="0" smtClean="0">
                <a:latin typeface="Meiryo UI" panose="020B0604030504040204" pitchFamily="50" charset="-128"/>
                <a:ea typeface="Meiryo UI" panose="020B0604030504040204" pitchFamily="50" charset="-128"/>
              </a:rPr>
              <a:t>代の新規陽性者数は増加傾向にあることに留意が必要</a:t>
            </a:r>
            <a:r>
              <a:rPr lang="ja-JP" altLang="en-US" sz="1600" b="1" dirty="0">
                <a:latin typeface="Meiryo UI" panose="020B0604030504040204" pitchFamily="50" charset="-128"/>
                <a:ea typeface="Meiryo UI" panose="020B0604030504040204" pitchFamily="50" charset="-128"/>
              </a:rPr>
              <a:t>。</a:t>
            </a:r>
            <a:endParaRPr lang="en-US" altLang="ja-JP" sz="1600" b="1" dirty="0" smtClean="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（３）夜の街関連の発生動向</a:t>
            </a:r>
            <a:endParaRPr lang="en-US" altLang="ja-JP"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新規</a:t>
            </a:r>
            <a:r>
              <a:rPr kumimoji="1" lang="ja-JP" altLang="en-US" sz="1600" dirty="0">
                <a:latin typeface="Meiryo UI" panose="020B0604030504040204" pitchFamily="50" charset="-128"/>
                <a:ea typeface="Meiryo UI" panose="020B0604030504040204" pitchFamily="50" charset="-128"/>
              </a:rPr>
              <a:t>陽性者に占める夜の街の関係者及び滞在者の割合</a:t>
            </a:r>
            <a:r>
              <a:rPr kumimoji="1" lang="ja-JP" altLang="en-US" sz="1600" smtClean="0">
                <a:latin typeface="Meiryo UI" panose="020B0604030504040204" pitchFamily="50" charset="-128"/>
                <a:ea typeface="Meiryo UI" panose="020B0604030504040204" pitchFamily="50" charset="-128"/>
              </a:rPr>
              <a:t>は、上記</a:t>
            </a:r>
            <a:r>
              <a:rPr kumimoji="1" lang="ja-JP" altLang="en-US" sz="1600" dirty="0" smtClean="0">
                <a:latin typeface="Meiryo UI" panose="020B0604030504040204" pitchFamily="50" charset="-128"/>
                <a:ea typeface="Meiryo UI" panose="020B0604030504040204" pitchFamily="50" charset="-128"/>
              </a:rPr>
              <a:t>取組み</a:t>
            </a:r>
            <a:r>
              <a:rPr kumimoji="1" lang="ja-JP" altLang="en-US" sz="1600" dirty="0">
                <a:latin typeface="Meiryo UI" panose="020B0604030504040204" pitchFamily="50" charset="-128"/>
                <a:ea typeface="Meiryo UI" panose="020B0604030504040204" pitchFamily="50" charset="-128"/>
              </a:rPr>
              <a:t>の効果</a:t>
            </a:r>
            <a:r>
              <a:rPr kumimoji="1" lang="ja-JP" altLang="en-US" sz="1600">
                <a:latin typeface="Meiryo UI" panose="020B0604030504040204" pitchFamily="50" charset="-128"/>
                <a:ea typeface="Meiryo UI" panose="020B0604030504040204" pitchFamily="50" charset="-128"/>
              </a:rPr>
              <a:t>に</a:t>
            </a:r>
            <a:r>
              <a:rPr lang="ja-JP" altLang="en-US" sz="1600" smtClean="0">
                <a:latin typeface="Meiryo UI" panose="020B0604030504040204" pitchFamily="50" charset="-128"/>
                <a:ea typeface="Meiryo UI" panose="020B0604030504040204" pitchFamily="50" charset="-128"/>
              </a:rPr>
              <a:t>より、特</a:t>
            </a:r>
            <a:r>
              <a:rPr lang="ja-JP" altLang="en-US" sz="1600">
                <a:latin typeface="Meiryo UI" panose="020B0604030504040204" pitchFamily="50" charset="-128"/>
                <a:ea typeface="Meiryo UI" panose="020B0604030504040204" pitchFamily="50" charset="-128"/>
              </a:rPr>
              <a:t>に市内で徐々</a:t>
            </a:r>
            <a:r>
              <a:rPr kumimoji="1" lang="ja-JP" altLang="en-US" sz="1600" dirty="0">
                <a:latin typeface="Meiryo UI" panose="020B0604030504040204" pitchFamily="50" charset="-128"/>
                <a:ea typeface="Meiryo UI" panose="020B0604030504040204" pitchFamily="50" charset="-128"/>
              </a:rPr>
              <a:t>に</a:t>
            </a:r>
            <a:r>
              <a:rPr kumimoji="1" lang="ja-JP" altLang="en-US" sz="1600" dirty="0" smtClean="0">
                <a:latin typeface="Meiryo UI" panose="020B0604030504040204" pitchFamily="50" charset="-128"/>
                <a:ea typeface="Meiryo UI" panose="020B0604030504040204" pitchFamily="50" charset="-128"/>
              </a:rPr>
              <a:t>減少</a:t>
            </a:r>
            <a:r>
              <a:rPr lang="ja-JP" altLang="en-US" sz="1600" dirty="0" smtClean="0">
                <a:latin typeface="Meiryo UI" panose="020B0604030504040204" pitchFamily="50" charset="-128"/>
                <a:ea typeface="Meiryo UI" panose="020B0604030504040204" pitchFamily="50" charset="-128"/>
              </a:rPr>
              <a:t>。</a:t>
            </a:r>
            <a:endParaRPr lang="en-US" altLang="ja-JP" sz="1600" b="1" dirty="0" smtClean="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9A396F46-6F5F-483F-BC68-432494F2ED7F}"/>
              </a:ext>
            </a:extLst>
          </p:cNvPr>
          <p:cNvSpPr txBox="1"/>
          <p:nvPr/>
        </p:nvSpPr>
        <p:spPr>
          <a:xfrm>
            <a:off x="10731428" y="22893"/>
            <a:ext cx="1348220" cy="338554"/>
          </a:xfrm>
          <a:prstGeom prst="rect">
            <a:avLst/>
          </a:prstGeom>
          <a:solidFill>
            <a:schemeClr val="bg1"/>
          </a:solidFill>
          <a:ln>
            <a:solidFill>
              <a:schemeClr val="tx1"/>
            </a:solidFill>
          </a:ln>
        </p:spPr>
        <p:txBody>
          <a:bodyPr wrap="square" rtlCol="0">
            <a:spAutoFit/>
          </a:bodyPr>
          <a:lstStyle/>
          <a:p>
            <a:pPr algn="ctr"/>
            <a:r>
              <a:rPr kumimoji="1" lang="ja-JP" altLang="en-US" sz="1600" dirty="0">
                <a:latin typeface="ＭＳ ゴシック" panose="020B0609070205080204" pitchFamily="49" charset="-128"/>
                <a:ea typeface="ＭＳ ゴシック" panose="020B0609070205080204" pitchFamily="49" charset="-128"/>
              </a:rPr>
              <a:t>資料１－３</a:t>
            </a:r>
          </a:p>
        </p:txBody>
      </p:sp>
      <p:sp>
        <p:nvSpPr>
          <p:cNvPr id="3" name="テキスト ボックス 2"/>
          <p:cNvSpPr txBox="1"/>
          <p:nvPr/>
        </p:nvSpPr>
        <p:spPr>
          <a:xfrm>
            <a:off x="1144082" y="1941697"/>
            <a:ext cx="9903835" cy="1446550"/>
          </a:xfrm>
          <a:prstGeom prst="rect">
            <a:avLst/>
          </a:prstGeom>
          <a:noFill/>
          <a:ln>
            <a:solidFill>
              <a:schemeClr val="tx1"/>
            </a:solidFill>
            <a:prstDash val="sysDash"/>
          </a:ln>
        </p:spPr>
        <p:txBody>
          <a:bodyPr wrap="square" rtlCol="0">
            <a:spAutoFit/>
          </a:bodyPr>
          <a:lstStyle/>
          <a:p>
            <a:r>
              <a:rPr lang="ja-JP" altLang="en-US" sz="14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（参考　これまでの取組み）</a:t>
            </a:r>
          </a:p>
          <a:p>
            <a:r>
              <a:rPr lang="ja-JP" altLang="en-US" sz="1200" dirty="0">
                <a:latin typeface="Meiryo UI" panose="020B0604030504040204" pitchFamily="50" charset="-128"/>
                <a:ea typeface="Meiryo UI" panose="020B0604030504040204" pitchFamily="50" charset="-128"/>
              </a:rPr>
              <a:t>　　　①</a:t>
            </a:r>
            <a:r>
              <a:rPr lang="en-US" altLang="ja-JP" sz="1200" dirty="0">
                <a:latin typeface="Meiryo UI" panose="020B0604030504040204" pitchFamily="50" charset="-128"/>
                <a:ea typeface="Meiryo UI" panose="020B0604030504040204" pitchFamily="50" charset="-128"/>
              </a:rPr>
              <a:t>11/21</a:t>
            </a:r>
            <a:r>
              <a:rPr lang="ja-JP" altLang="en-US" sz="1200" dirty="0">
                <a:latin typeface="Meiryo UI" panose="020B0604030504040204" pitchFamily="50" charset="-128"/>
                <a:ea typeface="Meiryo UI" panose="020B0604030504040204" pitchFamily="50" charset="-128"/>
              </a:rPr>
              <a:t>～イエローステージ</a:t>
            </a:r>
            <a:r>
              <a:rPr lang="en-US" altLang="ja-JP" sz="1200" dirty="0">
                <a:latin typeface="Meiryo UI" panose="020B0604030504040204" pitchFamily="50" charset="-128"/>
                <a:ea typeface="Meiryo UI" panose="020B0604030504040204" pitchFamily="50" charset="-128"/>
              </a:rPr>
              <a:t>Ⅱ</a:t>
            </a:r>
            <a:r>
              <a:rPr lang="ja-JP" altLang="en-US" sz="1200" dirty="0">
                <a:latin typeface="Meiryo UI" panose="020B0604030504040204" pitchFamily="50" charset="-128"/>
                <a:ea typeface="Meiryo UI" panose="020B0604030504040204" pitchFamily="50" charset="-128"/>
              </a:rPr>
              <a:t>に移行。</a:t>
            </a:r>
          </a:p>
          <a:p>
            <a:r>
              <a:rPr lang="ja-JP" altLang="en-US" sz="1200" dirty="0">
                <a:latin typeface="Meiryo UI" panose="020B0604030504040204" pitchFamily="50" charset="-128"/>
                <a:ea typeface="Meiryo UI" panose="020B0604030504040204" pitchFamily="50" charset="-128"/>
              </a:rPr>
              <a:t>　　　　　　　　　　 府民等に対し、「５人以上」「２時間以上」の宴会・飲み会は控えることや、重症化リスクの高い方は、不要不急の外出を控えることなどを要請</a:t>
            </a:r>
          </a:p>
          <a:p>
            <a:r>
              <a:rPr lang="ja-JP" altLang="en-US" sz="1200" dirty="0">
                <a:latin typeface="Meiryo UI" panose="020B0604030504040204" pitchFamily="50" charset="-128"/>
                <a:ea typeface="Meiryo UI" panose="020B0604030504040204" pitchFamily="50" charset="-128"/>
              </a:rPr>
              <a:t>　　　②</a:t>
            </a:r>
            <a:r>
              <a:rPr lang="en-US" altLang="ja-JP" sz="1200" dirty="0">
                <a:latin typeface="Meiryo UI" panose="020B0604030504040204" pitchFamily="50" charset="-128"/>
                <a:ea typeface="Meiryo UI" panose="020B0604030504040204" pitchFamily="50" charset="-128"/>
              </a:rPr>
              <a:t>11/27</a:t>
            </a:r>
            <a:r>
              <a:rPr lang="ja-JP" altLang="en-US" sz="1200" dirty="0">
                <a:latin typeface="Meiryo UI" panose="020B0604030504040204" pitchFamily="50" charset="-128"/>
                <a:ea typeface="Meiryo UI" panose="020B0604030504040204" pitchFamily="50" charset="-128"/>
              </a:rPr>
              <a:t>～大阪市北区、中央区の接待を伴う飲食店、酒類の提供を行う飲食店</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居酒屋等に対する休業又は営業時間短縮の</a:t>
            </a:r>
            <a:r>
              <a:rPr lang="ja-JP" altLang="en-US" sz="1200" dirty="0" smtClean="0">
                <a:latin typeface="Meiryo UI" panose="020B0604030504040204" pitchFamily="50" charset="-128"/>
                <a:ea typeface="Meiryo UI" panose="020B0604030504040204" pitchFamily="50" charset="-128"/>
              </a:rPr>
              <a:t>要請）</a:t>
            </a:r>
            <a:endParaRPr lang="en-US" altLang="ja-JP"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③</a:t>
            </a:r>
            <a:r>
              <a:rPr lang="en-US" altLang="ja-JP" sz="1200" dirty="0">
                <a:latin typeface="Meiryo UI" panose="020B0604030504040204" pitchFamily="50" charset="-128"/>
                <a:ea typeface="Meiryo UI" panose="020B0604030504040204" pitchFamily="50" charset="-128"/>
              </a:rPr>
              <a:t>12/4  </a:t>
            </a:r>
            <a:r>
              <a:rPr lang="ja-JP" altLang="en-US" sz="1200" dirty="0">
                <a:latin typeface="Meiryo UI" panose="020B0604030504040204" pitchFamily="50" charset="-128"/>
                <a:ea typeface="Meiryo UI" panose="020B0604030504040204" pitchFamily="50" charset="-128"/>
              </a:rPr>
              <a:t>～府民に対するできる限りの不要不急の外出自粛</a:t>
            </a:r>
            <a:r>
              <a:rPr lang="ja-JP" altLang="en-US" sz="1200" dirty="0" smtClean="0">
                <a:latin typeface="Meiryo UI" panose="020B0604030504040204" pitchFamily="50" charset="-128"/>
                <a:ea typeface="Meiryo UI" panose="020B0604030504040204" pitchFamily="50" charset="-128"/>
              </a:rPr>
              <a:t>要請</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④</a:t>
            </a:r>
            <a:r>
              <a:rPr lang="en-US" altLang="ja-JP" sz="1200" dirty="0" smtClean="0">
                <a:latin typeface="Meiryo UI" panose="020B0604030504040204" pitchFamily="50" charset="-128"/>
                <a:ea typeface="Meiryo UI" panose="020B0604030504040204" pitchFamily="50" charset="-128"/>
              </a:rPr>
              <a:t>12/16</a:t>
            </a:r>
            <a:r>
              <a:rPr lang="ja-JP" altLang="en-US" sz="1200" dirty="0" smtClean="0">
                <a:latin typeface="Meiryo UI" panose="020B0604030504040204" pitchFamily="50" charset="-128"/>
                <a:ea typeface="Meiryo UI" panose="020B0604030504040204" pitchFamily="50" charset="-128"/>
              </a:rPr>
              <a:t>～大阪</a:t>
            </a:r>
            <a:r>
              <a:rPr lang="ja-JP" altLang="en-US" sz="1200" dirty="0">
                <a:latin typeface="Meiryo UI" panose="020B0604030504040204" pitchFamily="50" charset="-128"/>
                <a:ea typeface="Meiryo UI" panose="020B0604030504040204" pitchFamily="50" charset="-128"/>
              </a:rPr>
              <a:t>市内の接待を伴う飲食店、酒類の提供を行う飲食店</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居酒屋等に対する休業又は営業時間短縮の</a:t>
            </a:r>
            <a:r>
              <a:rPr lang="ja-JP" altLang="en-US" sz="1200" dirty="0" smtClean="0">
                <a:latin typeface="Meiryo UI" panose="020B0604030504040204" pitchFamily="50" charset="-128"/>
                <a:ea typeface="Meiryo UI" panose="020B0604030504040204" pitchFamily="50" charset="-128"/>
              </a:rPr>
              <a:t>要請）</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府民に対する不要不急の外出自粛要請</a:t>
            </a:r>
            <a:endParaRPr lang="en-US" altLang="ja-JP" sz="14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9367838" y="6492875"/>
            <a:ext cx="2743200" cy="365125"/>
          </a:xfrm>
        </p:spPr>
        <p:txBody>
          <a:bodyPr/>
          <a:lstStyle/>
          <a:p>
            <a:fld id="{9AE8D62C-51FD-4D41-806D-1D2DE4710F3C}" type="slidenum">
              <a:rPr kumimoji="1" lang="ja-JP" altLang="en-US" smtClean="0"/>
              <a:t>1</a:t>
            </a:fld>
            <a:endParaRPr kumimoji="1" lang="ja-JP" altLang="en-US" dirty="0"/>
          </a:p>
        </p:txBody>
      </p:sp>
      <p:sp>
        <p:nvSpPr>
          <p:cNvPr id="8" name="角丸四角形 7"/>
          <p:cNvSpPr/>
          <p:nvPr/>
        </p:nvSpPr>
        <p:spPr>
          <a:xfrm>
            <a:off x="142285" y="466437"/>
            <a:ext cx="2830067" cy="388029"/>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＜新規陽性者の発生動向＞</a:t>
            </a:r>
          </a:p>
        </p:txBody>
      </p:sp>
    </p:spTree>
    <p:extLst>
      <p:ext uri="{BB962C8B-B14F-4D97-AF65-F5344CB8AC3E}">
        <p14:creationId xmlns:p14="http://schemas.microsoft.com/office/powerpoint/2010/main" val="442911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2" name="テキスト ボックス 1"/>
          <p:cNvSpPr txBox="1"/>
          <p:nvPr/>
        </p:nvSpPr>
        <p:spPr>
          <a:xfrm>
            <a:off x="152105" y="345042"/>
            <a:ext cx="11887790" cy="2739211"/>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○重症</a:t>
            </a:r>
            <a:r>
              <a:rPr lang="ja-JP" altLang="en-US" sz="1600" dirty="0">
                <a:latin typeface="Meiryo UI" panose="020B0604030504040204" pitchFamily="50" charset="-128"/>
                <a:ea typeface="Meiryo UI" panose="020B0604030504040204" pitchFamily="50" charset="-128"/>
              </a:rPr>
              <a:t>病床</a:t>
            </a:r>
            <a:r>
              <a:rPr lang="ja-JP" altLang="en-US" sz="1600" dirty="0" smtClean="0">
                <a:latin typeface="Meiryo UI" panose="020B0604030504040204" pitchFamily="50" charset="-128"/>
                <a:ea typeface="Meiryo UI" panose="020B0604030504040204" pitchFamily="50" charset="-128"/>
              </a:rPr>
              <a:t>使用率は</a:t>
            </a:r>
            <a:r>
              <a:rPr lang="en-US" altLang="ja-JP" sz="1600" dirty="0" smtClean="0">
                <a:latin typeface="Meiryo UI" panose="020B0604030504040204" pitchFamily="50" charset="-128"/>
                <a:ea typeface="Meiryo UI" panose="020B0604030504040204" pitchFamily="50" charset="-128"/>
              </a:rPr>
              <a:t>12/15</a:t>
            </a:r>
            <a:r>
              <a:rPr lang="ja-JP" altLang="en-US" sz="1600" dirty="0" smtClean="0">
                <a:latin typeface="Meiryo UI" panose="020B0604030504040204" pitchFamily="50" charset="-128"/>
                <a:ea typeface="Meiryo UI" panose="020B0604030504040204" pitchFamily="50" charset="-128"/>
              </a:rPr>
              <a:t>付で「大阪コロナ重症センター」運用開始により</a:t>
            </a:r>
            <a:r>
              <a:rPr lang="en-US" altLang="ja-JP" sz="1600" dirty="0" smtClean="0">
                <a:latin typeface="Meiryo UI" panose="020B0604030504040204" pitchFamily="50" charset="-128"/>
                <a:ea typeface="Meiryo UI" panose="020B0604030504040204" pitchFamily="50" charset="-128"/>
              </a:rPr>
              <a:t>70</a:t>
            </a:r>
            <a:r>
              <a:rPr lang="ja-JP" altLang="en-US" sz="1600" dirty="0" smtClean="0">
                <a:latin typeface="Meiryo UI" panose="020B0604030504040204" pitchFamily="50" charset="-128"/>
                <a:ea typeface="Meiryo UI" panose="020B0604030504040204" pitchFamily="50" charset="-128"/>
              </a:rPr>
              <a:t>％を下回るも、</a:t>
            </a:r>
            <a:r>
              <a:rPr lang="ja-JP" altLang="en-US" sz="1600" b="1" dirty="0" smtClean="0">
                <a:latin typeface="Meiryo UI" panose="020B0604030504040204" pitchFamily="50" charset="-128"/>
                <a:ea typeface="Meiryo UI" panose="020B0604030504040204" pitchFamily="50" charset="-128"/>
              </a:rPr>
              <a:t>依然ひっ</a:t>
            </a:r>
            <a:r>
              <a:rPr lang="ja-JP" altLang="en-US" sz="1600" b="1" dirty="0">
                <a:latin typeface="Meiryo UI" panose="020B0604030504040204" pitchFamily="50" charset="-128"/>
                <a:ea typeface="Meiryo UI" panose="020B0604030504040204" pitchFamily="50" charset="-128"/>
              </a:rPr>
              <a:t>迫</a:t>
            </a:r>
            <a:r>
              <a:rPr lang="ja-JP" altLang="en-US" sz="1600" dirty="0" smtClean="0">
                <a:latin typeface="Meiryo UI" panose="020B0604030504040204" pitchFamily="50" charset="-128"/>
                <a:ea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rPr>
              <a:t>12/24 68.2%</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12/3</a:t>
            </a:r>
            <a:r>
              <a:rPr lang="ja-JP" altLang="en-US" sz="1600" dirty="0">
                <a:latin typeface="Meiryo UI" panose="020B0604030504040204" pitchFamily="50" charset="-128"/>
                <a:ea typeface="Meiryo UI" panose="020B0604030504040204" pitchFamily="50" charset="-128"/>
              </a:rPr>
              <a:t>以降新規陽性者</a:t>
            </a:r>
            <a:r>
              <a:rPr lang="en-US" altLang="ja-JP" sz="1600" dirty="0">
                <a:latin typeface="Meiryo UI" panose="020B0604030504040204" pitchFamily="50" charset="-128"/>
                <a:ea typeface="Meiryo UI" panose="020B0604030504040204" pitchFamily="50" charset="-128"/>
              </a:rPr>
              <a:t>366</a:t>
            </a:r>
            <a:r>
              <a:rPr lang="ja-JP" altLang="en-US" sz="1600" dirty="0">
                <a:latin typeface="Meiryo UI" panose="020B0604030504040204" pitchFamily="50" charset="-128"/>
                <a:ea typeface="Meiryo UI" panose="020B0604030504040204" pitchFamily="50" charset="-128"/>
              </a:rPr>
              <a:t>名が日々発生すると仮定した場合の試算では、</a:t>
            </a:r>
            <a:r>
              <a:rPr lang="en-US" altLang="ja-JP" sz="1600" b="1" dirty="0" smtClean="0">
                <a:latin typeface="Meiryo UI" panose="020B0604030504040204" pitchFamily="50" charset="-128"/>
                <a:ea typeface="Meiryo UI" panose="020B0604030504040204" pitchFamily="50" charset="-128"/>
              </a:rPr>
              <a:t>12/24</a:t>
            </a:r>
            <a:r>
              <a:rPr lang="ja-JP" altLang="en-US" sz="1600" b="1" dirty="0" smtClean="0">
                <a:latin typeface="Meiryo UI" panose="020B0604030504040204" pitchFamily="50" charset="-128"/>
                <a:ea typeface="Meiryo UI" panose="020B0604030504040204" pitchFamily="50" charset="-128"/>
              </a:rPr>
              <a:t>に</a:t>
            </a:r>
            <a:r>
              <a:rPr lang="ja-JP" altLang="en-US" sz="1600" b="1" dirty="0">
                <a:latin typeface="Meiryo UI" panose="020B0604030504040204" pitchFamily="50" charset="-128"/>
                <a:ea typeface="Meiryo UI" panose="020B0604030504040204" pitchFamily="50" charset="-128"/>
              </a:rPr>
              <a:t>重症患者数</a:t>
            </a:r>
            <a:r>
              <a:rPr lang="en-US" altLang="ja-JP" sz="1600" b="1" dirty="0" smtClean="0">
                <a:latin typeface="Meiryo UI" panose="020B0604030504040204" pitchFamily="50" charset="-128"/>
                <a:ea typeface="Meiryo UI" panose="020B0604030504040204" pitchFamily="50" charset="-128"/>
              </a:rPr>
              <a:t>149</a:t>
            </a:r>
            <a:r>
              <a:rPr lang="ja-JP" altLang="en-US" sz="1600" b="1" dirty="0" smtClean="0">
                <a:latin typeface="Meiryo UI" panose="020B0604030504040204" pitchFamily="50" charset="-128"/>
                <a:ea typeface="Meiryo UI" panose="020B0604030504040204" pitchFamily="50" charset="-128"/>
              </a:rPr>
              <a:t>名</a:t>
            </a:r>
            <a:r>
              <a:rPr lang="ja-JP" altLang="en-US" sz="1600" b="1" dirty="0">
                <a:latin typeface="Meiryo UI" panose="020B0604030504040204" pitchFamily="50" charset="-128"/>
                <a:ea typeface="Meiryo UI" panose="020B0604030504040204" pitchFamily="50" charset="-128"/>
              </a:rPr>
              <a:t>となる見込みが</a:t>
            </a: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161</a:t>
            </a:r>
            <a:r>
              <a:rPr lang="ja-JP" altLang="en-US" sz="1600" b="1" dirty="0" smtClean="0">
                <a:latin typeface="Meiryo UI" panose="020B0604030504040204" pitchFamily="50" charset="-128"/>
                <a:ea typeface="Meiryo UI" panose="020B0604030504040204" pitchFamily="50" charset="-128"/>
              </a:rPr>
              <a:t>名</a:t>
            </a:r>
            <a:r>
              <a:rPr lang="ja-JP" altLang="en-US" sz="1600" b="1" dirty="0">
                <a:latin typeface="Meiryo UI" panose="020B0604030504040204" pitchFamily="50" charset="-128"/>
                <a:ea typeface="Meiryo UI" panose="020B0604030504040204" pitchFamily="50" charset="-128"/>
              </a:rPr>
              <a:t>と上振れ。</a:t>
            </a:r>
            <a:endParaRPr lang="en-US" altLang="ja-JP"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また</a:t>
            </a:r>
            <a:r>
              <a:rPr lang="ja-JP" altLang="en-US" sz="1600" dirty="0" smtClean="0">
                <a:latin typeface="Meiryo UI" panose="020B0604030504040204" pitchFamily="50" charset="-128"/>
                <a:ea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rPr>
              <a:t>60</a:t>
            </a:r>
            <a:r>
              <a:rPr lang="ja-JP" altLang="en-US" sz="1600" dirty="0" smtClean="0">
                <a:latin typeface="Meiryo UI" panose="020B0604030504040204" pitchFamily="50" charset="-128"/>
                <a:ea typeface="Meiryo UI" panose="020B0604030504040204" pitchFamily="50" charset="-128"/>
              </a:rPr>
              <a:t>代以上の新規陽性者数割合は第三波の当初２割未満から、直近で４割弱まで増加。</a:t>
            </a:r>
            <a:endParaRPr lang="en-US" altLang="ja-JP" sz="1600" dirty="0" smtClean="0">
              <a:latin typeface="Meiryo UI" panose="020B0604030504040204" pitchFamily="50" charset="-128"/>
              <a:ea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rPr>
              <a:t>　  重症者数は今後も試算を</a:t>
            </a:r>
            <a:r>
              <a:rPr lang="ja-JP" altLang="en-US" sz="1600" b="1" smtClean="0">
                <a:latin typeface="Meiryo UI" panose="020B0604030504040204" pitchFamily="50" charset="-128"/>
                <a:ea typeface="Meiryo UI" panose="020B0604030504040204" pitchFamily="50" charset="-128"/>
              </a:rPr>
              <a:t>上回る</a:t>
            </a:r>
            <a:r>
              <a:rPr lang="ja-JP" altLang="en-US" sz="1600" b="1" smtClean="0">
                <a:latin typeface="Meiryo UI" panose="020B0604030504040204" pitchFamily="50" charset="-128"/>
                <a:ea typeface="Meiryo UI" panose="020B0604030504040204" pitchFamily="50" charset="-128"/>
              </a:rPr>
              <a:t>状況が予想される。</a:t>
            </a:r>
            <a:endParaRPr lang="en-US" altLang="ja-JP" sz="1600" b="1" smtClean="0">
              <a:latin typeface="Meiryo UI" panose="020B0604030504040204" pitchFamily="50" charset="-128"/>
              <a:ea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軽症・中等症病床使用率に</a:t>
            </a:r>
            <a:r>
              <a:rPr lang="ja-JP" altLang="en-US" sz="1600" b="1" dirty="0" smtClean="0">
                <a:latin typeface="Meiryo UI" panose="020B0604030504040204" pitchFamily="50" charset="-128"/>
                <a:ea typeface="Meiryo UI" panose="020B0604030504040204" pitchFamily="50" charset="-128"/>
              </a:rPr>
              <a:t>ついても極めてひっ迫しており、</a:t>
            </a:r>
            <a:r>
              <a:rPr lang="ja-JP" altLang="en-US" sz="1600" dirty="0" smtClean="0">
                <a:latin typeface="Meiryo UI" panose="020B0604030504040204" pitchFamily="50" charset="-128"/>
                <a:ea typeface="Meiryo UI" panose="020B0604030504040204" pitchFamily="50" charset="-128"/>
              </a:rPr>
              <a:t>試算</a:t>
            </a:r>
            <a:r>
              <a:rPr lang="ja-JP" altLang="en-US" sz="1600" dirty="0">
                <a:latin typeface="Meiryo UI" panose="020B0604030504040204" pitchFamily="50" charset="-128"/>
                <a:ea typeface="Meiryo UI" panose="020B0604030504040204" pitchFamily="50" charset="-128"/>
              </a:rPr>
              <a:t>では</a:t>
            </a:r>
            <a:r>
              <a:rPr lang="en-US" altLang="ja-JP" sz="1600" dirty="0" smtClean="0">
                <a:latin typeface="Meiryo UI" panose="020B0604030504040204" pitchFamily="50" charset="-128"/>
                <a:ea typeface="Meiryo UI" panose="020B0604030504040204" pitchFamily="50" charset="-128"/>
              </a:rPr>
              <a:t>12/24</a:t>
            </a:r>
            <a:r>
              <a:rPr lang="ja-JP" altLang="en-US" sz="1600" dirty="0" smtClean="0">
                <a:latin typeface="Meiryo UI" panose="020B0604030504040204" pitchFamily="50" charset="-128"/>
                <a:ea typeface="Meiryo UI" panose="020B0604030504040204" pitchFamily="50" charset="-128"/>
              </a:rPr>
              <a:t>に</a:t>
            </a:r>
            <a:r>
              <a:rPr lang="en-US" altLang="ja-JP" sz="1600" dirty="0" smtClean="0">
                <a:latin typeface="Meiryo UI" panose="020B0604030504040204" pitchFamily="50" charset="-128"/>
                <a:ea typeface="Meiryo UI" panose="020B0604030504040204" pitchFamily="50" charset="-128"/>
              </a:rPr>
              <a:t>677</a:t>
            </a:r>
            <a:r>
              <a:rPr lang="ja-JP" altLang="en-US" sz="1600" dirty="0" smtClean="0">
                <a:latin typeface="Meiryo UI" panose="020B0604030504040204" pitchFamily="50" charset="-128"/>
                <a:ea typeface="Meiryo UI" panose="020B0604030504040204" pitchFamily="50" charset="-128"/>
              </a:rPr>
              <a:t>名</a:t>
            </a:r>
            <a:r>
              <a:rPr lang="ja-JP" altLang="en-US" sz="1600" dirty="0">
                <a:latin typeface="Meiryo UI" panose="020B0604030504040204" pitchFamily="50" charset="-128"/>
                <a:ea typeface="Meiryo UI" panose="020B0604030504040204" pitchFamily="50" charset="-128"/>
              </a:rPr>
              <a:t>となる見込み</a:t>
            </a:r>
            <a:r>
              <a:rPr lang="ja-JP" altLang="en-US" sz="1600" dirty="0" smtClean="0">
                <a:latin typeface="Meiryo UI" panose="020B0604030504040204" pitchFamily="50" charset="-128"/>
                <a:ea typeface="Meiryo UI" panose="020B0604030504040204" pitchFamily="50" charset="-128"/>
              </a:rPr>
              <a:t>が</a:t>
            </a:r>
            <a:r>
              <a:rPr lang="en-US" altLang="ja-JP" sz="1600" b="1" dirty="0" smtClean="0">
                <a:latin typeface="Meiryo UI" panose="020B0604030504040204" pitchFamily="50" charset="-128"/>
                <a:ea typeface="Meiryo UI" panose="020B0604030504040204" pitchFamily="50" charset="-128"/>
              </a:rPr>
              <a:t>856</a:t>
            </a:r>
            <a:r>
              <a:rPr lang="ja-JP" altLang="en-US" sz="1600" b="1" dirty="0" smtClean="0">
                <a:latin typeface="Meiryo UI" panose="020B0604030504040204" pitchFamily="50" charset="-128"/>
                <a:ea typeface="Meiryo UI" panose="020B0604030504040204" pitchFamily="50" charset="-128"/>
              </a:rPr>
              <a:t>名</a:t>
            </a:r>
            <a:r>
              <a:rPr lang="ja-JP" altLang="en-US" sz="1600" b="1" dirty="0">
                <a:latin typeface="Meiryo UI" panose="020B0604030504040204" pitchFamily="50" charset="-128"/>
                <a:ea typeface="Meiryo UI" panose="020B0604030504040204" pitchFamily="50" charset="-128"/>
              </a:rPr>
              <a:t>まで急増。</a:t>
            </a:r>
          </a:p>
          <a:p>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病床の実</a:t>
            </a:r>
            <a:r>
              <a:rPr lang="ja-JP" altLang="en-US" sz="1600" b="1" dirty="0" smtClean="0">
                <a:latin typeface="Meiryo UI" panose="020B0604030504040204" pitchFamily="50" charset="-128"/>
                <a:ea typeface="Meiryo UI" panose="020B0604030504040204" pitchFamily="50" charset="-128"/>
              </a:rPr>
              <a:t>運用率も、</a:t>
            </a:r>
            <a:r>
              <a:rPr lang="en-US" altLang="ja-JP" sz="1600" dirty="0" smtClean="0">
                <a:latin typeface="Meiryo UI" panose="020B0604030504040204" pitchFamily="50" charset="-128"/>
                <a:ea typeface="Meiryo UI" panose="020B0604030504040204" pitchFamily="50" charset="-128"/>
              </a:rPr>
              <a:t>12/24</a:t>
            </a:r>
            <a:r>
              <a:rPr lang="ja-JP" altLang="en-US" sz="1600" dirty="0" smtClean="0">
                <a:latin typeface="Meiryo UI" panose="020B0604030504040204" pitchFamily="50" charset="-128"/>
                <a:ea typeface="Meiryo UI" panose="020B0604030504040204" pitchFamily="50" charset="-128"/>
              </a:rPr>
              <a:t>に</a:t>
            </a:r>
            <a:r>
              <a:rPr lang="ja-JP" altLang="en-US" sz="1600" dirty="0">
                <a:latin typeface="Meiryo UI" panose="020B0604030504040204" pitchFamily="50" charset="-128"/>
                <a:ea typeface="Meiryo UI" panose="020B0604030504040204" pitchFamily="50" charset="-128"/>
              </a:rPr>
              <a:t>重症病床</a:t>
            </a:r>
            <a:r>
              <a:rPr lang="ja-JP" altLang="en-US" sz="1600" dirty="0" smtClean="0">
                <a:latin typeface="Meiryo UI" panose="020B0604030504040204" pitchFamily="50" charset="-128"/>
                <a:ea typeface="Meiryo UI" panose="020B0604030504040204" pitchFamily="50" charset="-128"/>
              </a:rPr>
              <a:t>運用率</a:t>
            </a:r>
            <a:r>
              <a:rPr lang="en-US" altLang="ja-JP" sz="1600" dirty="0" smtClean="0">
                <a:latin typeface="Meiryo UI" panose="020B0604030504040204" pitchFamily="50" charset="-128"/>
                <a:ea typeface="Meiryo UI" panose="020B0604030504040204" pitchFamily="50" charset="-128"/>
              </a:rPr>
              <a:t>77.4</a:t>
            </a: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、軽症中等症病床</a:t>
            </a:r>
            <a:r>
              <a:rPr lang="ja-JP" altLang="en-US" sz="1600" dirty="0" smtClean="0">
                <a:latin typeface="Meiryo UI" panose="020B0604030504040204" pitchFamily="50" charset="-128"/>
                <a:ea typeface="Meiryo UI" panose="020B0604030504040204" pitchFamily="50" charset="-128"/>
              </a:rPr>
              <a:t>運用率</a:t>
            </a:r>
            <a:r>
              <a:rPr lang="en-US" altLang="ja-JP" sz="1600" dirty="0" smtClean="0">
                <a:latin typeface="Meiryo UI" panose="020B0604030504040204" pitchFamily="50" charset="-128"/>
                <a:ea typeface="Meiryo UI" panose="020B0604030504040204" pitchFamily="50" charset="-128"/>
              </a:rPr>
              <a:t>73.5</a:t>
            </a:r>
            <a:r>
              <a:rPr lang="ja-JP" altLang="en-US" sz="1600" dirty="0" smtClean="0">
                <a:latin typeface="Meiryo UI" panose="020B0604030504040204" pitchFamily="50" charset="-128"/>
                <a:ea typeface="Meiryo UI" panose="020B0604030504040204" pitchFamily="50" charset="-128"/>
              </a:rPr>
              <a:t>％であり、</a:t>
            </a:r>
            <a:r>
              <a:rPr lang="ja-JP" altLang="en-US" sz="1600" b="1" dirty="0" smtClean="0">
                <a:latin typeface="Meiryo UI" panose="020B0604030504040204" pitchFamily="50" charset="-128"/>
                <a:ea typeface="Meiryo UI" panose="020B0604030504040204" pitchFamily="50" charset="-128"/>
              </a:rPr>
              <a:t>依然</a:t>
            </a:r>
            <a:r>
              <a:rPr lang="ja-JP" altLang="en-US" sz="1600" b="1" dirty="0">
                <a:latin typeface="Meiryo UI" panose="020B0604030504040204" pitchFamily="50" charset="-128"/>
                <a:ea typeface="Meiryo UI" panose="020B0604030504040204" pitchFamily="50" charset="-128"/>
              </a:rPr>
              <a:t>、極めてひっ迫</a:t>
            </a:r>
            <a:r>
              <a:rPr lang="ja-JP" altLang="en-US" sz="1600" b="1" dirty="0" smtClean="0">
                <a:latin typeface="Meiryo UI" panose="020B0604030504040204" pitchFamily="50" charset="-128"/>
                <a:ea typeface="Meiryo UI" panose="020B0604030504040204" pitchFamily="50" charset="-128"/>
              </a:rPr>
              <a:t>。</a:t>
            </a:r>
            <a:endParaRPr lang="ja-JP" altLang="en-US" sz="1600" b="1"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9296695" y="6511636"/>
            <a:ext cx="2743200" cy="365125"/>
          </a:xfrm>
        </p:spPr>
        <p:txBody>
          <a:bodyPr/>
          <a:lstStyle/>
          <a:p>
            <a:fld id="{9AE8D62C-51FD-4D41-806D-1D2DE4710F3C}" type="slidenum">
              <a:rPr kumimoji="1" lang="ja-JP" altLang="en-US" smtClean="0"/>
              <a:t>2</a:t>
            </a:fld>
            <a:endParaRPr kumimoji="1" lang="ja-JP" altLang="en-US"/>
          </a:p>
        </p:txBody>
      </p:sp>
      <p:sp>
        <p:nvSpPr>
          <p:cNvPr id="5" name="角丸四角形 4"/>
          <p:cNvSpPr/>
          <p:nvPr/>
        </p:nvSpPr>
        <p:spPr>
          <a:xfrm>
            <a:off x="152105" y="490053"/>
            <a:ext cx="2830067" cy="388029"/>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＜医療提供体制の状況＞</a:t>
            </a:r>
          </a:p>
        </p:txBody>
      </p:sp>
      <p:sp>
        <p:nvSpPr>
          <p:cNvPr id="4" name="角丸四角形 3"/>
          <p:cNvSpPr/>
          <p:nvPr/>
        </p:nvSpPr>
        <p:spPr>
          <a:xfrm>
            <a:off x="152105" y="3791097"/>
            <a:ext cx="11887790" cy="2720539"/>
          </a:xfrm>
          <a:prstGeom prst="roundRect">
            <a:avLst>
              <a:gd name="adj" fmla="val 12346"/>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　</a:t>
            </a:r>
            <a:r>
              <a:rPr lang="ja-JP" altLang="en-US" b="1" dirty="0">
                <a:solidFill>
                  <a:schemeClr val="tx1"/>
                </a:solidFill>
                <a:latin typeface="Meiryo UI" panose="020B0604030504040204" pitchFamily="50" charset="-128"/>
                <a:ea typeface="Meiryo UI" panose="020B0604030504040204" pitchFamily="50" charset="-128"/>
              </a:rPr>
              <a:t>新規陽性者の発生規模</a:t>
            </a:r>
            <a:r>
              <a:rPr lang="ja-JP" altLang="en-US" b="1" dirty="0" smtClean="0">
                <a:solidFill>
                  <a:schemeClr val="tx1"/>
                </a:solidFill>
                <a:latin typeface="Meiryo UI" panose="020B0604030504040204" pitchFamily="50" charset="-128"/>
                <a:ea typeface="Meiryo UI" panose="020B0604030504040204" pitchFamily="50" charset="-128"/>
              </a:rPr>
              <a:t>が平均</a:t>
            </a:r>
            <a:r>
              <a:rPr lang="en-US" altLang="ja-JP" b="1" dirty="0" smtClean="0">
                <a:solidFill>
                  <a:schemeClr val="tx1"/>
                </a:solidFill>
                <a:latin typeface="Meiryo UI" panose="020B0604030504040204" pitchFamily="50" charset="-128"/>
                <a:ea typeface="Meiryo UI" panose="020B0604030504040204" pitchFamily="50" charset="-128"/>
              </a:rPr>
              <a:t>280</a:t>
            </a:r>
            <a:r>
              <a:rPr lang="ja-JP" altLang="en-US" b="1" dirty="0" smtClean="0">
                <a:solidFill>
                  <a:schemeClr val="tx1"/>
                </a:solidFill>
                <a:latin typeface="Meiryo UI" panose="020B0604030504040204" pitchFamily="50" charset="-128"/>
                <a:ea typeface="Meiryo UI" panose="020B0604030504040204" pitchFamily="50" charset="-128"/>
              </a:rPr>
              <a:t>人</a:t>
            </a:r>
            <a:r>
              <a:rPr lang="ja-JP" altLang="en-US" b="1" dirty="0">
                <a:solidFill>
                  <a:schemeClr val="tx1"/>
                </a:solidFill>
                <a:latin typeface="Meiryo UI" panose="020B0604030504040204" pitchFamily="50" charset="-128"/>
                <a:ea typeface="Meiryo UI" panose="020B0604030504040204" pitchFamily="50" charset="-128"/>
              </a:rPr>
              <a:t>程度で高止まりし、医療提供体制は依然、極めてひっ迫。</a:t>
            </a:r>
            <a:endParaRPr lang="en-US" altLang="ja-JP" b="1"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新規陽性者の発生を徹底的に抑制しなければ、次の感染拡大の波に医療提供体制が対応できない恐れがある。</a:t>
            </a:r>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全国及び首都圏、関西一部府県で感染が拡大もしくは高止まりの状況にあることも踏まえ、今後も</a:t>
            </a:r>
            <a:r>
              <a:rPr lang="ja-JP" altLang="en-US" b="1" dirty="0">
                <a:solidFill>
                  <a:schemeClr val="tx1"/>
                </a:solidFill>
                <a:latin typeface="Meiryo UI" panose="020B0604030504040204" pitchFamily="50" charset="-128"/>
                <a:ea typeface="Meiryo UI" panose="020B0604030504040204" pitchFamily="50" charset="-128"/>
              </a:rPr>
              <a:t>継続した取組みが</a:t>
            </a:r>
            <a:r>
              <a:rPr lang="ja-JP" altLang="en-US" b="1" dirty="0" smtClean="0">
                <a:solidFill>
                  <a:schemeClr val="tx1"/>
                </a:solidFill>
                <a:latin typeface="Meiryo UI" panose="020B0604030504040204" pitchFamily="50" charset="-128"/>
                <a:ea typeface="Meiryo UI" panose="020B0604030504040204" pitchFamily="50" charset="-128"/>
              </a:rPr>
              <a:t>必要</a:t>
            </a:r>
            <a:endParaRPr lang="en-US" altLang="ja-JP" b="1" dirty="0" smtClean="0">
              <a:solidFill>
                <a:schemeClr val="tx1"/>
              </a:solidFill>
              <a:latin typeface="Meiryo UI" panose="020B0604030504040204" pitchFamily="50" charset="-128"/>
              <a:ea typeface="Meiryo UI" panose="020B0604030504040204" pitchFamily="50" charset="-128"/>
            </a:endParaRPr>
          </a:p>
          <a:p>
            <a:r>
              <a:rPr lang="ja-JP" altLang="en-US" b="1" dirty="0">
                <a:solidFill>
                  <a:schemeClr val="tx1"/>
                </a:solidFill>
                <a:latin typeface="Meiryo UI" panose="020B0604030504040204" pitchFamily="50" charset="-128"/>
                <a:ea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rPr>
              <a:t>では</a:t>
            </a:r>
            <a:r>
              <a:rPr lang="ja-JP" altLang="en-US" b="1" dirty="0">
                <a:solidFill>
                  <a:schemeClr val="tx1"/>
                </a:solidFill>
                <a:latin typeface="Meiryo UI" panose="020B0604030504040204" pitchFamily="50" charset="-128"/>
                <a:ea typeface="Meiryo UI" panose="020B0604030504040204" pitchFamily="50" charset="-128"/>
              </a:rPr>
              <a:t>ないか。</a:t>
            </a:r>
            <a:endParaRPr lang="en-US" altLang="ja-JP" b="1" dirty="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a:t>
            </a:r>
            <a:r>
              <a:rPr lang="ja-JP" altLang="en-US" b="1" dirty="0">
                <a:solidFill>
                  <a:schemeClr val="tx1"/>
                </a:solidFill>
                <a:latin typeface="Meiryo UI" panose="020B0604030504040204" pitchFamily="50" charset="-128"/>
                <a:ea typeface="Meiryo UI" panose="020B0604030504040204" pitchFamily="50" charset="-128"/>
              </a:rPr>
              <a:t>府民には、年末年始における忘年会や新年会、帰省の自粛も含めて、不要不急の外出自粛を継続して要請し、昼夜</a:t>
            </a:r>
            <a:r>
              <a:rPr lang="ja-JP" altLang="en-US" b="1" dirty="0" smtClean="0">
                <a:solidFill>
                  <a:schemeClr val="tx1"/>
                </a:solidFill>
                <a:latin typeface="Meiryo UI" panose="020B0604030504040204" pitchFamily="50" charset="-128"/>
                <a:ea typeface="Meiryo UI" panose="020B0604030504040204" pitchFamily="50" charset="-128"/>
              </a:rPr>
              <a:t>問</a:t>
            </a:r>
            <a:endParaRPr lang="en-US" altLang="ja-JP" b="1" dirty="0" smtClean="0">
              <a:solidFill>
                <a:schemeClr val="tx1"/>
              </a:solidFill>
              <a:latin typeface="Meiryo UI" panose="020B0604030504040204" pitchFamily="50" charset="-128"/>
              <a:ea typeface="Meiryo UI" panose="020B0604030504040204" pitchFamily="50" charset="-128"/>
            </a:endParaRPr>
          </a:p>
          <a:p>
            <a:r>
              <a:rPr lang="ja-JP" altLang="en-US" b="1" dirty="0">
                <a:solidFill>
                  <a:schemeClr val="tx1"/>
                </a:solidFill>
                <a:latin typeface="Meiryo UI" panose="020B0604030504040204" pitchFamily="50" charset="-128"/>
                <a:ea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rPr>
              <a:t>わず</a:t>
            </a:r>
            <a:r>
              <a:rPr lang="ja-JP" altLang="en-US" b="1" dirty="0">
                <a:solidFill>
                  <a:schemeClr val="tx1"/>
                </a:solidFill>
                <a:latin typeface="Meiryo UI" panose="020B0604030504040204" pitchFamily="50" charset="-128"/>
                <a:ea typeface="Meiryo UI" panose="020B0604030504040204" pitchFamily="50" charset="-128"/>
              </a:rPr>
              <a:t>、感染</a:t>
            </a:r>
            <a:r>
              <a:rPr lang="ja-JP" altLang="en-US" b="1" dirty="0" smtClean="0">
                <a:solidFill>
                  <a:schemeClr val="tx1"/>
                </a:solidFill>
                <a:latin typeface="Meiryo UI" panose="020B0604030504040204" pitchFamily="50" charset="-128"/>
                <a:ea typeface="Meiryo UI" panose="020B0604030504040204" pitchFamily="50" charset="-128"/>
              </a:rPr>
              <a:t>拡大を</a:t>
            </a:r>
            <a:r>
              <a:rPr lang="ja-JP" altLang="en-US" b="1" dirty="0">
                <a:solidFill>
                  <a:schemeClr val="tx1"/>
                </a:solidFill>
                <a:latin typeface="Meiryo UI" panose="020B0604030504040204" pitchFamily="50" charset="-128"/>
                <a:ea typeface="Meiryo UI" panose="020B0604030504040204" pitchFamily="50" charset="-128"/>
              </a:rPr>
              <a:t>防ぐ行動の徹底を要請</a:t>
            </a:r>
            <a:r>
              <a:rPr lang="ja-JP" altLang="en-US" dirty="0" smtClean="0">
                <a:solidFill>
                  <a:schemeClr val="tx1"/>
                </a:solidFill>
                <a:latin typeface="Meiryo UI" panose="020B0604030504040204" pitchFamily="50" charset="-128"/>
                <a:ea typeface="Meiryo UI" panose="020B0604030504040204" pitchFamily="50" charset="-128"/>
              </a:rPr>
              <a:t>することが必要。</a:t>
            </a: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7" name="角丸四角形 6"/>
          <p:cNvSpPr/>
          <p:nvPr/>
        </p:nvSpPr>
        <p:spPr>
          <a:xfrm>
            <a:off x="262941" y="3593739"/>
            <a:ext cx="2830067" cy="388029"/>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今後</a:t>
            </a:r>
            <a:r>
              <a:rPr lang="ja-JP" altLang="en-US" sz="1600" b="1" dirty="0" smtClean="0">
                <a:latin typeface="Meiryo UI" panose="020B0604030504040204" pitchFamily="50" charset="-128"/>
                <a:ea typeface="Meiryo UI" panose="020B0604030504040204" pitchFamily="50" charset="-128"/>
              </a:rPr>
              <a:t>の対応方針につい</a:t>
            </a:r>
            <a:r>
              <a:rPr lang="ja-JP" altLang="en-US" sz="1600" b="1" dirty="0">
                <a:latin typeface="Meiryo UI" panose="020B0604030504040204" pitchFamily="50" charset="-128"/>
                <a:ea typeface="Meiryo UI" panose="020B0604030504040204" pitchFamily="50" charset="-128"/>
              </a:rPr>
              <a:t>て</a:t>
            </a:r>
          </a:p>
        </p:txBody>
      </p:sp>
    </p:spTree>
    <p:extLst>
      <p:ext uri="{BB962C8B-B14F-4D97-AF65-F5344CB8AC3E}">
        <p14:creationId xmlns:p14="http://schemas.microsoft.com/office/powerpoint/2010/main" val="248113819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2729</TotalTime>
  <Words>972</Words>
  <Application>Microsoft Office PowerPoint</Application>
  <PresentationFormat>ワイド画面</PresentationFormat>
  <Paragraphs>59</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ゴシック</vt:lpstr>
      <vt:lpstr>UD デジタル 教科書体 NK-B</vt:lpstr>
      <vt:lpstr>游ゴシック</vt:lpstr>
      <vt:lpstr>游ゴシック Light</vt:lpstr>
      <vt:lpstr>Arial</vt:lpstr>
      <vt:lpstr>Office テーマ</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寶來　徳子</dc:creator>
  <cp:lastModifiedBy>國本　由衣</cp:lastModifiedBy>
  <cp:revision>240</cp:revision>
  <cp:lastPrinted>2020-12-14T06:22:29Z</cp:lastPrinted>
  <dcterms:created xsi:type="dcterms:W3CDTF">2020-07-15T08:05:42Z</dcterms:created>
  <dcterms:modified xsi:type="dcterms:W3CDTF">2020-12-25T02:33:51Z</dcterms:modified>
</cp:coreProperties>
</file>