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628" r:id="rId2"/>
    <p:sldId id="629" r:id="rId3"/>
    <p:sldId id="613" r:id="rId4"/>
    <p:sldId id="614" r:id="rId5"/>
    <p:sldId id="630" r:id="rId6"/>
    <p:sldId id="631" r:id="rId7"/>
    <p:sldId id="632" r:id="rId8"/>
    <p:sldId id="633" r:id="rId9"/>
    <p:sldId id="634" r:id="rId10"/>
    <p:sldId id="641" r:id="rId11"/>
    <p:sldId id="635" r:id="rId12"/>
    <p:sldId id="636" r:id="rId13"/>
    <p:sldId id="637" r:id="rId14"/>
    <p:sldId id="643" r:id="rId15"/>
    <p:sldId id="644" r:id="rId16"/>
    <p:sldId id="645" r:id="rId17"/>
    <p:sldId id="638" r:id="rId18"/>
    <p:sldId id="639" r:id="rId19"/>
    <p:sldId id="640" r:id="rId20"/>
    <p:sldId id="612" r:id="rId21"/>
    <p:sldId id="582" r:id="rId22"/>
    <p:sldId id="583" r:id="rId23"/>
    <p:sldId id="584" r:id="rId24"/>
    <p:sldId id="626" r:id="rId25"/>
    <p:sldId id="617" r:id="rId26"/>
    <p:sldId id="589" r:id="rId27"/>
    <p:sldId id="590" r:id="rId28"/>
    <p:sldId id="622" r:id="rId29"/>
    <p:sldId id="623" r:id="rId30"/>
    <p:sldId id="624" r:id="rId31"/>
    <p:sldId id="625" r:id="rId32"/>
    <p:sldId id="595" r:id="rId33"/>
    <p:sldId id="609" r:id="rId34"/>
    <p:sldId id="587" r:id="rId35"/>
    <p:sldId id="642" r:id="rId3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716" autoAdjust="0"/>
  </p:normalViewPr>
  <p:slideViewPr>
    <p:cSldViewPr snapToGrid="0">
      <p:cViewPr varScale="1">
        <p:scale>
          <a:sx n="70" d="100"/>
          <a:sy n="70" d="100"/>
        </p:scale>
        <p:origin x="618" y="60"/>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2020/12/25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255782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31</a:t>
            </a:fld>
            <a:endParaRPr kumimoji="1" lang="ja-JP" altLang="en-US"/>
          </a:p>
        </p:txBody>
      </p:sp>
    </p:spTree>
    <p:extLst>
      <p:ext uri="{BB962C8B-B14F-4D97-AF65-F5344CB8AC3E}">
        <p14:creationId xmlns:p14="http://schemas.microsoft.com/office/powerpoint/2010/main" val="200348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32</a:t>
            </a:fld>
            <a:endParaRPr kumimoji="1" lang="ja-JP" altLang="en-US"/>
          </a:p>
        </p:txBody>
      </p:sp>
    </p:spTree>
    <p:extLst>
      <p:ext uri="{BB962C8B-B14F-4D97-AF65-F5344CB8AC3E}">
        <p14:creationId xmlns:p14="http://schemas.microsoft.com/office/powerpoint/2010/main" val="260597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35</a:t>
            </a:fld>
            <a:endParaRPr kumimoji="1" lang="ja-JP" altLang="en-US"/>
          </a:p>
        </p:txBody>
      </p:sp>
    </p:spTree>
    <p:extLst>
      <p:ext uri="{BB962C8B-B14F-4D97-AF65-F5344CB8AC3E}">
        <p14:creationId xmlns:p14="http://schemas.microsoft.com/office/powerpoint/2010/main" val="178145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69817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3</a:t>
            </a:fld>
            <a:endParaRPr kumimoji="1" lang="ja-JP" altLang="en-US"/>
          </a:p>
        </p:txBody>
      </p:sp>
    </p:spTree>
    <p:extLst>
      <p:ext uri="{BB962C8B-B14F-4D97-AF65-F5344CB8AC3E}">
        <p14:creationId xmlns:p14="http://schemas.microsoft.com/office/powerpoint/2010/main" val="4990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180371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a:p>
        </p:txBody>
      </p:sp>
    </p:spTree>
    <p:extLst>
      <p:ext uri="{BB962C8B-B14F-4D97-AF65-F5344CB8AC3E}">
        <p14:creationId xmlns:p14="http://schemas.microsoft.com/office/powerpoint/2010/main" val="77197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12</a:t>
            </a:fld>
            <a:endParaRPr kumimoji="1" lang="ja-JP" altLang="en-US"/>
          </a:p>
        </p:txBody>
      </p:sp>
    </p:spTree>
    <p:extLst>
      <p:ext uri="{BB962C8B-B14F-4D97-AF65-F5344CB8AC3E}">
        <p14:creationId xmlns:p14="http://schemas.microsoft.com/office/powerpoint/2010/main" val="149469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25</a:t>
            </a:fld>
            <a:endParaRPr kumimoji="1" lang="ja-JP" altLang="en-US"/>
          </a:p>
        </p:txBody>
      </p:sp>
    </p:spTree>
    <p:extLst>
      <p:ext uri="{BB962C8B-B14F-4D97-AF65-F5344CB8AC3E}">
        <p14:creationId xmlns:p14="http://schemas.microsoft.com/office/powerpoint/2010/main" val="428562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27</a:t>
            </a:fld>
            <a:endParaRPr kumimoji="1" lang="ja-JP" altLang="en-US"/>
          </a:p>
        </p:txBody>
      </p:sp>
    </p:spTree>
    <p:extLst>
      <p:ext uri="{BB962C8B-B14F-4D97-AF65-F5344CB8AC3E}">
        <p14:creationId xmlns:p14="http://schemas.microsoft.com/office/powerpoint/2010/main" val="379430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29</a:t>
            </a:fld>
            <a:endParaRPr kumimoji="1" lang="ja-JP" altLang="en-US"/>
          </a:p>
        </p:txBody>
      </p:sp>
    </p:spTree>
    <p:extLst>
      <p:ext uri="{BB962C8B-B14F-4D97-AF65-F5344CB8AC3E}">
        <p14:creationId xmlns:p14="http://schemas.microsoft.com/office/powerpoint/2010/main" val="152535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2020/12/25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2020/12/25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2020/12/25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2020/12/25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2020/12/25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2020/12/25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2020/12/25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2020/12/25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2020/12/25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2020/12/25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2020/12/25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2020/12/25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png"/><Relationship Id="rId7" Type="http://schemas.openxmlformats.org/officeDocument/2006/relationships/image" Target="../media/image60.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emf"/><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emf"/><Relationship Id="rId10" Type="http://schemas.openxmlformats.org/officeDocument/2006/relationships/image" Target="../media/image73.png"/><Relationship Id="rId4" Type="http://schemas.openxmlformats.org/officeDocument/2006/relationships/image" Target="../media/image67.emf"/><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6" name="テキスト ボックス 5"/>
          <p:cNvSpPr txBox="1"/>
          <p:nvPr/>
        </p:nvSpPr>
        <p:spPr>
          <a:xfrm>
            <a:off x="10676586" y="97105"/>
            <a:ext cx="1326524" cy="369332"/>
          </a:xfrm>
          <a:prstGeom prst="rect">
            <a:avLst/>
          </a:prstGeom>
          <a:solidFill>
            <a:schemeClr val="bg1"/>
          </a:solidFill>
        </p:spPr>
        <p:txBody>
          <a:bodyPr wrap="square" rtlCol="0">
            <a:spAutoFit/>
          </a:bodyPr>
          <a:lstStyle/>
          <a:p>
            <a:r>
              <a:rPr kumimoji="1" lang="ja-JP" altLang="en-US" dirty="0" smtClean="0"/>
              <a:t>資料１－１</a:t>
            </a:r>
            <a:endParaRPr kumimoji="1" lang="ja-JP" altLang="en-US" dirty="0"/>
          </a:p>
        </p:txBody>
      </p:sp>
      <p:sp>
        <p:nvSpPr>
          <p:cNvPr id="7" name="テキスト ボックス 1"/>
          <p:cNvSpPr txBox="1"/>
          <p:nvPr/>
        </p:nvSpPr>
        <p:spPr>
          <a:xfrm>
            <a:off x="1473842" y="4548629"/>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983870" y="4548629"/>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4328687" y="457223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7318255" y="4559121"/>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6849519" y="4548629"/>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7587092" y="4559121"/>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5798384" y="4548629"/>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9125965" y="454862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レッドステージ１移行を決定（赤信号点灯）</a:t>
            </a:r>
          </a:p>
        </p:txBody>
      </p:sp>
      <p:sp>
        <p:nvSpPr>
          <p:cNvPr id="20" name="テキスト ボックス 1"/>
          <p:cNvSpPr txBox="1"/>
          <p:nvPr/>
        </p:nvSpPr>
        <p:spPr>
          <a:xfrm>
            <a:off x="9397626" y="454862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8222261" y="454862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8643699" y="4548629"/>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
          <p:cNvSpPr txBox="1"/>
          <p:nvPr/>
        </p:nvSpPr>
        <p:spPr>
          <a:xfrm>
            <a:off x="7970139" y="4559121"/>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10118425" y="4572237"/>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61029" y="658328"/>
            <a:ext cx="11869941" cy="3773751"/>
          </a:xfrm>
          <a:prstGeom prst="rect">
            <a:avLst/>
          </a:prstGeom>
        </p:spPr>
      </p:pic>
    </p:spTree>
    <p:extLst>
      <p:ext uri="{BB962C8B-B14F-4D97-AF65-F5344CB8AC3E}">
        <p14:creationId xmlns:p14="http://schemas.microsoft.com/office/powerpoint/2010/main" val="2875605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8306" y="1258519"/>
            <a:ext cx="11863844" cy="3346994"/>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14,627</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2,881</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65676" y="6469284"/>
            <a:ext cx="2743200" cy="365125"/>
          </a:xfrm>
        </p:spPr>
        <p:txBody>
          <a:bodyPr/>
          <a:lstStyle/>
          <a:p>
            <a:fld id="{0B62D5CB-8769-475A-9BC8-A2F17E2F558B}" type="slidenum">
              <a:rPr kumimoji="1" lang="ja-JP" altLang="en-US" smtClean="0"/>
              <a:t>10</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0189625" y="1567450"/>
            <a:ext cx="1915289" cy="302033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009434" y="534649"/>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754735" y="3148676"/>
            <a:ext cx="1282868"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113263" y="2671453"/>
            <a:ext cx="1206677"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1654312" y="457926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2201670" y="4587199"/>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4599161" y="458719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7580250" y="4587199"/>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7168570" y="457926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8637632"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6066842" y="4572237"/>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55388" y="1357819"/>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471781" y="4579260"/>
            <a:ext cx="475408"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レッドステージ１移行を決定（赤信号点灯）</a:t>
            </a:r>
          </a:p>
        </p:txBody>
      </p:sp>
      <p:sp>
        <p:nvSpPr>
          <p:cNvPr id="25" name="テキスト ボックス 1"/>
          <p:cNvSpPr txBox="1"/>
          <p:nvPr/>
        </p:nvSpPr>
        <p:spPr>
          <a:xfrm>
            <a:off x="9807480"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a:t>
            </a:r>
            <a:r>
              <a:rPr lang="ja-JP" altLang="en-US" sz="800" dirty="0" smtClean="0">
                <a:solidFill>
                  <a:prstClr val="black"/>
                </a:solidFill>
                <a:latin typeface="Meiryo UI" panose="020B0604030504040204" pitchFamily="50" charset="-128"/>
                <a:ea typeface="Meiryo UI" panose="020B0604030504040204" pitchFamily="50" charset="-128"/>
              </a:rPr>
              <a:t>の出来る限り不要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10562738" y="4587198"/>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7927164" y="4587198"/>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4" name="テキスト ボックス 1"/>
          <p:cNvSpPr txBox="1"/>
          <p:nvPr/>
        </p:nvSpPr>
        <p:spPr>
          <a:xfrm>
            <a:off x="8355435" y="458719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1"/>
          <p:cNvSpPr txBox="1"/>
          <p:nvPr/>
        </p:nvSpPr>
        <p:spPr>
          <a:xfrm>
            <a:off x="9047856" y="4572237"/>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914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440570" y="954171"/>
            <a:ext cx="5602710" cy="5456393"/>
          </a:xfrm>
          <a:prstGeom prst="rect">
            <a:avLst/>
          </a:prstGeom>
        </p:spPr>
      </p:pic>
      <p:pic>
        <p:nvPicPr>
          <p:cNvPr id="3" name="図 2"/>
          <p:cNvPicPr>
            <a:picLocks noChangeAspect="1"/>
          </p:cNvPicPr>
          <p:nvPr/>
        </p:nvPicPr>
        <p:blipFill>
          <a:blip r:embed="rId3"/>
          <a:stretch>
            <a:fillRect/>
          </a:stretch>
        </p:blipFill>
        <p:spPr>
          <a:xfrm>
            <a:off x="303392" y="955910"/>
            <a:ext cx="5383235" cy="537713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11</a:t>
            </a:fld>
            <a:endParaRPr kumimoji="1" lang="ja-JP" altLang="en-US" dirty="0"/>
          </a:p>
        </p:txBody>
      </p:sp>
      <p:sp>
        <p:nvSpPr>
          <p:cNvPr id="9" name="正方形/長方形 8"/>
          <p:cNvSpPr/>
          <p:nvPr/>
        </p:nvSpPr>
        <p:spPr>
          <a:xfrm>
            <a:off x="6213634" y="622777"/>
            <a:ext cx="583034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12</a:t>
            </a:r>
            <a:r>
              <a:rPr lang="ja-JP" altLang="en-US" sz="1600" dirty="0"/>
              <a:t>月</a:t>
            </a:r>
            <a:r>
              <a:rPr lang="en-US" altLang="ja-JP" sz="1600" dirty="0"/>
              <a:t>24</a:t>
            </a:r>
            <a:r>
              <a:rPr lang="ja-JP" altLang="en-US" sz="1600" dirty="0"/>
              <a:t>日までに判明した</a:t>
            </a:r>
            <a:r>
              <a:rPr lang="en-US" altLang="ja-JP" sz="1600" dirty="0"/>
              <a:t>26,315</a:t>
            </a:r>
            <a:r>
              <a:rPr lang="ja-JP" altLang="en-US" sz="1600" dirty="0"/>
              <a:t>事例の状況）</a:t>
            </a: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992927"/>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95765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74207" y="4250076"/>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2" name="テキスト ボックス 1"/>
          <p:cNvSpPr txBox="1"/>
          <p:nvPr/>
        </p:nvSpPr>
        <p:spPr>
          <a:xfrm rot="18857355">
            <a:off x="4861441" y="5329752"/>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8857355">
            <a:off x="11010804" y="544262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22" name="正方形/長方形 21"/>
          <p:cNvSpPr/>
          <p:nvPr/>
        </p:nvSpPr>
        <p:spPr>
          <a:xfrm flipH="1">
            <a:off x="11600636" y="2744315"/>
            <a:ext cx="45719" cy="32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flipH="1">
            <a:off x="11668680" y="3449190"/>
            <a:ext cx="45719" cy="14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flipH="1">
            <a:off x="11716440" y="3619664"/>
            <a:ext cx="45719" cy="1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flipH="1">
            <a:off x="11789455" y="4114814"/>
            <a:ext cx="45719" cy="108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C024533-669C-48B1-82E7-C27042384F7F}"/>
              </a:ext>
            </a:extLst>
          </p:cNvPr>
          <p:cNvSpPr/>
          <p:nvPr/>
        </p:nvSpPr>
        <p:spPr>
          <a:xfrm>
            <a:off x="418677" y="6412196"/>
            <a:ext cx="9699716"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第三波発生当初は</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代以上の割合が２割弱であったが、直近</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日間では４割弱まで増加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0118997" y="6342819"/>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Tree>
    <p:extLst>
      <p:ext uri="{BB962C8B-B14F-4D97-AF65-F5344CB8AC3E}">
        <p14:creationId xmlns:p14="http://schemas.microsoft.com/office/powerpoint/2010/main" val="43967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31046" y="964918"/>
            <a:ext cx="5913633" cy="5224725"/>
          </a:xfrm>
          <a:prstGeom prst="rect">
            <a:avLst/>
          </a:prstGeom>
        </p:spPr>
      </p:pic>
      <p:pic>
        <p:nvPicPr>
          <p:cNvPr id="2" name="図 1"/>
          <p:cNvPicPr>
            <a:picLocks noChangeAspect="1"/>
          </p:cNvPicPr>
          <p:nvPr/>
        </p:nvPicPr>
        <p:blipFill>
          <a:blip r:embed="rId4"/>
          <a:stretch>
            <a:fillRect/>
          </a:stretch>
        </p:blipFill>
        <p:spPr>
          <a:xfrm>
            <a:off x="194073" y="972470"/>
            <a:ext cx="5736833" cy="523691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12</a:t>
            </a:fld>
            <a:endParaRPr kumimoji="1" lang="ja-JP" altLang="en-US" dirty="0"/>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4" name="正方形/長方形 13"/>
          <p:cNvSpPr/>
          <p:nvPr/>
        </p:nvSpPr>
        <p:spPr>
          <a:xfrm>
            <a:off x="6213634" y="622777"/>
            <a:ext cx="583034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26,315</a:t>
            </a:r>
            <a:r>
              <a:rPr lang="ja-JP" altLang="en-US" sz="1600" dirty="0" smtClean="0"/>
              <a:t>事例</a:t>
            </a:r>
            <a:r>
              <a:rPr lang="ja-JP" altLang="en-US" sz="1600" dirty="0"/>
              <a:t>の状況）</a:t>
            </a:r>
          </a:p>
        </p:txBody>
      </p:sp>
      <p:sp>
        <p:nvSpPr>
          <p:cNvPr id="9" name="テキスト ボックス 1"/>
          <p:cNvSpPr txBox="1"/>
          <p:nvPr/>
        </p:nvSpPr>
        <p:spPr>
          <a:xfrm rot="18857355">
            <a:off x="5074271" y="544507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1125900" y="544508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9" name="正方形/長方形 18"/>
          <p:cNvSpPr/>
          <p:nvPr/>
        </p:nvSpPr>
        <p:spPr>
          <a:xfrm flipH="1">
            <a:off x="11613815" y="3145366"/>
            <a:ext cx="54000" cy="21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flipH="1">
            <a:off x="11675435" y="2075974"/>
            <a:ext cx="54000" cy="39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flipH="1">
            <a:off x="11738151" y="4744508"/>
            <a:ext cx="67861" cy="4571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flipH="1">
            <a:off x="11800297" y="4877744"/>
            <a:ext cx="67861" cy="36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C024533-669C-48B1-82E7-C27042384F7F}"/>
              </a:ext>
            </a:extLst>
          </p:cNvPr>
          <p:cNvSpPr/>
          <p:nvPr/>
        </p:nvSpPr>
        <p:spPr>
          <a:xfrm>
            <a:off x="412273" y="6302242"/>
            <a:ext cx="928097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大阪市内の割合の減少が続いている。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0128776" y="620210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Tree>
    <p:extLst>
      <p:ext uri="{BB962C8B-B14F-4D97-AF65-F5344CB8AC3E}">
        <p14:creationId xmlns:p14="http://schemas.microsoft.com/office/powerpoint/2010/main" val="4237404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232478" y="707219"/>
            <a:ext cx="5761219" cy="5346655"/>
          </a:xfrm>
          <a:prstGeom prst="rect">
            <a:avLst/>
          </a:prstGeom>
        </p:spPr>
      </p:pic>
      <p:pic>
        <p:nvPicPr>
          <p:cNvPr id="2" name="図 1"/>
          <p:cNvPicPr>
            <a:picLocks noChangeAspect="1"/>
          </p:cNvPicPr>
          <p:nvPr/>
        </p:nvPicPr>
        <p:blipFill>
          <a:blip r:embed="rId3"/>
          <a:stretch>
            <a:fillRect/>
          </a:stretch>
        </p:blipFill>
        <p:spPr>
          <a:xfrm>
            <a:off x="328684" y="698648"/>
            <a:ext cx="5767316" cy="5352752"/>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13</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187596" y="6130335"/>
            <a:ext cx="1157640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大阪市内の週・人口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万人あたりの新規陽性者数は直近４週間で減少したが、市外と比較すると</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と多い。</a:t>
            </a:r>
          </a:p>
        </p:txBody>
      </p:sp>
    </p:spTree>
    <p:extLst>
      <p:ext uri="{BB962C8B-B14F-4D97-AF65-F5344CB8AC3E}">
        <p14:creationId xmlns:p14="http://schemas.microsoft.com/office/powerpoint/2010/main" val="1973288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東京都と大阪市・外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655093" y="5881646"/>
            <a:ext cx="11136573" cy="9174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・大阪市内の</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代は時短要請前より減少しているが、市内</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代は、直近１週間で増加。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市外</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代は微減傾向。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・東京都は、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代の陽性者が急増。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85552" y="640533"/>
            <a:ext cx="5907536" cy="2658086"/>
          </a:xfrm>
          <a:prstGeom prst="rect">
            <a:avLst/>
          </a:prstGeom>
        </p:spPr>
      </p:pic>
      <p:pic>
        <p:nvPicPr>
          <p:cNvPr id="3" name="図 2"/>
          <p:cNvPicPr>
            <a:picLocks noChangeAspect="1"/>
          </p:cNvPicPr>
          <p:nvPr/>
        </p:nvPicPr>
        <p:blipFill>
          <a:blip r:embed="rId3"/>
          <a:stretch>
            <a:fillRect/>
          </a:stretch>
        </p:blipFill>
        <p:spPr>
          <a:xfrm>
            <a:off x="6096000" y="637014"/>
            <a:ext cx="6005080" cy="2664183"/>
          </a:xfrm>
          <a:prstGeom prst="rect">
            <a:avLst/>
          </a:prstGeom>
        </p:spPr>
      </p:pic>
      <p:pic>
        <p:nvPicPr>
          <p:cNvPr id="4" name="図 3"/>
          <p:cNvPicPr>
            <a:picLocks noChangeAspect="1"/>
          </p:cNvPicPr>
          <p:nvPr/>
        </p:nvPicPr>
        <p:blipFill>
          <a:blip r:embed="rId4"/>
          <a:stretch>
            <a:fillRect/>
          </a:stretch>
        </p:blipFill>
        <p:spPr>
          <a:xfrm>
            <a:off x="136147" y="3284082"/>
            <a:ext cx="5907536" cy="2658086"/>
          </a:xfrm>
          <a:prstGeom prst="rect">
            <a:avLst/>
          </a:prstGeom>
        </p:spPr>
      </p:pic>
      <p:pic>
        <p:nvPicPr>
          <p:cNvPr id="6" name="図 5"/>
          <p:cNvPicPr>
            <a:picLocks noChangeAspect="1"/>
          </p:cNvPicPr>
          <p:nvPr/>
        </p:nvPicPr>
        <p:blipFill>
          <a:blip r:embed="rId5"/>
          <a:stretch>
            <a:fillRect/>
          </a:stretch>
        </p:blipFill>
        <p:spPr>
          <a:xfrm>
            <a:off x="5993088" y="3254819"/>
            <a:ext cx="6102625" cy="2694666"/>
          </a:xfrm>
          <a:prstGeom prst="rect">
            <a:avLst/>
          </a:prstGeom>
        </p:spPr>
      </p:pic>
    </p:spTree>
    <p:extLst>
      <p:ext uri="{BB962C8B-B14F-4D97-AF65-F5344CB8AC3E}">
        <p14:creationId xmlns:p14="http://schemas.microsoft.com/office/powerpoint/2010/main" val="580474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東京都と大阪市・外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559557" y="5978315"/>
            <a:ext cx="11054687" cy="724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・市内の</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月中旬をピークに減少。市外は微減。</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代以上について、市内、市外ともに微減傾向。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81272" y="627234"/>
            <a:ext cx="6047756" cy="2792210"/>
          </a:xfrm>
          <a:prstGeom prst="rect">
            <a:avLst/>
          </a:prstGeom>
        </p:spPr>
      </p:pic>
      <p:pic>
        <p:nvPicPr>
          <p:cNvPr id="3" name="図 2"/>
          <p:cNvPicPr>
            <a:picLocks noChangeAspect="1"/>
          </p:cNvPicPr>
          <p:nvPr/>
        </p:nvPicPr>
        <p:blipFill>
          <a:blip r:embed="rId3"/>
          <a:stretch>
            <a:fillRect/>
          </a:stretch>
        </p:blipFill>
        <p:spPr>
          <a:xfrm>
            <a:off x="6191770" y="595136"/>
            <a:ext cx="5889246" cy="2798307"/>
          </a:xfrm>
          <a:prstGeom prst="rect">
            <a:avLst/>
          </a:prstGeom>
        </p:spPr>
      </p:pic>
      <p:pic>
        <p:nvPicPr>
          <p:cNvPr id="4" name="図 3"/>
          <p:cNvPicPr>
            <a:picLocks noChangeAspect="1"/>
          </p:cNvPicPr>
          <p:nvPr/>
        </p:nvPicPr>
        <p:blipFill>
          <a:blip r:embed="rId4"/>
          <a:stretch>
            <a:fillRect/>
          </a:stretch>
        </p:blipFill>
        <p:spPr>
          <a:xfrm>
            <a:off x="146100" y="3372855"/>
            <a:ext cx="6096528" cy="2658086"/>
          </a:xfrm>
          <a:prstGeom prst="rect">
            <a:avLst/>
          </a:prstGeom>
        </p:spPr>
      </p:pic>
      <p:pic>
        <p:nvPicPr>
          <p:cNvPr id="6" name="図 5"/>
          <p:cNvPicPr>
            <a:picLocks noChangeAspect="1"/>
          </p:cNvPicPr>
          <p:nvPr/>
        </p:nvPicPr>
        <p:blipFill>
          <a:blip r:embed="rId5"/>
          <a:stretch>
            <a:fillRect/>
          </a:stretch>
        </p:blipFill>
        <p:spPr>
          <a:xfrm>
            <a:off x="6271742" y="3389505"/>
            <a:ext cx="5852667" cy="2658086"/>
          </a:xfrm>
          <a:prstGeom prst="rect">
            <a:avLst/>
          </a:prstGeom>
        </p:spPr>
      </p:pic>
    </p:spTree>
    <p:extLst>
      <p:ext uri="{BB962C8B-B14F-4D97-AF65-F5344CB8AC3E}">
        <p14:creationId xmlns:p14="http://schemas.microsoft.com/office/powerpoint/2010/main" val="104878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大阪市・外（感染経路不明）年代別陽性者比較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16</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313900" y="5981367"/>
            <a:ext cx="10945554" cy="724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市内感染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経路不明の陽性者数は</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代の各世代とも</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しているが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市内</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代は直近１週間で増加</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は微減</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傾向にあったが、直近１週間で</a:t>
            </a:r>
            <a:r>
              <a:rPr lang="ja-JP" altLang="en-US" b="1">
                <a:solidFill>
                  <a:schemeClr val="tx1"/>
                </a:solidFill>
                <a:latin typeface="UD デジタル 教科書体 NK-B" panose="02020700000000000000" pitchFamily="18" charset="-128"/>
                <a:ea typeface="UD デジタル 教科書体 NK-B" panose="02020700000000000000" pitchFamily="18" charset="-128"/>
              </a:rPr>
              <a:t>増加</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9237" y="579610"/>
            <a:ext cx="6066046" cy="2743438"/>
          </a:xfrm>
          <a:prstGeom prst="rect">
            <a:avLst/>
          </a:prstGeom>
        </p:spPr>
      </p:pic>
      <p:pic>
        <p:nvPicPr>
          <p:cNvPr id="3" name="図 2"/>
          <p:cNvPicPr>
            <a:picLocks noChangeAspect="1"/>
          </p:cNvPicPr>
          <p:nvPr/>
        </p:nvPicPr>
        <p:blipFill>
          <a:blip r:embed="rId3"/>
          <a:stretch>
            <a:fillRect/>
          </a:stretch>
        </p:blipFill>
        <p:spPr>
          <a:xfrm>
            <a:off x="6092413" y="541605"/>
            <a:ext cx="6029467" cy="2780017"/>
          </a:xfrm>
          <a:prstGeom prst="rect">
            <a:avLst/>
          </a:prstGeom>
        </p:spPr>
      </p:pic>
      <p:pic>
        <p:nvPicPr>
          <p:cNvPr id="4" name="図 3"/>
          <p:cNvPicPr>
            <a:picLocks noChangeAspect="1"/>
          </p:cNvPicPr>
          <p:nvPr/>
        </p:nvPicPr>
        <p:blipFill>
          <a:blip r:embed="rId4"/>
          <a:stretch>
            <a:fillRect/>
          </a:stretch>
        </p:blipFill>
        <p:spPr>
          <a:xfrm>
            <a:off x="43044" y="3279776"/>
            <a:ext cx="6035563" cy="2743438"/>
          </a:xfrm>
          <a:prstGeom prst="rect">
            <a:avLst/>
          </a:prstGeom>
        </p:spPr>
      </p:pic>
      <p:pic>
        <p:nvPicPr>
          <p:cNvPr id="6" name="図 5"/>
          <p:cNvPicPr>
            <a:picLocks noChangeAspect="1"/>
          </p:cNvPicPr>
          <p:nvPr/>
        </p:nvPicPr>
        <p:blipFill>
          <a:blip r:embed="rId5"/>
          <a:stretch>
            <a:fillRect/>
          </a:stretch>
        </p:blipFill>
        <p:spPr>
          <a:xfrm>
            <a:off x="6151860" y="3236742"/>
            <a:ext cx="6005080" cy="2792210"/>
          </a:xfrm>
          <a:prstGeom prst="rect">
            <a:avLst/>
          </a:prstGeom>
        </p:spPr>
      </p:pic>
    </p:spTree>
    <p:extLst>
      <p:ext uri="{BB962C8B-B14F-4D97-AF65-F5344CB8AC3E}">
        <p14:creationId xmlns:p14="http://schemas.microsoft.com/office/powerpoint/2010/main" val="663950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42459" y="979288"/>
            <a:ext cx="5706351" cy="5316173"/>
          </a:xfrm>
          <a:prstGeom prst="rect">
            <a:avLst/>
          </a:prstGeom>
        </p:spPr>
      </p:pic>
      <p:pic>
        <p:nvPicPr>
          <p:cNvPr id="3" name="図 2"/>
          <p:cNvPicPr>
            <a:picLocks noChangeAspect="1"/>
          </p:cNvPicPr>
          <p:nvPr/>
        </p:nvPicPr>
        <p:blipFill>
          <a:blip r:embed="rId3"/>
          <a:stretch>
            <a:fillRect/>
          </a:stretch>
        </p:blipFill>
        <p:spPr>
          <a:xfrm>
            <a:off x="91868" y="961331"/>
            <a:ext cx="5761219" cy="531617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17</a:t>
            </a:fld>
            <a:endParaRPr kumimoji="1" lang="ja-JP" altLang="en-US" dirty="0"/>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213634" y="622777"/>
            <a:ext cx="583034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12</a:t>
            </a:r>
            <a:r>
              <a:rPr lang="ja-JP" altLang="en-US" sz="1600" dirty="0"/>
              <a:t>月</a:t>
            </a:r>
            <a:r>
              <a:rPr lang="en-US" altLang="ja-JP" sz="1600" dirty="0"/>
              <a:t>24</a:t>
            </a:r>
            <a:r>
              <a:rPr lang="ja-JP" altLang="en-US" sz="1600" dirty="0"/>
              <a:t>日までに判明した</a:t>
            </a:r>
            <a:r>
              <a:rPr lang="en-US" altLang="ja-JP" sz="1600" dirty="0"/>
              <a:t>26,315</a:t>
            </a:r>
            <a:r>
              <a:rPr lang="ja-JP" altLang="en-US" sz="1600" dirty="0"/>
              <a:t>事例の状況）</a:t>
            </a:r>
          </a:p>
        </p:txBody>
      </p:sp>
      <p:sp>
        <p:nvSpPr>
          <p:cNvPr id="9" name="テキスト ボックス 1"/>
          <p:cNvSpPr txBox="1"/>
          <p:nvPr/>
        </p:nvSpPr>
        <p:spPr>
          <a:xfrm rot="18857355">
            <a:off x="4793380" y="529677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1087444" y="519293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438730" y="6283256"/>
            <a:ext cx="1110591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感染経路不明の割合は、第三波発生当初は６割強であったが、直近</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日間では５割弱に減少。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flipH="1">
            <a:off x="11531858" y="2456722"/>
            <a:ext cx="104455" cy="32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flipH="1">
            <a:off x="11643625" y="2662755"/>
            <a:ext cx="104455" cy="288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144048" y="6094990"/>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Tree>
    <p:extLst>
      <p:ext uri="{BB962C8B-B14F-4D97-AF65-F5344CB8AC3E}">
        <p14:creationId xmlns:p14="http://schemas.microsoft.com/office/powerpoint/2010/main" val="51184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41758" y="565859"/>
            <a:ext cx="5444200" cy="561490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18</a:t>
            </a:fld>
            <a:endParaRPr kumimoji="1" lang="ja-JP" altLang="en-US" dirty="0"/>
          </a:p>
        </p:txBody>
      </p:sp>
      <p:sp>
        <p:nvSpPr>
          <p:cNvPr id="16" name="テキスト ボックス 15"/>
          <p:cNvSpPr txBox="1"/>
          <p:nvPr/>
        </p:nvSpPr>
        <p:spPr>
          <a:xfrm>
            <a:off x="5456936" y="1686862"/>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456936" y="3871737"/>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9" name="テキスト ボックス 1"/>
          <p:cNvSpPr txBox="1"/>
          <p:nvPr/>
        </p:nvSpPr>
        <p:spPr>
          <a:xfrm rot="18857355">
            <a:off x="4641289" y="535326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0643307" y="535326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2" name="テキスト ボックス 11"/>
          <p:cNvSpPr txBox="1"/>
          <p:nvPr/>
        </p:nvSpPr>
        <p:spPr>
          <a:xfrm>
            <a:off x="11500384" y="181344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500384" y="3998322"/>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536846" y="6183197"/>
            <a:ext cx="11105910" cy="6329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大阪市内における感染経路不明の割合は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発生当初</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は７割で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あったが、直近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では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５割強に減少。</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ただし、市外４割強に比べると、多い。</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stretch>
            <a:fillRect/>
          </a:stretch>
        </p:blipFill>
        <p:spPr>
          <a:xfrm>
            <a:off x="6089801" y="565388"/>
            <a:ext cx="5511262" cy="5669771"/>
          </a:xfrm>
          <a:prstGeom prst="rect">
            <a:avLst/>
          </a:prstGeom>
        </p:spPr>
      </p:pic>
    </p:spTree>
    <p:extLst>
      <p:ext uri="{BB962C8B-B14F-4D97-AF65-F5344CB8AC3E}">
        <p14:creationId xmlns:p14="http://schemas.microsoft.com/office/powerpoint/2010/main" val="256596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19</a:t>
            </a:fld>
            <a:endParaRPr kumimoji="1" lang="ja-JP" altLang="en-US" dirty="0"/>
          </a:p>
        </p:txBody>
      </p:sp>
      <p:sp>
        <p:nvSpPr>
          <p:cNvPr id="6" name="正方形/長方形 5"/>
          <p:cNvSpPr/>
          <p:nvPr/>
        </p:nvSpPr>
        <p:spPr>
          <a:xfrm>
            <a:off x="6247079" y="607644"/>
            <a:ext cx="588013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17,044</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47715" y="776921"/>
            <a:ext cx="11906520" cy="5931922"/>
          </a:xfrm>
          <a:prstGeom prst="rect">
            <a:avLst/>
          </a:prstGeom>
        </p:spPr>
      </p:pic>
    </p:spTree>
    <p:extLst>
      <p:ext uri="{BB962C8B-B14F-4D97-AF65-F5344CB8AC3E}">
        <p14:creationId xmlns:p14="http://schemas.microsoft.com/office/powerpoint/2010/main" val="3404786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0628" y="782211"/>
            <a:ext cx="11760203" cy="511498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9" name="テキスト ボックス 18"/>
          <p:cNvSpPr txBox="1"/>
          <p:nvPr/>
        </p:nvSpPr>
        <p:spPr>
          <a:xfrm>
            <a:off x="10167585" y="718697"/>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0.93</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上矢印 20"/>
          <p:cNvSpPr/>
          <p:nvPr/>
        </p:nvSpPr>
        <p:spPr>
          <a:xfrm rot="6068997">
            <a:off x="10971744" y="1213391"/>
            <a:ext cx="360735" cy="37284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962315" y="907354"/>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0.96</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テキスト ボックス 24"/>
          <p:cNvSpPr txBox="1"/>
          <p:nvPr/>
        </p:nvSpPr>
        <p:spPr>
          <a:xfrm>
            <a:off x="8897845" y="1123985"/>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1.0</a:t>
            </a:r>
            <a:r>
              <a:rPr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9</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右矢印 25"/>
          <p:cNvSpPr/>
          <p:nvPr/>
        </p:nvSpPr>
        <p:spPr>
          <a:xfrm rot="19768530">
            <a:off x="9830854" y="1178810"/>
            <a:ext cx="390866"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9303053">
            <a:off x="9461791" y="1948113"/>
            <a:ext cx="390866"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666352" y="1750771"/>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1.36</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上矢印 13"/>
          <p:cNvSpPr/>
          <p:nvPr/>
        </p:nvSpPr>
        <p:spPr>
          <a:xfrm rot="8199595">
            <a:off x="11564290" y="1649765"/>
            <a:ext cx="310998" cy="37284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263916" y="1353862"/>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0.83</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a:extLst>
              <a:ext uri="{FF2B5EF4-FFF2-40B4-BE49-F238E27FC236}">
                <a16:creationId xmlns:a16="http://schemas.microsoft.com/office/drawing/2014/main" id="{FC024533-669C-48B1-82E7-C27042384F7F}"/>
              </a:ext>
            </a:extLst>
          </p:cNvPr>
          <p:cNvSpPr/>
          <p:nvPr/>
        </p:nvSpPr>
        <p:spPr>
          <a:xfrm>
            <a:off x="368490" y="6050249"/>
            <a:ext cx="11409528" cy="4554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27</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日の週をピークに新規陽性者数は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減少</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傾向にあり、直近１週間は前週の</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0.83</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倍（一日平均</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276</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名程度）</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上矢印 22"/>
          <p:cNvSpPr/>
          <p:nvPr/>
        </p:nvSpPr>
        <p:spPr>
          <a:xfrm rot="6068997">
            <a:off x="10501320" y="1063802"/>
            <a:ext cx="360735" cy="37284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591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994524" y="1043945"/>
            <a:ext cx="5877053" cy="5401524"/>
          </a:xfrm>
          <a:prstGeom prst="rect">
            <a:avLst/>
          </a:prstGeom>
        </p:spPr>
      </p:pic>
      <p:pic>
        <p:nvPicPr>
          <p:cNvPr id="4" name="図 3"/>
          <p:cNvPicPr>
            <a:picLocks noChangeAspect="1"/>
          </p:cNvPicPr>
          <p:nvPr/>
        </p:nvPicPr>
        <p:blipFill>
          <a:blip r:embed="rId3"/>
          <a:stretch>
            <a:fillRect/>
          </a:stretch>
        </p:blipFill>
        <p:spPr>
          <a:xfrm>
            <a:off x="117471" y="1050042"/>
            <a:ext cx="5877053" cy="5389331"/>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20</a:t>
            </a:fld>
            <a:endParaRPr kumimoji="1" lang="ja-JP" altLang="en-US" dirty="0"/>
          </a:p>
        </p:txBody>
      </p:sp>
      <p:sp>
        <p:nvSpPr>
          <p:cNvPr id="15" name="正方形/長方形 14"/>
          <p:cNvSpPr/>
          <p:nvPr/>
        </p:nvSpPr>
        <p:spPr>
          <a:xfrm>
            <a:off x="6653304" y="753913"/>
            <a:ext cx="594906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smtClean="0"/>
              <a:t>26,026</a:t>
            </a:r>
            <a:r>
              <a:rPr lang="ja-JP" altLang="en-US" sz="1600" dirty="0" smtClean="0"/>
              <a:t>事例</a:t>
            </a:r>
            <a:r>
              <a:rPr lang="ja-JP" altLang="en-US" sz="1600" dirty="0"/>
              <a:t>の状況）</a:t>
            </a:r>
          </a:p>
        </p:txBody>
      </p:sp>
      <p:sp>
        <p:nvSpPr>
          <p:cNvPr id="8" name="テキスト ボックス 1"/>
          <p:cNvSpPr txBox="1"/>
          <p:nvPr/>
        </p:nvSpPr>
        <p:spPr>
          <a:xfrm rot="18857355">
            <a:off x="4918005" y="555277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3" name="正方形/長方形 2"/>
          <p:cNvSpPr/>
          <p:nvPr/>
        </p:nvSpPr>
        <p:spPr>
          <a:xfrm>
            <a:off x="11556045" y="2320118"/>
            <a:ext cx="89536" cy="554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flipV="1">
            <a:off x="11450872" y="4731599"/>
            <a:ext cx="105173" cy="710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627836" y="6109568"/>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13" name="テキスト ボックス 1"/>
          <p:cNvSpPr txBox="1"/>
          <p:nvPr/>
        </p:nvSpPr>
        <p:spPr>
          <a:xfrm rot="19028658">
            <a:off x="10918060" y="540446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536846" y="6396947"/>
            <a:ext cx="1110591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夜の街の関係者及び滞在者の割合は減少傾向にあるが、第三波発生当初の人数までは減少していない。</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67675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234790" y="1092706"/>
            <a:ext cx="5834378" cy="5486876"/>
          </a:xfrm>
          <a:prstGeom prst="rect">
            <a:avLst/>
          </a:prstGeom>
        </p:spPr>
      </p:pic>
      <p:pic>
        <p:nvPicPr>
          <p:cNvPr id="3" name="図 2"/>
          <p:cNvPicPr>
            <a:picLocks noChangeAspect="1"/>
          </p:cNvPicPr>
          <p:nvPr/>
        </p:nvPicPr>
        <p:blipFill>
          <a:blip r:embed="rId3"/>
          <a:stretch>
            <a:fillRect/>
          </a:stretch>
        </p:blipFill>
        <p:spPr>
          <a:xfrm>
            <a:off x="78179" y="1089354"/>
            <a:ext cx="6047756"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した感染経路不明者</a:t>
            </a:r>
            <a:r>
              <a:rPr lang="en-US" altLang="ja-JP" sz="1600" dirty="0" smtClean="0"/>
              <a:t>14,144</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21</a:t>
            </a:fld>
            <a:endParaRPr kumimoji="1" lang="ja-JP" altLang="en-US" dirty="0"/>
          </a:p>
        </p:txBody>
      </p:sp>
      <p:sp>
        <p:nvSpPr>
          <p:cNvPr id="10" name="テキスト ボックス 9"/>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正方形/長方形 8"/>
          <p:cNvSpPr/>
          <p:nvPr/>
        </p:nvSpPr>
        <p:spPr>
          <a:xfrm>
            <a:off x="11775757" y="3714749"/>
            <a:ext cx="92393" cy="28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669076" y="4929188"/>
            <a:ext cx="84773" cy="2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
          <p:cNvSpPr txBox="1"/>
          <p:nvPr/>
        </p:nvSpPr>
        <p:spPr>
          <a:xfrm rot="18857355">
            <a:off x="5187252" y="553989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126486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5905" y="1150009"/>
            <a:ext cx="11967485" cy="5322269"/>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22</a:t>
            </a:fld>
            <a:endParaRPr kumimoji="1" lang="ja-JP" altLang="en-US" dirty="0"/>
          </a:p>
        </p:txBody>
      </p:sp>
      <p:sp>
        <p:nvSpPr>
          <p:cNvPr id="19" name="正方形/長方形 18"/>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smtClean="0"/>
              <a:t>3,586</a:t>
            </a:r>
            <a:r>
              <a:rPr lang="ja-JP" altLang="en-US" sz="1600" dirty="0" smtClean="0"/>
              <a:t>事例の</a:t>
            </a:r>
            <a:r>
              <a:rPr lang="ja-JP" altLang="en-US" sz="1600" dirty="0"/>
              <a:t>状況）</a:t>
            </a:r>
          </a:p>
        </p:txBody>
      </p:sp>
      <p:sp>
        <p:nvSpPr>
          <p:cNvPr id="7" name="テキスト ボックス 6"/>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2" name="テキスト ボックス 1"/>
          <p:cNvSpPr txBox="1"/>
          <p:nvPr/>
        </p:nvSpPr>
        <p:spPr>
          <a:xfrm>
            <a:off x="10949187" y="3107228"/>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8" name="正方形/長方形 7"/>
          <p:cNvSpPr/>
          <p:nvPr/>
        </p:nvSpPr>
        <p:spPr>
          <a:xfrm>
            <a:off x="2021840" y="3774390"/>
            <a:ext cx="67311" cy="45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662045" y="5595937"/>
            <a:ext cx="81280" cy="6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958876" y="5835650"/>
            <a:ext cx="78106"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919324" y="4731747"/>
            <a:ext cx="59316" cy="25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08882" y="5834162"/>
            <a:ext cx="78106"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265956" y="5835650"/>
            <a:ext cx="78106"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615962" y="5788442"/>
            <a:ext cx="78106"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257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5650" y="1078444"/>
            <a:ext cx="11955292" cy="5438103"/>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23</a:t>
            </a:fld>
            <a:endParaRPr kumimoji="1" lang="ja-JP" altLang="en-US" dirty="0"/>
          </a:p>
        </p:txBody>
      </p:sp>
      <p:sp>
        <p:nvSpPr>
          <p:cNvPr id="6" name="テキスト ボックス 5"/>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8" name="正方形/長方形 7"/>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a:t>
            </a:r>
            <a:r>
              <a:rPr lang="en-US" altLang="ja-JP" sz="1600" dirty="0" smtClean="0"/>
              <a:t>3,586</a:t>
            </a:r>
            <a:r>
              <a:rPr lang="ja-JP" altLang="en-US" sz="1600" dirty="0" smtClean="0"/>
              <a:t>事例の</a:t>
            </a:r>
            <a:r>
              <a:rPr lang="ja-JP" altLang="en-US" sz="1600" dirty="0"/>
              <a:t>状況）</a:t>
            </a:r>
          </a:p>
        </p:txBody>
      </p:sp>
      <p:sp>
        <p:nvSpPr>
          <p:cNvPr id="9" name="テキスト ボックス 8"/>
          <p:cNvSpPr txBox="1"/>
          <p:nvPr/>
        </p:nvSpPr>
        <p:spPr>
          <a:xfrm>
            <a:off x="9710914" y="2704802"/>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10" name="正方形/長方形 9"/>
          <p:cNvSpPr/>
          <p:nvPr/>
        </p:nvSpPr>
        <p:spPr>
          <a:xfrm flipH="1">
            <a:off x="8065766" y="5833759"/>
            <a:ext cx="80014"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902438" y="3886201"/>
            <a:ext cx="83822" cy="48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flipH="1">
            <a:off x="6134100" y="5278119"/>
            <a:ext cx="99060" cy="19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flipH="1">
            <a:off x="2304499" y="6012180"/>
            <a:ext cx="102150"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flipH="1">
            <a:off x="4222199" y="5986780"/>
            <a:ext cx="102150"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flipH="1">
            <a:off x="9982200" y="6019024"/>
            <a:ext cx="83820"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761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10809" y="1011797"/>
            <a:ext cx="11406605" cy="5407621"/>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24</a:t>
            </a:fld>
            <a:endParaRPr kumimoji="1" lang="ja-JP" altLang="en-US" dirty="0"/>
          </a:p>
        </p:txBody>
      </p:sp>
      <p:sp>
        <p:nvSpPr>
          <p:cNvPr id="6" name="テキスト ボックス 5"/>
          <p:cNvSpPr txBox="1"/>
          <p:nvPr/>
        </p:nvSpPr>
        <p:spPr>
          <a:xfrm>
            <a:off x="9583577" y="6098015"/>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7" name="正方形/長方形 6"/>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a:t>
            </a:r>
            <a:r>
              <a:rPr lang="en-US" altLang="ja-JP" sz="1600" dirty="0" smtClean="0"/>
              <a:t>3,586</a:t>
            </a:r>
            <a:r>
              <a:rPr lang="ja-JP" altLang="en-US" sz="1600" dirty="0" smtClean="0"/>
              <a:t>事例の</a:t>
            </a:r>
            <a:r>
              <a:rPr lang="ja-JP" altLang="en-US" sz="1600" dirty="0"/>
              <a:t>状況）</a:t>
            </a:r>
          </a:p>
        </p:txBody>
      </p:sp>
      <p:sp>
        <p:nvSpPr>
          <p:cNvPr id="8" name="テキスト ボックス 7"/>
          <p:cNvSpPr txBox="1"/>
          <p:nvPr/>
        </p:nvSpPr>
        <p:spPr>
          <a:xfrm>
            <a:off x="10620079" y="2701173"/>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10" name="正方形/長方形 9"/>
          <p:cNvSpPr/>
          <p:nvPr/>
        </p:nvSpPr>
        <p:spPr>
          <a:xfrm flipH="1">
            <a:off x="5527770" y="5558868"/>
            <a:ext cx="245079"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flipH="1">
            <a:off x="10981441" y="5398893"/>
            <a:ext cx="263260" cy="12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36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04529" y="1477347"/>
            <a:ext cx="5809992" cy="4925995"/>
          </a:xfrm>
          <a:prstGeom prst="rect">
            <a:avLst/>
          </a:prstGeom>
        </p:spPr>
      </p:pic>
      <p:pic>
        <p:nvPicPr>
          <p:cNvPr id="5" name="図 4"/>
          <p:cNvPicPr>
            <a:picLocks noChangeAspect="1"/>
          </p:cNvPicPr>
          <p:nvPr/>
        </p:nvPicPr>
        <p:blipFill>
          <a:blip r:embed="rId4"/>
          <a:stretch>
            <a:fillRect/>
          </a:stretch>
        </p:blipFill>
        <p:spPr>
          <a:xfrm>
            <a:off x="320648" y="1385496"/>
            <a:ext cx="6011177" cy="3895682"/>
          </a:xfrm>
          <a:prstGeom prst="rect">
            <a:avLst/>
          </a:prstGeom>
        </p:spPr>
      </p:pic>
      <p:sp>
        <p:nvSpPr>
          <p:cNvPr id="27" name="正方形/長方形 26"/>
          <p:cNvSpPr/>
          <p:nvPr/>
        </p:nvSpPr>
        <p:spPr>
          <a:xfrm>
            <a:off x="9135049" y="639170"/>
            <a:ext cx="316500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435946" y="1035833"/>
            <a:ext cx="2706099"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77737" y="969100"/>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801770" y="1656208"/>
            <a:ext cx="583814" cy="251159"/>
          </a:xfrm>
          <a:prstGeom prst="rect">
            <a:avLst/>
          </a:prstGeom>
          <a:noFill/>
        </p:spPr>
        <p:txBody>
          <a:bodyPr wrap="none" rtlCol="0">
            <a:spAutoFit/>
          </a:bodyPr>
          <a:lstStyle/>
          <a:p>
            <a:r>
              <a:rPr lang="ja-JP" altLang="en-US" sz="1032" dirty="0"/>
              <a:t>［人］</a:t>
            </a:r>
          </a:p>
        </p:txBody>
      </p:sp>
      <p:sp>
        <p:nvSpPr>
          <p:cNvPr id="45" name="テキスト ボックス 44"/>
          <p:cNvSpPr txBox="1"/>
          <p:nvPr/>
        </p:nvSpPr>
        <p:spPr>
          <a:xfrm>
            <a:off x="6435946" y="1732868"/>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801770" y="4838752"/>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359176" y="5103068"/>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ext uri="{D42A27DB-BD31-4B8C-83A1-F6EECF244321}">
                <p14:modId xmlns:p14="http://schemas.microsoft.com/office/powerpoint/2010/main" val="1519744334"/>
              </p:ext>
            </p:extLst>
          </p:nvPr>
        </p:nvGraphicFramePr>
        <p:xfrm>
          <a:off x="248864" y="5365839"/>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11/12-11/25</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6.7%</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12.7%</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2.0.%</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11/26-12/9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5.5%</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15.9%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12/10-12/23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3.8%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17.8%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6474737" y="6444270"/>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11/12-11/25</a:t>
            </a:r>
            <a:r>
              <a:rPr lang="ja-JP" altLang="en-US" sz="975" dirty="0"/>
              <a:t>　</a:t>
            </a:r>
            <a:r>
              <a:rPr lang="en-US" altLang="ja-JP" sz="975" dirty="0"/>
              <a:t>4,082</a:t>
            </a:r>
            <a:r>
              <a:rPr lang="ja-JP" altLang="en-US" sz="975" dirty="0" smtClean="0"/>
              <a:t>名</a:t>
            </a:r>
            <a:r>
              <a:rPr lang="ja-JP" altLang="en-US" sz="975" dirty="0"/>
              <a:t>　</a:t>
            </a:r>
            <a:r>
              <a:rPr lang="en-US" altLang="ja-JP" sz="975" dirty="0" smtClean="0"/>
              <a:t>11/26-12/9</a:t>
            </a:r>
            <a:r>
              <a:rPr lang="ja-JP" altLang="en-US" sz="975" dirty="0"/>
              <a:t>　</a:t>
            </a:r>
            <a:r>
              <a:rPr lang="en-US" altLang="ja-JP" sz="975" dirty="0"/>
              <a:t>4,962</a:t>
            </a:r>
            <a:r>
              <a:rPr lang="ja-JP" altLang="en-US" sz="975" dirty="0" smtClean="0"/>
              <a:t>名    </a:t>
            </a:r>
            <a:r>
              <a:rPr lang="en-US" altLang="ja-JP" sz="975" dirty="0" smtClean="0"/>
              <a:t>12/10-12/23  4,392</a:t>
            </a:r>
            <a:r>
              <a:rPr lang="ja-JP" altLang="en-US" sz="975" dirty="0" smtClean="0"/>
              <a:t>名</a:t>
            </a:r>
            <a:endParaRPr lang="en-US" altLang="ja-JP" sz="975" dirty="0"/>
          </a:p>
        </p:txBody>
      </p:sp>
      <p:sp>
        <p:nvSpPr>
          <p:cNvPr id="55" name="四角形吹き出し 54"/>
          <p:cNvSpPr/>
          <p:nvPr/>
        </p:nvSpPr>
        <p:spPr>
          <a:xfrm>
            <a:off x="11153763" y="4903471"/>
            <a:ext cx="739624" cy="321750"/>
          </a:xfrm>
          <a:prstGeom prst="wedgeRectCallout">
            <a:avLst>
              <a:gd name="adj1" fmla="val -103596"/>
              <a:gd name="adj2" fmla="val 5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8</a:t>
            </a:r>
            <a:r>
              <a:rPr lang="ja-JP" altLang="en-US" sz="1327" dirty="0" smtClean="0"/>
              <a:t>施設</a:t>
            </a:r>
            <a:endParaRPr lang="ja-JP" altLang="en-US" sz="1327" dirty="0"/>
          </a:p>
        </p:txBody>
      </p:sp>
      <p:sp>
        <p:nvSpPr>
          <p:cNvPr id="56" name="四角形吹き出し 55"/>
          <p:cNvSpPr/>
          <p:nvPr/>
        </p:nvSpPr>
        <p:spPr>
          <a:xfrm>
            <a:off x="11113520" y="2859105"/>
            <a:ext cx="797890" cy="321750"/>
          </a:xfrm>
          <a:prstGeom prst="wedgeRectCallout">
            <a:avLst>
              <a:gd name="adj1" fmla="val -95968"/>
              <a:gd name="adj2" fmla="val -15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8</a:t>
            </a:r>
            <a:r>
              <a:rPr lang="ja-JP" altLang="en-US" sz="1327" dirty="0" smtClean="0"/>
              <a:t>施設</a:t>
            </a:r>
            <a:endParaRPr lang="ja-JP" altLang="en-US" sz="1327" dirty="0"/>
          </a:p>
        </p:txBody>
      </p:sp>
      <p:sp>
        <p:nvSpPr>
          <p:cNvPr id="57" name="四角形吹き出し 56"/>
          <p:cNvSpPr/>
          <p:nvPr/>
        </p:nvSpPr>
        <p:spPr>
          <a:xfrm>
            <a:off x="11107288" y="2333328"/>
            <a:ext cx="797890" cy="321750"/>
          </a:xfrm>
          <a:prstGeom prst="wedgeRectCallout">
            <a:avLst>
              <a:gd name="adj1" fmla="val -90493"/>
              <a:gd name="adj2" fmla="val 43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5</a:t>
            </a:r>
            <a:r>
              <a:rPr lang="ja-JP" altLang="en-US" sz="1327" dirty="0" smtClean="0"/>
              <a:t>ヵ所</a:t>
            </a:r>
            <a:endParaRPr lang="ja-JP" altLang="en-US" sz="1327" dirty="0"/>
          </a:p>
        </p:txBody>
      </p:sp>
      <p:sp>
        <p:nvSpPr>
          <p:cNvPr id="58" name="テキスト ボックス 57"/>
          <p:cNvSpPr txBox="1"/>
          <p:nvPr/>
        </p:nvSpPr>
        <p:spPr>
          <a:xfrm>
            <a:off x="8608250" y="2237051"/>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40</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758</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11099036" y="4651763"/>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5" name="テキスト ボックス 64"/>
          <p:cNvSpPr txBox="1"/>
          <p:nvPr/>
        </p:nvSpPr>
        <p:spPr>
          <a:xfrm>
            <a:off x="11050043" y="3367174"/>
            <a:ext cx="1202056" cy="392415"/>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a:t>
            </a:r>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者施設</a:t>
            </a:r>
            <a:endParaRPr lang="ja-JP" altLang="en-US" sz="975" dirty="0">
              <a:solidFill>
                <a:schemeClr val="tx1">
                  <a:lumMod val="75000"/>
                  <a:lumOff val="25000"/>
                </a:schemeClr>
              </a:solidFill>
              <a:latin typeface="+mn-ea"/>
            </a:endParaRPr>
          </a:p>
        </p:txBody>
      </p:sp>
      <p:sp>
        <p:nvSpPr>
          <p:cNvPr id="66" name="テキスト ボックス 65"/>
          <p:cNvSpPr txBox="1"/>
          <p:nvPr/>
        </p:nvSpPr>
        <p:spPr>
          <a:xfrm>
            <a:off x="11091312" y="2668636"/>
            <a:ext cx="113628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児童施設・学校</a:t>
            </a:r>
          </a:p>
        </p:txBody>
      </p:sp>
      <p:sp>
        <p:nvSpPr>
          <p:cNvPr id="67" name="テキスト ボックス 66"/>
          <p:cNvSpPr txBox="1"/>
          <p:nvPr/>
        </p:nvSpPr>
        <p:spPr>
          <a:xfrm>
            <a:off x="11286606" y="2122951"/>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69" name="テキスト ボックス 68"/>
          <p:cNvSpPr txBox="1"/>
          <p:nvPr/>
        </p:nvSpPr>
        <p:spPr>
          <a:xfrm>
            <a:off x="9986100" y="1859229"/>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48</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864</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70" name="四角形吹き出し 69"/>
          <p:cNvSpPr/>
          <p:nvPr/>
        </p:nvSpPr>
        <p:spPr>
          <a:xfrm>
            <a:off x="11099036" y="3707353"/>
            <a:ext cx="814394" cy="321750"/>
          </a:xfrm>
          <a:prstGeom prst="wedgeRectCallout">
            <a:avLst>
              <a:gd name="adj1" fmla="val -96145"/>
              <a:gd name="adj2" fmla="val -29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23</a:t>
            </a:r>
            <a:r>
              <a:rPr lang="ja-JP" altLang="en-US" sz="1327" dirty="0" smtClean="0"/>
              <a:t>施設</a:t>
            </a:r>
            <a:endParaRPr lang="ja-JP" altLang="en-US" sz="1327" dirty="0"/>
          </a:p>
        </p:txBody>
      </p:sp>
      <p:sp>
        <p:nvSpPr>
          <p:cNvPr id="3" name="スライド番号プレースホルダー 2"/>
          <p:cNvSpPr>
            <a:spLocks noGrp="1"/>
          </p:cNvSpPr>
          <p:nvPr>
            <p:ph type="sldNum" sz="quarter" idx="12"/>
          </p:nvPr>
        </p:nvSpPr>
        <p:spPr>
          <a:xfrm>
            <a:off x="9682560" y="6236481"/>
            <a:ext cx="2228850" cy="296664"/>
          </a:xfrm>
        </p:spPr>
        <p:txBody>
          <a:bodyPr/>
          <a:lstStyle/>
          <a:p>
            <a:fld id="{F216AE56-EAD3-4706-B860-3EC2C2952B40}" type="slidenum">
              <a:rPr lang="ja-JP" altLang="en-US"/>
              <a:t>25</a:t>
            </a:fld>
            <a:endParaRPr lang="ja-JP" altLang="en-US" dirty="0"/>
          </a:p>
        </p:txBody>
      </p:sp>
      <p:sp>
        <p:nvSpPr>
          <p:cNvPr id="38" name="テキスト ボックス 37"/>
          <p:cNvSpPr txBox="1"/>
          <p:nvPr/>
        </p:nvSpPr>
        <p:spPr>
          <a:xfrm>
            <a:off x="7210543" y="2860243"/>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25</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590</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43" name="四角形吹き出し 42"/>
          <p:cNvSpPr/>
          <p:nvPr/>
        </p:nvSpPr>
        <p:spPr>
          <a:xfrm>
            <a:off x="8848941" y="5138783"/>
            <a:ext cx="572213" cy="247013"/>
          </a:xfrm>
          <a:prstGeom prst="wedgeRectCallout">
            <a:avLst>
              <a:gd name="adj1" fmla="val -43947"/>
              <a:gd name="adj2" fmla="val 6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7</a:t>
            </a:r>
            <a:r>
              <a:rPr lang="ja-JP" altLang="en-US" sz="975" dirty="0" smtClean="0"/>
              <a:t>施設</a:t>
            </a:r>
            <a:endParaRPr lang="ja-JP" altLang="en-US" sz="975" dirty="0"/>
          </a:p>
        </p:txBody>
      </p:sp>
      <p:sp>
        <p:nvSpPr>
          <p:cNvPr id="47" name="四角形吹き出し 46"/>
          <p:cNvSpPr/>
          <p:nvPr/>
        </p:nvSpPr>
        <p:spPr>
          <a:xfrm>
            <a:off x="8822690" y="4277073"/>
            <a:ext cx="624717" cy="247013"/>
          </a:xfrm>
          <a:prstGeom prst="wedgeRectCallout">
            <a:avLst>
              <a:gd name="adj1" fmla="val -45782"/>
              <a:gd name="adj2" fmla="val -17494"/>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26</a:t>
            </a:r>
            <a:r>
              <a:rPr lang="ja-JP" altLang="en-US" sz="975" dirty="0" smtClean="0"/>
              <a:t>施設</a:t>
            </a:r>
            <a:endParaRPr lang="ja-JP" altLang="en-US" sz="975" dirty="0"/>
          </a:p>
        </p:txBody>
      </p:sp>
      <p:sp>
        <p:nvSpPr>
          <p:cNvPr id="50" name="四角形吹き出し 49"/>
          <p:cNvSpPr/>
          <p:nvPr/>
        </p:nvSpPr>
        <p:spPr>
          <a:xfrm>
            <a:off x="7471566" y="5118826"/>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7</a:t>
            </a:r>
            <a:r>
              <a:rPr lang="ja-JP" altLang="en-US" sz="975" dirty="0" smtClean="0"/>
              <a:t>施設</a:t>
            </a:r>
            <a:endParaRPr lang="ja-JP" altLang="en-US" sz="975" dirty="0"/>
          </a:p>
        </p:txBody>
      </p:sp>
      <p:sp>
        <p:nvSpPr>
          <p:cNvPr id="52" name="四角形吹き出し 51"/>
          <p:cNvSpPr/>
          <p:nvPr/>
        </p:nvSpPr>
        <p:spPr>
          <a:xfrm>
            <a:off x="7415262" y="4147172"/>
            <a:ext cx="604163" cy="247013"/>
          </a:xfrm>
          <a:prstGeom prst="wedgeRectCallout">
            <a:avLst>
              <a:gd name="adj1" fmla="val 42673"/>
              <a:gd name="adj2" fmla="val -9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11</a:t>
            </a:r>
            <a:r>
              <a:rPr lang="ja-JP" altLang="en-US" sz="975" dirty="0" smtClean="0"/>
              <a:t>施設</a:t>
            </a:r>
            <a:endParaRPr lang="ja-JP" altLang="en-US" sz="975" dirty="0"/>
          </a:p>
        </p:txBody>
      </p:sp>
      <p:sp>
        <p:nvSpPr>
          <p:cNvPr id="61" name="テキスト ボックス 60"/>
          <p:cNvSpPr txBox="1"/>
          <p:nvPr/>
        </p:nvSpPr>
        <p:spPr>
          <a:xfrm>
            <a:off x="8779938" y="5389060"/>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2" name="テキスト ボックス 61"/>
          <p:cNvSpPr txBox="1"/>
          <p:nvPr/>
        </p:nvSpPr>
        <p:spPr>
          <a:xfrm>
            <a:off x="7338665" y="4448297"/>
            <a:ext cx="885441" cy="243143"/>
          </a:xfrm>
          <a:prstGeom prst="rect">
            <a:avLst/>
          </a:prstGeom>
          <a:noFill/>
        </p:spPr>
        <p:txBody>
          <a:bodyPr wrap="square" rtlCol="0">
            <a:spAutoFit/>
          </a:bodyPr>
          <a:lstStyle/>
          <a:p>
            <a:r>
              <a:rPr lang="ja-JP" altLang="en-US" sz="980" dirty="0" smtClean="0">
                <a:solidFill>
                  <a:schemeClr val="tx1">
                    <a:lumMod val="75000"/>
                    <a:lumOff val="25000"/>
                  </a:schemeClr>
                </a:solidFill>
                <a:latin typeface="+mn-ea"/>
              </a:rPr>
              <a:t>高齢者施設</a:t>
            </a:r>
            <a:endParaRPr lang="ja-JP" altLang="en-US" sz="980" dirty="0">
              <a:solidFill>
                <a:schemeClr val="tx1">
                  <a:lumMod val="75000"/>
                  <a:lumOff val="25000"/>
                </a:schemeClr>
              </a:solidFill>
              <a:latin typeface="+mn-ea"/>
            </a:endParaRPr>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状況別の陽性者、クラスターの発生状況</a:t>
            </a:r>
          </a:p>
        </p:txBody>
      </p:sp>
      <p:sp>
        <p:nvSpPr>
          <p:cNvPr id="72" name="テキスト ボックス 71"/>
          <p:cNvSpPr txBox="1"/>
          <p:nvPr/>
        </p:nvSpPr>
        <p:spPr>
          <a:xfrm>
            <a:off x="8801586" y="3693791"/>
            <a:ext cx="698168" cy="542456"/>
          </a:xfrm>
          <a:prstGeom prst="rect">
            <a:avLst/>
          </a:prstGeom>
          <a:noFill/>
          <a:ln>
            <a:noFill/>
          </a:ln>
        </p:spPr>
        <p:txBody>
          <a:bodyPr wrap="square" rtlCol="0">
            <a:spAutoFit/>
          </a:bodyPr>
          <a:lstStyle/>
          <a:p>
            <a:r>
              <a:rPr lang="ja-JP" altLang="en-US" sz="975" dirty="0" smtClean="0">
                <a:solidFill>
                  <a:schemeClr val="tx1">
                    <a:lumMod val="75000"/>
                    <a:lumOff val="25000"/>
                  </a:schemeClr>
                </a:solidFill>
                <a:latin typeface="+mn-ea"/>
              </a:rPr>
              <a:t>高齢者・</a:t>
            </a:r>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施設</a:t>
            </a:r>
            <a:endParaRPr lang="ja-JP" altLang="en-US" sz="975" dirty="0">
              <a:solidFill>
                <a:schemeClr val="tx1">
                  <a:lumMod val="75000"/>
                  <a:lumOff val="25000"/>
                </a:schemeClr>
              </a:solidFill>
              <a:latin typeface="+mn-ea"/>
            </a:endParaRPr>
          </a:p>
        </p:txBody>
      </p:sp>
      <p:sp>
        <p:nvSpPr>
          <p:cNvPr id="46" name="テキスト ボックス 45"/>
          <p:cNvSpPr txBox="1"/>
          <p:nvPr/>
        </p:nvSpPr>
        <p:spPr>
          <a:xfrm>
            <a:off x="9490156" y="2827484"/>
            <a:ext cx="827196"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r>
              <a:rPr lang="ja-JP" altLang="en-US" sz="975" dirty="0">
                <a:solidFill>
                  <a:schemeClr val="tx1">
                    <a:lumMod val="75000"/>
                    <a:lumOff val="25000"/>
                  </a:schemeClr>
                </a:solidFill>
                <a:latin typeface="+mn-ea"/>
              </a:rPr>
              <a:t>学校</a:t>
            </a:r>
          </a:p>
        </p:txBody>
      </p:sp>
      <p:sp>
        <p:nvSpPr>
          <p:cNvPr id="73" name="四角形吹き出し 72"/>
          <p:cNvSpPr/>
          <p:nvPr/>
        </p:nvSpPr>
        <p:spPr>
          <a:xfrm>
            <a:off x="9541244" y="3209831"/>
            <a:ext cx="510869" cy="247013"/>
          </a:xfrm>
          <a:prstGeom prst="wedgeRectCallout">
            <a:avLst>
              <a:gd name="adj1" fmla="val -117297"/>
              <a:gd name="adj2" fmla="val -112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4</a:t>
            </a:r>
            <a:r>
              <a:rPr lang="ja-JP" altLang="en-US" sz="975" dirty="0" smtClean="0"/>
              <a:t>施設</a:t>
            </a:r>
            <a:endParaRPr lang="ja-JP" altLang="en-US" sz="975" dirty="0"/>
          </a:p>
        </p:txBody>
      </p:sp>
      <p:sp>
        <p:nvSpPr>
          <p:cNvPr id="39" name="四角形吹き出し 38"/>
          <p:cNvSpPr/>
          <p:nvPr/>
        </p:nvSpPr>
        <p:spPr>
          <a:xfrm>
            <a:off x="9598514" y="2490153"/>
            <a:ext cx="510869" cy="247013"/>
          </a:xfrm>
          <a:prstGeom prst="wedgeRectCallout">
            <a:avLst>
              <a:gd name="adj1" fmla="val -77771"/>
              <a:gd name="adj2" fmla="val 78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ヵ所</a:t>
            </a:r>
            <a:endParaRPr lang="ja-JP" altLang="en-US" sz="975" dirty="0"/>
          </a:p>
        </p:txBody>
      </p:sp>
      <p:sp>
        <p:nvSpPr>
          <p:cNvPr id="40" name="テキスト ボックス 39"/>
          <p:cNvSpPr txBox="1"/>
          <p:nvPr/>
        </p:nvSpPr>
        <p:spPr>
          <a:xfrm>
            <a:off x="9330950" y="2276864"/>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41" name="テキスト ボックス 40"/>
          <p:cNvSpPr txBox="1"/>
          <p:nvPr/>
        </p:nvSpPr>
        <p:spPr>
          <a:xfrm>
            <a:off x="7362235" y="5382906"/>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42" name="テキスト ボックス 41"/>
          <p:cNvSpPr txBox="1"/>
          <p:nvPr/>
        </p:nvSpPr>
        <p:spPr>
          <a:xfrm>
            <a:off x="8076323" y="3477158"/>
            <a:ext cx="827196"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r>
              <a:rPr lang="ja-JP" altLang="en-US" sz="975" dirty="0">
                <a:solidFill>
                  <a:schemeClr val="tx1">
                    <a:lumMod val="75000"/>
                    <a:lumOff val="25000"/>
                  </a:schemeClr>
                </a:solidFill>
                <a:latin typeface="+mn-ea"/>
              </a:rPr>
              <a:t>学校</a:t>
            </a:r>
          </a:p>
        </p:txBody>
      </p:sp>
      <p:sp>
        <p:nvSpPr>
          <p:cNvPr id="44" name="四角形吹き出し 43"/>
          <p:cNvSpPr/>
          <p:nvPr/>
        </p:nvSpPr>
        <p:spPr>
          <a:xfrm>
            <a:off x="8160906" y="3835458"/>
            <a:ext cx="510869" cy="247013"/>
          </a:xfrm>
          <a:prstGeom prst="wedgeRectCallout">
            <a:avLst>
              <a:gd name="adj1" fmla="val -91195"/>
              <a:gd name="adj2" fmla="val -85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6</a:t>
            </a:r>
            <a:r>
              <a:rPr lang="ja-JP" altLang="en-US" sz="975" dirty="0" smtClean="0"/>
              <a:t>施設</a:t>
            </a:r>
            <a:endParaRPr lang="ja-JP" altLang="en-US" sz="975" dirty="0"/>
          </a:p>
        </p:txBody>
      </p:sp>
      <p:sp>
        <p:nvSpPr>
          <p:cNvPr id="51" name="テキスト ボックス 50"/>
          <p:cNvSpPr txBox="1"/>
          <p:nvPr/>
        </p:nvSpPr>
        <p:spPr>
          <a:xfrm>
            <a:off x="8085492" y="2868110"/>
            <a:ext cx="827196"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旅行</a:t>
            </a:r>
            <a:endParaRPr lang="ja-JP" altLang="en-US" sz="975" dirty="0">
              <a:solidFill>
                <a:schemeClr val="tx1">
                  <a:lumMod val="75000"/>
                  <a:lumOff val="25000"/>
                </a:schemeClr>
              </a:solidFill>
              <a:latin typeface="+mn-ea"/>
            </a:endParaRPr>
          </a:p>
        </p:txBody>
      </p:sp>
      <p:sp>
        <p:nvSpPr>
          <p:cNvPr id="60" name="四角形吹き出し 59"/>
          <p:cNvSpPr/>
          <p:nvPr/>
        </p:nvSpPr>
        <p:spPr>
          <a:xfrm>
            <a:off x="8160906" y="3064090"/>
            <a:ext cx="510869" cy="247013"/>
          </a:xfrm>
          <a:prstGeom prst="wedgeRectCallout">
            <a:avLst>
              <a:gd name="adj1" fmla="val -98653"/>
              <a:gd name="adj2" fmla="val 84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件</a:t>
            </a:r>
          </a:p>
        </p:txBody>
      </p:sp>
      <p:sp>
        <p:nvSpPr>
          <p:cNvPr id="63" name="テキスト ボックス 62"/>
          <p:cNvSpPr txBox="1"/>
          <p:nvPr/>
        </p:nvSpPr>
        <p:spPr>
          <a:xfrm>
            <a:off x="7975923" y="2155677"/>
            <a:ext cx="732126"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カラオケ</a:t>
            </a:r>
          </a:p>
        </p:txBody>
      </p:sp>
      <p:sp>
        <p:nvSpPr>
          <p:cNvPr id="68" name="四角形吹き出し 67"/>
          <p:cNvSpPr/>
          <p:nvPr/>
        </p:nvSpPr>
        <p:spPr>
          <a:xfrm>
            <a:off x="8069515" y="2356852"/>
            <a:ext cx="510869" cy="247013"/>
          </a:xfrm>
          <a:prstGeom prst="wedgeRectCallout">
            <a:avLst>
              <a:gd name="adj1" fmla="val 103704"/>
              <a:gd name="adj2" fmla="val 93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1</a:t>
            </a:r>
            <a:r>
              <a:rPr lang="ja-JP" altLang="en-US" sz="975" dirty="0"/>
              <a:t>店</a:t>
            </a:r>
          </a:p>
        </p:txBody>
      </p:sp>
      <p:sp>
        <p:nvSpPr>
          <p:cNvPr id="74" name="四角形吹き出し 73"/>
          <p:cNvSpPr/>
          <p:nvPr/>
        </p:nvSpPr>
        <p:spPr>
          <a:xfrm>
            <a:off x="11135381" y="1750778"/>
            <a:ext cx="797890" cy="321750"/>
          </a:xfrm>
          <a:prstGeom prst="wedgeRectCallout">
            <a:avLst>
              <a:gd name="adj1" fmla="val -86673"/>
              <a:gd name="adj2" fmla="val 167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2</a:t>
            </a:r>
            <a:r>
              <a:rPr lang="ja-JP" altLang="en-US" sz="1327" dirty="0" smtClean="0"/>
              <a:t>店</a:t>
            </a:r>
            <a:endParaRPr lang="ja-JP" altLang="en-US" sz="1327" dirty="0"/>
          </a:p>
        </p:txBody>
      </p:sp>
      <p:sp>
        <p:nvSpPr>
          <p:cNvPr id="75" name="テキスト ボックス 74"/>
          <p:cNvSpPr txBox="1"/>
          <p:nvPr/>
        </p:nvSpPr>
        <p:spPr>
          <a:xfrm>
            <a:off x="11343622" y="1549390"/>
            <a:ext cx="9314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カラオケ</a:t>
            </a:r>
          </a:p>
        </p:txBody>
      </p:sp>
      <p:sp>
        <p:nvSpPr>
          <p:cNvPr id="76" name="四角形吹き出し 75"/>
          <p:cNvSpPr/>
          <p:nvPr/>
        </p:nvSpPr>
        <p:spPr>
          <a:xfrm>
            <a:off x="10861562" y="1185825"/>
            <a:ext cx="797890" cy="321750"/>
          </a:xfrm>
          <a:prstGeom prst="wedgeRectCallout">
            <a:avLst>
              <a:gd name="adj1" fmla="val -56113"/>
              <a:gd name="adj2" fmla="val 297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2</a:t>
            </a:r>
            <a:r>
              <a:rPr lang="ja-JP" altLang="en-US" sz="1327" dirty="0" smtClean="0"/>
              <a:t>店</a:t>
            </a:r>
            <a:endParaRPr lang="ja-JP" altLang="en-US" sz="1327" dirty="0"/>
          </a:p>
        </p:txBody>
      </p:sp>
      <p:sp>
        <p:nvSpPr>
          <p:cNvPr id="77" name="テキスト ボックス 76"/>
          <p:cNvSpPr txBox="1"/>
          <p:nvPr/>
        </p:nvSpPr>
        <p:spPr>
          <a:xfrm>
            <a:off x="11185341" y="977667"/>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飲食店</a:t>
            </a:r>
            <a:endParaRPr lang="ja-JP" altLang="en-US" sz="975" dirty="0">
              <a:solidFill>
                <a:schemeClr val="tx1">
                  <a:lumMod val="75000"/>
                  <a:lumOff val="25000"/>
                </a:schemeClr>
              </a:solidFill>
              <a:latin typeface="+mn-ea"/>
            </a:endParaRPr>
          </a:p>
        </p:txBody>
      </p:sp>
      <p:sp>
        <p:nvSpPr>
          <p:cNvPr id="53" name="正方形/長方形 52">
            <a:extLst>
              <a:ext uri="{FF2B5EF4-FFF2-40B4-BE49-F238E27FC236}">
                <a16:creationId xmlns:a16="http://schemas.microsoft.com/office/drawing/2014/main" id="{FC024533-669C-48B1-82E7-C27042384F7F}"/>
              </a:ext>
            </a:extLst>
          </p:cNvPr>
          <p:cNvSpPr/>
          <p:nvPr/>
        </p:nvSpPr>
        <p:spPr>
          <a:xfrm>
            <a:off x="260167" y="6384813"/>
            <a:ext cx="583583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新規陽性者に占める同居家族等の割合が増加傾向。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16863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3" y="1373753"/>
          <a:ext cx="5746499" cy="185420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ライブ参加者</a:t>
                      </a:r>
                      <a:endParaRPr kumimoji="1" lang="ja-JP" altLang="en-US" sz="1600" dirty="0"/>
                    </a:p>
                  </a:txBody>
                  <a:tcPr/>
                </a:tc>
                <a:tc>
                  <a:txBody>
                    <a:bodyPr/>
                    <a:lstStyle/>
                    <a:p>
                      <a:pPr algn="ctr"/>
                      <a:r>
                        <a:rPr kumimoji="1" lang="ja-JP" altLang="en-US" sz="1600" dirty="0" smtClean="0"/>
                        <a:t>４施設</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14.1</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大学の関係者</a:t>
                      </a:r>
                      <a:endParaRPr kumimoji="1" lang="ja-JP" altLang="en-US" sz="1600" dirty="0"/>
                    </a:p>
                  </a:txBody>
                  <a:tcPr/>
                </a:tc>
                <a:tc>
                  <a:txBody>
                    <a:bodyPr/>
                    <a:lstStyle/>
                    <a:p>
                      <a:pPr algn="ctr"/>
                      <a:r>
                        <a:rPr kumimoji="1" lang="ja-JP" altLang="en-US" sz="1600" dirty="0" smtClean="0"/>
                        <a:t>１大学</a:t>
                      </a:r>
                      <a:endParaRPr kumimoji="1" lang="ja-JP" altLang="en-US" sz="1600" dirty="0"/>
                    </a:p>
                  </a:txBody>
                  <a:tcPr/>
                </a:tc>
                <a:tc>
                  <a:txBody>
                    <a:bodyPr/>
                    <a:lstStyle/>
                    <a:p>
                      <a:pPr algn="ctr"/>
                      <a:r>
                        <a:rPr kumimoji="1" lang="ja-JP" altLang="en-US" sz="1600" dirty="0" smtClean="0"/>
                        <a:t>８</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ja-JP" altLang="en-US" sz="1600" dirty="0" smtClean="0"/>
                        <a:t>６</a:t>
                      </a:r>
                      <a:r>
                        <a:rPr kumimoji="1" lang="ja-JP" altLang="en-US" sz="1200" dirty="0" smtClean="0"/>
                        <a:t>医療機関</a:t>
                      </a:r>
                      <a:endParaRPr kumimoji="1" lang="ja-JP" altLang="en-US" sz="1200" dirty="0"/>
                    </a:p>
                  </a:txBody>
                  <a:tcPr/>
                </a:tc>
                <a:tc>
                  <a:txBody>
                    <a:bodyPr/>
                    <a:lstStyle/>
                    <a:p>
                      <a:pPr algn="ctr"/>
                      <a:r>
                        <a:rPr kumimoji="1" lang="en-US" altLang="ja-JP" sz="1600" dirty="0" smtClean="0"/>
                        <a:t>284</a:t>
                      </a:r>
                      <a:endParaRPr kumimoji="1" lang="ja-JP" altLang="en-US" sz="1600" dirty="0"/>
                    </a:p>
                  </a:txBody>
                  <a:tcPr/>
                </a:tc>
                <a:tc>
                  <a:txBody>
                    <a:bodyPr/>
                    <a:lstStyle/>
                    <a:p>
                      <a:pPr algn="ctr"/>
                      <a:r>
                        <a:rPr kumimoji="1" lang="en-US" altLang="ja-JP" sz="1600" dirty="0" smtClean="0"/>
                        <a:t>83.5</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340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22438" y="693480"/>
            <a:ext cx="3155176" cy="584775"/>
          </a:xfrm>
          <a:prstGeom prst="rect">
            <a:avLst/>
          </a:prstGeom>
          <a:noFill/>
        </p:spPr>
        <p:txBody>
          <a:bodyPr wrap="square" rtlCol="0">
            <a:spAutoFit/>
          </a:bodyPr>
          <a:lstStyle/>
          <a:p>
            <a:r>
              <a:rPr lang="ja-JP" altLang="en-US" sz="1600" dirty="0" smtClean="0"/>
              <a:t>第一波のクラスターの発生状況</a:t>
            </a:r>
            <a:endParaRPr lang="en-US" altLang="ja-JP" sz="1600" dirty="0" smtClean="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a:t>
            </a:r>
            <a:r>
              <a:rPr kumimoji="1" lang="ja-JP" altLang="en-US" sz="1600" dirty="0" smtClean="0"/>
              <a:t>まで）</a:t>
            </a:r>
            <a:endParaRPr kumimoji="1" lang="ja-JP" altLang="en-US" sz="1600" dirty="0"/>
          </a:p>
        </p:txBody>
      </p:sp>
      <p:sp>
        <p:nvSpPr>
          <p:cNvPr id="20" name="テキスト ボックス 19"/>
          <p:cNvSpPr txBox="1"/>
          <p:nvPr/>
        </p:nvSpPr>
        <p:spPr>
          <a:xfrm>
            <a:off x="7489054" y="693480"/>
            <a:ext cx="3314965" cy="584775"/>
          </a:xfrm>
          <a:prstGeom prst="rect">
            <a:avLst/>
          </a:prstGeom>
          <a:noFill/>
        </p:spPr>
        <p:txBody>
          <a:bodyPr wrap="square" rtlCol="0">
            <a:spAutoFit/>
          </a:bodyPr>
          <a:lstStyle/>
          <a:p>
            <a:r>
              <a:rPr lang="ja-JP" altLang="en-US" sz="1600" dirty="0" smtClean="0"/>
              <a:t>第</a:t>
            </a:r>
            <a:r>
              <a:rPr lang="ja-JP" altLang="en-US" sz="1600" dirty="0"/>
              <a:t>二</a:t>
            </a:r>
            <a:r>
              <a:rPr lang="ja-JP" altLang="en-US" sz="1600" dirty="0" smtClean="0"/>
              <a:t>波のクラスターの発生状況</a:t>
            </a:r>
            <a:endParaRPr lang="en-US" altLang="ja-JP" sz="1600" dirty="0" smtClean="0"/>
          </a:p>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10</a:t>
            </a:r>
            <a:r>
              <a:rPr lang="ja-JP" altLang="en-US" sz="1600" dirty="0" smtClean="0"/>
              <a:t>月</a:t>
            </a:r>
            <a:r>
              <a:rPr lang="en-US" altLang="ja-JP" sz="1600" dirty="0"/>
              <a:t>9</a:t>
            </a:r>
            <a:r>
              <a:rPr lang="ja-JP" altLang="en-US" sz="1600" dirty="0" smtClean="0"/>
              <a:t>日まで）</a:t>
            </a:r>
            <a:endParaRPr kumimoji="1" lang="ja-JP" altLang="en-US" sz="1600" dirty="0"/>
          </a:p>
        </p:txBody>
      </p:sp>
      <p:sp>
        <p:nvSpPr>
          <p:cNvPr id="39" name="テキスト ボックス 38"/>
          <p:cNvSpPr txBox="1"/>
          <p:nvPr/>
        </p:nvSpPr>
        <p:spPr>
          <a:xfrm>
            <a:off x="7605424" y="4336738"/>
            <a:ext cx="3630195" cy="338554"/>
          </a:xfrm>
          <a:prstGeom prst="rect">
            <a:avLst/>
          </a:prstGeom>
          <a:noFill/>
        </p:spPr>
        <p:txBody>
          <a:bodyPr wrap="square" rtlCol="0">
            <a:spAutoFit/>
          </a:bodyPr>
          <a:lstStyle/>
          <a:p>
            <a:r>
              <a:rPr lang="ja-JP" altLang="en-US" sz="1600" dirty="0" smtClean="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65950" y="1393312"/>
          <a:ext cx="5994975" cy="280416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576133">
                  <a:extLst>
                    <a:ext uri="{9D8B030D-6E8A-4147-A177-3AD203B41FA5}">
                      <a16:colId xmlns:a16="http://schemas.microsoft.com/office/drawing/2014/main" val="1060905580"/>
                    </a:ext>
                  </a:extLst>
                </a:gridCol>
                <a:gridCol w="1033572">
                  <a:extLst>
                    <a:ext uri="{9D8B030D-6E8A-4147-A177-3AD203B41FA5}">
                      <a16:colId xmlns:a16="http://schemas.microsoft.com/office/drawing/2014/main" val="3017506703"/>
                    </a:ext>
                  </a:extLst>
                </a:gridCol>
                <a:gridCol w="1033572">
                  <a:extLst>
                    <a:ext uri="{9D8B030D-6E8A-4147-A177-3AD203B41FA5}">
                      <a16:colId xmlns:a16="http://schemas.microsoft.com/office/drawing/2014/main" val="1694481235"/>
                    </a:ext>
                  </a:extLst>
                </a:gridCol>
                <a:gridCol w="1033572">
                  <a:extLst>
                    <a:ext uri="{9D8B030D-6E8A-4147-A177-3AD203B41FA5}">
                      <a16:colId xmlns:a16="http://schemas.microsoft.com/office/drawing/2014/main" val="878916134"/>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飲食店関連</a:t>
                      </a:r>
                      <a:endParaRPr kumimoji="1" lang="ja-JP" altLang="en-US" sz="1600" dirty="0"/>
                    </a:p>
                  </a:txBody>
                  <a:tcPr/>
                </a:tc>
                <a:tc>
                  <a:txBody>
                    <a:bodyPr/>
                    <a:lstStyle/>
                    <a:p>
                      <a:pPr algn="ctr"/>
                      <a:r>
                        <a:rPr kumimoji="1" lang="ja-JP" altLang="en-US" sz="1600" dirty="0" smtClean="0"/>
                        <a:t>５店</a:t>
                      </a:r>
                      <a:endParaRPr kumimoji="1" lang="ja-JP" altLang="en-US" sz="1600" dirty="0"/>
                    </a:p>
                  </a:txBody>
                  <a:tcPr/>
                </a:tc>
                <a:tc>
                  <a:txBody>
                    <a:bodyPr/>
                    <a:lstStyle/>
                    <a:p>
                      <a:pPr algn="ctr"/>
                      <a:r>
                        <a:rPr kumimoji="1" lang="en-US" altLang="ja-JP" sz="1600" dirty="0" smtClean="0"/>
                        <a:t>45</a:t>
                      </a:r>
                      <a:endParaRPr kumimoji="1" lang="ja-JP" altLang="en-US" sz="1600" dirty="0"/>
                    </a:p>
                  </a:txBody>
                  <a:tcPr/>
                </a:tc>
                <a:tc>
                  <a:txBody>
                    <a:bodyPr/>
                    <a:lstStyle/>
                    <a:p>
                      <a:pPr algn="ctr"/>
                      <a:r>
                        <a:rPr kumimoji="1" lang="en-US" altLang="ja-JP" sz="1600" dirty="0" smtClean="0"/>
                        <a:t>5.4</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３校</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5.7</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10</a:t>
                      </a:r>
                      <a:r>
                        <a:rPr kumimoji="1" lang="ja-JP" altLang="en-US" sz="1200" dirty="0" smtClean="0"/>
                        <a:t>医療機関</a:t>
                      </a:r>
                      <a:endParaRPr kumimoji="1" lang="ja-JP" altLang="en-US" sz="1200" dirty="0"/>
                    </a:p>
                  </a:txBody>
                  <a:tcPr/>
                </a:tc>
                <a:tc>
                  <a:txBody>
                    <a:bodyPr/>
                    <a:lstStyle/>
                    <a:p>
                      <a:pPr algn="ctr"/>
                      <a:r>
                        <a:rPr kumimoji="1" lang="en-US" altLang="ja-JP" sz="1600" dirty="0" smtClean="0"/>
                        <a:t>295</a:t>
                      </a:r>
                      <a:endParaRPr kumimoji="1" lang="ja-JP" altLang="en-US" sz="1600" dirty="0"/>
                    </a:p>
                  </a:txBody>
                  <a:tcPr/>
                </a:tc>
                <a:tc>
                  <a:txBody>
                    <a:bodyPr/>
                    <a:lstStyle/>
                    <a:p>
                      <a:pPr algn="ctr"/>
                      <a:r>
                        <a:rPr kumimoji="1" lang="en-US" altLang="ja-JP" sz="1600" dirty="0" smtClean="0"/>
                        <a:t>35.1</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endParaRPr kumimoji="1" lang="ja-JP" altLang="en-US" sz="1600" dirty="0"/>
                    </a:p>
                  </a:txBody>
                  <a:tcPr/>
                </a:tc>
                <a:tc>
                  <a:txBody>
                    <a:bodyPr/>
                    <a:lstStyle/>
                    <a:p>
                      <a:pPr algn="ctr"/>
                      <a:r>
                        <a:rPr kumimoji="1" lang="en-US" altLang="ja-JP" sz="1600" dirty="0" smtClean="0"/>
                        <a:t>23</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389</a:t>
                      </a:r>
                      <a:endParaRPr kumimoji="1" lang="ja-JP" altLang="en-US" sz="1600" dirty="0"/>
                    </a:p>
                  </a:txBody>
                  <a:tcPr anchor="ctr"/>
                </a:tc>
                <a:tc>
                  <a:txBody>
                    <a:bodyPr/>
                    <a:lstStyle/>
                    <a:p>
                      <a:pPr algn="ctr"/>
                      <a:r>
                        <a:rPr kumimoji="1" lang="en-US" altLang="ja-JP" sz="1600" dirty="0" smtClean="0"/>
                        <a:t>46.3</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70840">
                <a:tc>
                  <a:txBody>
                    <a:bodyPr/>
                    <a:lstStyle/>
                    <a:p>
                      <a:pPr algn="ctr"/>
                      <a:r>
                        <a:rPr kumimoji="1" lang="ja-JP" altLang="en-US" sz="1600" dirty="0" smtClean="0"/>
                        <a:t>５</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4</a:t>
                      </a:r>
                      <a:r>
                        <a:rPr kumimoji="1" lang="ja-JP" altLang="en-US" sz="1600" dirty="0" smtClean="0"/>
                        <a:t>件</a:t>
                      </a:r>
                      <a:endParaRPr kumimoji="1" lang="ja-JP" altLang="en-US" sz="1600" dirty="0"/>
                    </a:p>
                  </a:txBody>
                  <a:tcPr/>
                </a:tc>
                <a:tc>
                  <a:txBody>
                    <a:bodyPr/>
                    <a:lstStyle/>
                    <a:p>
                      <a:pPr algn="ctr"/>
                      <a:r>
                        <a:rPr kumimoji="1" lang="en-US" altLang="ja-JP" sz="1600" dirty="0" smtClean="0"/>
                        <a:t>63</a:t>
                      </a:r>
                      <a:endParaRPr kumimoji="1" lang="ja-JP" altLang="en-US" sz="1600" dirty="0"/>
                    </a:p>
                  </a:txBody>
                  <a:tcPr/>
                </a:tc>
                <a:tc>
                  <a:txBody>
                    <a:bodyPr/>
                    <a:lstStyle/>
                    <a:p>
                      <a:pPr algn="ctr"/>
                      <a:r>
                        <a:rPr kumimoji="1" lang="en-US" altLang="ja-JP" sz="1600" dirty="0" smtClean="0"/>
                        <a:t>7.5</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840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22438" y="3511360"/>
            <a:ext cx="3314965" cy="584775"/>
          </a:xfrm>
          <a:prstGeom prst="rect">
            <a:avLst/>
          </a:prstGeom>
          <a:noFill/>
        </p:spPr>
        <p:txBody>
          <a:bodyPr wrap="square" rtlCol="0">
            <a:spAutoFit/>
          </a:bodyPr>
          <a:lstStyle/>
          <a:p>
            <a:r>
              <a:rPr lang="ja-JP" altLang="en-US" sz="1600" dirty="0" smtClean="0"/>
              <a:t>第</a:t>
            </a:r>
            <a:r>
              <a:rPr lang="ja-JP" altLang="en-US" sz="1600" dirty="0"/>
              <a:t>三</a:t>
            </a:r>
            <a:r>
              <a:rPr lang="ja-JP" altLang="en-US" sz="1600" dirty="0" smtClean="0"/>
              <a:t>波のクラスターの発生状況</a:t>
            </a:r>
            <a:endParaRPr lang="en-US" altLang="ja-JP" sz="1600" dirty="0" smtClean="0"/>
          </a:p>
          <a:p>
            <a:r>
              <a:rPr lang="ja-JP" altLang="en-US" sz="1600" dirty="0"/>
              <a:t>（ </a:t>
            </a:r>
            <a:r>
              <a:rPr lang="en-US" altLang="ja-JP" sz="1600" dirty="0"/>
              <a:t>10</a:t>
            </a:r>
            <a:r>
              <a:rPr lang="ja-JP" altLang="en-US" sz="1600" dirty="0" smtClean="0"/>
              <a:t>月</a:t>
            </a:r>
            <a:r>
              <a:rPr lang="en-US" altLang="ja-JP" sz="1600" dirty="0"/>
              <a:t>10</a:t>
            </a:r>
            <a:r>
              <a:rPr lang="ja-JP" altLang="en-US" sz="1600" dirty="0" smtClean="0"/>
              <a:t>日以降</a:t>
            </a:r>
            <a:r>
              <a:rPr lang="en-US" altLang="ja-JP" sz="1600" dirty="0"/>
              <a:t>12</a:t>
            </a:r>
            <a:r>
              <a:rPr lang="ja-JP" altLang="en-US" sz="1600" dirty="0" smtClean="0"/>
              <a:t>月</a:t>
            </a:r>
            <a:r>
              <a:rPr lang="en-US" altLang="ja-JP" sz="1600" dirty="0" smtClean="0"/>
              <a:t>23</a:t>
            </a:r>
            <a:r>
              <a:rPr lang="ja-JP" altLang="en-US" sz="1600" dirty="0" smtClean="0"/>
              <a:t>日まで）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1204243640"/>
              </p:ext>
            </p:extLst>
          </p:nvPr>
        </p:nvGraphicFramePr>
        <p:xfrm>
          <a:off x="152025" y="4143133"/>
          <a:ext cx="5746496" cy="2397760"/>
        </p:xfrm>
        <a:graphic>
          <a:graphicData uri="http://schemas.openxmlformats.org/drawingml/2006/table">
            <a:tbl>
              <a:tblPr firstRow="1" bandRow="1">
                <a:tableStyleId>{5C22544A-7EE6-4342-B048-85BDC9FD1C3A}</a:tableStyleId>
              </a:tblPr>
              <a:tblGrid>
                <a:gridCol w="323604">
                  <a:extLst>
                    <a:ext uri="{9D8B030D-6E8A-4147-A177-3AD203B41FA5}">
                      <a16:colId xmlns:a16="http://schemas.microsoft.com/office/drawing/2014/main" val="293234343"/>
                    </a:ext>
                  </a:extLst>
                </a:gridCol>
                <a:gridCol w="2357095">
                  <a:extLst>
                    <a:ext uri="{9D8B030D-6E8A-4147-A177-3AD203B41FA5}">
                      <a16:colId xmlns:a16="http://schemas.microsoft.com/office/drawing/2014/main" val="1060905580"/>
                    </a:ext>
                  </a:extLst>
                </a:gridCol>
                <a:gridCol w="1077738">
                  <a:extLst>
                    <a:ext uri="{9D8B030D-6E8A-4147-A177-3AD203B41FA5}">
                      <a16:colId xmlns:a16="http://schemas.microsoft.com/office/drawing/2014/main" val="3780754470"/>
                    </a:ext>
                  </a:extLst>
                </a:gridCol>
                <a:gridCol w="1077738">
                  <a:extLst>
                    <a:ext uri="{9D8B030D-6E8A-4147-A177-3AD203B41FA5}">
                      <a16:colId xmlns:a16="http://schemas.microsoft.com/office/drawing/2014/main" val="1694481235"/>
                    </a:ext>
                  </a:extLst>
                </a:gridCol>
                <a:gridCol w="910321">
                  <a:extLst>
                    <a:ext uri="{9D8B030D-6E8A-4147-A177-3AD203B41FA5}">
                      <a16:colId xmlns:a16="http://schemas.microsoft.com/office/drawing/2014/main" val="1845653867"/>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en-US" altLang="ja-JP" sz="1600" dirty="0" smtClean="0"/>
                        <a:t>17</a:t>
                      </a:r>
                      <a:r>
                        <a:rPr kumimoji="1" lang="ja-JP" altLang="en-US" sz="1600" dirty="0" smtClean="0"/>
                        <a:t>校</a:t>
                      </a:r>
                      <a:endParaRPr kumimoji="1" lang="ja-JP" altLang="en-US" sz="1600" dirty="0"/>
                    </a:p>
                  </a:txBody>
                  <a:tcPr/>
                </a:tc>
                <a:tc>
                  <a:txBody>
                    <a:bodyPr/>
                    <a:lstStyle/>
                    <a:p>
                      <a:pPr algn="ctr"/>
                      <a:r>
                        <a:rPr kumimoji="1" lang="en-US" altLang="ja-JP" sz="1600" dirty="0" smtClean="0"/>
                        <a:t>257</a:t>
                      </a:r>
                      <a:endParaRPr kumimoji="1" lang="ja-JP" altLang="en-US" sz="1600" dirty="0"/>
                    </a:p>
                  </a:txBody>
                  <a:tcPr/>
                </a:tc>
                <a:tc>
                  <a:txBody>
                    <a:bodyPr/>
                    <a:lstStyle/>
                    <a:p>
                      <a:pPr algn="ctr"/>
                      <a:r>
                        <a:rPr kumimoji="1" lang="en-US" altLang="ja-JP" sz="1600" dirty="0" smtClean="0"/>
                        <a:t>9.8</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２</a:t>
                      </a:r>
                      <a:endParaRPr kumimoji="1" lang="ja-JP" altLang="en-US" sz="1600" dirty="0"/>
                    </a:p>
                  </a:txBody>
                  <a:tcPr/>
                </a:tc>
                <a:tc>
                  <a:txBody>
                    <a:bodyPr/>
                    <a:lstStyle/>
                    <a:p>
                      <a:pPr algn="l"/>
                      <a:r>
                        <a:rPr kumimoji="1" lang="ja-JP" altLang="en-US" sz="1600" dirty="0" smtClean="0"/>
                        <a:t>医療機関関連（</a:t>
                      </a:r>
                      <a:r>
                        <a:rPr kumimoji="1" lang="en-US" altLang="ja-JP" sz="1600" dirty="0" smtClean="0"/>
                        <a:t>※</a:t>
                      </a:r>
                      <a:r>
                        <a:rPr kumimoji="1" lang="ja-JP" altLang="en-US" sz="1600" dirty="0" smtClean="0"/>
                        <a:t>）</a:t>
                      </a:r>
                      <a:endParaRPr kumimoji="1" lang="ja-JP" altLang="en-US" sz="1600" dirty="0"/>
                    </a:p>
                  </a:txBody>
                  <a:tcPr/>
                </a:tc>
                <a:tc>
                  <a:txBody>
                    <a:bodyPr/>
                    <a:lstStyle/>
                    <a:p>
                      <a:pPr algn="ctr"/>
                      <a:r>
                        <a:rPr kumimoji="1" lang="en-US" altLang="ja-JP" sz="1600" dirty="0" smtClean="0"/>
                        <a:t>27</a:t>
                      </a:r>
                      <a:r>
                        <a:rPr kumimoji="1" lang="ja-JP" altLang="en-US" sz="1200" dirty="0" smtClean="0"/>
                        <a:t>医療機関</a:t>
                      </a:r>
                      <a:endParaRPr kumimoji="1" lang="ja-JP" altLang="en-US" sz="1200" dirty="0"/>
                    </a:p>
                  </a:txBody>
                  <a:tcPr/>
                </a:tc>
                <a:tc>
                  <a:txBody>
                    <a:bodyPr/>
                    <a:lstStyle/>
                    <a:p>
                      <a:pPr algn="ctr"/>
                      <a:r>
                        <a:rPr kumimoji="1" lang="en-US" altLang="ja-JP" sz="1600" dirty="0" smtClean="0"/>
                        <a:t>891</a:t>
                      </a:r>
                      <a:endParaRPr kumimoji="1" lang="ja-JP" altLang="en-US" sz="1600" dirty="0"/>
                    </a:p>
                  </a:txBody>
                  <a:tcPr/>
                </a:tc>
                <a:tc>
                  <a:txBody>
                    <a:bodyPr/>
                    <a:lstStyle/>
                    <a:p>
                      <a:pPr algn="ctr"/>
                      <a:r>
                        <a:rPr kumimoji="1" lang="en-US" altLang="ja-JP" sz="1600" dirty="0" smtClean="0"/>
                        <a:t>34.1</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r>
                        <a:rPr kumimoji="1" lang="en-US" altLang="ja-JP" sz="1600" dirty="0" smtClean="0"/>
                        <a:t>※</a:t>
                      </a:r>
                      <a:r>
                        <a:rPr kumimoji="1" lang="ja-JP" altLang="en-US" sz="1600" dirty="0" smtClean="0"/>
                        <a:t>）</a:t>
                      </a:r>
                      <a:endParaRPr kumimoji="1" lang="ja-JP" altLang="en-US" sz="1600" dirty="0"/>
                    </a:p>
                  </a:txBody>
                  <a:tcPr/>
                </a:tc>
                <a:tc>
                  <a:txBody>
                    <a:bodyPr/>
                    <a:lstStyle/>
                    <a:p>
                      <a:pPr algn="ctr"/>
                      <a:r>
                        <a:rPr kumimoji="1" lang="en-US" altLang="ja-JP" sz="1600" dirty="0" smtClean="0"/>
                        <a:t>66</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1,211</a:t>
                      </a:r>
                      <a:endParaRPr kumimoji="1" lang="ja-JP" altLang="en-US" sz="1600" dirty="0"/>
                    </a:p>
                  </a:txBody>
                  <a:tcPr anchor="ctr"/>
                </a:tc>
                <a:tc>
                  <a:txBody>
                    <a:bodyPr/>
                    <a:lstStyle/>
                    <a:p>
                      <a:pPr algn="ctr"/>
                      <a:r>
                        <a:rPr kumimoji="1" lang="en-US" altLang="ja-JP" sz="1600" dirty="0" smtClean="0"/>
                        <a:t>46.3</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34207">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23</a:t>
                      </a:r>
                      <a:r>
                        <a:rPr kumimoji="1" lang="ja-JP" altLang="en-US" sz="1600" dirty="0" smtClean="0"/>
                        <a:t>件</a:t>
                      </a:r>
                      <a:endParaRPr kumimoji="1" lang="ja-JP" altLang="en-US" sz="1600" dirty="0"/>
                    </a:p>
                  </a:txBody>
                  <a:tcPr/>
                </a:tc>
                <a:tc>
                  <a:txBody>
                    <a:bodyPr/>
                    <a:lstStyle/>
                    <a:p>
                      <a:pPr algn="ctr"/>
                      <a:r>
                        <a:rPr kumimoji="1" lang="en-US" altLang="ja-JP" sz="1600" dirty="0" smtClean="0"/>
                        <a:t>261</a:t>
                      </a:r>
                      <a:endParaRPr kumimoji="1" lang="ja-JP" altLang="en-US" sz="1600" dirty="0"/>
                    </a:p>
                  </a:txBody>
                  <a:tcPr/>
                </a:tc>
                <a:tc>
                  <a:txBody>
                    <a:bodyPr/>
                    <a:lstStyle/>
                    <a:p>
                      <a:pPr algn="ctr"/>
                      <a:r>
                        <a:rPr kumimoji="1" lang="en-US" altLang="ja-JP" sz="1600" dirty="0" smtClean="0"/>
                        <a:t>9.8</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2,620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075418857"/>
              </p:ext>
            </p:extLst>
          </p:nvPr>
        </p:nvGraphicFramePr>
        <p:xfrm>
          <a:off x="6211475" y="4712354"/>
          <a:ext cx="5703924" cy="1656080"/>
        </p:xfrm>
        <a:graphic>
          <a:graphicData uri="http://schemas.openxmlformats.org/drawingml/2006/table">
            <a:tbl>
              <a:tblPr firstRow="1" bandRow="1">
                <a:tableStyleId>{C083E6E3-FA7D-4D7B-A595-EF9225AFEA82}</a:tableStyleId>
              </a:tblPr>
              <a:tblGrid>
                <a:gridCol w="2410049">
                  <a:extLst>
                    <a:ext uri="{9D8B030D-6E8A-4147-A177-3AD203B41FA5}">
                      <a16:colId xmlns:a16="http://schemas.microsoft.com/office/drawing/2014/main" val="293234343"/>
                    </a:ext>
                  </a:extLst>
                </a:gridCol>
                <a:gridCol w="1068247">
                  <a:extLst>
                    <a:ext uri="{9D8B030D-6E8A-4147-A177-3AD203B41FA5}">
                      <a16:colId xmlns:a16="http://schemas.microsoft.com/office/drawing/2014/main" val="1060905580"/>
                    </a:ext>
                  </a:extLst>
                </a:gridCol>
                <a:gridCol w="1112814">
                  <a:extLst>
                    <a:ext uri="{9D8B030D-6E8A-4147-A177-3AD203B41FA5}">
                      <a16:colId xmlns:a16="http://schemas.microsoft.com/office/drawing/2014/main" val="1694481235"/>
                    </a:ext>
                  </a:extLst>
                </a:gridCol>
                <a:gridCol w="1112814">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smtClean="0"/>
                        <a:t>第一波</a:t>
                      </a:r>
                      <a:endParaRPr kumimoji="1" lang="ja-JP" altLang="en-US" sz="1600" b="0" dirty="0"/>
                    </a:p>
                  </a:txBody>
                  <a:tcPr anchor="ctr"/>
                </a:tc>
                <a:tc>
                  <a:txBody>
                    <a:bodyPr/>
                    <a:lstStyle/>
                    <a:p>
                      <a:pPr algn="ctr"/>
                      <a:r>
                        <a:rPr kumimoji="1" lang="ja-JP" altLang="en-US" sz="1600" b="0" dirty="0" smtClean="0"/>
                        <a:t>第二波</a:t>
                      </a:r>
                      <a:endParaRPr kumimoji="1" lang="ja-JP" altLang="en-US" sz="1600" b="0" dirty="0"/>
                    </a:p>
                  </a:txBody>
                  <a:tcPr anchor="ctr"/>
                </a:tc>
                <a:tc>
                  <a:txBody>
                    <a:bodyPr/>
                    <a:lstStyle/>
                    <a:p>
                      <a:pPr algn="ctr"/>
                      <a:r>
                        <a:rPr kumimoji="1" lang="ja-JP" altLang="en-US" sz="1600" b="0" dirty="0" smtClean="0"/>
                        <a:t>第三波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smtClean="0"/>
                        <a:t>クラスターにおける陽性者数</a:t>
                      </a:r>
                      <a:endParaRPr kumimoji="1" lang="en-US" altLang="ja-JP" sz="1600" dirty="0" smtClean="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600" dirty="0" smtClean="0"/>
                        <a:t>840</a:t>
                      </a:r>
                      <a:endParaRPr kumimoji="1" lang="ja-JP" altLang="en-US" sz="1600" dirty="0"/>
                    </a:p>
                  </a:txBody>
                  <a:tcPr anchor="ctr"/>
                </a:tc>
                <a:tc>
                  <a:txBody>
                    <a:bodyPr/>
                    <a:lstStyle/>
                    <a:p>
                      <a:pPr algn="ctr"/>
                      <a:r>
                        <a:rPr kumimoji="1" lang="en-US" altLang="ja-JP" sz="1600" dirty="0" smtClean="0"/>
                        <a:t>2,620</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smtClean="0"/>
                        <a:t>全陽性者数</a:t>
                      </a:r>
                      <a:endParaRPr kumimoji="1" lang="en-US" altLang="ja-JP" sz="1600" dirty="0" smtClean="0"/>
                    </a:p>
                  </a:txBody>
                  <a:tcPr anchor="ctr"/>
                </a:tc>
                <a:tc>
                  <a:txBody>
                    <a:bodyPr/>
                    <a:lstStyle/>
                    <a:p>
                      <a:pPr algn="ctr"/>
                      <a:r>
                        <a:rPr kumimoji="1" lang="en-US" altLang="ja-JP" sz="1600" dirty="0" smtClean="0"/>
                        <a:t>1,786</a:t>
                      </a:r>
                      <a:endParaRPr kumimoji="1" lang="ja-JP" altLang="en-US" sz="1600" dirty="0"/>
                    </a:p>
                  </a:txBody>
                  <a:tcPr anchor="ctr"/>
                </a:tc>
                <a:tc>
                  <a:txBody>
                    <a:bodyPr/>
                    <a:lstStyle/>
                    <a:p>
                      <a:pPr algn="ctr"/>
                      <a:r>
                        <a:rPr kumimoji="1" lang="en-US" altLang="ja-JP" sz="1600" dirty="0" smtClean="0"/>
                        <a:t>9,271</a:t>
                      </a:r>
                      <a:endParaRPr kumimoji="1" lang="ja-JP" altLang="en-US" sz="1600" dirty="0"/>
                    </a:p>
                  </a:txBody>
                  <a:tcPr anchor="ctr"/>
                </a:tc>
                <a:tc>
                  <a:txBody>
                    <a:bodyPr/>
                    <a:lstStyle/>
                    <a:p>
                      <a:pPr algn="ctr"/>
                      <a:r>
                        <a:rPr kumimoji="1" lang="en-US" altLang="ja-JP" sz="1600" dirty="0" smtClean="0"/>
                        <a:t>16,755</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smtClean="0"/>
                        <a:t>割合</a:t>
                      </a:r>
                      <a:endParaRPr kumimoji="1" lang="ja-JP" altLang="en-US" sz="1600" dirty="0"/>
                    </a:p>
                  </a:txBody>
                  <a:tcPr anchor="ctr"/>
                </a:tc>
                <a:tc>
                  <a:txBody>
                    <a:bodyPr/>
                    <a:lstStyle/>
                    <a:p>
                      <a:pPr algn="ctr"/>
                      <a:r>
                        <a:rPr kumimoji="1" lang="en-US" altLang="ja-JP" sz="1600" dirty="0" smtClean="0"/>
                        <a:t>19.0</a:t>
                      </a:r>
                      <a:r>
                        <a:rPr kumimoji="1" lang="ja-JP" altLang="en-US" sz="1600" dirty="0" smtClean="0"/>
                        <a:t>％</a:t>
                      </a:r>
                      <a:endParaRPr kumimoji="1" lang="ja-JP" altLang="en-US" sz="1600" dirty="0"/>
                    </a:p>
                  </a:txBody>
                  <a:tcPr anchor="ctr"/>
                </a:tc>
                <a:tc>
                  <a:txBody>
                    <a:bodyPr/>
                    <a:lstStyle/>
                    <a:p>
                      <a:pPr algn="ctr"/>
                      <a:r>
                        <a:rPr kumimoji="1" lang="en-US" altLang="ja-JP" sz="1600" dirty="0" smtClean="0"/>
                        <a:t>9.1</a:t>
                      </a:r>
                      <a:r>
                        <a:rPr kumimoji="1" lang="ja-JP" altLang="en-US" sz="1600" dirty="0" smtClean="0"/>
                        <a:t>％</a:t>
                      </a:r>
                      <a:endParaRPr kumimoji="1" lang="ja-JP" altLang="en-US" sz="1600" dirty="0"/>
                    </a:p>
                  </a:txBody>
                  <a:tcPr anchor="ctr"/>
                </a:tc>
                <a:tc>
                  <a:txBody>
                    <a:bodyPr/>
                    <a:lstStyle/>
                    <a:p>
                      <a:pPr algn="ctr"/>
                      <a:r>
                        <a:rPr kumimoji="1" lang="en-US" altLang="ja-JP" sz="1600" dirty="0" smtClean="0"/>
                        <a:t>15.6</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26</a:t>
            </a:fld>
            <a:endParaRPr kumimoji="1" lang="ja-JP" altLang="en-US"/>
          </a:p>
        </p:txBody>
      </p:sp>
      <p:sp>
        <p:nvSpPr>
          <p:cNvPr id="16" name="テキスト ボックス 15"/>
          <p:cNvSpPr txBox="1"/>
          <p:nvPr/>
        </p:nvSpPr>
        <p:spPr>
          <a:xfrm>
            <a:off x="165957" y="6532885"/>
            <a:ext cx="6363631" cy="276999"/>
          </a:xfrm>
          <a:prstGeom prst="rect">
            <a:avLst/>
          </a:prstGeom>
          <a:noFill/>
        </p:spPr>
        <p:txBody>
          <a:bodyPr wrap="square" rtlCol="0">
            <a:spAutoFit/>
          </a:bodyPr>
          <a:lstStyle/>
          <a:p>
            <a:r>
              <a:rPr lang="ja-JP" altLang="en-US" sz="1200" u="sng" dirty="0" smtClean="0"/>
              <a:t>（</a:t>
            </a:r>
            <a:r>
              <a:rPr lang="en-US" altLang="ja-JP" sz="1200" u="sng" dirty="0" smtClean="0"/>
              <a:t>※</a:t>
            </a:r>
            <a:r>
              <a:rPr lang="ja-JP" altLang="en-US" sz="1200" u="sng" dirty="0" smtClean="0"/>
              <a:t>）医療機関関連及び施設関連陽性者合計</a:t>
            </a:r>
            <a:r>
              <a:rPr lang="en-US" altLang="ja-JP" sz="1200" u="sng" dirty="0" smtClean="0"/>
              <a:t>2,102</a:t>
            </a:r>
            <a:r>
              <a:rPr lang="ja-JP" altLang="en-US" sz="1200" u="sng" dirty="0" smtClean="0"/>
              <a:t>人（職員</a:t>
            </a:r>
            <a:r>
              <a:rPr lang="en-US" altLang="ja-JP" sz="1200" u="sng" dirty="0" smtClean="0"/>
              <a:t>696</a:t>
            </a:r>
            <a:r>
              <a:rPr lang="ja-JP" altLang="en-US" sz="1200" u="sng" dirty="0" smtClean="0"/>
              <a:t>人、利用者</a:t>
            </a:r>
            <a:r>
              <a:rPr lang="en-US" altLang="ja-JP" sz="1200" u="sng" dirty="0" smtClean="0"/>
              <a:t>1,406</a:t>
            </a:r>
            <a:r>
              <a:rPr lang="ja-JP" altLang="en-US" sz="1200" u="sng" dirty="0" smtClean="0"/>
              <a:t>人）</a:t>
            </a:r>
            <a:endParaRPr kumimoji="1" lang="ja-JP" altLang="en-US" sz="1200" u="sng" dirty="0"/>
          </a:p>
        </p:txBody>
      </p:sp>
    </p:spTree>
    <p:extLst>
      <p:ext uri="{BB962C8B-B14F-4D97-AF65-F5344CB8AC3E}">
        <p14:creationId xmlns:p14="http://schemas.microsoft.com/office/powerpoint/2010/main" val="3127728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98875" y="482344"/>
            <a:ext cx="11687045" cy="6346486"/>
          </a:xfrm>
          <a:prstGeom prst="rect">
            <a:avLst/>
          </a:prstGeom>
        </p:spPr>
      </p:pic>
      <p:sp>
        <p:nvSpPr>
          <p:cNvPr id="13" name="左右矢印 12"/>
          <p:cNvSpPr/>
          <p:nvPr/>
        </p:nvSpPr>
        <p:spPr>
          <a:xfrm>
            <a:off x="3399396" y="1358317"/>
            <a:ext cx="851875" cy="543831"/>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27</a:t>
            </a:fld>
            <a:endParaRPr kumimoji="1" lang="ja-JP" altLang="en-US" dirty="0"/>
          </a:p>
        </p:txBody>
      </p:sp>
      <p:sp>
        <p:nvSpPr>
          <p:cNvPr id="16" name="正方形/長方形 15"/>
          <p:cNvSpPr/>
          <p:nvPr/>
        </p:nvSpPr>
        <p:spPr>
          <a:xfrm>
            <a:off x="0" y="-11300"/>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3169064" y="1050595"/>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a:t>
            </a:r>
            <a:endParaRPr kumimoji="1" lang="ja-JP" altLang="en-US"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79862" y="1050595"/>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吹き出し 9"/>
          <p:cNvSpPr/>
          <p:nvPr/>
        </p:nvSpPr>
        <p:spPr>
          <a:xfrm>
            <a:off x="4493144" y="1661409"/>
            <a:ext cx="3170490" cy="686027"/>
          </a:xfrm>
          <a:prstGeom prst="wedgeRoundRectCallout">
            <a:avLst>
              <a:gd name="adj1" fmla="val -61129"/>
              <a:gd name="adj2" fmla="val -3901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rPr>
              <a:t>イエローステージ</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移行後から約</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週間後に重症患者数は最大値となった。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重症患者は約</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名増加した。</a:t>
            </a:r>
            <a:endParaRPr kumimoji="1" lang="en-US" altLang="ja-JP" sz="1200" dirty="0" smtClean="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4236899" y="1282961"/>
            <a:ext cx="8402" cy="28046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503770" y="1499427"/>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間</a:t>
            </a:r>
            <a:endParaRPr kumimoji="1" lang="ja-JP" altLang="en-US"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H="1">
            <a:off x="3399396" y="1248278"/>
            <a:ext cx="3556" cy="32779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447" y="696538"/>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陽性者数</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881036" y="677253"/>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重症者数</a:t>
            </a:r>
            <a:endParaRPr kumimoji="1" lang="ja-JP" altLang="en-US" sz="1050" dirty="0">
              <a:latin typeface="Meiryo UI" panose="020B0604030504040204" pitchFamily="50" charset="-128"/>
              <a:ea typeface="Meiryo UI" panose="020B0604030504040204" pitchFamily="50" charset="-128"/>
            </a:endParaRPr>
          </a:p>
        </p:txBody>
      </p:sp>
      <p:sp>
        <p:nvSpPr>
          <p:cNvPr id="17" name="左右矢印 16"/>
          <p:cNvSpPr/>
          <p:nvPr/>
        </p:nvSpPr>
        <p:spPr>
          <a:xfrm>
            <a:off x="4083003" y="4613006"/>
            <a:ext cx="1192515" cy="338461"/>
          </a:xfrm>
          <a:prstGeom prst="leftRightArrow">
            <a:avLst>
              <a:gd name="adj1" fmla="val 62643"/>
              <a:gd name="adj2" fmla="val 3482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テキスト ボックス 13"/>
          <p:cNvSpPr txBox="1"/>
          <p:nvPr/>
        </p:nvSpPr>
        <p:spPr>
          <a:xfrm>
            <a:off x="4289774" y="4653328"/>
            <a:ext cx="778971" cy="26161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5482289" y="4151486"/>
            <a:ext cx="2324605" cy="599536"/>
          </a:xfrm>
          <a:prstGeom prst="wedgeRoundRectCallout">
            <a:avLst>
              <a:gd name="adj1" fmla="val -65566"/>
              <a:gd name="adj2" fmla="val 4915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rPr>
              <a:t>重症患者が</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名以上を推移した期間は約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日間続いた。</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38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4450" y="1347308"/>
            <a:ext cx="5803895" cy="2664183"/>
          </a:xfrm>
          <a:prstGeom prst="rect">
            <a:avLst/>
          </a:prstGeom>
        </p:spPr>
      </p:pic>
      <p:pic>
        <p:nvPicPr>
          <p:cNvPr id="5" name="図 4"/>
          <p:cNvPicPr>
            <a:picLocks noChangeAspect="1"/>
          </p:cNvPicPr>
          <p:nvPr/>
        </p:nvPicPr>
        <p:blipFill>
          <a:blip r:embed="rId3"/>
          <a:stretch>
            <a:fillRect/>
          </a:stretch>
        </p:blipFill>
        <p:spPr>
          <a:xfrm>
            <a:off x="6095999" y="1347308"/>
            <a:ext cx="7449958" cy="2810500"/>
          </a:xfrm>
          <a:prstGeom prst="rect">
            <a:avLst/>
          </a:prstGeom>
        </p:spPr>
      </p:pic>
      <p:sp>
        <p:nvSpPr>
          <p:cNvPr id="8" name="テキスト ボックス 7"/>
          <p:cNvSpPr txBox="1"/>
          <p:nvPr/>
        </p:nvSpPr>
        <p:spPr>
          <a:xfrm>
            <a:off x="706643" y="593341"/>
            <a:ext cx="10778713"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日以降の重症例</a:t>
            </a:r>
            <a:r>
              <a:rPr lang="en-US" altLang="ja-JP" dirty="0">
                <a:latin typeface="Meiryo UI" panose="020B0604030504040204" pitchFamily="50" charset="-128"/>
                <a:ea typeface="Meiryo UI" panose="020B0604030504040204" pitchFamily="50" charset="-128"/>
              </a:rPr>
              <a:t>524</a:t>
            </a:r>
            <a:r>
              <a:rPr lang="ja-JP" altLang="en-US" dirty="0" smtClean="0">
                <a:latin typeface="Meiryo UI" panose="020B0604030504040204" pitchFamily="50" charset="-128"/>
                <a:ea typeface="Meiryo UI" panose="020B0604030504040204" pitchFamily="50" charset="-128"/>
              </a:rPr>
              <a:t>名について、推定</a:t>
            </a:r>
            <a:r>
              <a:rPr lang="ja-JP" altLang="en-US" dirty="0">
                <a:latin typeface="Meiryo UI" panose="020B0604030504040204" pitchFamily="50" charset="-128"/>
                <a:ea typeface="Meiryo UI" panose="020B0604030504040204" pitchFamily="50" charset="-128"/>
              </a:rPr>
              <a:t>される感染</a:t>
            </a:r>
            <a:r>
              <a:rPr lang="ja-JP" altLang="en-US" dirty="0" smtClean="0">
                <a:latin typeface="Meiryo UI" panose="020B0604030504040204" pitchFamily="50" charset="-128"/>
                <a:ea typeface="Meiryo UI" panose="020B0604030504040204" pitchFamily="50" charset="-128"/>
              </a:rPr>
              <a:t>経路の約</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割は感染</a:t>
            </a:r>
            <a:r>
              <a:rPr lang="ja-JP" altLang="en-US" dirty="0">
                <a:latin typeface="Meiryo UI" panose="020B0604030504040204" pitchFamily="50" charset="-128"/>
                <a:ea typeface="Meiryo UI" panose="020B0604030504040204" pitchFamily="50" charset="-128"/>
              </a:rPr>
              <a:t>経路</a:t>
            </a:r>
            <a:r>
              <a:rPr lang="ja-JP" altLang="en-US" dirty="0" smtClean="0">
                <a:latin typeface="Meiryo UI" panose="020B0604030504040204" pitchFamily="50" charset="-128"/>
                <a:ea typeface="Meiryo UI" panose="020B0604030504040204" pitchFamily="50" charset="-128"/>
              </a:rPr>
              <a:t>不明者。</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死亡例</a:t>
            </a:r>
            <a:r>
              <a:rPr lang="en-US" altLang="ja-JP" dirty="0">
                <a:latin typeface="Meiryo UI" panose="020B0604030504040204" pitchFamily="50" charset="-128"/>
                <a:ea typeface="Meiryo UI" panose="020B0604030504040204" pitchFamily="50" charset="-128"/>
              </a:rPr>
              <a:t>281</a:t>
            </a:r>
            <a:r>
              <a:rPr lang="ja-JP" altLang="en-US" dirty="0" smtClean="0">
                <a:latin typeface="Meiryo UI" panose="020B0604030504040204" pitchFamily="50" charset="-128"/>
                <a:ea typeface="Meiryo UI" panose="020B0604030504040204" pitchFamily="50" charset="-128"/>
              </a:rPr>
              <a:t>名について、推定される感染経路の</a:t>
            </a:r>
            <a:r>
              <a:rPr lang="en-US" altLang="ja-JP" dirty="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割強が施設・医療機関関連で、４割弱が感染経路不明者。</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16"/>
          <p:cNvSpPr>
            <a:spLocks noGrp="1"/>
          </p:cNvSpPr>
          <p:nvPr>
            <p:ph type="sldNum" sz="quarter" idx="12"/>
          </p:nvPr>
        </p:nvSpPr>
        <p:spPr>
          <a:xfrm>
            <a:off x="9391504" y="6540172"/>
            <a:ext cx="2743200" cy="365125"/>
          </a:xfrm>
        </p:spPr>
        <p:txBody>
          <a:bodyPr/>
          <a:lstStyle/>
          <a:p>
            <a:r>
              <a:rPr lang="en-US" altLang="ja-JP" dirty="0" smtClean="0">
                <a:solidFill>
                  <a:schemeClr val="tx1">
                    <a:lumMod val="50000"/>
                    <a:lumOff val="50000"/>
                  </a:schemeClr>
                </a:solidFill>
              </a:rPr>
              <a:t>28 </a:t>
            </a:r>
            <a:endParaRPr kumimoji="1" lang="ja-JP" altLang="en-US" dirty="0">
              <a:solidFill>
                <a:schemeClr val="tx1">
                  <a:lumMod val="50000"/>
                  <a:lumOff val="50000"/>
                </a:schemeClr>
              </a:solidFill>
            </a:endParaRPr>
          </a:p>
        </p:txBody>
      </p:sp>
      <p:sp>
        <p:nvSpPr>
          <p:cNvPr id="7" name="テキスト ボックス 6"/>
          <p:cNvSpPr txBox="1"/>
          <p:nvPr/>
        </p:nvSpPr>
        <p:spPr>
          <a:xfrm>
            <a:off x="9061027" y="1629143"/>
            <a:ext cx="3078087"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smtClean="0">
                <a:latin typeface="Meiryo UI" panose="020B0604030504040204" pitchFamily="50" charset="-128"/>
                <a:ea typeface="Meiryo UI" panose="020B0604030504040204" pitchFamily="50" charset="-128"/>
              </a:rPr>
              <a:t>524</a:t>
            </a:r>
            <a:r>
              <a:rPr kumimoji="1" lang="ja-JP" altLang="en-US" sz="1050" dirty="0" smtClean="0">
                <a:latin typeface="Meiryo UI" panose="020B0604030504040204" pitchFamily="50" charset="-128"/>
                <a:ea typeface="Meiryo UI" panose="020B0604030504040204" pitchFamily="50" charset="-128"/>
              </a:rPr>
              <a:t>例のうち</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重症・死亡例について推定される感染経路（</a:t>
            </a:r>
            <a:r>
              <a:rPr lang="en-US" altLang="ja-JP" sz="2400" b="1" dirty="0" smtClean="0">
                <a:latin typeface="UD デジタル 教科書体 NP-B" panose="02020700000000000000" pitchFamily="18" charset="-128"/>
                <a:ea typeface="UD デジタル 教科書体 NP-B" panose="02020700000000000000" pitchFamily="18" charset="-128"/>
              </a:rPr>
              <a:t>12/23</a:t>
            </a:r>
            <a:r>
              <a:rPr lang="ja-JP" altLang="en-US" sz="2400" b="1" dirty="0" smtClean="0">
                <a:latin typeface="UD デジタル 教科書体 NP-B" panose="02020700000000000000" pitchFamily="18" charset="-128"/>
                <a:ea typeface="UD デジタル 教科書体 NP-B" panose="02020700000000000000" pitchFamily="18" charset="-128"/>
              </a:rPr>
              <a:t>判明時点）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4"/>
          <a:stretch>
            <a:fillRect/>
          </a:stretch>
        </p:blipFill>
        <p:spPr>
          <a:xfrm>
            <a:off x="3409166" y="3397990"/>
            <a:ext cx="2411526" cy="696609"/>
          </a:xfrm>
          <a:prstGeom prst="rect">
            <a:avLst/>
          </a:prstGeom>
        </p:spPr>
      </p:pic>
      <p:pic>
        <p:nvPicPr>
          <p:cNvPr id="4" name="図 3"/>
          <p:cNvPicPr>
            <a:picLocks noChangeAspect="1"/>
          </p:cNvPicPr>
          <p:nvPr/>
        </p:nvPicPr>
        <p:blipFill>
          <a:blip r:embed="rId5"/>
          <a:stretch>
            <a:fillRect/>
          </a:stretch>
        </p:blipFill>
        <p:spPr>
          <a:xfrm>
            <a:off x="209618" y="4119128"/>
            <a:ext cx="5886381" cy="2533920"/>
          </a:xfrm>
          <a:prstGeom prst="rect">
            <a:avLst/>
          </a:prstGeom>
        </p:spPr>
      </p:pic>
      <p:pic>
        <p:nvPicPr>
          <p:cNvPr id="11" name="図 10"/>
          <p:cNvPicPr>
            <a:picLocks noChangeAspect="1"/>
          </p:cNvPicPr>
          <p:nvPr/>
        </p:nvPicPr>
        <p:blipFill>
          <a:blip r:embed="rId6"/>
          <a:stretch>
            <a:fillRect/>
          </a:stretch>
        </p:blipFill>
        <p:spPr>
          <a:xfrm>
            <a:off x="9942715" y="2959963"/>
            <a:ext cx="1985429" cy="696609"/>
          </a:xfrm>
          <a:prstGeom prst="rect">
            <a:avLst/>
          </a:prstGeom>
        </p:spPr>
      </p:pic>
      <p:pic>
        <p:nvPicPr>
          <p:cNvPr id="17" name="図 16"/>
          <p:cNvPicPr>
            <a:picLocks noChangeAspect="1"/>
          </p:cNvPicPr>
          <p:nvPr/>
        </p:nvPicPr>
        <p:blipFill>
          <a:blip r:embed="rId7"/>
          <a:stretch>
            <a:fillRect/>
          </a:stretch>
        </p:blipFill>
        <p:spPr>
          <a:xfrm>
            <a:off x="6510410" y="4123272"/>
            <a:ext cx="5417734" cy="2529775"/>
          </a:xfrm>
          <a:prstGeom prst="rect">
            <a:avLst/>
          </a:prstGeom>
        </p:spPr>
      </p:pic>
    </p:spTree>
    <p:extLst>
      <p:ext uri="{BB962C8B-B14F-4D97-AF65-F5344CB8AC3E}">
        <p14:creationId xmlns:p14="http://schemas.microsoft.com/office/powerpoint/2010/main" val="2320400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272121" y="3292042"/>
            <a:ext cx="3845925"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7</a:t>
            </a:r>
            <a:r>
              <a:rPr kumimoji="1" lang="ja-JP" altLang="en-US" sz="1000" dirty="0" smtClean="0"/>
              <a:t>例あり</a:t>
            </a:r>
            <a:endParaRPr kumimoji="1" lang="ja-JP" altLang="en-US" sz="1000" dirty="0"/>
          </a:p>
        </p:txBody>
      </p:sp>
      <p:sp>
        <p:nvSpPr>
          <p:cNvPr id="5" name="テキスト ボックス 4"/>
          <p:cNvSpPr txBox="1"/>
          <p:nvPr/>
        </p:nvSpPr>
        <p:spPr>
          <a:xfrm>
            <a:off x="352490" y="3352784"/>
            <a:ext cx="3515706" cy="561692"/>
          </a:xfrm>
          <a:prstGeom prst="rect">
            <a:avLst/>
          </a:prstGeom>
          <a:noFill/>
        </p:spPr>
        <p:txBody>
          <a:bodyPr wrap="none" rtlCol="0">
            <a:spAutoFit/>
          </a:bodyPr>
          <a:lstStyle/>
          <a:p>
            <a:r>
              <a:rPr kumimoji="1" lang="en-US" altLang="ja-JP" sz="1000" dirty="0" smtClean="0"/>
              <a:t>40</a:t>
            </a:r>
            <a:r>
              <a:rPr kumimoji="1" lang="ja-JP" altLang="en-US" sz="1000" dirty="0" smtClean="0"/>
              <a:t>代以上の陽性者に占める重症者の割合：</a:t>
            </a:r>
            <a:r>
              <a:rPr kumimoji="1" lang="en-US" altLang="ja-JP" sz="1000" dirty="0" smtClean="0"/>
              <a:t>13.2%</a:t>
            </a:r>
            <a:r>
              <a:rPr kumimoji="1" lang="en-US" altLang="ja-JP" sz="800" dirty="0" smtClean="0"/>
              <a:t>(139/1054)</a:t>
            </a:r>
          </a:p>
          <a:p>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21.1%</a:t>
            </a:r>
            <a:r>
              <a:rPr lang="en-US" altLang="ja-JP" sz="800" dirty="0" smtClean="0"/>
              <a:t>(103/489)</a:t>
            </a:r>
            <a:endParaRPr kumimoji="1" lang="en-US" altLang="ja-JP" sz="800" dirty="0" smtClean="0"/>
          </a:p>
          <a:p>
            <a:r>
              <a:rPr lang="ja-JP" altLang="en-US" sz="1000" dirty="0" smtClean="0"/>
              <a:t>全陽性者数に占める重症者の割合：</a:t>
            </a:r>
            <a:r>
              <a:rPr lang="en-US" altLang="ja-JP" sz="1000" dirty="0" smtClean="0"/>
              <a:t>8.2%</a:t>
            </a:r>
            <a:r>
              <a:rPr lang="en-US" altLang="ja-JP" sz="800" dirty="0" smtClean="0"/>
              <a:t>(147/1786)</a:t>
            </a:r>
            <a:endParaRPr kumimoji="1" lang="ja-JP" altLang="en-US" sz="800" dirty="0"/>
          </a:p>
        </p:txBody>
      </p:sp>
      <p:sp>
        <p:nvSpPr>
          <p:cNvPr id="19" name="テキスト ボックス 18"/>
          <p:cNvSpPr txBox="1"/>
          <p:nvPr/>
        </p:nvSpPr>
        <p:spPr>
          <a:xfrm>
            <a:off x="4461549" y="3472751"/>
            <a:ext cx="3542958" cy="561692"/>
          </a:xfrm>
          <a:prstGeom prst="rect">
            <a:avLst/>
          </a:prstGeom>
          <a:noFill/>
        </p:spPr>
        <p:txBody>
          <a:bodyPr wrap="none" rtlCol="0">
            <a:spAutoFit/>
          </a:bodyPr>
          <a:lstStyle/>
          <a:p>
            <a:r>
              <a:rPr kumimoji="1" lang="en-US" altLang="ja-JP" sz="1000" dirty="0" smtClean="0"/>
              <a:t>40</a:t>
            </a:r>
            <a:r>
              <a:rPr kumimoji="1" lang="ja-JP" altLang="en-US" sz="1000" dirty="0" smtClean="0"/>
              <a:t>代以上の陽性者に占める重症者の割合：</a:t>
            </a:r>
            <a:r>
              <a:rPr lang="en-US" altLang="ja-JP" sz="1000" dirty="0" smtClean="0"/>
              <a:t>5.7</a:t>
            </a:r>
            <a:r>
              <a:rPr kumimoji="1" lang="en-US" altLang="ja-JP" sz="1000" dirty="0" smtClean="0"/>
              <a:t>%</a:t>
            </a:r>
            <a:r>
              <a:rPr kumimoji="1" lang="en-US" altLang="ja-JP" sz="800" dirty="0" smtClean="0"/>
              <a:t>(229/4012)</a:t>
            </a:r>
          </a:p>
          <a:p>
            <a:r>
              <a:rPr lang="en-US" altLang="ja-JP" sz="1000" dirty="0" smtClean="0"/>
              <a:t>60</a:t>
            </a:r>
            <a:r>
              <a:rPr lang="ja-JP" altLang="en-US" sz="1000" dirty="0" smtClean="0"/>
              <a:t>代以上の陽性者に占める重症者の割合：</a:t>
            </a:r>
            <a:r>
              <a:rPr lang="en-US" altLang="ja-JP" sz="1000" dirty="0" smtClean="0"/>
              <a:t>9.8% </a:t>
            </a:r>
            <a:r>
              <a:rPr lang="en-US" altLang="ja-JP" sz="800" dirty="0" smtClean="0"/>
              <a:t>(177/1805)</a:t>
            </a:r>
          </a:p>
          <a:p>
            <a:r>
              <a:rPr lang="ja-JP" altLang="en-US" sz="1000" dirty="0" smtClean="0"/>
              <a:t>全陽性者数に占める重症者の割合：</a:t>
            </a:r>
            <a:r>
              <a:rPr lang="en-US" altLang="ja-JP" sz="1000" dirty="0" smtClean="0"/>
              <a:t>2.5%</a:t>
            </a:r>
            <a:r>
              <a:rPr lang="en-US" altLang="ja-JP" sz="800" dirty="0" smtClean="0"/>
              <a:t>(232/9271)</a:t>
            </a:r>
            <a:endParaRPr kumimoji="1" lang="ja-JP" altLang="en-US" sz="800" dirty="0"/>
          </a:p>
        </p:txBody>
      </p:sp>
      <p:sp>
        <p:nvSpPr>
          <p:cNvPr id="2" name="テキスト ボックス 1"/>
          <p:cNvSpPr txBox="1"/>
          <p:nvPr/>
        </p:nvSpPr>
        <p:spPr>
          <a:xfrm>
            <a:off x="257196" y="6030322"/>
            <a:ext cx="9233618" cy="400110"/>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重症の定義：「重症病床における</a:t>
            </a:r>
            <a:r>
              <a:rPr kumimoji="1" lang="en-US" altLang="ja-JP" sz="1000" dirty="0" smtClean="0">
                <a:latin typeface="Meiryo UI" panose="020B0604030504040204" pitchFamily="50" charset="-128"/>
                <a:ea typeface="Meiryo UI" panose="020B0604030504040204" pitchFamily="50" charset="-128"/>
              </a:rPr>
              <a:t>ICU</a:t>
            </a:r>
            <a:r>
              <a:rPr kumimoji="1" lang="ja-JP" altLang="en-US" sz="1000" dirty="0" smtClean="0">
                <a:latin typeface="Meiryo UI" panose="020B0604030504040204" pitchFamily="50" charset="-128"/>
                <a:ea typeface="Meiryo UI" panose="020B0604030504040204" pitchFamily="50" charset="-128"/>
              </a:rPr>
              <a:t>入室、挿管、人工呼吸器装着、</a:t>
            </a:r>
            <a:r>
              <a:rPr kumimoji="1" lang="en-US" altLang="ja-JP" sz="1000" dirty="0" smtClean="0">
                <a:latin typeface="Meiryo UI" panose="020B0604030504040204" pitchFamily="50" charset="-128"/>
                <a:ea typeface="Meiryo UI" panose="020B0604030504040204" pitchFamily="50" charset="-128"/>
              </a:rPr>
              <a:t>ECMO</a:t>
            </a:r>
            <a:r>
              <a:rPr kumimoji="1" lang="ja-JP" altLang="en-US" sz="1000" dirty="0" smtClean="0">
                <a:latin typeface="Meiryo UI" panose="020B0604030504040204" pitchFamily="50" charset="-128"/>
                <a:ea typeface="Meiryo UI" panose="020B0604030504040204" pitchFamily="50" charset="-128"/>
              </a:rPr>
              <a:t>使用」のいずれかとした。</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000" dirty="0" smtClean="0">
                <a:latin typeface="Meiryo UI" panose="020B0604030504040204" pitchFamily="50" charset="-128"/>
                <a:ea typeface="Meiryo UI" panose="020B0604030504040204" pitchFamily="50" charset="-128"/>
              </a:rPr>
              <a:t>COPD</a:t>
            </a:r>
            <a:r>
              <a:rPr lang="ja-JP" altLang="en-US" sz="1000" dirty="0" smtClean="0">
                <a:latin typeface="Meiryo UI" panose="020B0604030504040204" pitchFamily="50" charset="-128"/>
                <a:ea typeface="Meiryo UI" panose="020B0604030504040204" pitchFamily="50" charset="-128"/>
              </a:rPr>
              <a:t>等）、透析患者、</a:t>
            </a:r>
            <a:r>
              <a:rPr lang="ja-JP" altLang="en-US" sz="1000" dirty="0">
                <a:latin typeface="Meiryo UI" panose="020B0604030504040204" pitchFamily="50" charset="-128"/>
                <a:ea typeface="Meiryo UI" panose="020B0604030504040204" pitchFamily="50" charset="-128"/>
              </a:rPr>
              <a:t>免疫</a:t>
            </a:r>
            <a:r>
              <a:rPr lang="ja-JP" altLang="en-US" sz="10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606623" y="5568656"/>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76.3%</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a:latin typeface="Meiryo UI" panose="020B0604030504040204" pitchFamily="50" charset="-128"/>
                <a:ea typeface="Meiryo UI" panose="020B0604030504040204" pitchFamily="50" charset="-128"/>
              </a:rPr>
              <a:t>66.4</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75692" y="5589119"/>
            <a:ext cx="1653017" cy="58477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kumimoji="1" lang="en-US" altLang="ja-JP" sz="800" dirty="0" smtClean="0">
                <a:latin typeface="Meiryo UI" panose="020B0604030504040204" pitchFamily="50" charset="-128"/>
                <a:ea typeface="Meiryo UI" panose="020B0604030504040204" pitchFamily="50" charset="-128"/>
              </a:rPr>
              <a:t>60.6</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70.1%</a:t>
            </a:r>
          </a:p>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smtClean="0">
                <a:latin typeface="Meiryo UI" panose="020B0604030504040204" pitchFamily="50" charset="-128"/>
                <a:ea typeface="Meiryo UI" panose="020B0604030504040204" pitchFamily="50" charset="-128"/>
              </a:rPr>
              <a:t>61.2%</a:t>
            </a:r>
          </a:p>
          <a:p>
            <a:endParaRPr kumimoji="1" lang="ja-JP" altLang="en-US" sz="800" dirty="0">
              <a:latin typeface="Meiryo UI" panose="020B0604030504040204" pitchFamily="50" charset="-128"/>
              <a:ea typeface="Meiryo UI" panose="020B0604030504040204" pitchFamily="50" charset="-128"/>
            </a:endParaRPr>
          </a:p>
        </p:txBody>
      </p:sp>
      <p:sp>
        <p:nvSpPr>
          <p:cNvPr id="22" name="正方形/長方形 21"/>
          <p:cNvSpPr/>
          <p:nvPr/>
        </p:nvSpPr>
        <p:spPr>
          <a:xfrm>
            <a:off x="16764" y="911"/>
            <a:ext cx="12192000" cy="384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重症者のまとめ（</a:t>
            </a:r>
            <a:r>
              <a:rPr lang="en-US" altLang="ja-JP" sz="2000" b="1" dirty="0">
                <a:latin typeface="UD デジタル 教科書体 NP-B" panose="02020700000000000000" pitchFamily="18" charset="-128"/>
                <a:ea typeface="UD デジタル 教科書体 NP-B" panose="02020700000000000000" pitchFamily="18" charset="-128"/>
              </a:rPr>
              <a:t>12</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2</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182813"/>
            <a:ext cx="2743200" cy="365125"/>
          </a:xfrm>
        </p:spPr>
        <p:txBody>
          <a:bodyPr/>
          <a:lstStyle/>
          <a:p>
            <a:fld id="{0B62D5CB-8769-475A-9BC8-A2F17E2F558B}" type="slidenum">
              <a:rPr kumimoji="1" lang="ja-JP" altLang="en-US" smtClean="0"/>
              <a:t>29</a:t>
            </a:fld>
            <a:endParaRPr kumimoji="1" lang="ja-JP" altLang="en-US" dirty="0"/>
          </a:p>
        </p:txBody>
      </p:sp>
      <p:sp>
        <p:nvSpPr>
          <p:cNvPr id="26" name="正方形/長方形 25"/>
          <p:cNvSpPr/>
          <p:nvPr/>
        </p:nvSpPr>
        <p:spPr>
          <a:xfrm>
            <a:off x="969656" y="655680"/>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820538" y="607523"/>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589366"/>
            <a:ext cx="3750859" cy="5430350"/>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72121" y="609988"/>
            <a:ext cx="3750859" cy="540972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609988"/>
            <a:ext cx="3750859" cy="542911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829702" y="589365"/>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237944" y="3292042"/>
            <a:ext cx="3903633"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2</a:t>
            </a:r>
            <a:r>
              <a:rPr kumimoji="1" lang="ja-JP" altLang="en-US" sz="1000" dirty="0" smtClean="0"/>
              <a:t>例あり</a:t>
            </a:r>
            <a:endParaRPr kumimoji="1" lang="ja-JP" altLang="en-US" sz="1000" dirty="0"/>
          </a:p>
        </p:txBody>
      </p:sp>
      <p:sp>
        <p:nvSpPr>
          <p:cNvPr id="36" name="テキスト ボックス 35"/>
          <p:cNvSpPr txBox="1"/>
          <p:nvPr/>
        </p:nvSpPr>
        <p:spPr>
          <a:xfrm>
            <a:off x="8416833" y="3456450"/>
            <a:ext cx="3567002" cy="553998"/>
          </a:xfrm>
          <a:prstGeom prst="rect">
            <a:avLst/>
          </a:prstGeom>
          <a:noFill/>
        </p:spPr>
        <p:txBody>
          <a:bodyPr wrap="none" rtlCol="0">
            <a:spAutoFit/>
          </a:bodyPr>
          <a:lstStyle/>
          <a:p>
            <a:r>
              <a:rPr kumimoji="1" lang="en-US" altLang="ja-JP" sz="1000" dirty="0" smtClean="0"/>
              <a:t>40</a:t>
            </a:r>
            <a:r>
              <a:rPr kumimoji="1" lang="ja-JP" altLang="en-US" sz="1000" dirty="0" smtClean="0"/>
              <a:t>代以上の陽性者に占める重症者の割合：</a:t>
            </a:r>
            <a:r>
              <a:rPr lang="en-US" altLang="ja-JP" sz="1000" dirty="0" smtClean="0"/>
              <a:t>5.3</a:t>
            </a:r>
            <a:r>
              <a:rPr kumimoji="1" lang="en-US" altLang="ja-JP" sz="1000" dirty="0" smtClean="0"/>
              <a:t>% </a:t>
            </a:r>
            <a:r>
              <a:rPr kumimoji="1" lang="en-US" altLang="ja-JP" sz="800" dirty="0" smtClean="0"/>
              <a:t>(</a:t>
            </a:r>
            <a:r>
              <a:rPr lang="en-US" altLang="ja-JP" sz="800" dirty="0" smtClean="0"/>
              <a:t>515</a:t>
            </a:r>
            <a:r>
              <a:rPr kumimoji="1" lang="en-US" altLang="ja-JP" sz="800" dirty="0" smtClean="0"/>
              <a:t>/9,800)</a:t>
            </a:r>
          </a:p>
          <a:p>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8.7%</a:t>
            </a:r>
            <a:r>
              <a:rPr lang="en-US" altLang="ja-JP" sz="800" dirty="0" smtClean="0"/>
              <a:t>(432/4,994)</a:t>
            </a:r>
            <a:endParaRPr kumimoji="1" lang="en-US" altLang="ja-JP" sz="800" dirty="0" smtClean="0"/>
          </a:p>
          <a:p>
            <a:r>
              <a:rPr lang="ja-JP" altLang="en-US" sz="1000" dirty="0" smtClean="0"/>
              <a:t>全陽性者数に占める重症者の割合：</a:t>
            </a:r>
            <a:r>
              <a:rPr lang="en-US" altLang="ja-JP" sz="1000" dirty="0" smtClean="0"/>
              <a:t>3.1%</a:t>
            </a:r>
            <a:r>
              <a:rPr lang="en-US" altLang="ja-JP" sz="800" dirty="0" smtClean="0"/>
              <a:t>(524/16,755)</a:t>
            </a:r>
            <a:endParaRPr kumimoji="1" lang="ja-JP" altLang="en-US" sz="800" dirty="0"/>
          </a:p>
        </p:txBody>
      </p:sp>
      <p:sp>
        <p:nvSpPr>
          <p:cNvPr id="39" name="テキスト ボックス 38"/>
          <p:cNvSpPr txBox="1"/>
          <p:nvPr/>
        </p:nvSpPr>
        <p:spPr>
          <a:xfrm>
            <a:off x="9715853" y="5577441"/>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65.7</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a:t>
            </a:r>
            <a:r>
              <a:rPr lang="ja-JP" altLang="en-US" sz="800" dirty="0">
                <a:latin typeface="Meiryo UI" panose="020B0604030504040204" pitchFamily="50" charset="-128"/>
                <a:ea typeface="Meiryo UI" panose="020B0604030504040204" pitchFamily="50" charset="-128"/>
              </a:rPr>
              <a:t>以上</a:t>
            </a:r>
            <a:r>
              <a:rPr lang="ja-JP" altLang="en-US" sz="800" dirty="0" smtClean="0">
                <a:latin typeface="Meiryo UI" panose="020B0604030504040204" pitchFamily="50" charset="-128"/>
                <a:ea typeface="Meiryo UI" panose="020B0604030504040204" pitchFamily="50" charset="-128"/>
              </a:rPr>
              <a:t>の割合：</a:t>
            </a:r>
            <a:r>
              <a:rPr lang="en-US" altLang="ja-JP" sz="800" dirty="0" smtClean="0">
                <a:latin typeface="Meiryo UI" panose="020B0604030504040204" pitchFamily="50" charset="-128"/>
                <a:ea typeface="Meiryo UI" panose="020B0604030504040204" pitchFamily="50" charset="-128"/>
              </a:rPr>
              <a:t>82.4%</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smtClean="0">
                <a:latin typeface="Meiryo UI" panose="020B0604030504040204" pitchFamily="50" charset="-128"/>
                <a:ea typeface="Meiryo UI" panose="020B0604030504040204" pitchFamily="50" charset="-128"/>
              </a:rPr>
              <a:t>72.7%</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727762" y="369371"/>
            <a:ext cx="10287019" cy="246221"/>
          </a:xfrm>
          <a:prstGeom prst="rect">
            <a:avLst/>
          </a:prstGeom>
          <a:noFill/>
        </p:spPr>
        <p:txBody>
          <a:bodyPr wrap="square" rtlCol="0">
            <a:spAutoFit/>
          </a:bodyPr>
          <a:lstStyle/>
          <a:p>
            <a:r>
              <a:rPr kumimoji="1" lang="en-US" altLang="ja-JP" sz="1000" dirty="0" smtClean="0"/>
              <a:t>※</a:t>
            </a:r>
            <a:r>
              <a:rPr kumimoji="1" lang="ja-JP" altLang="en-US" sz="1000" dirty="0" smtClean="0"/>
              <a:t>令和</a:t>
            </a:r>
            <a:r>
              <a:rPr kumimoji="1" lang="en-US" altLang="ja-JP" sz="1000" dirty="0" smtClean="0"/>
              <a:t>2</a:t>
            </a:r>
            <a:r>
              <a:rPr kumimoji="1" lang="ja-JP" altLang="en-US" sz="1000" dirty="0" smtClean="0"/>
              <a:t>年</a:t>
            </a:r>
            <a:r>
              <a:rPr kumimoji="1" lang="en-US" altLang="ja-JP" sz="1000" dirty="0" smtClean="0"/>
              <a:t>1</a:t>
            </a:r>
            <a:r>
              <a:rPr kumimoji="1" lang="ja-JP" altLang="en-US" sz="1000" dirty="0" smtClean="0"/>
              <a:t>月</a:t>
            </a:r>
            <a:r>
              <a:rPr kumimoji="1" lang="en-US" altLang="ja-JP" sz="1000" dirty="0" smtClean="0"/>
              <a:t>29</a:t>
            </a:r>
            <a:r>
              <a:rPr kumimoji="1" lang="ja-JP" altLang="en-US" sz="1000" dirty="0" smtClean="0"/>
              <a:t>日から</a:t>
            </a:r>
            <a:r>
              <a:rPr kumimoji="1" lang="en-US" altLang="ja-JP" sz="1000" dirty="0" smtClean="0"/>
              <a:t>6</a:t>
            </a:r>
            <a:r>
              <a:rPr kumimoji="1" lang="ja-JP" altLang="en-US" sz="1000" dirty="0" smtClean="0"/>
              <a:t>月</a:t>
            </a:r>
            <a:r>
              <a:rPr kumimoji="1" lang="en-US" altLang="ja-JP" sz="1000" dirty="0" smtClean="0"/>
              <a:t>13</a:t>
            </a:r>
            <a:r>
              <a:rPr kumimoji="1" lang="ja-JP" altLang="en-US" sz="1000" dirty="0" smtClean="0"/>
              <a:t>日を「</a:t>
            </a:r>
            <a:r>
              <a:rPr kumimoji="1" lang="ja-JP" altLang="en-US" sz="1000" dirty="0"/>
              <a:t>第一波</a:t>
            </a:r>
            <a:r>
              <a:rPr kumimoji="1" lang="ja-JP" altLang="en-US" sz="1000" dirty="0" smtClean="0"/>
              <a:t>」、</a:t>
            </a:r>
            <a:r>
              <a:rPr kumimoji="1" lang="en-US" altLang="ja-JP" sz="1000" dirty="0" smtClean="0"/>
              <a:t>6</a:t>
            </a:r>
            <a:r>
              <a:rPr kumimoji="1" lang="ja-JP" altLang="en-US" sz="1000" dirty="0" smtClean="0"/>
              <a:t>月</a:t>
            </a:r>
            <a:r>
              <a:rPr kumimoji="1" lang="en-US" altLang="ja-JP" sz="1000" dirty="0" smtClean="0"/>
              <a:t>14</a:t>
            </a:r>
            <a:r>
              <a:rPr kumimoji="1" lang="ja-JP" altLang="en-US" sz="1000" dirty="0" smtClean="0"/>
              <a:t>日から</a:t>
            </a:r>
            <a:r>
              <a:rPr kumimoji="1" lang="en-US" altLang="ja-JP" sz="1000" dirty="0" smtClean="0"/>
              <a:t>10</a:t>
            </a:r>
            <a:r>
              <a:rPr kumimoji="1" lang="ja-JP" altLang="en-US" sz="1000" dirty="0" smtClean="0"/>
              <a:t>月</a:t>
            </a:r>
            <a:r>
              <a:rPr kumimoji="1" lang="en-US" altLang="ja-JP" sz="1000" dirty="0" smtClean="0"/>
              <a:t>9</a:t>
            </a:r>
            <a:r>
              <a:rPr kumimoji="1" lang="ja-JP" altLang="en-US" sz="1000" dirty="0" smtClean="0"/>
              <a:t>日を「第二波」、</a:t>
            </a:r>
            <a:r>
              <a:rPr kumimoji="1" lang="en-US" altLang="ja-JP" sz="1000" dirty="0" smtClean="0"/>
              <a:t>10</a:t>
            </a:r>
            <a:r>
              <a:rPr kumimoji="1" lang="ja-JP" altLang="en-US" sz="1000" dirty="0" smtClean="0"/>
              <a:t>月</a:t>
            </a:r>
            <a:r>
              <a:rPr kumimoji="1" lang="en-US" altLang="ja-JP" sz="1000" dirty="0" smtClean="0"/>
              <a:t>10</a:t>
            </a:r>
            <a:r>
              <a:rPr kumimoji="1" lang="ja-JP" altLang="en-US" sz="1000" dirty="0" smtClean="0"/>
              <a:t>日以降を「第三波」と総称して分析</a:t>
            </a:r>
            <a:endParaRPr kumimoji="1" lang="ja-JP" altLang="en-US" sz="1000" dirty="0"/>
          </a:p>
        </p:txBody>
      </p:sp>
      <p:pic>
        <p:nvPicPr>
          <p:cNvPr id="6" name="図 5"/>
          <p:cNvPicPr>
            <a:picLocks noChangeAspect="1"/>
          </p:cNvPicPr>
          <p:nvPr/>
        </p:nvPicPr>
        <p:blipFill>
          <a:blip r:embed="rId3"/>
          <a:stretch>
            <a:fillRect/>
          </a:stretch>
        </p:blipFill>
        <p:spPr>
          <a:xfrm>
            <a:off x="-713453" y="3863690"/>
            <a:ext cx="3657917" cy="2156025"/>
          </a:xfrm>
          <a:prstGeom prst="rect">
            <a:avLst/>
          </a:prstGeom>
        </p:spPr>
      </p:pic>
      <p:pic>
        <p:nvPicPr>
          <p:cNvPr id="7" name="図 6"/>
          <p:cNvPicPr>
            <a:picLocks noChangeAspect="1"/>
          </p:cNvPicPr>
          <p:nvPr/>
        </p:nvPicPr>
        <p:blipFill>
          <a:blip r:embed="rId4"/>
          <a:stretch>
            <a:fillRect/>
          </a:stretch>
        </p:blipFill>
        <p:spPr>
          <a:xfrm>
            <a:off x="2262322" y="3990524"/>
            <a:ext cx="2158171" cy="2274005"/>
          </a:xfrm>
          <a:prstGeom prst="rect">
            <a:avLst/>
          </a:prstGeom>
        </p:spPr>
      </p:pic>
      <p:pic>
        <p:nvPicPr>
          <p:cNvPr id="8" name="図 7"/>
          <p:cNvPicPr>
            <a:picLocks noChangeAspect="1"/>
          </p:cNvPicPr>
          <p:nvPr/>
        </p:nvPicPr>
        <p:blipFill>
          <a:blip r:embed="rId5"/>
          <a:stretch>
            <a:fillRect/>
          </a:stretch>
        </p:blipFill>
        <p:spPr>
          <a:xfrm>
            <a:off x="3571092" y="3808755"/>
            <a:ext cx="2987299" cy="2316681"/>
          </a:xfrm>
          <a:prstGeom prst="rect">
            <a:avLst/>
          </a:prstGeom>
        </p:spPr>
      </p:pic>
      <p:pic>
        <p:nvPicPr>
          <p:cNvPr id="9" name="図 8"/>
          <p:cNvPicPr>
            <a:picLocks noChangeAspect="1"/>
          </p:cNvPicPr>
          <p:nvPr/>
        </p:nvPicPr>
        <p:blipFill>
          <a:blip r:embed="rId6"/>
          <a:stretch>
            <a:fillRect/>
          </a:stretch>
        </p:blipFill>
        <p:spPr>
          <a:xfrm>
            <a:off x="6054289" y="3783077"/>
            <a:ext cx="2243522" cy="2145978"/>
          </a:xfrm>
          <a:prstGeom prst="rect">
            <a:avLst/>
          </a:prstGeom>
        </p:spPr>
      </p:pic>
      <p:pic>
        <p:nvPicPr>
          <p:cNvPr id="11" name="図 10"/>
          <p:cNvPicPr>
            <a:picLocks noChangeAspect="1"/>
          </p:cNvPicPr>
          <p:nvPr/>
        </p:nvPicPr>
        <p:blipFill>
          <a:blip r:embed="rId7"/>
          <a:stretch>
            <a:fillRect/>
          </a:stretch>
        </p:blipFill>
        <p:spPr>
          <a:xfrm>
            <a:off x="613697" y="984423"/>
            <a:ext cx="2834474" cy="2356339"/>
          </a:xfrm>
          <a:prstGeom prst="rect">
            <a:avLst/>
          </a:prstGeom>
        </p:spPr>
      </p:pic>
      <p:pic>
        <p:nvPicPr>
          <p:cNvPr id="3" name="図 2"/>
          <p:cNvPicPr>
            <a:picLocks noChangeAspect="1"/>
          </p:cNvPicPr>
          <p:nvPr/>
        </p:nvPicPr>
        <p:blipFill>
          <a:blip r:embed="rId8"/>
          <a:stretch>
            <a:fillRect/>
          </a:stretch>
        </p:blipFill>
        <p:spPr>
          <a:xfrm>
            <a:off x="4727762" y="979599"/>
            <a:ext cx="2770005" cy="2326649"/>
          </a:xfrm>
          <a:prstGeom prst="rect">
            <a:avLst/>
          </a:prstGeom>
        </p:spPr>
      </p:pic>
      <p:pic>
        <p:nvPicPr>
          <p:cNvPr id="4" name="図 3"/>
          <p:cNvPicPr>
            <a:picLocks noChangeAspect="1"/>
          </p:cNvPicPr>
          <p:nvPr/>
        </p:nvPicPr>
        <p:blipFill>
          <a:blip r:embed="rId9"/>
          <a:stretch>
            <a:fillRect/>
          </a:stretch>
        </p:blipFill>
        <p:spPr>
          <a:xfrm>
            <a:off x="8696370" y="933167"/>
            <a:ext cx="2838766" cy="2384405"/>
          </a:xfrm>
          <a:prstGeom prst="rect">
            <a:avLst/>
          </a:prstGeom>
        </p:spPr>
      </p:pic>
      <p:sp>
        <p:nvSpPr>
          <p:cNvPr id="29" name="正方形/長方形 28">
            <a:extLst>
              <a:ext uri="{FF2B5EF4-FFF2-40B4-BE49-F238E27FC236}">
                <a16:creationId xmlns:a16="http://schemas.microsoft.com/office/drawing/2014/main" id="{FC024533-669C-48B1-82E7-C27042384F7F}"/>
              </a:ext>
            </a:extLst>
          </p:cNvPr>
          <p:cNvSpPr/>
          <p:nvPr/>
        </p:nvSpPr>
        <p:spPr>
          <a:xfrm>
            <a:off x="100013" y="6427627"/>
            <a:ext cx="11883822" cy="326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第三波</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は第二波に比べ、</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代以上、</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代以上いずれも重症化率は減少しているが、全陽性者に占める重症化率は第二波より高い。</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0" name="図 9"/>
          <p:cNvPicPr>
            <a:picLocks noChangeAspect="1"/>
          </p:cNvPicPr>
          <p:nvPr/>
        </p:nvPicPr>
        <p:blipFill>
          <a:blip r:embed="rId10"/>
          <a:stretch>
            <a:fillRect/>
          </a:stretch>
        </p:blipFill>
        <p:spPr>
          <a:xfrm>
            <a:off x="7943037" y="3720525"/>
            <a:ext cx="2536156" cy="2219136"/>
          </a:xfrm>
          <a:prstGeom prst="rect">
            <a:avLst/>
          </a:prstGeom>
        </p:spPr>
      </p:pic>
      <p:pic>
        <p:nvPicPr>
          <p:cNvPr id="12" name="図 11"/>
          <p:cNvPicPr>
            <a:picLocks noChangeAspect="1"/>
          </p:cNvPicPr>
          <p:nvPr/>
        </p:nvPicPr>
        <p:blipFill>
          <a:blip r:embed="rId11"/>
          <a:stretch>
            <a:fillRect/>
          </a:stretch>
        </p:blipFill>
        <p:spPr>
          <a:xfrm>
            <a:off x="10008578" y="3853855"/>
            <a:ext cx="2158171" cy="2091109"/>
          </a:xfrm>
          <a:prstGeom prst="rect">
            <a:avLst/>
          </a:prstGeom>
        </p:spPr>
      </p:pic>
    </p:spTree>
    <p:extLst>
      <p:ext uri="{BB962C8B-B14F-4D97-AF65-F5344CB8AC3E}">
        <p14:creationId xmlns:p14="http://schemas.microsoft.com/office/powerpoint/2010/main" val="215013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2740" y="482869"/>
            <a:ext cx="11906520" cy="3590855"/>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3</a:t>
            </a:fld>
            <a:endParaRPr kumimoji="1" lang="ja-JP" altLang="en-US"/>
          </a:p>
        </p:txBody>
      </p:sp>
      <p:sp>
        <p:nvSpPr>
          <p:cNvPr id="46" name="テキスト ボックス 45">
            <a:extLst>
              <a:ext uri="{FF2B5EF4-FFF2-40B4-BE49-F238E27FC236}">
                <a16:creationId xmlns:a16="http://schemas.microsoft.com/office/drawing/2014/main" id="{66C4A2BD-4252-419D-8A1B-0D8FC4F54FCC}"/>
              </a:ext>
            </a:extLst>
          </p:cNvPr>
          <p:cNvSpPr txBox="1"/>
          <p:nvPr/>
        </p:nvSpPr>
        <p:spPr>
          <a:xfrm>
            <a:off x="1038224" y="1317308"/>
            <a:ext cx="3598170" cy="769441"/>
          </a:xfrm>
          <a:prstGeom prst="rect">
            <a:avLst/>
          </a:prstGeom>
          <a:noFill/>
        </p:spPr>
        <p:txBody>
          <a:bodyPr wrap="square" rtlCol="0">
            <a:spAutoFit/>
          </a:bodyPr>
          <a:lstStyle/>
          <a:p>
            <a:r>
              <a:rPr lang="en-US" altLang="ja-JP" sz="1100" dirty="0"/>
              <a:t>※</a:t>
            </a:r>
            <a:r>
              <a:rPr lang="ja-JP" altLang="en-US" sz="1100" dirty="0"/>
              <a:t>時短要請を行っている都道府県の一部を</a:t>
            </a:r>
            <a:r>
              <a:rPr lang="ja-JP" altLang="en-US" sz="1100" dirty="0" smtClean="0"/>
              <a:t>抜粋</a:t>
            </a:r>
            <a:endParaRPr lang="en-US" altLang="ja-JP" sz="1100" dirty="0"/>
          </a:p>
          <a:p>
            <a:r>
              <a:rPr kumimoji="1" lang="ja-JP" altLang="en-US" sz="1100" dirty="0" smtClean="0"/>
              <a:t>　兵庫県</a:t>
            </a:r>
            <a:r>
              <a:rPr kumimoji="1" lang="ja-JP" altLang="en-US" sz="1100" dirty="0"/>
              <a:t>は</a:t>
            </a:r>
            <a:r>
              <a:rPr kumimoji="1" lang="en-US" altLang="ja-JP" sz="1100" dirty="0"/>
              <a:t>12/19</a:t>
            </a:r>
            <a:r>
              <a:rPr kumimoji="1" lang="ja-JP" altLang="en-US" sz="1100" dirty="0"/>
              <a:t>時点で時短要請は行っていないが</a:t>
            </a:r>
            <a:r>
              <a:rPr kumimoji="1" lang="ja-JP" altLang="en-US" sz="1100" dirty="0" smtClean="0"/>
              <a:t>、</a:t>
            </a:r>
            <a:endParaRPr kumimoji="1" lang="en-US" altLang="ja-JP" sz="1100" dirty="0" smtClean="0"/>
          </a:p>
          <a:p>
            <a:r>
              <a:rPr lang="ja-JP" altLang="en-US" sz="1100" dirty="0"/>
              <a:t>　</a:t>
            </a:r>
            <a:r>
              <a:rPr kumimoji="1" lang="ja-JP" altLang="en-US" sz="1100" dirty="0" smtClean="0"/>
              <a:t>府</a:t>
            </a:r>
            <a:r>
              <a:rPr kumimoji="1" lang="ja-JP" altLang="en-US" sz="1100" dirty="0"/>
              <a:t>に隣接し、人の交流が比較的多い近隣県と</a:t>
            </a:r>
            <a:r>
              <a:rPr kumimoji="1" lang="ja-JP" altLang="en-US" sz="1100" dirty="0" smtClean="0"/>
              <a:t>して</a:t>
            </a:r>
            <a:endParaRPr kumimoji="1" lang="en-US" altLang="ja-JP" sz="1100" dirty="0" smtClean="0"/>
          </a:p>
          <a:p>
            <a:r>
              <a:rPr lang="ja-JP" altLang="en-US" sz="1100" dirty="0"/>
              <a:t>　</a:t>
            </a:r>
            <a:r>
              <a:rPr kumimoji="1" lang="ja-JP" altLang="en-US" sz="1100" dirty="0" smtClean="0"/>
              <a:t>参考</a:t>
            </a:r>
            <a:r>
              <a:rPr kumimoji="1" lang="ja-JP" altLang="en-US" sz="1100" dirty="0"/>
              <a:t>に</a:t>
            </a:r>
            <a:r>
              <a:rPr kumimoji="1" lang="ja-JP" altLang="en-US" sz="1100" dirty="0" smtClean="0"/>
              <a:t>記載</a:t>
            </a:r>
            <a:endParaRPr kumimoji="1" lang="ja-JP" altLang="en-US" sz="1100" dirty="0"/>
          </a:p>
        </p:txBody>
      </p:sp>
      <p:sp>
        <p:nvSpPr>
          <p:cNvPr id="47" name="テキスト ボックス 46">
            <a:extLst>
              <a:ext uri="{FF2B5EF4-FFF2-40B4-BE49-F238E27FC236}">
                <a16:creationId xmlns:a16="http://schemas.microsoft.com/office/drawing/2014/main" id="{92068F8C-446A-4BF4-8B50-EDD7B6C7A79F}"/>
              </a:ext>
            </a:extLst>
          </p:cNvPr>
          <p:cNvSpPr txBox="1"/>
          <p:nvPr/>
        </p:nvSpPr>
        <p:spPr>
          <a:xfrm>
            <a:off x="7162800" y="4245283"/>
            <a:ext cx="4761174" cy="954107"/>
          </a:xfrm>
          <a:prstGeom prst="rect">
            <a:avLst/>
          </a:prstGeom>
          <a:solidFill>
            <a:srgbClr val="FFCCCC"/>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○時短要請を行っている都道府県</a:t>
            </a:r>
            <a:r>
              <a:rPr kumimoji="1" lang="ja-JP" altLang="en-US" sz="1400" dirty="0" smtClean="0">
                <a:latin typeface="Meiryo UI" panose="020B0604030504040204" pitchFamily="50" charset="-128"/>
                <a:ea typeface="Meiryo UI" panose="020B0604030504040204" pitchFamily="50" charset="-128"/>
              </a:rPr>
              <a:t>のうち</a:t>
            </a:r>
            <a:r>
              <a:rPr kumimoji="1" lang="ja-JP" altLang="en-US" sz="1400" dirty="0">
                <a:latin typeface="Meiryo UI" panose="020B0604030504040204" pitchFamily="50" charset="-128"/>
                <a:ea typeface="Meiryo UI" panose="020B0604030504040204" pitchFamily="50" charset="-128"/>
              </a:rPr>
              <a:t>、北海道及び大阪府</a:t>
            </a:r>
            <a:r>
              <a:rPr kumimoji="1" lang="ja-JP" altLang="en-US" sz="1400" dirty="0" smtClean="0">
                <a:latin typeface="Meiryo UI" panose="020B0604030504040204" pitchFamily="50" charset="-128"/>
                <a:ea typeface="Meiryo UI" panose="020B0604030504040204" pitchFamily="50" charset="-128"/>
              </a:rPr>
              <a:t>は</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減少傾向にある。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○一方、</a:t>
            </a:r>
            <a:r>
              <a:rPr lang="ja-JP" altLang="en-US" sz="1400" dirty="0" smtClean="0">
                <a:latin typeface="Meiryo UI" panose="020B0604030504040204" pitchFamily="50" charset="-128"/>
                <a:ea typeface="Meiryo UI" panose="020B0604030504040204" pitchFamily="50" charset="-128"/>
              </a:rPr>
              <a:t>全国及びその他の都府県は</a:t>
            </a:r>
            <a:r>
              <a:rPr lang="ja-JP" altLang="en-US" sz="1400" dirty="0">
                <a:latin typeface="Meiryo UI" panose="020B0604030504040204" pitchFamily="50" charset="-128"/>
                <a:ea typeface="Meiryo UI" panose="020B0604030504040204" pitchFamily="50" charset="-128"/>
              </a:rPr>
              <a:t>感染が</a:t>
            </a:r>
            <a:r>
              <a:rPr lang="ja-JP" altLang="en-US" sz="1400" dirty="0" smtClean="0">
                <a:latin typeface="Meiryo UI" panose="020B0604030504040204" pitchFamily="50" charset="-128"/>
                <a:ea typeface="Meiryo UI" panose="020B0604030504040204" pitchFamily="50" charset="-128"/>
              </a:rPr>
              <a:t>拡大継続しており、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主要</a:t>
            </a:r>
            <a:r>
              <a:rPr lang="ja-JP" altLang="en-US" sz="1400" dirty="0">
                <a:latin typeface="Meiryo UI" panose="020B0604030504040204" pitchFamily="50" charset="-128"/>
                <a:ea typeface="Meiryo UI" panose="020B0604030504040204" pitchFamily="50" charset="-128"/>
              </a:rPr>
              <a:t>都市で</a:t>
            </a:r>
            <a:r>
              <a:rPr lang="ja-JP" altLang="en-US" sz="1400" dirty="0" smtClean="0">
                <a:latin typeface="Meiryo UI" panose="020B0604030504040204" pitchFamily="50" charset="-128"/>
                <a:ea typeface="Meiryo UI" panose="020B0604030504040204" pitchFamily="50" charset="-128"/>
              </a:rPr>
              <a:t>は時短</a:t>
            </a:r>
            <a:r>
              <a:rPr lang="ja-JP" altLang="en-US" sz="1400" dirty="0">
                <a:latin typeface="Meiryo UI" panose="020B0604030504040204" pitchFamily="50" charset="-128"/>
                <a:ea typeface="Meiryo UI" panose="020B0604030504040204" pitchFamily="50" charset="-128"/>
              </a:rPr>
              <a:t>要請</a:t>
            </a:r>
            <a:r>
              <a:rPr lang="ja-JP" altLang="en-US" sz="1400" dirty="0" smtClean="0">
                <a:latin typeface="Meiryo UI" panose="020B0604030504040204" pitchFamily="50" charset="-128"/>
                <a:ea typeface="Meiryo UI" panose="020B0604030504040204" pitchFamily="50" charset="-128"/>
              </a:rPr>
              <a:t>を１月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日まで継続することを決定。</a:t>
            </a:r>
            <a:endParaRPr kumimoji="1" lang="ja-JP" altLang="en-US" sz="1400" dirty="0">
              <a:latin typeface="Meiryo UI" panose="020B0604030504040204" pitchFamily="50" charset="-128"/>
              <a:ea typeface="Meiryo UI" panose="020B0604030504040204" pitchFamily="50" charset="-128"/>
            </a:endParaRPr>
          </a:p>
        </p:txBody>
      </p:sp>
      <p:sp>
        <p:nvSpPr>
          <p:cNvPr id="51" name="吹き出し: 四角形 50">
            <a:extLst>
              <a:ext uri="{FF2B5EF4-FFF2-40B4-BE49-F238E27FC236}">
                <a16:creationId xmlns:a16="http://schemas.microsoft.com/office/drawing/2014/main" id="{2055EF53-0A79-43C4-9E83-586097381E8B}"/>
              </a:ext>
            </a:extLst>
          </p:cNvPr>
          <p:cNvSpPr/>
          <p:nvPr/>
        </p:nvSpPr>
        <p:spPr>
          <a:xfrm>
            <a:off x="7162800" y="5391853"/>
            <a:ext cx="4404575" cy="1196437"/>
          </a:xfrm>
          <a:prstGeom prst="wedgeRectCallout">
            <a:avLst>
              <a:gd name="adj1" fmla="val -25602"/>
              <a:gd name="adj2" fmla="val -386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50" dirty="0" smtClean="0">
                <a:solidFill>
                  <a:schemeClr val="tx1"/>
                </a:solidFill>
              </a:rPr>
              <a:t>【</a:t>
            </a:r>
            <a:r>
              <a:rPr lang="ja-JP" altLang="en-US" sz="1050" dirty="0" smtClean="0">
                <a:solidFill>
                  <a:schemeClr val="tx1"/>
                </a:solidFill>
              </a:rPr>
              <a:t>大阪の動き</a:t>
            </a:r>
            <a:r>
              <a:rPr lang="en-US" altLang="ja-JP" sz="1050" dirty="0" smtClean="0">
                <a:solidFill>
                  <a:schemeClr val="tx1"/>
                </a:solidFill>
              </a:rPr>
              <a:t>】</a:t>
            </a:r>
          </a:p>
          <a:p>
            <a:r>
              <a:rPr lang="en-US" altLang="ja-JP" sz="1050" dirty="0" smtClean="0">
                <a:solidFill>
                  <a:schemeClr val="tx1"/>
                </a:solidFill>
              </a:rPr>
              <a:t>11/24</a:t>
            </a:r>
            <a:r>
              <a:rPr lang="ja-JP" altLang="en-US" sz="1050" dirty="0" smtClean="0">
                <a:solidFill>
                  <a:schemeClr val="tx1"/>
                </a:solidFill>
              </a:rPr>
              <a:t>～大阪市目的地の</a:t>
            </a:r>
            <a:r>
              <a:rPr lang="en-US" altLang="ja-JP" sz="1050" dirty="0" err="1" smtClean="0">
                <a:solidFill>
                  <a:schemeClr val="tx1"/>
                </a:solidFill>
              </a:rPr>
              <a:t>GoTo</a:t>
            </a:r>
            <a:r>
              <a:rPr lang="ja-JP" altLang="en-US" sz="1050" dirty="0">
                <a:solidFill>
                  <a:schemeClr val="tx1"/>
                </a:solidFill>
              </a:rPr>
              <a:t>トラベルの</a:t>
            </a:r>
            <a:r>
              <a:rPr lang="ja-JP" altLang="en-US" sz="1050" dirty="0" smtClean="0">
                <a:solidFill>
                  <a:schemeClr val="tx1"/>
                </a:solidFill>
              </a:rPr>
              <a:t>適用停止</a:t>
            </a:r>
            <a:endParaRPr lang="ja-JP" altLang="en-US" sz="1050" dirty="0">
              <a:solidFill>
                <a:schemeClr val="tx1"/>
              </a:solidFill>
            </a:endParaRPr>
          </a:p>
          <a:p>
            <a:r>
              <a:rPr lang="en-US" altLang="ja-JP" sz="1050" dirty="0" smtClean="0">
                <a:solidFill>
                  <a:schemeClr val="tx1"/>
                </a:solidFill>
              </a:rPr>
              <a:t>11/27</a:t>
            </a:r>
            <a:r>
              <a:rPr lang="ja-JP" altLang="en-US" sz="1050" dirty="0" smtClean="0">
                <a:solidFill>
                  <a:schemeClr val="tx1"/>
                </a:solidFill>
              </a:rPr>
              <a:t>～大阪市居住者の</a:t>
            </a:r>
            <a:r>
              <a:rPr lang="en-US" altLang="ja-JP" sz="1050" dirty="0" err="1">
                <a:solidFill>
                  <a:schemeClr val="tx1"/>
                </a:solidFill>
              </a:rPr>
              <a:t>GoTo</a:t>
            </a:r>
            <a:r>
              <a:rPr lang="ja-JP" altLang="en-US" sz="1050" dirty="0">
                <a:solidFill>
                  <a:schemeClr val="tx1"/>
                </a:solidFill>
              </a:rPr>
              <a:t>トラベルの利用自粛</a:t>
            </a:r>
            <a:r>
              <a:rPr lang="ja-JP" altLang="en-US" sz="1050" dirty="0" smtClean="0">
                <a:solidFill>
                  <a:schemeClr val="tx1"/>
                </a:solidFill>
              </a:rPr>
              <a:t>要請</a:t>
            </a:r>
            <a:endParaRPr lang="en-US" altLang="ja-JP" sz="1050" dirty="0">
              <a:solidFill>
                <a:schemeClr val="tx1"/>
              </a:solidFill>
            </a:endParaRPr>
          </a:p>
          <a:p>
            <a:r>
              <a:rPr lang="ja-JP" altLang="en-US" sz="1050" dirty="0" smtClean="0">
                <a:solidFill>
                  <a:schemeClr val="tx1"/>
                </a:solidFill>
              </a:rPr>
              <a:t>　　　　時短要請（北・中央区）・府民のできる限りの外出自粛要請</a:t>
            </a:r>
            <a:endParaRPr lang="en-US" altLang="ja-JP" sz="1050" dirty="0" smtClean="0">
              <a:solidFill>
                <a:schemeClr val="tx1"/>
              </a:solidFill>
            </a:endParaRPr>
          </a:p>
          <a:p>
            <a:r>
              <a:rPr lang="en-US" altLang="ja-JP" sz="1050" dirty="0" smtClean="0">
                <a:solidFill>
                  <a:schemeClr val="tx1"/>
                </a:solidFill>
              </a:rPr>
              <a:t> </a:t>
            </a:r>
            <a:r>
              <a:rPr lang="ja-JP" altLang="en-US" sz="1050" dirty="0" smtClean="0">
                <a:solidFill>
                  <a:schemeClr val="tx1"/>
                </a:solidFill>
              </a:rPr>
              <a:t>　　　  </a:t>
            </a:r>
            <a:r>
              <a:rPr lang="en-US" altLang="ja-JP" sz="1050" dirty="0" smtClean="0">
                <a:solidFill>
                  <a:schemeClr val="tx1"/>
                </a:solidFill>
              </a:rPr>
              <a:t>Go </a:t>
            </a:r>
            <a:r>
              <a:rPr lang="en-US" altLang="ja-JP" sz="1050" dirty="0">
                <a:solidFill>
                  <a:schemeClr val="tx1"/>
                </a:solidFill>
              </a:rPr>
              <a:t>to eat</a:t>
            </a:r>
            <a:r>
              <a:rPr lang="ja-JP" altLang="en-US" sz="1050" dirty="0">
                <a:solidFill>
                  <a:schemeClr val="tx1"/>
                </a:solidFill>
              </a:rPr>
              <a:t>ポイントや食事券の利用自粛</a:t>
            </a:r>
            <a:r>
              <a:rPr lang="ja-JP" altLang="en-US" sz="1050" dirty="0" smtClean="0">
                <a:solidFill>
                  <a:schemeClr val="tx1"/>
                </a:solidFill>
              </a:rPr>
              <a:t>要請等</a:t>
            </a:r>
            <a:endParaRPr lang="en-US" altLang="ja-JP" sz="1050" dirty="0" smtClean="0">
              <a:solidFill>
                <a:schemeClr val="tx1"/>
              </a:solidFill>
            </a:endParaRPr>
          </a:p>
          <a:p>
            <a:r>
              <a:rPr lang="en-US" altLang="ja-JP" sz="1050" dirty="0" smtClean="0">
                <a:solidFill>
                  <a:schemeClr val="tx1"/>
                </a:solidFill>
              </a:rPr>
              <a:t>12/3</a:t>
            </a:r>
            <a:r>
              <a:rPr lang="ja-JP" altLang="en-US" sz="1050" dirty="0" smtClean="0">
                <a:solidFill>
                  <a:schemeClr val="tx1"/>
                </a:solidFill>
              </a:rPr>
              <a:t>　  赤信号点灯</a:t>
            </a:r>
            <a:endParaRPr lang="en-US" altLang="ja-JP" sz="1050" dirty="0" smtClean="0">
              <a:solidFill>
                <a:schemeClr val="tx1"/>
              </a:solidFill>
            </a:endParaRPr>
          </a:p>
          <a:p>
            <a:r>
              <a:rPr lang="en-US" altLang="ja-JP" sz="1050" dirty="0" smtClean="0">
                <a:solidFill>
                  <a:schemeClr val="tx1"/>
                </a:solidFill>
              </a:rPr>
              <a:t>12/4</a:t>
            </a:r>
            <a:r>
              <a:rPr lang="ja-JP" altLang="en-US" sz="1050" dirty="0" smtClean="0">
                <a:solidFill>
                  <a:schemeClr val="tx1"/>
                </a:solidFill>
              </a:rPr>
              <a:t>～　時短要請（市内）・府民の不要不急の外出自粛要請</a:t>
            </a:r>
            <a:endParaRPr lang="en-US" altLang="ja-JP" sz="1050" dirty="0" smtClean="0">
              <a:solidFill>
                <a:schemeClr val="tx1"/>
              </a:solidFill>
            </a:endParaRPr>
          </a:p>
        </p:txBody>
      </p:sp>
      <p:pic>
        <p:nvPicPr>
          <p:cNvPr id="5" name="図 4"/>
          <p:cNvPicPr>
            <a:picLocks noChangeAspect="1"/>
          </p:cNvPicPr>
          <p:nvPr/>
        </p:nvPicPr>
        <p:blipFill>
          <a:blip r:embed="rId4"/>
          <a:stretch>
            <a:fillRect/>
          </a:stretch>
        </p:blipFill>
        <p:spPr>
          <a:xfrm>
            <a:off x="159507" y="4166527"/>
            <a:ext cx="6936618" cy="2606813"/>
          </a:xfrm>
          <a:prstGeom prst="rect">
            <a:avLst/>
          </a:prstGeom>
        </p:spPr>
      </p:pic>
    </p:spTree>
    <p:extLst>
      <p:ext uri="{BB962C8B-B14F-4D97-AF65-F5344CB8AC3E}">
        <p14:creationId xmlns:p14="http://schemas.microsoft.com/office/powerpoint/2010/main" val="2838305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379744" y="1874086"/>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22" name="角丸四角形 221"/>
          <p:cNvSpPr/>
          <p:nvPr/>
        </p:nvSpPr>
        <p:spPr>
          <a:xfrm>
            <a:off x="10445023" y="4296706"/>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6" name="角丸四角形 95"/>
          <p:cNvSpPr/>
          <p:nvPr/>
        </p:nvSpPr>
        <p:spPr>
          <a:xfrm>
            <a:off x="7359923" y="3075132"/>
            <a:ext cx="1831442" cy="93867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3178" y="2491365"/>
            <a:ext cx="1283586"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陽性患者</a:t>
            </a:r>
            <a:endParaRPr kumimoji="1"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16,755</a:t>
            </a:r>
            <a:r>
              <a:rPr lang="ja-JP" altLang="en-US" dirty="0" smtClean="0">
                <a:latin typeface="Meiryo UI" panose="020B0604030504040204" pitchFamily="50" charset="-128"/>
                <a:ea typeface="Meiryo UI" panose="020B0604030504040204" pitchFamily="50" charset="-128"/>
              </a:rPr>
              <a:t>名</a:t>
            </a:r>
            <a:endParaRPr kumimoji="1" lang="ja-JP" altLang="en-US"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362649" y="2023589"/>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348340" y="2763740"/>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00255" y="1319407"/>
            <a:ext cx="1724329"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自宅・宿泊療養</a:t>
            </a:r>
            <a:endParaRPr kumimoji="1" lang="en-US" altLang="ja-JP" sz="14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401790" y="1730341"/>
            <a:ext cx="1679557"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入院療養　</a:t>
            </a:r>
            <a:endParaRPr kumimoji="1" lang="en-US" altLang="ja-JP"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835777" y="858520"/>
            <a:ext cx="1130125"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療養解除</a:t>
            </a:r>
            <a:endParaRPr kumimoji="1" lang="en-US" altLang="ja-JP" sz="1400" dirty="0" smtClean="0">
              <a:latin typeface="Meiryo UI" panose="020B0604030504040204" pitchFamily="50" charset="-128"/>
              <a:ea typeface="Meiryo UI" panose="020B0604030504040204" pitchFamily="50" charset="-128"/>
            </a:endParaRPr>
          </a:p>
        </p:txBody>
      </p:sp>
      <p:cxnSp>
        <p:nvCxnSpPr>
          <p:cNvPr id="49" name="直線コネクタ 48"/>
          <p:cNvCxnSpPr/>
          <p:nvPr/>
        </p:nvCxnSpPr>
        <p:spPr>
          <a:xfrm flipV="1">
            <a:off x="5346261" y="1103032"/>
            <a:ext cx="638448" cy="310677"/>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947196" y="1958626"/>
            <a:ext cx="1706726"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軽症・調査中</a:t>
            </a:r>
            <a:endParaRPr kumimoji="1" lang="en-US" altLang="ja-JP"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939085" y="1689511"/>
            <a:ext cx="1706726"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無症状</a:t>
            </a:r>
            <a:endParaRPr kumimoji="1" lang="en-US" altLang="ja-JP" dirty="0" smtClean="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044285" y="3258006"/>
            <a:ext cx="1446542"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132</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11378" y="2061390"/>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750092" y="2416678"/>
            <a:ext cx="1758290"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重症化　</a:t>
            </a:r>
            <a:r>
              <a:rPr lang="en-US" altLang="ja-JP" dirty="0" smtClean="0">
                <a:latin typeface="Meiryo UI" panose="020B0604030504040204" pitchFamily="50" charset="-128"/>
                <a:ea typeface="Meiryo UI" panose="020B0604030504040204" pitchFamily="50" charset="-128"/>
              </a:rPr>
              <a:t>392</a:t>
            </a:r>
            <a:r>
              <a:rPr lang="ja-JP" altLang="en-US" dirty="0" smtClean="0">
                <a:latin typeface="Meiryo UI" panose="020B0604030504040204" pitchFamily="50" charset="-128"/>
                <a:ea typeface="Meiryo UI" panose="020B0604030504040204" pitchFamily="50" charset="-128"/>
              </a:rPr>
              <a:t>名</a:t>
            </a:r>
            <a:endParaRPr lang="en-US" altLang="ja-JP" dirty="0" smtClean="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39192" y="3589683"/>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289301" y="3222033"/>
            <a:ext cx="1933765"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入院療養</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重症</a:t>
            </a:r>
            <a:r>
              <a:rPr lang="en-US" altLang="ja-JP" dirty="0" smtClean="0">
                <a:latin typeface="Meiryo UI" panose="020B0604030504040204" pitchFamily="50" charset="-128"/>
                <a:ea typeface="Meiryo UI" panose="020B0604030504040204" pitchFamily="50" charset="-128"/>
              </a:rPr>
              <a:t>)</a:t>
            </a:r>
          </a:p>
          <a:p>
            <a:pPr algn="ctr"/>
            <a:r>
              <a:rPr lang="en-US" altLang="ja-JP" dirty="0">
                <a:latin typeface="Meiryo UI" panose="020B0604030504040204" pitchFamily="50" charset="-128"/>
                <a:ea typeface="Meiryo UI" panose="020B0604030504040204" pitchFamily="50" charset="-128"/>
              </a:rPr>
              <a:t>524</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34584" y="1902843"/>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72" idx="3"/>
            <a:endCxn id="222" idx="1"/>
          </p:cNvCxnSpPr>
          <p:nvPr/>
        </p:nvCxnSpPr>
        <p:spPr>
          <a:xfrm>
            <a:off x="9223066" y="3545199"/>
            <a:ext cx="1221957" cy="1059892"/>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03359" y="3607244"/>
            <a:ext cx="1477448"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179</a:t>
            </a:r>
            <a:r>
              <a:rPr lang="ja-JP" altLang="en-US" dirty="0" smtClean="0">
                <a:latin typeface="Meiryo UI" panose="020B0604030504040204" pitchFamily="50" charset="-128"/>
                <a:ea typeface="Meiryo UI" panose="020B0604030504040204" pitchFamily="50" charset="-128"/>
              </a:rPr>
              <a:t>名　</a:t>
            </a:r>
            <a:endParaRPr lang="en-US" altLang="ja-JP" dirty="0" smtClean="0">
              <a:latin typeface="Meiryo UI" panose="020B0604030504040204" pitchFamily="50" charset="-128"/>
              <a:ea typeface="Meiryo UI" panose="020B0604030504040204" pitchFamily="50" charset="-128"/>
            </a:endParaRPr>
          </a:p>
        </p:txBody>
      </p:sp>
      <p:cxnSp>
        <p:nvCxnSpPr>
          <p:cNvPr id="104" name="直線コネクタ 103"/>
          <p:cNvCxnSpPr>
            <a:stCxn id="72" idx="3"/>
            <a:endCxn id="217" idx="1"/>
          </p:cNvCxnSpPr>
          <p:nvPr/>
        </p:nvCxnSpPr>
        <p:spPr>
          <a:xfrm>
            <a:off x="9223066" y="3545199"/>
            <a:ext cx="1180293" cy="47850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41565" y="4413845"/>
            <a:ext cx="1568270"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64</a:t>
            </a:r>
            <a:r>
              <a:rPr lang="ja-JP" altLang="en-US" dirty="0" smtClean="0">
                <a:latin typeface="Meiryo UI" panose="020B0604030504040204" pitchFamily="50" charset="-128"/>
                <a:ea typeface="Meiryo UI" panose="020B0604030504040204" pitchFamily="50" charset="-128"/>
              </a:rPr>
              <a:t>名</a:t>
            </a:r>
            <a:endParaRPr lang="en-US" altLang="ja-JP" baseline="64000" dirty="0" smtClean="0">
              <a:latin typeface="Meiryo UI" panose="020B0604030504040204" pitchFamily="50" charset="-128"/>
              <a:ea typeface="Meiryo UI" panose="020B0604030504040204" pitchFamily="50" charset="-128"/>
            </a:endParaRPr>
          </a:p>
        </p:txBody>
      </p:sp>
      <p:cxnSp>
        <p:nvCxnSpPr>
          <p:cNvPr id="112" name="直線コネクタ 111"/>
          <p:cNvCxnSpPr>
            <a:stCxn id="82" idx="1"/>
            <a:endCxn id="72" idx="3"/>
          </p:cNvCxnSpPr>
          <p:nvPr/>
        </p:nvCxnSpPr>
        <p:spPr>
          <a:xfrm flipH="1">
            <a:off x="9223066" y="3224137"/>
            <a:ext cx="1172438" cy="321062"/>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365340" y="2818146"/>
            <a:ext cx="1555306" cy="707886"/>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入院中</a:t>
            </a:r>
            <a:endParaRPr lang="en-US" altLang="ja-JP"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軽症中等症：</a:t>
            </a:r>
            <a:r>
              <a:rPr lang="en-US" altLang="ja-JP" sz="1100" dirty="0" smtClean="0">
                <a:latin typeface="Meiryo UI" panose="020B0604030504040204" pitchFamily="50" charset="-128"/>
                <a:ea typeface="Meiryo UI" panose="020B0604030504040204" pitchFamily="50" charset="-128"/>
              </a:rPr>
              <a:t>119</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重症：</a:t>
            </a:r>
            <a:r>
              <a:rPr lang="en-US" altLang="ja-JP" sz="1100" dirty="0" smtClean="0">
                <a:latin typeface="Meiryo UI" panose="020B0604030504040204" pitchFamily="50" charset="-128"/>
                <a:ea typeface="Meiryo UI" panose="020B0604030504040204" pitchFamily="50" charset="-128"/>
              </a:rPr>
              <a:t>162</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p:txBody>
      </p:sp>
      <p:cxnSp>
        <p:nvCxnSpPr>
          <p:cNvPr id="127" name="直線コネクタ 126"/>
          <p:cNvCxnSpPr>
            <a:stCxn id="213" idx="1"/>
            <a:endCxn id="42" idx="3"/>
          </p:cNvCxnSpPr>
          <p:nvPr/>
        </p:nvCxnSpPr>
        <p:spPr>
          <a:xfrm flipH="1" flipV="1">
            <a:off x="9137564" y="1876236"/>
            <a:ext cx="1242180" cy="300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37564" y="1884849"/>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01334" y="1370185"/>
            <a:ext cx="1436607"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10409938" y="1973740"/>
            <a:ext cx="178206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死亡　</a:t>
            </a:r>
            <a:r>
              <a:rPr lang="en-US" altLang="ja-JP" sz="1600" dirty="0">
                <a:latin typeface="Meiryo UI" panose="020B0604030504040204" pitchFamily="50" charset="-128"/>
                <a:ea typeface="Meiryo UI" panose="020B0604030504040204" pitchFamily="50" charset="-128"/>
              </a:rPr>
              <a:t>217</a:t>
            </a:r>
            <a:r>
              <a:rPr lang="ja-JP" altLang="en-US" sz="1600" dirty="0" smtClean="0">
                <a:latin typeface="Meiryo UI" panose="020B0604030504040204" pitchFamily="50" charset="-128"/>
                <a:ea typeface="Meiryo UI" panose="020B0604030504040204" pitchFamily="50" charset="-128"/>
              </a:rPr>
              <a:t>名</a:t>
            </a:r>
            <a:r>
              <a:rPr lang="en-US" altLang="ja-JP" sz="1600" baseline="50000" dirty="0" smtClean="0">
                <a:latin typeface="Meiryo UI" panose="020B0604030504040204" pitchFamily="50" charset="-128"/>
                <a:ea typeface="Meiryo UI" panose="020B0604030504040204" pitchFamily="50" charset="-128"/>
              </a:rPr>
              <a:t>※</a:t>
            </a:r>
            <a:endParaRPr lang="en-US" altLang="ja-JP" sz="1600" baseline="500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9021709" y="2371656"/>
            <a:ext cx="1176092"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入院中</a:t>
            </a:r>
            <a:endParaRPr kumimoji="1" lang="en-US" altLang="ja-JP" dirty="0" smtClean="0">
              <a:latin typeface="Meiryo UI" panose="020B0604030504040204" pitchFamily="50" charset="-128"/>
              <a:ea typeface="Meiryo UI" panose="020B0604030504040204" pitchFamily="50" charset="-128"/>
            </a:endParaRPr>
          </a:p>
        </p:txBody>
      </p:sp>
      <p:cxnSp>
        <p:nvCxnSpPr>
          <p:cNvPr id="157" name="直線コネクタ 156"/>
          <p:cNvCxnSpPr>
            <a:stCxn id="42" idx="3"/>
            <a:endCxn id="212" idx="1"/>
          </p:cNvCxnSpPr>
          <p:nvPr/>
        </p:nvCxnSpPr>
        <p:spPr>
          <a:xfrm flipV="1">
            <a:off x="9137564" y="1557623"/>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6903968" y="2910904"/>
            <a:ext cx="458202" cy="408413"/>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381172" y="1272502"/>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7" name="角丸四角形 216"/>
          <p:cNvSpPr/>
          <p:nvPr/>
        </p:nvSpPr>
        <p:spPr>
          <a:xfrm>
            <a:off x="10386652" y="3537945"/>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7" name="直線コネクタ 226"/>
          <p:cNvCxnSpPr/>
          <p:nvPr/>
        </p:nvCxnSpPr>
        <p:spPr>
          <a:xfrm flipH="1" flipV="1">
            <a:off x="5312690" y="1622676"/>
            <a:ext cx="411939" cy="119885"/>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06685" y="2294496"/>
            <a:ext cx="1845105" cy="61018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1" name="直線コネクタ 240"/>
          <p:cNvCxnSpPr/>
          <p:nvPr/>
        </p:nvCxnSpPr>
        <p:spPr>
          <a:xfrm flipV="1">
            <a:off x="3526770" y="1656156"/>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059923" y="1581099"/>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5" name="テキスト ボックス 244"/>
          <p:cNvSpPr txBox="1"/>
          <p:nvPr/>
        </p:nvSpPr>
        <p:spPr>
          <a:xfrm>
            <a:off x="2260988" y="1405464"/>
            <a:ext cx="1079142" cy="276999"/>
          </a:xfrm>
          <a:prstGeom prst="rect">
            <a:avLst/>
          </a:prstGeom>
          <a:solidFill>
            <a:schemeClr val="lt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sp>
        <p:nvSpPr>
          <p:cNvPr id="247" name="角丸四角形 246"/>
          <p:cNvSpPr/>
          <p:nvPr/>
        </p:nvSpPr>
        <p:spPr>
          <a:xfrm>
            <a:off x="2005284" y="3137696"/>
            <a:ext cx="1533908" cy="8678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5" name="テキスト ボックス 234"/>
          <p:cNvSpPr txBox="1"/>
          <p:nvPr/>
        </p:nvSpPr>
        <p:spPr>
          <a:xfrm>
            <a:off x="2254270" y="2952085"/>
            <a:ext cx="1079142" cy="276999"/>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cxnSp>
        <p:nvCxnSpPr>
          <p:cNvPr id="64" name="直線コネクタ 63"/>
          <p:cNvCxnSpPr>
            <a:stCxn id="42" idx="1"/>
          </p:cNvCxnSpPr>
          <p:nvPr/>
        </p:nvCxnSpPr>
        <p:spPr>
          <a:xfrm flipH="1" flipV="1">
            <a:off x="6839320" y="1875104"/>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883853" y="1692558"/>
            <a:ext cx="1300746"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入院療養等　</a:t>
            </a:r>
            <a:endParaRPr kumimoji="1" lang="en-US" altLang="ja-JP" sz="16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7912225" y="1522377"/>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155034" y="2413548"/>
            <a:ext cx="1207615" cy="8585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526997" y="3991434"/>
            <a:ext cx="161725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重症率：</a:t>
            </a:r>
            <a:r>
              <a:rPr lang="en-US" altLang="ja-JP" sz="1600" b="1" dirty="0" smtClean="0">
                <a:latin typeface="Meiryo UI" panose="020B0604030504040204" pitchFamily="50" charset="-128"/>
                <a:ea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p:txBody>
      </p:sp>
      <p:sp>
        <p:nvSpPr>
          <p:cNvPr id="81" name="正方形/長方形 80"/>
          <p:cNvSpPr/>
          <p:nvPr/>
        </p:nvSpPr>
        <p:spPr>
          <a:xfrm>
            <a:off x="3632526" y="3015285"/>
            <a:ext cx="2895577" cy="577081"/>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重症の定義</a:t>
            </a:r>
            <a:endParaRPr lang="en-US" altLang="ja-JP"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重症病床における</a:t>
            </a:r>
            <a:r>
              <a:rPr lang="en-US" altLang="ja-JP" sz="1050" dirty="0" smtClean="0">
                <a:latin typeface="Meiryo UI" panose="020B0604030504040204" pitchFamily="50" charset="-128"/>
                <a:ea typeface="Meiryo UI" panose="020B0604030504040204" pitchFamily="50" charset="-128"/>
              </a:rPr>
              <a:t>ICU</a:t>
            </a:r>
            <a:r>
              <a:rPr lang="ja-JP" altLang="en-US" sz="1050" dirty="0" smtClean="0">
                <a:latin typeface="Meiryo UI" panose="020B0604030504040204" pitchFamily="50" charset="-128"/>
                <a:ea typeface="Meiryo UI" panose="020B0604030504040204" pitchFamily="50" charset="-128"/>
              </a:rPr>
              <a:t>入室、</a:t>
            </a:r>
            <a:r>
              <a:rPr lang="ja-JP" altLang="en-US" sz="1050" dirty="0">
                <a:latin typeface="Meiryo UI" panose="020B0604030504040204" pitchFamily="50" charset="-128"/>
                <a:ea typeface="Meiryo UI" panose="020B0604030504040204" pitchFamily="50" charset="-128"/>
              </a:rPr>
              <a:t>人工呼吸器装着</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ECMO</a:t>
            </a:r>
            <a:r>
              <a:rPr lang="ja-JP" altLang="en-US" sz="1050" dirty="0" smtClean="0">
                <a:latin typeface="Meiryo UI" panose="020B0604030504040204" pitchFamily="50" charset="-128"/>
                <a:ea typeface="Meiryo UI" panose="020B0604030504040204" pitchFamily="50" charset="-128"/>
              </a:rPr>
              <a:t>使用</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のいずれかとした</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94919" y="3300245"/>
            <a:ext cx="1760418"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(10/</a:t>
            </a:r>
            <a:r>
              <a:rPr lang="en-US" altLang="ja-JP" sz="1100" dirty="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12/23</a:t>
            </a:r>
            <a:r>
              <a:rPr lang="ja-JP" altLang="en-US" sz="1100" dirty="0" smtClean="0">
                <a:latin typeface="Meiryo UI" panose="020B0604030504040204" pitchFamily="50" charset="-128"/>
                <a:ea typeface="Meiryo UI" panose="020B0604030504040204" pitchFamily="50" charset="-128"/>
              </a:rPr>
              <a:t>判明分</a:t>
            </a:r>
            <a:r>
              <a:rPr lang="en-US" altLang="ja-JP" sz="1100" dirty="0" smtClean="0">
                <a:latin typeface="Meiryo UI" panose="020B0604030504040204" pitchFamily="50" charset="-128"/>
                <a:ea typeface="Meiryo UI" panose="020B0604030504040204" pitchFamily="50" charset="-128"/>
              </a:rPr>
              <a:t>)</a:t>
            </a:r>
          </a:p>
        </p:txBody>
      </p:sp>
      <p:sp>
        <p:nvSpPr>
          <p:cNvPr id="88" name="テキスト ボックス 87"/>
          <p:cNvSpPr txBox="1"/>
          <p:nvPr/>
        </p:nvSpPr>
        <p:spPr>
          <a:xfrm>
            <a:off x="-72482" y="1103032"/>
            <a:ext cx="249299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重症及び死亡例の経過</a:t>
            </a:r>
            <a:endParaRPr kumimoji="1"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10382218" y="2812790"/>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10197801" y="5377291"/>
            <a:ext cx="1956551"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死亡</a:t>
            </a:r>
            <a:r>
              <a:rPr lang="ja-JP" altLang="en-US" sz="1600" b="1" dirty="0" smtClean="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281</a:t>
            </a:r>
            <a:r>
              <a:rPr lang="ja-JP" altLang="en-US" sz="1600" b="1" dirty="0" smtClean="0">
                <a:latin typeface="Meiryo UI" panose="020B0604030504040204" pitchFamily="50" charset="-128"/>
                <a:ea typeface="Meiryo UI" panose="020B0604030504040204" pitchFamily="50" charset="-128"/>
              </a:rPr>
              <a:t>名</a:t>
            </a:r>
            <a:endParaRPr lang="ja-JP" altLang="en-US" sz="1600" b="1" dirty="0">
              <a:latin typeface="Meiryo UI" panose="020B0604030504040204" pitchFamily="50" charset="-128"/>
              <a:ea typeface="Meiryo UI" panose="020B0604030504040204" pitchFamily="50" charset="-128"/>
            </a:endParaRPr>
          </a:p>
        </p:txBody>
      </p:sp>
      <p:sp>
        <p:nvSpPr>
          <p:cNvPr id="76" name="正方形/長方形 75"/>
          <p:cNvSpPr/>
          <p:nvPr/>
        </p:nvSpPr>
        <p:spPr>
          <a:xfrm>
            <a:off x="10379744" y="5702567"/>
            <a:ext cx="1624163" cy="369332"/>
          </a:xfrm>
          <a:prstGeom prst="rect">
            <a:avLst/>
          </a:prstGeom>
          <a:ln w="41275" cmpd="sng">
            <a:solidFill>
              <a:srgbClr val="FF0000"/>
            </a:solidFill>
          </a:ln>
        </p:spPr>
        <p:txBody>
          <a:bodyPr wrap="none">
            <a:spAutoFit/>
          </a:bodyPr>
          <a:lstStyle/>
          <a:p>
            <a:r>
              <a:rPr lang="ja-JP" altLang="en-US" b="1" dirty="0">
                <a:latin typeface="Meiryo UI" panose="020B0604030504040204" pitchFamily="50" charset="-128"/>
                <a:ea typeface="Meiryo UI" panose="020B0604030504040204" pitchFamily="50" charset="-128"/>
              </a:rPr>
              <a:t>死亡率</a:t>
            </a:r>
            <a:r>
              <a:rPr lang="en-US" altLang="ja-JP" b="1" dirty="0" smtClean="0">
                <a:latin typeface="Meiryo UI" panose="020B0604030504040204" pitchFamily="50" charset="-128"/>
                <a:ea typeface="Meiryo UI" panose="020B0604030504040204" pitchFamily="50" charset="-128"/>
              </a:rPr>
              <a:t>:1.7%</a:t>
            </a:r>
            <a:endParaRPr lang="en-US" altLang="ja-JP"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7073" y="33349"/>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重症及び死亡事例のまとめ（</a:t>
            </a:r>
            <a:r>
              <a:rPr lang="en-US" altLang="ja-JP" sz="2400" b="1" dirty="0" smtClean="0">
                <a:latin typeface="UD デジタル 教科書体 NP-B" panose="02020700000000000000" pitchFamily="18" charset="-128"/>
                <a:ea typeface="UD デジタル 教科書体 NP-B" panose="02020700000000000000" pitchFamily="18" charset="-128"/>
              </a:rPr>
              <a:t>12</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2</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099208" y="6227898"/>
            <a:ext cx="2743200" cy="365125"/>
          </a:xfrm>
        </p:spPr>
        <p:txBody>
          <a:bodyPr/>
          <a:lstStyle/>
          <a:p>
            <a:fld id="{0B62D5CB-8769-475A-9BC8-A2F17E2F558B}" type="slidenum">
              <a:rPr kumimoji="1" lang="ja-JP" altLang="en-US" smtClean="0"/>
              <a:t>30</a:t>
            </a:fld>
            <a:endParaRPr kumimoji="1" lang="ja-JP" altLang="en-US" dirty="0"/>
          </a:p>
        </p:txBody>
      </p:sp>
      <p:sp>
        <p:nvSpPr>
          <p:cNvPr id="60" name="テキスト ボックス 59"/>
          <p:cNvSpPr txBox="1"/>
          <p:nvPr/>
        </p:nvSpPr>
        <p:spPr>
          <a:xfrm>
            <a:off x="135999" y="4222201"/>
            <a:ext cx="383310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全国と大阪府の陽性者数と死亡者数（死亡率）の比較</a:t>
            </a:r>
            <a:endParaRPr kumimoji="1" lang="ja-JP" altLang="en-US" sz="12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8235582" y="4652056"/>
            <a:ext cx="1803963"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234320" y="4679510"/>
            <a:ext cx="1869423" cy="523220"/>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重症から死亡：</a:t>
            </a:r>
            <a:r>
              <a:rPr lang="en-US" altLang="ja-JP" sz="1400" b="1" dirty="0">
                <a:latin typeface="Meiryo UI" panose="020B0604030504040204" pitchFamily="50" charset="-128"/>
                <a:ea typeface="Meiryo UI" panose="020B0604030504040204" pitchFamily="50" charset="-128"/>
              </a:rPr>
              <a:t>6</a:t>
            </a:r>
            <a:r>
              <a:rPr lang="en-US" altLang="ja-JP" sz="1400" b="1" dirty="0" smtClean="0">
                <a:latin typeface="Meiryo UI" panose="020B0604030504040204" pitchFamily="50" charset="-128"/>
                <a:ea typeface="Meiryo UI" panose="020B0604030504040204" pitchFamily="50" charset="-128"/>
              </a:rPr>
              <a:t>4</a:t>
            </a:r>
            <a:r>
              <a:rPr kumimoji="1" lang="ja-JP" altLang="en-US" sz="1400" b="1" dirty="0" smtClean="0">
                <a:latin typeface="Meiryo UI" panose="020B0604030504040204" pitchFamily="50" charset="-128"/>
                <a:ea typeface="Meiryo UI" panose="020B0604030504040204" pitchFamily="50" charset="-128"/>
              </a:rPr>
              <a:t>名</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12.2</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flipH="1">
            <a:off x="10384911" y="4930367"/>
            <a:ext cx="1734607" cy="400110"/>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公表時点</a:t>
            </a:r>
            <a:r>
              <a:rPr lang="ja-JP" altLang="en-US" sz="1000" dirty="0">
                <a:latin typeface="Meiryo UI" panose="020B0604030504040204" pitchFamily="50" charset="-128"/>
                <a:ea typeface="Meiryo UI" panose="020B0604030504040204" pitchFamily="50" charset="-128"/>
              </a:rPr>
              <a:t>で</a:t>
            </a:r>
            <a:r>
              <a:rPr kumimoji="1" lang="ja-JP" altLang="en-US" sz="1000" dirty="0" smtClean="0">
                <a:latin typeface="Meiryo UI" panose="020B0604030504040204" pitchFamily="50" charset="-128"/>
                <a:ea typeface="Meiryo UI" panose="020B0604030504040204" pitchFamily="50" charset="-128"/>
              </a:rPr>
              <a:t>死亡されて</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いた事例</a:t>
            </a:r>
            <a:r>
              <a:rPr kumimoji="1" lang="en-US" altLang="ja-JP" sz="1000" dirty="0" smtClean="0">
                <a:latin typeface="Meiryo UI" panose="020B0604030504040204" pitchFamily="50" charset="-128"/>
                <a:ea typeface="Meiryo UI" panose="020B0604030504040204" pitchFamily="50" charset="-128"/>
              </a:rPr>
              <a:t>(N=23)</a:t>
            </a:r>
            <a:r>
              <a:rPr kumimoji="1" lang="ja-JP" altLang="en-US" sz="1000" dirty="0" smtClean="0">
                <a:latin typeface="Meiryo UI" panose="020B0604030504040204" pitchFamily="50" charset="-128"/>
                <a:ea typeface="Meiryo UI" panose="020B0604030504040204" pitchFamily="50" charset="-128"/>
              </a:rPr>
              <a:t>含む。</a:t>
            </a:r>
            <a:endParaRPr kumimoji="1" lang="ja-JP" altLang="en-US" sz="1000" dirty="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FC024533-669C-48B1-82E7-C27042384F7F}"/>
              </a:ext>
            </a:extLst>
          </p:cNvPr>
          <p:cNvSpPr/>
          <p:nvPr/>
        </p:nvSpPr>
        <p:spPr>
          <a:xfrm>
            <a:off x="437327" y="6393434"/>
            <a:ext cx="10248869" cy="3939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第三波の死亡率は第二波を上回り、全国よりも高い。</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7" name="図 6"/>
          <p:cNvPicPr>
            <a:picLocks noChangeAspect="1"/>
          </p:cNvPicPr>
          <p:nvPr/>
        </p:nvPicPr>
        <p:blipFill>
          <a:blip r:embed="rId2"/>
          <a:stretch>
            <a:fillRect/>
          </a:stretch>
        </p:blipFill>
        <p:spPr>
          <a:xfrm>
            <a:off x="161609" y="4356032"/>
            <a:ext cx="7198314" cy="2073375"/>
          </a:xfrm>
          <a:prstGeom prst="rect">
            <a:avLst/>
          </a:prstGeom>
        </p:spPr>
      </p:pic>
    </p:spTree>
    <p:extLst>
      <p:ext uri="{BB962C8B-B14F-4D97-AF65-F5344CB8AC3E}">
        <p14:creationId xmlns:p14="http://schemas.microsoft.com/office/powerpoint/2010/main" val="2571383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6298" y="2357575"/>
            <a:ext cx="3594254" cy="584775"/>
          </a:xfrm>
          <a:prstGeom prst="rect">
            <a:avLst/>
          </a:prstGeom>
          <a:noFill/>
        </p:spPr>
        <p:txBody>
          <a:bodyPr wrap="none" rtlCol="0">
            <a:spAutoFit/>
          </a:bodyPr>
          <a:lstStyle/>
          <a:p>
            <a:r>
              <a:rPr kumimoji="1" lang="en-US" altLang="ja-JP" sz="1050" dirty="0" smtClean="0"/>
              <a:t>40</a:t>
            </a:r>
            <a:r>
              <a:rPr kumimoji="1" lang="ja-JP" altLang="en-US" sz="1050" dirty="0" smtClean="0"/>
              <a:t>代以上の陽性者に占める</a:t>
            </a:r>
            <a:r>
              <a:rPr lang="ja-JP" altLang="en-US" sz="1050" dirty="0"/>
              <a:t>死</a:t>
            </a:r>
            <a:r>
              <a:rPr lang="ja-JP" altLang="en-US" sz="1050" dirty="0" smtClean="0"/>
              <a:t>亡</a:t>
            </a:r>
            <a:r>
              <a:rPr lang="ja-JP" altLang="en-US" sz="1050" dirty="0"/>
              <a:t>者</a:t>
            </a:r>
            <a:r>
              <a:rPr kumimoji="1" lang="ja-JP" altLang="en-US" sz="1050" dirty="0" smtClean="0"/>
              <a:t>の割合：</a:t>
            </a:r>
            <a:r>
              <a:rPr lang="en-US" altLang="ja-JP" sz="1050" dirty="0"/>
              <a:t>8.3</a:t>
            </a:r>
            <a:r>
              <a:rPr kumimoji="1" lang="en-US" altLang="ja-JP" sz="1050" dirty="0" smtClean="0"/>
              <a:t>%</a:t>
            </a:r>
            <a:r>
              <a:rPr kumimoji="1" lang="en-US" altLang="ja-JP" sz="900" dirty="0" smtClean="0"/>
              <a:t>(87/1054)</a:t>
            </a:r>
          </a:p>
          <a:p>
            <a:r>
              <a:rPr lang="en-US" altLang="ja-JP" sz="1050" dirty="0" smtClean="0"/>
              <a:t>60</a:t>
            </a:r>
            <a:r>
              <a:rPr lang="ja-JP" altLang="en-US" sz="1050" dirty="0" smtClean="0"/>
              <a:t>代</a:t>
            </a:r>
            <a:r>
              <a:rPr lang="ja-JP" altLang="en-US" sz="1050" dirty="0"/>
              <a:t>以上</a:t>
            </a:r>
            <a:r>
              <a:rPr lang="ja-JP" altLang="en-US" sz="1050" dirty="0" smtClean="0"/>
              <a:t>の陽性者に占める死亡者の割合：</a:t>
            </a:r>
            <a:r>
              <a:rPr lang="en-US" altLang="ja-JP" sz="1050" dirty="0" smtClean="0"/>
              <a:t>16</a:t>
            </a:r>
            <a:r>
              <a:rPr lang="en-US" altLang="ja-JP" sz="1050" dirty="0"/>
              <a:t>.</a:t>
            </a:r>
            <a:r>
              <a:rPr lang="en-US" altLang="ja-JP" sz="1050" dirty="0" smtClean="0"/>
              <a:t>6%</a:t>
            </a:r>
            <a:r>
              <a:rPr lang="en-US" altLang="ja-JP" sz="900" dirty="0" smtClean="0"/>
              <a:t>(81/489)</a:t>
            </a:r>
          </a:p>
          <a:p>
            <a:r>
              <a:rPr lang="ja-JP" altLang="en-US" sz="1050" dirty="0" smtClean="0"/>
              <a:t>全陽性者数に占める</a:t>
            </a:r>
            <a:r>
              <a:rPr lang="ja-JP" altLang="en-US" sz="1050" dirty="0"/>
              <a:t>死</a:t>
            </a:r>
            <a:r>
              <a:rPr lang="ja-JP" altLang="en-US" sz="1050" dirty="0" smtClean="0"/>
              <a:t>亡</a:t>
            </a:r>
            <a:r>
              <a:rPr lang="ja-JP" altLang="en-US" sz="1050" dirty="0"/>
              <a:t>者</a:t>
            </a:r>
            <a:r>
              <a:rPr lang="ja-JP" altLang="en-US" sz="1050" dirty="0" smtClean="0"/>
              <a:t>の割合：</a:t>
            </a:r>
            <a:r>
              <a:rPr lang="en-US" altLang="ja-JP" sz="1050" dirty="0"/>
              <a:t>4.9</a:t>
            </a:r>
            <a:r>
              <a:rPr lang="en-US" altLang="ja-JP" sz="1050" dirty="0" smtClean="0"/>
              <a:t>%</a:t>
            </a:r>
            <a:r>
              <a:rPr lang="en-US" altLang="ja-JP" sz="900" dirty="0" smtClean="0"/>
              <a:t>(87/1786)</a:t>
            </a:r>
          </a:p>
        </p:txBody>
      </p:sp>
      <p:sp>
        <p:nvSpPr>
          <p:cNvPr id="19" name="テキスト ボックス 18"/>
          <p:cNvSpPr txBox="1"/>
          <p:nvPr/>
        </p:nvSpPr>
        <p:spPr>
          <a:xfrm>
            <a:off x="4345022" y="2300449"/>
            <a:ext cx="3781805" cy="577081"/>
          </a:xfrm>
          <a:prstGeom prst="rect">
            <a:avLst/>
          </a:prstGeom>
          <a:noFill/>
        </p:spPr>
        <p:txBody>
          <a:bodyPr wrap="none" rtlCol="0">
            <a:spAutoFit/>
          </a:bodyPr>
          <a:lstStyle/>
          <a:p>
            <a:r>
              <a:rPr kumimoji="1" lang="en-US" altLang="ja-JP" sz="1050" dirty="0" smtClean="0"/>
              <a:t>40</a:t>
            </a:r>
            <a:r>
              <a:rPr kumimoji="1" lang="ja-JP" altLang="en-US" sz="1050" dirty="0" smtClean="0"/>
              <a:t>代以上の陽性者に占める</a:t>
            </a:r>
            <a:r>
              <a:rPr lang="ja-JP" altLang="en-US" sz="1050" dirty="0" smtClean="0"/>
              <a:t>死亡者</a:t>
            </a:r>
            <a:r>
              <a:rPr kumimoji="1" lang="ja-JP" altLang="en-US" sz="1050" dirty="0" smtClean="0"/>
              <a:t>の割合：</a:t>
            </a:r>
            <a:r>
              <a:rPr lang="en-US" altLang="ja-JP" sz="1050" dirty="0"/>
              <a:t>3.5</a:t>
            </a:r>
            <a:r>
              <a:rPr kumimoji="1" lang="en-US" altLang="ja-JP" sz="1050" dirty="0" smtClean="0"/>
              <a:t>%</a:t>
            </a:r>
            <a:r>
              <a:rPr kumimoji="1" lang="en-US" altLang="ja-JP" sz="900" dirty="0" smtClean="0"/>
              <a:t>(142/4012)</a:t>
            </a:r>
          </a:p>
          <a:p>
            <a:r>
              <a:rPr lang="en-US" altLang="ja-JP" sz="1050" dirty="0" smtClean="0"/>
              <a:t>60</a:t>
            </a:r>
            <a:r>
              <a:rPr lang="ja-JP" altLang="en-US" sz="1050" dirty="0" smtClean="0"/>
              <a:t>代</a:t>
            </a:r>
            <a:r>
              <a:rPr lang="ja-JP" altLang="en-US" sz="1050" dirty="0"/>
              <a:t>以上</a:t>
            </a:r>
            <a:r>
              <a:rPr lang="ja-JP" altLang="en-US" sz="1050" dirty="0" smtClean="0"/>
              <a:t>の陽性者に占める死亡者の割合：</a:t>
            </a:r>
            <a:r>
              <a:rPr lang="en-US" altLang="ja-JP" sz="1050" dirty="0" smtClean="0"/>
              <a:t>7.6%</a:t>
            </a:r>
            <a:r>
              <a:rPr lang="en-US" altLang="ja-JP" sz="900" dirty="0" smtClean="0"/>
              <a:t>(138/1805)</a:t>
            </a:r>
            <a:endParaRPr kumimoji="1" lang="en-US" altLang="ja-JP" sz="900" dirty="0" smtClean="0"/>
          </a:p>
          <a:p>
            <a:r>
              <a:rPr lang="ja-JP" altLang="en-US" sz="1050" dirty="0" smtClean="0"/>
              <a:t>全陽性者数に占める</a:t>
            </a:r>
            <a:r>
              <a:rPr lang="ja-JP" altLang="en-US" sz="1050" dirty="0"/>
              <a:t>死</a:t>
            </a:r>
            <a:r>
              <a:rPr lang="ja-JP" altLang="en-US" sz="1050" dirty="0" smtClean="0"/>
              <a:t>亡</a:t>
            </a:r>
            <a:r>
              <a:rPr lang="ja-JP" altLang="en-US" sz="1050" dirty="0"/>
              <a:t>者</a:t>
            </a:r>
            <a:r>
              <a:rPr lang="ja-JP" altLang="en-US" sz="1050" dirty="0" smtClean="0"/>
              <a:t>の割合：</a:t>
            </a:r>
            <a:r>
              <a:rPr lang="en-US" altLang="ja-JP" sz="1050" dirty="0"/>
              <a:t>1.5</a:t>
            </a:r>
            <a:r>
              <a:rPr lang="en-US" altLang="ja-JP" sz="1050" dirty="0" smtClean="0"/>
              <a:t>%</a:t>
            </a:r>
            <a:r>
              <a:rPr lang="en-US" altLang="ja-JP" sz="900" dirty="0" smtClean="0"/>
              <a:t>(142/9271)</a:t>
            </a:r>
            <a:endParaRPr kumimoji="1" lang="ja-JP" altLang="en-US" sz="900" dirty="0"/>
          </a:p>
        </p:txBody>
      </p:sp>
      <p:sp>
        <p:nvSpPr>
          <p:cNvPr id="2" name="テキスト ボックス 1"/>
          <p:cNvSpPr txBox="1"/>
          <p:nvPr/>
        </p:nvSpPr>
        <p:spPr>
          <a:xfrm>
            <a:off x="257196" y="6179265"/>
            <a:ext cx="10142520"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100" dirty="0" smtClean="0">
                <a:latin typeface="Meiryo UI" panose="020B0604030504040204" pitchFamily="50" charset="-128"/>
                <a:ea typeface="Meiryo UI" panose="020B0604030504040204" pitchFamily="50" charset="-128"/>
              </a:rPr>
              <a:t>COPD</a:t>
            </a:r>
            <a:r>
              <a:rPr lang="ja-JP" altLang="en-US" sz="1100" dirty="0" smtClean="0">
                <a:latin typeface="Meiryo UI" panose="020B0604030504040204" pitchFamily="50" charset="-128"/>
                <a:ea typeface="Meiryo UI" panose="020B0604030504040204" pitchFamily="50" charset="-128"/>
              </a:rPr>
              <a:t>等）、透析患者、</a:t>
            </a:r>
            <a:r>
              <a:rPr lang="ja-JP" altLang="en-US" sz="1100" dirty="0">
                <a:latin typeface="Meiryo UI" panose="020B0604030504040204" pitchFamily="50" charset="-128"/>
                <a:ea typeface="Meiryo UI" panose="020B0604030504040204" pitchFamily="50" charset="-128"/>
              </a:rPr>
              <a:t>免疫</a:t>
            </a:r>
            <a:r>
              <a:rPr lang="ja-JP" altLang="en-US" sz="11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628751" y="4327347"/>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76.8</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a:latin typeface="Meiryo UI" panose="020B0604030504040204" pitchFamily="50" charset="-128"/>
                <a:ea typeface="Meiryo UI" panose="020B0604030504040204" pitchFamily="50" charset="-128"/>
              </a:rPr>
              <a:t>97.2</a:t>
            </a:r>
            <a:r>
              <a:rPr lang="en-US" altLang="ja-JP" sz="800" dirty="0" smtClean="0">
                <a:latin typeface="Meiryo UI" panose="020B0604030504040204" pitchFamily="50" charset="-128"/>
                <a:ea typeface="Meiryo UI" panose="020B0604030504040204" pitchFamily="50" charset="-128"/>
              </a:rPr>
              <a:t>%</a:t>
            </a:r>
          </a:p>
        </p:txBody>
      </p:sp>
      <p:sp>
        <p:nvSpPr>
          <p:cNvPr id="23" name="テキスト ボックス 22"/>
          <p:cNvSpPr txBox="1"/>
          <p:nvPr/>
        </p:nvSpPr>
        <p:spPr>
          <a:xfrm>
            <a:off x="2522245" y="4401388"/>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a:latin typeface="Meiryo UI" panose="020B0604030504040204" pitchFamily="50" charset="-128"/>
                <a:ea typeface="Meiryo UI" panose="020B0604030504040204" pitchFamily="50" charset="-128"/>
              </a:rPr>
              <a:t>73.8</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93.1%</a:t>
            </a:r>
          </a:p>
        </p:txBody>
      </p:sp>
      <p:sp>
        <p:nvSpPr>
          <p:cNvPr id="22" name="正方形/長方形 21"/>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死亡</a:t>
            </a:r>
            <a:r>
              <a:rPr lang="ja-JP" altLang="en-US" sz="2400" b="1" dirty="0" smtClean="0">
                <a:latin typeface="UD デジタル 教科書体 NP-B" panose="02020700000000000000" pitchFamily="18" charset="-128"/>
                <a:ea typeface="UD デジタル 教科書体 NP-B" panose="02020700000000000000" pitchFamily="18" charset="-128"/>
              </a:rPr>
              <a:t>者のまとめ（</a:t>
            </a:r>
            <a:r>
              <a:rPr lang="en-US" altLang="ja-JP" sz="2400" b="1" dirty="0">
                <a:latin typeface="UD デジタル 教科書体 NP-B" panose="02020700000000000000" pitchFamily="18" charset="-128"/>
                <a:ea typeface="UD デジタル 教科書体 NP-B" panose="02020700000000000000" pitchFamily="18" charset="-128"/>
              </a:rPr>
              <a:t>12</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2</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214343"/>
            <a:ext cx="2743200" cy="365125"/>
          </a:xfrm>
        </p:spPr>
        <p:txBody>
          <a:bodyPr/>
          <a:lstStyle/>
          <a:p>
            <a:fld id="{0B62D5CB-8769-475A-9BC8-A2F17E2F558B}" type="slidenum">
              <a:rPr kumimoji="1" lang="ja-JP" altLang="en-US" smtClean="0"/>
              <a:t>31</a:t>
            </a:fld>
            <a:endParaRPr kumimoji="1" lang="ja-JP" altLang="en-US" dirty="0"/>
          </a:p>
        </p:txBody>
      </p:sp>
      <p:sp>
        <p:nvSpPr>
          <p:cNvPr id="26" name="正方形/長方形 25"/>
          <p:cNvSpPr/>
          <p:nvPr/>
        </p:nvSpPr>
        <p:spPr>
          <a:xfrm>
            <a:off x="1043795" y="646699"/>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828383" y="675641"/>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641518"/>
            <a:ext cx="3750859" cy="5524585"/>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13300" y="641518"/>
            <a:ext cx="3750859" cy="5524585"/>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641518"/>
            <a:ext cx="3750859" cy="552458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902360" y="666829"/>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344614" y="2307848"/>
            <a:ext cx="3685624" cy="577081"/>
          </a:xfrm>
          <a:prstGeom prst="rect">
            <a:avLst/>
          </a:prstGeom>
          <a:noFill/>
        </p:spPr>
        <p:txBody>
          <a:bodyPr wrap="none" rtlCol="0">
            <a:spAutoFit/>
          </a:bodyPr>
          <a:lstStyle/>
          <a:p>
            <a:r>
              <a:rPr kumimoji="1" lang="en-US" altLang="ja-JP" sz="1050" dirty="0" smtClean="0"/>
              <a:t>40</a:t>
            </a:r>
            <a:r>
              <a:rPr kumimoji="1" lang="ja-JP" altLang="en-US" sz="1050" dirty="0" smtClean="0"/>
              <a:t>代以上の陽性者に占める</a:t>
            </a:r>
            <a:r>
              <a:rPr lang="ja-JP" altLang="en-US" sz="1050" dirty="0"/>
              <a:t>死</a:t>
            </a:r>
            <a:r>
              <a:rPr lang="ja-JP" altLang="en-US" sz="1050" dirty="0" smtClean="0"/>
              <a:t>亡</a:t>
            </a:r>
            <a:r>
              <a:rPr lang="ja-JP" altLang="en-US" sz="1050" dirty="0"/>
              <a:t>者</a:t>
            </a:r>
            <a:r>
              <a:rPr kumimoji="1" lang="ja-JP" altLang="en-US" sz="1050" dirty="0" smtClean="0"/>
              <a:t>の割合：</a:t>
            </a:r>
            <a:r>
              <a:rPr lang="en-US" altLang="ja-JP" sz="1050" dirty="0" smtClean="0"/>
              <a:t>2.9</a:t>
            </a:r>
            <a:r>
              <a:rPr kumimoji="1" lang="en-US" altLang="ja-JP" sz="1050" dirty="0" smtClean="0"/>
              <a:t>%</a:t>
            </a:r>
            <a:r>
              <a:rPr kumimoji="1" lang="en-US" altLang="ja-JP" sz="900" dirty="0" smtClean="0"/>
              <a:t>(</a:t>
            </a:r>
            <a:r>
              <a:rPr lang="en-US" altLang="ja-JP" sz="900" dirty="0" smtClean="0"/>
              <a:t>281</a:t>
            </a:r>
            <a:r>
              <a:rPr kumimoji="1" lang="en-US" altLang="ja-JP" sz="900" dirty="0" smtClean="0"/>
              <a:t>/9800)</a:t>
            </a:r>
          </a:p>
          <a:p>
            <a:r>
              <a:rPr lang="en-US" altLang="ja-JP" sz="1050" dirty="0" smtClean="0"/>
              <a:t>60</a:t>
            </a:r>
            <a:r>
              <a:rPr lang="ja-JP" altLang="en-US" sz="1050" dirty="0" smtClean="0"/>
              <a:t>代以上の陽性者に占める死亡者の割合：</a:t>
            </a:r>
            <a:r>
              <a:rPr lang="en-US" altLang="ja-JP" sz="1050" dirty="0"/>
              <a:t>5.5</a:t>
            </a:r>
            <a:r>
              <a:rPr lang="en-US" altLang="ja-JP" sz="1050" dirty="0" smtClean="0"/>
              <a:t>%</a:t>
            </a:r>
            <a:r>
              <a:rPr lang="en-US" altLang="ja-JP" sz="900" dirty="0" smtClean="0"/>
              <a:t>(274/4994)</a:t>
            </a:r>
            <a:endParaRPr kumimoji="1" lang="en-US" altLang="ja-JP" sz="900" dirty="0" smtClean="0"/>
          </a:p>
          <a:p>
            <a:r>
              <a:rPr lang="ja-JP" altLang="en-US" sz="1050" dirty="0" smtClean="0"/>
              <a:t>全陽性者数に占める</a:t>
            </a:r>
            <a:r>
              <a:rPr lang="ja-JP" altLang="en-US" sz="1050" dirty="0"/>
              <a:t>死</a:t>
            </a:r>
            <a:r>
              <a:rPr lang="ja-JP" altLang="en-US" sz="1050" dirty="0" smtClean="0"/>
              <a:t>亡</a:t>
            </a:r>
            <a:r>
              <a:rPr lang="ja-JP" altLang="en-US" sz="1050" dirty="0"/>
              <a:t>者</a:t>
            </a:r>
            <a:r>
              <a:rPr lang="ja-JP" altLang="en-US" sz="1050" dirty="0" smtClean="0"/>
              <a:t>の割合：</a:t>
            </a:r>
            <a:r>
              <a:rPr lang="en-US" altLang="ja-JP" sz="1050" dirty="0" smtClean="0"/>
              <a:t>1.7%</a:t>
            </a:r>
            <a:r>
              <a:rPr lang="ja-JP" altLang="en-US" sz="1050" dirty="0" smtClean="0"/>
              <a:t> </a:t>
            </a:r>
            <a:r>
              <a:rPr lang="en-US" altLang="ja-JP" sz="1000" dirty="0" smtClean="0"/>
              <a:t>(281/16755)</a:t>
            </a:r>
            <a:endParaRPr kumimoji="1" lang="ja-JP" altLang="en-US" sz="1000" dirty="0"/>
          </a:p>
        </p:txBody>
      </p:sp>
      <p:sp>
        <p:nvSpPr>
          <p:cNvPr id="39" name="テキスト ボックス 38"/>
          <p:cNvSpPr txBox="1"/>
          <p:nvPr/>
        </p:nvSpPr>
        <p:spPr>
          <a:xfrm>
            <a:off x="10667366" y="4296203"/>
            <a:ext cx="1383712"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77.3</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a:t>
            </a:r>
            <a:r>
              <a:rPr lang="ja-JP" altLang="en-US" sz="800" dirty="0">
                <a:latin typeface="Meiryo UI" panose="020B0604030504040204" pitchFamily="50" charset="-128"/>
                <a:ea typeface="Meiryo UI" panose="020B0604030504040204" pitchFamily="50" charset="-128"/>
              </a:rPr>
              <a:t>以上</a:t>
            </a:r>
            <a:r>
              <a:rPr lang="ja-JP" altLang="en-US" sz="800" dirty="0" smtClean="0">
                <a:latin typeface="Meiryo UI" panose="020B0604030504040204" pitchFamily="50" charset="-128"/>
                <a:ea typeface="Meiryo UI" panose="020B0604030504040204" pitchFamily="50" charset="-128"/>
              </a:rPr>
              <a:t>の割合：</a:t>
            </a:r>
            <a:r>
              <a:rPr lang="en-US" altLang="ja-JP" sz="800" dirty="0" smtClean="0">
                <a:latin typeface="Meiryo UI" panose="020B0604030504040204" pitchFamily="50" charset="-128"/>
                <a:ea typeface="Meiryo UI" panose="020B0604030504040204" pitchFamily="50" charset="-128"/>
              </a:rPr>
              <a:t>97.5%</a:t>
            </a:r>
          </a:p>
        </p:txBody>
      </p:sp>
      <p:sp>
        <p:nvSpPr>
          <p:cNvPr id="25" name="テキスト ボックス 24"/>
          <p:cNvSpPr txBox="1"/>
          <p:nvPr/>
        </p:nvSpPr>
        <p:spPr>
          <a:xfrm>
            <a:off x="4794654" y="410405"/>
            <a:ext cx="10287019" cy="246221"/>
          </a:xfrm>
          <a:prstGeom prst="rect">
            <a:avLst/>
          </a:prstGeom>
          <a:noFill/>
        </p:spPr>
        <p:txBody>
          <a:bodyPr wrap="square" rtlCol="0">
            <a:spAutoFit/>
          </a:bodyPr>
          <a:lstStyle/>
          <a:p>
            <a:r>
              <a:rPr kumimoji="1" lang="en-US" altLang="ja-JP" sz="1000" dirty="0" smtClean="0"/>
              <a:t>※</a:t>
            </a:r>
            <a:r>
              <a:rPr kumimoji="1" lang="ja-JP" altLang="en-US" sz="1000" dirty="0" smtClean="0"/>
              <a:t>令和</a:t>
            </a:r>
            <a:r>
              <a:rPr kumimoji="1" lang="en-US" altLang="ja-JP" sz="1000" dirty="0" smtClean="0"/>
              <a:t>2</a:t>
            </a:r>
            <a:r>
              <a:rPr kumimoji="1" lang="ja-JP" altLang="en-US" sz="1000" dirty="0" smtClean="0"/>
              <a:t>年</a:t>
            </a:r>
            <a:r>
              <a:rPr kumimoji="1" lang="en-US" altLang="ja-JP" sz="1000" dirty="0" smtClean="0"/>
              <a:t>1</a:t>
            </a:r>
            <a:r>
              <a:rPr kumimoji="1" lang="ja-JP" altLang="en-US" sz="1000" dirty="0" smtClean="0"/>
              <a:t>月</a:t>
            </a:r>
            <a:r>
              <a:rPr kumimoji="1" lang="en-US" altLang="ja-JP" sz="1000" dirty="0" smtClean="0"/>
              <a:t>29</a:t>
            </a:r>
            <a:r>
              <a:rPr kumimoji="1" lang="ja-JP" altLang="en-US" sz="1000" dirty="0" smtClean="0"/>
              <a:t>日から</a:t>
            </a:r>
            <a:r>
              <a:rPr kumimoji="1" lang="en-US" altLang="ja-JP" sz="1000" dirty="0" smtClean="0"/>
              <a:t>6</a:t>
            </a:r>
            <a:r>
              <a:rPr kumimoji="1" lang="ja-JP" altLang="en-US" sz="1000" dirty="0" smtClean="0"/>
              <a:t>月</a:t>
            </a:r>
            <a:r>
              <a:rPr kumimoji="1" lang="en-US" altLang="ja-JP" sz="1000" dirty="0" smtClean="0"/>
              <a:t>13</a:t>
            </a:r>
            <a:r>
              <a:rPr kumimoji="1" lang="ja-JP" altLang="en-US" sz="1000" dirty="0" smtClean="0"/>
              <a:t>日を「</a:t>
            </a:r>
            <a:r>
              <a:rPr kumimoji="1" lang="ja-JP" altLang="en-US" sz="1000" dirty="0"/>
              <a:t>第一波</a:t>
            </a:r>
            <a:r>
              <a:rPr kumimoji="1" lang="ja-JP" altLang="en-US" sz="1000" dirty="0" smtClean="0"/>
              <a:t>」、</a:t>
            </a:r>
            <a:r>
              <a:rPr kumimoji="1" lang="en-US" altLang="ja-JP" sz="1000" dirty="0" smtClean="0"/>
              <a:t>6</a:t>
            </a:r>
            <a:r>
              <a:rPr kumimoji="1" lang="ja-JP" altLang="en-US" sz="1000" dirty="0" smtClean="0"/>
              <a:t>月</a:t>
            </a:r>
            <a:r>
              <a:rPr kumimoji="1" lang="en-US" altLang="ja-JP" sz="1000" dirty="0" smtClean="0"/>
              <a:t>14</a:t>
            </a:r>
            <a:r>
              <a:rPr kumimoji="1" lang="ja-JP" altLang="en-US" sz="1000" dirty="0" smtClean="0"/>
              <a:t>日から</a:t>
            </a:r>
            <a:r>
              <a:rPr kumimoji="1" lang="en-US" altLang="ja-JP" sz="1000" dirty="0" smtClean="0"/>
              <a:t>10</a:t>
            </a:r>
            <a:r>
              <a:rPr kumimoji="1" lang="ja-JP" altLang="en-US" sz="1000" dirty="0" smtClean="0"/>
              <a:t>月</a:t>
            </a:r>
            <a:r>
              <a:rPr kumimoji="1" lang="en-US" altLang="ja-JP" sz="1000" dirty="0" smtClean="0"/>
              <a:t>9</a:t>
            </a:r>
            <a:r>
              <a:rPr kumimoji="1" lang="ja-JP" altLang="en-US" sz="1000" dirty="0" smtClean="0"/>
              <a:t>日を「第二波」、</a:t>
            </a:r>
            <a:r>
              <a:rPr kumimoji="1" lang="en-US" altLang="ja-JP" sz="1000" dirty="0" smtClean="0"/>
              <a:t>10</a:t>
            </a:r>
            <a:r>
              <a:rPr kumimoji="1" lang="ja-JP" altLang="en-US" sz="1000" dirty="0" smtClean="0"/>
              <a:t>月</a:t>
            </a:r>
            <a:r>
              <a:rPr kumimoji="1" lang="en-US" altLang="ja-JP" sz="1000" dirty="0" smtClean="0"/>
              <a:t>10</a:t>
            </a:r>
            <a:r>
              <a:rPr kumimoji="1" lang="ja-JP" altLang="en-US" sz="1000" dirty="0" smtClean="0"/>
              <a:t>日以降を「第三波」と総称して分析</a:t>
            </a:r>
            <a:endParaRPr kumimoji="1" lang="ja-JP" altLang="en-US" sz="1000" dirty="0"/>
          </a:p>
        </p:txBody>
      </p:sp>
      <p:pic>
        <p:nvPicPr>
          <p:cNvPr id="13" name="図 12"/>
          <p:cNvPicPr>
            <a:picLocks noChangeAspect="1"/>
          </p:cNvPicPr>
          <p:nvPr/>
        </p:nvPicPr>
        <p:blipFill>
          <a:blip r:embed="rId3"/>
          <a:stretch>
            <a:fillRect/>
          </a:stretch>
        </p:blipFill>
        <p:spPr>
          <a:xfrm>
            <a:off x="537924" y="1045441"/>
            <a:ext cx="3189402" cy="1336654"/>
          </a:xfrm>
          <a:prstGeom prst="rect">
            <a:avLst/>
          </a:prstGeom>
        </p:spPr>
      </p:pic>
      <p:pic>
        <p:nvPicPr>
          <p:cNvPr id="3" name="図 2"/>
          <p:cNvPicPr>
            <a:picLocks noChangeAspect="1"/>
          </p:cNvPicPr>
          <p:nvPr/>
        </p:nvPicPr>
        <p:blipFill>
          <a:blip r:embed="rId4"/>
          <a:stretch>
            <a:fillRect/>
          </a:stretch>
        </p:blipFill>
        <p:spPr>
          <a:xfrm>
            <a:off x="4547210" y="1024677"/>
            <a:ext cx="3097579" cy="1311648"/>
          </a:xfrm>
          <a:prstGeom prst="rect">
            <a:avLst/>
          </a:prstGeom>
        </p:spPr>
      </p:pic>
      <p:pic>
        <p:nvPicPr>
          <p:cNvPr id="4" name="図 3"/>
          <p:cNvPicPr>
            <a:picLocks noChangeAspect="1"/>
          </p:cNvPicPr>
          <p:nvPr/>
        </p:nvPicPr>
        <p:blipFill>
          <a:blip r:embed="rId5"/>
          <a:stretch>
            <a:fillRect/>
          </a:stretch>
        </p:blipFill>
        <p:spPr>
          <a:xfrm>
            <a:off x="8579242" y="1003315"/>
            <a:ext cx="3122756" cy="1322309"/>
          </a:xfrm>
          <a:prstGeom prst="rect">
            <a:avLst/>
          </a:prstGeom>
        </p:spPr>
      </p:pic>
      <p:sp>
        <p:nvSpPr>
          <p:cNvPr id="29" name="正方形/長方形 28">
            <a:extLst>
              <a:ext uri="{FF2B5EF4-FFF2-40B4-BE49-F238E27FC236}">
                <a16:creationId xmlns:a16="http://schemas.microsoft.com/office/drawing/2014/main" id="{FC024533-669C-48B1-82E7-C27042384F7F}"/>
              </a:ext>
            </a:extLst>
          </p:cNvPr>
          <p:cNvSpPr/>
          <p:nvPr/>
        </p:nvSpPr>
        <p:spPr>
          <a:xfrm>
            <a:off x="389585" y="6423195"/>
            <a:ext cx="11447987" cy="3939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第三波の死亡率は第二波を上回っている。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6" name="図 5"/>
          <p:cNvPicPr>
            <a:picLocks noChangeAspect="1"/>
          </p:cNvPicPr>
          <p:nvPr/>
        </p:nvPicPr>
        <p:blipFill>
          <a:blip r:embed="rId6"/>
          <a:stretch>
            <a:fillRect/>
          </a:stretch>
        </p:blipFill>
        <p:spPr>
          <a:xfrm>
            <a:off x="610040" y="2898435"/>
            <a:ext cx="2956816" cy="1896020"/>
          </a:xfrm>
          <a:prstGeom prst="rect">
            <a:avLst/>
          </a:prstGeom>
        </p:spPr>
      </p:pic>
      <p:pic>
        <p:nvPicPr>
          <p:cNvPr id="7" name="図 6"/>
          <p:cNvPicPr>
            <a:picLocks noChangeAspect="1"/>
          </p:cNvPicPr>
          <p:nvPr/>
        </p:nvPicPr>
        <p:blipFill>
          <a:blip r:embed="rId7"/>
          <a:stretch>
            <a:fillRect/>
          </a:stretch>
        </p:blipFill>
        <p:spPr>
          <a:xfrm>
            <a:off x="893529" y="4389275"/>
            <a:ext cx="2389839" cy="1737511"/>
          </a:xfrm>
          <a:prstGeom prst="rect">
            <a:avLst/>
          </a:prstGeom>
        </p:spPr>
      </p:pic>
      <p:pic>
        <p:nvPicPr>
          <p:cNvPr id="8" name="図 7"/>
          <p:cNvPicPr>
            <a:picLocks noChangeAspect="1"/>
          </p:cNvPicPr>
          <p:nvPr/>
        </p:nvPicPr>
        <p:blipFill>
          <a:blip r:embed="rId8"/>
          <a:stretch>
            <a:fillRect/>
          </a:stretch>
        </p:blipFill>
        <p:spPr>
          <a:xfrm>
            <a:off x="4631706" y="2825632"/>
            <a:ext cx="2889754" cy="1914310"/>
          </a:xfrm>
          <a:prstGeom prst="rect">
            <a:avLst/>
          </a:prstGeom>
        </p:spPr>
      </p:pic>
      <p:pic>
        <p:nvPicPr>
          <p:cNvPr id="9" name="図 8"/>
          <p:cNvPicPr>
            <a:picLocks noChangeAspect="1"/>
          </p:cNvPicPr>
          <p:nvPr/>
        </p:nvPicPr>
        <p:blipFill>
          <a:blip r:embed="rId9"/>
          <a:stretch>
            <a:fillRect/>
          </a:stretch>
        </p:blipFill>
        <p:spPr>
          <a:xfrm>
            <a:off x="4673282" y="4388351"/>
            <a:ext cx="2523963" cy="1767993"/>
          </a:xfrm>
          <a:prstGeom prst="rect">
            <a:avLst/>
          </a:prstGeom>
        </p:spPr>
      </p:pic>
      <p:pic>
        <p:nvPicPr>
          <p:cNvPr id="10" name="図 9"/>
          <p:cNvPicPr>
            <a:picLocks noChangeAspect="1"/>
          </p:cNvPicPr>
          <p:nvPr/>
        </p:nvPicPr>
        <p:blipFill>
          <a:blip r:embed="rId10"/>
          <a:stretch>
            <a:fillRect/>
          </a:stretch>
        </p:blipFill>
        <p:spPr>
          <a:xfrm>
            <a:off x="8424937" y="2828188"/>
            <a:ext cx="3334801" cy="1889924"/>
          </a:xfrm>
          <a:prstGeom prst="rect">
            <a:avLst/>
          </a:prstGeom>
        </p:spPr>
      </p:pic>
      <p:pic>
        <p:nvPicPr>
          <p:cNvPr id="11" name="図 10"/>
          <p:cNvPicPr>
            <a:picLocks noChangeAspect="1"/>
          </p:cNvPicPr>
          <p:nvPr/>
        </p:nvPicPr>
        <p:blipFill>
          <a:blip r:embed="rId11"/>
          <a:stretch>
            <a:fillRect/>
          </a:stretch>
        </p:blipFill>
        <p:spPr>
          <a:xfrm>
            <a:off x="8938486" y="4233504"/>
            <a:ext cx="2395936" cy="1932599"/>
          </a:xfrm>
          <a:prstGeom prst="rect">
            <a:avLst/>
          </a:prstGeom>
        </p:spPr>
      </p:pic>
    </p:spTree>
    <p:extLst>
      <p:ext uri="{BB962C8B-B14F-4D97-AF65-F5344CB8AC3E}">
        <p14:creationId xmlns:p14="http://schemas.microsoft.com/office/powerpoint/2010/main" val="1816605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 y="0"/>
            <a:ext cx="12192001" cy="5916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P-B" panose="02020700000000000000" pitchFamily="18" charset="-128"/>
                <a:ea typeface="UD デジタル 教科書体 NP-B" panose="02020700000000000000" pitchFamily="18" charset="-128"/>
              </a:rPr>
              <a:t>陽性者の年齢区分と死亡者数の推移</a:t>
            </a:r>
            <a:endParaRPr kumimoji="1"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0" y="769091"/>
            <a:ext cx="369332" cy="1015663"/>
          </a:xfrm>
          <a:prstGeom prst="rect">
            <a:avLst/>
          </a:prstGeom>
          <a:noFill/>
        </p:spPr>
        <p:txBody>
          <a:bodyPr vert="eaVert" wrap="none" rtlCol="0">
            <a:spAutoFit/>
          </a:bodyPr>
          <a:lstStyle/>
          <a:p>
            <a:r>
              <a:rPr kumimoji="1" lang="ja-JP" altLang="en-US" sz="1200" dirty="0" smtClean="0">
                <a:latin typeface="Meiryo UI" panose="020B0604030504040204" pitchFamily="50" charset="-128"/>
                <a:ea typeface="Meiryo UI" panose="020B0604030504040204" pitchFamily="50" charset="-128"/>
              </a:rPr>
              <a:t>新規陽性者数</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1822668" y="769090"/>
            <a:ext cx="369332" cy="1015663"/>
          </a:xfrm>
          <a:prstGeom prst="rect">
            <a:avLst/>
          </a:prstGeom>
          <a:noFill/>
        </p:spPr>
        <p:txBody>
          <a:bodyPr vert="eaVert" wrap="none" rtlCol="0">
            <a:spAutoFit/>
          </a:bodyPr>
          <a:lstStyle/>
          <a:p>
            <a:r>
              <a:rPr lang="ja-JP" altLang="en-US" sz="1200" dirty="0" smtClean="0">
                <a:latin typeface="Meiryo UI" panose="020B0604030504040204" pitchFamily="50" charset="-128"/>
                <a:ea typeface="Meiryo UI" panose="020B0604030504040204" pitchFamily="50" charset="-128"/>
              </a:rPr>
              <a:t>累計死亡者数</a:t>
            </a:r>
            <a:endParaRPr kumimoji="1" lang="ja-JP" altLang="en-US" sz="1200" dirty="0">
              <a:latin typeface="Meiryo UI" panose="020B0604030504040204" pitchFamily="50" charset="-128"/>
              <a:ea typeface="Meiryo UI" panose="020B0604030504040204" pitchFamily="50" charset="-128"/>
            </a:endParaRPr>
          </a:p>
        </p:txBody>
      </p:sp>
      <p:sp>
        <p:nvSpPr>
          <p:cNvPr id="8" name="スライド番号プレースホルダー 2"/>
          <p:cNvSpPr>
            <a:spLocks noGrp="1"/>
          </p:cNvSpPr>
          <p:nvPr>
            <p:ph type="sldNum" sz="quarter" idx="12"/>
          </p:nvPr>
        </p:nvSpPr>
        <p:spPr>
          <a:xfrm>
            <a:off x="9355892" y="6378116"/>
            <a:ext cx="2743200" cy="365125"/>
          </a:xfrm>
        </p:spPr>
        <p:txBody>
          <a:bodyPr/>
          <a:lstStyle/>
          <a:p>
            <a:fld id="{0B62D5CB-8769-475A-9BC8-A2F17E2F558B}" type="slidenum">
              <a:rPr kumimoji="1" lang="ja-JP" altLang="en-US" smtClean="0"/>
              <a:t>32</a:t>
            </a:fld>
            <a:endParaRPr kumimoji="1" lang="ja-JP" altLang="en-US" dirty="0"/>
          </a:p>
        </p:txBody>
      </p:sp>
      <p:pic>
        <p:nvPicPr>
          <p:cNvPr id="3" name="図 2"/>
          <p:cNvPicPr>
            <a:picLocks noChangeAspect="1"/>
          </p:cNvPicPr>
          <p:nvPr/>
        </p:nvPicPr>
        <p:blipFill>
          <a:blip r:embed="rId3"/>
          <a:stretch>
            <a:fillRect/>
          </a:stretch>
        </p:blipFill>
        <p:spPr>
          <a:xfrm>
            <a:off x="367291" y="476010"/>
            <a:ext cx="11455377" cy="6267231"/>
          </a:xfrm>
          <a:prstGeom prst="rect">
            <a:avLst/>
          </a:prstGeom>
        </p:spPr>
      </p:pic>
    </p:spTree>
    <p:extLst>
      <p:ext uri="{BB962C8B-B14F-4D97-AF65-F5344CB8AC3E}">
        <p14:creationId xmlns:p14="http://schemas.microsoft.com/office/powerpoint/2010/main" val="3635162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9594" y="721070"/>
            <a:ext cx="11619983" cy="3950550"/>
          </a:xfrm>
          <a:prstGeom prst="rect">
            <a:avLst/>
          </a:prstGeom>
        </p:spPr>
      </p:pic>
      <p:sp>
        <p:nvSpPr>
          <p:cNvPr id="4" name="正方形/長方形 3"/>
          <p:cNvSpPr/>
          <p:nvPr/>
        </p:nvSpPr>
        <p:spPr>
          <a:xfrm>
            <a:off x="-1" y="0"/>
            <a:ext cx="12192001" cy="5916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UD デジタル 教科書体 NP-B" panose="02020700000000000000" pitchFamily="18" charset="-128"/>
                <a:ea typeface="UD デジタル 教科書体 NP-B" panose="02020700000000000000" pitchFamily="18" charset="-128"/>
              </a:rPr>
              <a:t>60</a:t>
            </a:r>
            <a:r>
              <a:rPr lang="ja-JP" altLang="en-US" sz="2400" b="1" dirty="0" smtClean="0">
                <a:latin typeface="UD デジタル 教科書体 NP-B" panose="02020700000000000000" pitchFamily="18" charset="-128"/>
                <a:ea typeface="UD デジタル 教科書体 NP-B" panose="02020700000000000000" pitchFamily="18" charset="-128"/>
              </a:rPr>
              <a:t>代</a:t>
            </a:r>
            <a:r>
              <a:rPr lang="ja-JP" altLang="en-US" sz="2400" b="1" dirty="0">
                <a:latin typeface="UD デジタル 教科書体 NP-B" panose="02020700000000000000" pitchFamily="18" charset="-128"/>
                <a:ea typeface="UD デジタル 教科書体 NP-B" panose="02020700000000000000" pitchFamily="18" charset="-128"/>
              </a:rPr>
              <a:t>以上</a:t>
            </a:r>
            <a:r>
              <a:rPr lang="ja-JP" altLang="en-US" sz="2400" b="1" dirty="0" smtClean="0">
                <a:latin typeface="UD デジタル 教科書体 NP-B" panose="02020700000000000000" pitchFamily="18" charset="-128"/>
                <a:ea typeface="UD デジタル 教科書体 NP-B" panose="02020700000000000000" pitchFamily="18" charset="-128"/>
              </a:rPr>
              <a:t>の患者発生と死亡の推移</a:t>
            </a:r>
            <a:endParaRPr kumimoji="1"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0" y="997891"/>
            <a:ext cx="369332" cy="1015663"/>
          </a:xfrm>
          <a:prstGeom prst="rect">
            <a:avLst/>
          </a:prstGeom>
          <a:noFill/>
        </p:spPr>
        <p:txBody>
          <a:bodyPr vert="eaVert" wrap="none" rtlCol="0">
            <a:spAutoFit/>
          </a:bodyPr>
          <a:lstStyle/>
          <a:p>
            <a:r>
              <a:rPr lang="ja-JP" altLang="en-US" sz="1200" dirty="0" smtClean="0">
                <a:latin typeface="Meiryo UI" panose="020B0604030504040204" pitchFamily="50" charset="-128"/>
                <a:ea typeface="Meiryo UI" panose="020B0604030504040204" pitchFamily="50" charset="-128"/>
              </a:rPr>
              <a:t>累計</a:t>
            </a:r>
            <a:r>
              <a:rPr lang="ja-JP" altLang="en-US" sz="1200" dirty="0">
                <a:latin typeface="Meiryo UI" panose="020B0604030504040204" pitchFamily="50" charset="-128"/>
                <a:ea typeface="Meiryo UI" panose="020B0604030504040204" pitchFamily="50" charset="-128"/>
              </a:rPr>
              <a:t>死</a:t>
            </a:r>
            <a:r>
              <a:rPr lang="ja-JP" altLang="en-US" sz="1200" dirty="0" smtClean="0">
                <a:latin typeface="Meiryo UI" panose="020B0604030504040204" pitchFamily="50" charset="-128"/>
                <a:ea typeface="Meiryo UI" panose="020B0604030504040204" pitchFamily="50" charset="-128"/>
              </a:rPr>
              <a:t>亡者</a:t>
            </a:r>
            <a:r>
              <a:rPr lang="ja-JP" altLang="en-US" sz="1200" dirty="0">
                <a:latin typeface="Meiryo UI" panose="020B0604030504040204" pitchFamily="50" charset="-128"/>
                <a:ea typeface="Meiryo UI" panose="020B0604030504040204" pitchFamily="50" charset="-128"/>
              </a:rPr>
              <a:t>数</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1825544" y="997891"/>
            <a:ext cx="380104" cy="1519134"/>
          </a:xfrm>
          <a:prstGeom prst="rect">
            <a:avLst/>
          </a:prstGeom>
          <a:noFill/>
        </p:spPr>
        <p:txBody>
          <a:bodyPr vert="eaVert" wrap="none" rtlCol="0">
            <a:spAutoFit/>
          </a:bodyPr>
          <a:lstStyle/>
          <a:p>
            <a:r>
              <a:rPr lang="en-US" altLang="ja-JP" sz="1200" dirty="0" smtClean="0">
                <a:latin typeface="Meiryo UI" panose="020B0604030504040204" pitchFamily="50" charset="-128"/>
                <a:ea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rPr>
              <a:t>代</a:t>
            </a:r>
            <a:r>
              <a:rPr lang="ja-JP" altLang="en-US" sz="1200" dirty="0">
                <a:latin typeface="Meiryo UI" panose="020B0604030504040204" pitchFamily="50" charset="-128"/>
                <a:ea typeface="Meiryo UI" panose="020B0604030504040204" pitchFamily="50" charset="-128"/>
              </a:rPr>
              <a:t>以上</a:t>
            </a:r>
            <a:r>
              <a:rPr lang="ja-JP" altLang="en-US" sz="1200" dirty="0" smtClean="0">
                <a:latin typeface="Meiryo UI" panose="020B0604030504040204" pitchFamily="50" charset="-128"/>
                <a:ea typeface="Meiryo UI" panose="020B0604030504040204" pitchFamily="50" charset="-128"/>
              </a:rPr>
              <a:t>の陽性者数</a:t>
            </a:r>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3804" y="4645350"/>
            <a:ext cx="341952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週間毎のクラスター公表施設数（医療機関及び施設）</a:t>
            </a:r>
            <a:endParaRPr kumimoji="1" lang="ja-JP" altLang="en-US"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543043" y="6230743"/>
            <a:ext cx="11153087"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医療機関や高齢者施設クラスターの増加に伴い、死亡者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数が急増している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スライド番号プレースホルダー 2"/>
          <p:cNvSpPr>
            <a:spLocks noGrp="1"/>
          </p:cNvSpPr>
          <p:nvPr>
            <p:ph type="sldNum" sz="quarter" idx="12"/>
          </p:nvPr>
        </p:nvSpPr>
        <p:spPr>
          <a:xfrm>
            <a:off x="9365319" y="6284851"/>
            <a:ext cx="2743200" cy="365125"/>
          </a:xfrm>
        </p:spPr>
        <p:txBody>
          <a:bodyPr/>
          <a:lstStyle/>
          <a:p>
            <a:fld id="{0B62D5CB-8769-475A-9BC8-A2F17E2F558B}" type="slidenum">
              <a:rPr kumimoji="1" lang="ja-JP" altLang="en-US" smtClean="0"/>
              <a:t>33</a:t>
            </a:fld>
            <a:endParaRPr kumimoji="1" lang="ja-JP" altLang="en-US" dirty="0"/>
          </a:p>
        </p:txBody>
      </p:sp>
      <p:pic>
        <p:nvPicPr>
          <p:cNvPr id="3" name="図 2"/>
          <p:cNvPicPr>
            <a:picLocks noChangeAspect="1"/>
          </p:cNvPicPr>
          <p:nvPr/>
        </p:nvPicPr>
        <p:blipFill>
          <a:blip r:embed="rId3"/>
          <a:stretch>
            <a:fillRect/>
          </a:stretch>
        </p:blipFill>
        <p:spPr>
          <a:xfrm>
            <a:off x="245662" y="4900090"/>
            <a:ext cx="11579882" cy="1156291"/>
          </a:xfrm>
          <a:prstGeom prst="rect">
            <a:avLst/>
          </a:prstGeom>
        </p:spPr>
      </p:pic>
    </p:spTree>
    <p:extLst>
      <p:ext uri="{BB962C8B-B14F-4D97-AF65-F5344CB8AC3E}">
        <p14:creationId xmlns:p14="http://schemas.microsoft.com/office/powerpoint/2010/main" val="635827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6603" y="725536"/>
            <a:ext cx="5523455" cy="6047756"/>
          </a:xfrm>
          <a:prstGeom prst="rect">
            <a:avLst/>
          </a:prstGeom>
        </p:spPr>
      </p:pic>
      <p:pic>
        <p:nvPicPr>
          <p:cNvPr id="6" name="図 5"/>
          <p:cNvPicPr>
            <a:picLocks noChangeAspect="1"/>
          </p:cNvPicPr>
          <p:nvPr/>
        </p:nvPicPr>
        <p:blipFill>
          <a:blip r:embed="rId3"/>
          <a:stretch>
            <a:fillRect/>
          </a:stretch>
        </p:blipFill>
        <p:spPr>
          <a:xfrm>
            <a:off x="5905862" y="672488"/>
            <a:ext cx="5377138" cy="6108721"/>
          </a:xfrm>
          <a:prstGeom prst="rect">
            <a:avLst/>
          </a:prstGeom>
        </p:spPr>
      </p:pic>
      <p:sp>
        <p:nvSpPr>
          <p:cNvPr id="3" name="正方形/長方形 2"/>
          <p:cNvSpPr/>
          <p:nvPr/>
        </p:nvSpPr>
        <p:spPr>
          <a:xfrm>
            <a:off x="0" y="0"/>
            <a:ext cx="12192000" cy="6846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latin typeface="UD デジタル 教科書体 NP-B" panose="02020700000000000000" pitchFamily="18" charset="-128"/>
                <a:ea typeface="UD デジタル 教科書体 NP-B" panose="02020700000000000000" pitchFamily="18" charset="-128"/>
              </a:rPr>
              <a:t>【</a:t>
            </a:r>
            <a:r>
              <a:rPr kumimoji="1" lang="ja-JP" altLang="en-US" sz="2400" b="1" dirty="0" smtClean="0">
                <a:latin typeface="UD デジタル 教科書体 NP-B" panose="02020700000000000000" pitchFamily="18" charset="-128"/>
                <a:ea typeface="UD デジタル 教科書体 NP-B" panose="02020700000000000000" pitchFamily="18" charset="-128"/>
              </a:rPr>
              <a:t>参考</a:t>
            </a:r>
            <a:r>
              <a:rPr kumimoji="1" lang="en-US" altLang="ja-JP" sz="2400" b="1" dirty="0" smtClean="0">
                <a:latin typeface="UD デジタル 教科書体 NP-B" panose="02020700000000000000" pitchFamily="18" charset="-128"/>
                <a:ea typeface="UD デジタル 教科書体 NP-B" panose="02020700000000000000" pitchFamily="18" charset="-128"/>
              </a:rPr>
              <a:t>】</a:t>
            </a:r>
            <a:r>
              <a:rPr kumimoji="1" lang="ja-JP" altLang="en-US" sz="2400" b="1" dirty="0" smtClean="0">
                <a:latin typeface="UD デジタル 教科書体 NP-B" panose="02020700000000000000" pitchFamily="18" charset="-128"/>
                <a:ea typeface="UD デジタル 教科書体 NP-B" panose="02020700000000000000" pitchFamily="18" charset="-128"/>
              </a:rPr>
              <a:t>陽性者の</a:t>
            </a:r>
            <a:r>
              <a:rPr lang="ja-JP" altLang="en-US" sz="2400" b="1" dirty="0" smtClean="0">
                <a:latin typeface="UD デジタル 教科書体 NP-B" panose="02020700000000000000" pitchFamily="18" charset="-128"/>
                <a:ea typeface="UD デジタル 教科書体 NP-B" panose="02020700000000000000" pitchFamily="18" charset="-128"/>
              </a:rPr>
              <a:t>年齢区分</a:t>
            </a:r>
            <a:r>
              <a:rPr lang="ja-JP" altLang="en-US" sz="2400" b="1" dirty="0">
                <a:latin typeface="UD デジタル 教科書体 NP-B" panose="02020700000000000000" pitchFamily="18" charset="-128"/>
                <a:ea typeface="UD デジタル 教科書体 NP-B" panose="02020700000000000000" pitchFamily="18" charset="-128"/>
              </a:rPr>
              <a:t>の推移</a:t>
            </a:r>
            <a:r>
              <a:rPr lang="ja-JP" altLang="en-US" sz="2400" b="1" dirty="0" smtClean="0">
                <a:latin typeface="UD デジタル 教科書体 NP-B" panose="02020700000000000000" pitchFamily="18" charset="-128"/>
                <a:ea typeface="UD デジタル 教科書体 NP-B" panose="02020700000000000000" pitchFamily="18" charset="-128"/>
              </a:rPr>
              <a:t>（公表</a:t>
            </a:r>
            <a:r>
              <a:rPr lang="ja-JP" altLang="en-US" sz="2400" b="1" dirty="0">
                <a:latin typeface="UD デジタル 教科書体 NP-B" panose="02020700000000000000" pitchFamily="18" charset="-128"/>
                <a:ea typeface="UD デジタル 教科書体 NP-B" panose="02020700000000000000" pitchFamily="18" charset="-128"/>
              </a:rPr>
              <a:t>日別数値</a:t>
            </a:r>
            <a:r>
              <a:rPr lang="ja-JP" altLang="en-US" sz="2400" b="1" dirty="0" smtClean="0">
                <a:latin typeface="UD デジタル 教科書体 NP-B" panose="02020700000000000000" pitchFamily="18" charset="-128"/>
                <a:ea typeface="UD デジタル 教科書体 NP-B" panose="02020700000000000000" pitchFamily="18" charset="-128"/>
              </a:rPr>
              <a:t>）（東京都と大阪府の比較）</a:t>
            </a:r>
            <a:endParaRPr lang="en-US" altLang="ja-JP" sz="24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21421" y="6382107"/>
            <a:ext cx="2743200" cy="365125"/>
          </a:xfrm>
        </p:spPr>
        <p:txBody>
          <a:bodyPr/>
          <a:lstStyle/>
          <a:p>
            <a:fld id="{F216AE56-EAD3-4706-B860-3EC2C2952B40}" type="slidenum">
              <a:rPr kumimoji="1" lang="ja-JP" altLang="en-US" smtClean="0"/>
              <a:t>34</a:t>
            </a:fld>
            <a:endParaRPr kumimoji="1" lang="ja-JP" altLang="en-US"/>
          </a:p>
        </p:txBody>
      </p:sp>
      <p:sp>
        <p:nvSpPr>
          <p:cNvPr id="5" name="テキスト ボックス 4"/>
          <p:cNvSpPr txBox="1"/>
          <p:nvPr/>
        </p:nvSpPr>
        <p:spPr>
          <a:xfrm rot="18820007">
            <a:off x="10276427" y="5813625"/>
            <a:ext cx="1066073" cy="230832"/>
          </a:xfrm>
          <a:prstGeom prst="rect">
            <a:avLst/>
          </a:prstGeom>
          <a:noFill/>
        </p:spPr>
        <p:txBody>
          <a:bodyPr wrap="square" rtlCol="0">
            <a:spAutoFit/>
          </a:bodyPr>
          <a:lstStyle/>
          <a:p>
            <a:r>
              <a:rPr kumimoji="1" lang="ja-JP" altLang="en-US" sz="900" dirty="0" smtClean="0"/>
              <a:t>（</a:t>
            </a:r>
            <a:r>
              <a:rPr kumimoji="1" lang="en-US" altLang="ja-JP" sz="900" dirty="0" smtClean="0"/>
              <a:t>12</a:t>
            </a:r>
            <a:r>
              <a:rPr kumimoji="1" lang="ja-JP" altLang="en-US" sz="900" dirty="0" smtClean="0"/>
              <a:t>日間）</a:t>
            </a:r>
            <a:endParaRPr kumimoji="1" lang="ja-JP" altLang="en-US" sz="900" dirty="0"/>
          </a:p>
        </p:txBody>
      </p:sp>
      <p:sp>
        <p:nvSpPr>
          <p:cNvPr id="10" name="テキスト ボックス 9"/>
          <p:cNvSpPr txBox="1"/>
          <p:nvPr/>
        </p:nvSpPr>
        <p:spPr>
          <a:xfrm>
            <a:off x="5480255" y="4397902"/>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1" name="テキスト ボックス 10"/>
          <p:cNvSpPr txBox="1"/>
          <p:nvPr/>
        </p:nvSpPr>
        <p:spPr>
          <a:xfrm>
            <a:off x="5480255" y="2556404"/>
            <a:ext cx="814984" cy="253916"/>
          </a:xfrm>
          <a:prstGeom prst="rect">
            <a:avLst/>
          </a:prstGeom>
          <a:noFill/>
          <a:ln>
            <a:noFill/>
          </a:ln>
        </p:spPr>
        <p:txBody>
          <a:bodyPr wrap="square" rtlCol="0">
            <a:spAutoFit/>
          </a:bodyPr>
          <a:lstStyle/>
          <a:p>
            <a:r>
              <a:rPr kumimoji="1" lang="en-US" altLang="ja-JP" sz="1050" dirty="0" smtClean="0"/>
              <a:t>40</a:t>
            </a:r>
            <a:r>
              <a:rPr lang="ja-JP" altLang="en-US" sz="1050" dirty="0" smtClean="0"/>
              <a:t>～</a:t>
            </a:r>
            <a:r>
              <a:rPr lang="en-US" altLang="ja-JP" sz="1050" dirty="0" smtClean="0"/>
              <a:t>50</a:t>
            </a:r>
            <a:r>
              <a:rPr lang="ja-JP" altLang="en-US" sz="1050" dirty="0" smtClean="0"/>
              <a:t>代</a:t>
            </a:r>
            <a:endParaRPr kumimoji="1" lang="ja-JP" altLang="en-US" sz="1050" dirty="0"/>
          </a:p>
        </p:txBody>
      </p:sp>
      <p:sp>
        <p:nvSpPr>
          <p:cNvPr id="12" name="テキスト ボックス 11"/>
          <p:cNvSpPr txBox="1"/>
          <p:nvPr/>
        </p:nvSpPr>
        <p:spPr>
          <a:xfrm>
            <a:off x="5512369" y="1217265"/>
            <a:ext cx="814984" cy="253916"/>
          </a:xfrm>
          <a:prstGeom prst="rect">
            <a:avLst/>
          </a:prstGeom>
          <a:noFill/>
          <a:ln>
            <a:noFill/>
          </a:ln>
        </p:spPr>
        <p:txBody>
          <a:bodyPr wrap="square" rtlCol="0">
            <a:spAutoFit/>
          </a:bodyPr>
          <a:lstStyle/>
          <a:p>
            <a:r>
              <a:rPr lang="en-US" altLang="ja-JP" sz="1050" dirty="0" smtClean="0"/>
              <a:t>80</a:t>
            </a:r>
            <a:r>
              <a:rPr lang="ja-JP" altLang="en-US" sz="1050" dirty="0" smtClean="0"/>
              <a:t>代以上</a:t>
            </a:r>
            <a:endParaRPr kumimoji="1" lang="ja-JP" altLang="en-US" sz="1050" dirty="0"/>
          </a:p>
        </p:txBody>
      </p:sp>
      <p:sp>
        <p:nvSpPr>
          <p:cNvPr id="13" name="テキスト ボックス 12"/>
          <p:cNvSpPr txBox="1"/>
          <p:nvPr/>
        </p:nvSpPr>
        <p:spPr>
          <a:xfrm>
            <a:off x="5498370" y="1628675"/>
            <a:ext cx="814984" cy="253916"/>
          </a:xfrm>
          <a:prstGeom prst="rect">
            <a:avLst/>
          </a:prstGeom>
          <a:noFill/>
          <a:ln>
            <a:noFill/>
          </a:ln>
        </p:spPr>
        <p:txBody>
          <a:bodyPr wrap="square" rtlCol="0">
            <a:spAutoFit/>
          </a:bodyPr>
          <a:lstStyle/>
          <a:p>
            <a:r>
              <a:rPr kumimoji="1" lang="en-US" altLang="ja-JP" sz="1050" dirty="0" smtClean="0"/>
              <a:t>60</a:t>
            </a:r>
            <a:r>
              <a:rPr lang="ja-JP" altLang="en-US" sz="1050" dirty="0" smtClean="0"/>
              <a:t>～</a:t>
            </a:r>
            <a:r>
              <a:rPr lang="en-US" altLang="ja-JP" sz="1050" dirty="0"/>
              <a:t>70</a:t>
            </a:r>
            <a:r>
              <a:rPr lang="ja-JP" altLang="en-US" sz="1050" dirty="0" smtClean="0"/>
              <a:t>代</a:t>
            </a:r>
            <a:endParaRPr kumimoji="1" lang="ja-JP" altLang="en-US" sz="1050" dirty="0"/>
          </a:p>
        </p:txBody>
      </p:sp>
      <p:sp>
        <p:nvSpPr>
          <p:cNvPr id="14" name="テキスト ボックス 13"/>
          <p:cNvSpPr txBox="1"/>
          <p:nvPr/>
        </p:nvSpPr>
        <p:spPr>
          <a:xfrm>
            <a:off x="11213230" y="4601045"/>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5" name="テキスト ボックス 14"/>
          <p:cNvSpPr txBox="1"/>
          <p:nvPr/>
        </p:nvSpPr>
        <p:spPr>
          <a:xfrm>
            <a:off x="11240425" y="3064033"/>
            <a:ext cx="814984" cy="253916"/>
          </a:xfrm>
          <a:prstGeom prst="rect">
            <a:avLst/>
          </a:prstGeom>
          <a:noFill/>
          <a:ln>
            <a:noFill/>
          </a:ln>
        </p:spPr>
        <p:txBody>
          <a:bodyPr wrap="square" rtlCol="0">
            <a:spAutoFit/>
          </a:bodyPr>
          <a:lstStyle/>
          <a:p>
            <a:r>
              <a:rPr kumimoji="1" lang="en-US" altLang="ja-JP" sz="1050" dirty="0" smtClean="0"/>
              <a:t>40</a:t>
            </a:r>
            <a:r>
              <a:rPr lang="ja-JP" altLang="en-US" sz="1050" dirty="0" smtClean="0"/>
              <a:t>～</a:t>
            </a:r>
            <a:r>
              <a:rPr lang="en-US" altLang="ja-JP" sz="1050" dirty="0" smtClean="0"/>
              <a:t>50</a:t>
            </a:r>
            <a:r>
              <a:rPr lang="ja-JP" altLang="en-US" sz="1050" dirty="0" smtClean="0"/>
              <a:t>代</a:t>
            </a:r>
            <a:endParaRPr kumimoji="1" lang="ja-JP" altLang="en-US" sz="1050" dirty="0"/>
          </a:p>
        </p:txBody>
      </p:sp>
      <p:sp>
        <p:nvSpPr>
          <p:cNvPr id="16" name="テキスト ボックス 15"/>
          <p:cNvSpPr txBox="1"/>
          <p:nvPr/>
        </p:nvSpPr>
        <p:spPr>
          <a:xfrm>
            <a:off x="11245344" y="1420408"/>
            <a:ext cx="814984" cy="253916"/>
          </a:xfrm>
          <a:prstGeom prst="rect">
            <a:avLst/>
          </a:prstGeom>
          <a:noFill/>
          <a:ln>
            <a:noFill/>
          </a:ln>
        </p:spPr>
        <p:txBody>
          <a:bodyPr wrap="square" rtlCol="0">
            <a:spAutoFit/>
          </a:bodyPr>
          <a:lstStyle/>
          <a:p>
            <a:r>
              <a:rPr lang="en-US" altLang="ja-JP" sz="1050" dirty="0" smtClean="0"/>
              <a:t>80</a:t>
            </a:r>
            <a:r>
              <a:rPr lang="ja-JP" altLang="en-US" sz="1050" dirty="0" smtClean="0"/>
              <a:t>代以上</a:t>
            </a:r>
            <a:endParaRPr kumimoji="1" lang="ja-JP" altLang="en-US" sz="1050" dirty="0"/>
          </a:p>
        </p:txBody>
      </p:sp>
      <p:sp>
        <p:nvSpPr>
          <p:cNvPr id="17" name="テキスト ボックス 16"/>
          <p:cNvSpPr txBox="1"/>
          <p:nvPr/>
        </p:nvSpPr>
        <p:spPr>
          <a:xfrm>
            <a:off x="11231345" y="1831818"/>
            <a:ext cx="814984" cy="253916"/>
          </a:xfrm>
          <a:prstGeom prst="rect">
            <a:avLst/>
          </a:prstGeom>
          <a:noFill/>
          <a:ln>
            <a:noFill/>
          </a:ln>
        </p:spPr>
        <p:txBody>
          <a:bodyPr wrap="square" rtlCol="0">
            <a:spAutoFit/>
          </a:bodyPr>
          <a:lstStyle/>
          <a:p>
            <a:r>
              <a:rPr kumimoji="1" lang="en-US" altLang="ja-JP" sz="1050" dirty="0" smtClean="0"/>
              <a:t>60</a:t>
            </a:r>
            <a:r>
              <a:rPr lang="ja-JP" altLang="en-US" sz="1050" dirty="0" smtClean="0"/>
              <a:t>～</a:t>
            </a:r>
            <a:r>
              <a:rPr lang="en-US" altLang="ja-JP" sz="1050" dirty="0"/>
              <a:t>70</a:t>
            </a:r>
            <a:r>
              <a:rPr lang="ja-JP" altLang="en-US" sz="1050" dirty="0" smtClean="0"/>
              <a:t>代</a:t>
            </a:r>
            <a:endParaRPr kumimoji="1" lang="ja-JP" altLang="en-US" sz="1050" dirty="0"/>
          </a:p>
        </p:txBody>
      </p:sp>
      <p:sp>
        <p:nvSpPr>
          <p:cNvPr id="18" name="テキスト ボックス 17"/>
          <p:cNvSpPr txBox="1"/>
          <p:nvPr/>
        </p:nvSpPr>
        <p:spPr>
          <a:xfrm rot="18881877">
            <a:off x="4747014" y="5878720"/>
            <a:ext cx="1066073" cy="230832"/>
          </a:xfrm>
          <a:prstGeom prst="rect">
            <a:avLst/>
          </a:prstGeom>
          <a:noFill/>
        </p:spPr>
        <p:txBody>
          <a:bodyPr wrap="square" rtlCol="0">
            <a:spAutoFit/>
          </a:bodyPr>
          <a:lstStyle/>
          <a:p>
            <a:r>
              <a:rPr kumimoji="1" lang="ja-JP" altLang="en-US" sz="900" dirty="0" smtClean="0"/>
              <a:t>（</a:t>
            </a:r>
            <a:r>
              <a:rPr kumimoji="1" lang="en-US" altLang="ja-JP" sz="900" dirty="0" smtClean="0"/>
              <a:t>12</a:t>
            </a:r>
            <a:r>
              <a:rPr kumimoji="1" lang="ja-JP" altLang="en-US" sz="900" dirty="0" smtClean="0"/>
              <a:t>日間）</a:t>
            </a:r>
            <a:endParaRPr kumimoji="1" lang="ja-JP" altLang="en-US" sz="900" dirty="0"/>
          </a:p>
        </p:txBody>
      </p:sp>
    </p:spTree>
    <p:extLst>
      <p:ext uri="{BB962C8B-B14F-4D97-AF65-F5344CB8AC3E}">
        <p14:creationId xmlns:p14="http://schemas.microsoft.com/office/powerpoint/2010/main" val="3469643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393299" y="6510337"/>
            <a:ext cx="2743200" cy="365125"/>
          </a:xfrm>
        </p:spPr>
        <p:txBody>
          <a:bodyPr/>
          <a:lstStyle/>
          <a:p>
            <a:fld id="{F216AE56-EAD3-4706-B860-3EC2C2952B40}" type="slidenum">
              <a:rPr kumimoji="1" lang="ja-JP" altLang="en-US" smtClean="0"/>
              <a:t>35</a:t>
            </a:fld>
            <a:endParaRPr kumimoji="1" lang="ja-JP" altLang="en-US" dirty="0"/>
          </a:p>
        </p:txBody>
      </p:sp>
      <p:sp>
        <p:nvSpPr>
          <p:cNvPr id="6" name="正方形/長方形 5"/>
          <p:cNvSpPr/>
          <p:nvPr/>
        </p:nvSpPr>
        <p:spPr>
          <a:xfrm>
            <a:off x="0" y="0"/>
            <a:ext cx="12192000" cy="6846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UD デジタル 教科書体 NP-B" panose="02020700000000000000" pitchFamily="18" charset="-128"/>
                <a:ea typeface="UD デジタル 教科書体 NP-B" panose="02020700000000000000" pitchFamily="18" charset="-128"/>
              </a:rPr>
              <a:t>60</a:t>
            </a:r>
            <a:r>
              <a:rPr lang="ja-JP" altLang="en-US" sz="2400" b="1" dirty="0" smtClean="0">
                <a:latin typeface="UD デジタル 教科書体 NP-B" panose="02020700000000000000" pitchFamily="18" charset="-128"/>
                <a:ea typeface="UD デジタル 教科書体 NP-B" panose="02020700000000000000" pitchFamily="18" charset="-128"/>
              </a:rPr>
              <a:t>代以上の累積陽性者数の推移（東京都と大阪府の比較）</a:t>
            </a:r>
            <a:endParaRPr lang="en-US" altLang="ja-JP" sz="2400" b="1"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a:stretch>
            <a:fillRect/>
          </a:stretch>
        </p:blipFill>
        <p:spPr>
          <a:xfrm>
            <a:off x="231140" y="901197"/>
            <a:ext cx="5864860" cy="5791702"/>
          </a:xfrm>
          <a:prstGeom prst="rect">
            <a:avLst/>
          </a:prstGeom>
        </p:spPr>
      </p:pic>
      <p:pic>
        <p:nvPicPr>
          <p:cNvPr id="4" name="図 3"/>
          <p:cNvPicPr>
            <a:picLocks noChangeAspect="1"/>
          </p:cNvPicPr>
          <p:nvPr/>
        </p:nvPicPr>
        <p:blipFill>
          <a:blip r:embed="rId4"/>
          <a:stretch>
            <a:fillRect/>
          </a:stretch>
        </p:blipFill>
        <p:spPr>
          <a:xfrm>
            <a:off x="6205705" y="901197"/>
            <a:ext cx="5785605" cy="5681964"/>
          </a:xfrm>
          <a:prstGeom prst="rect">
            <a:avLst/>
          </a:prstGeom>
        </p:spPr>
      </p:pic>
    </p:spTree>
    <p:extLst>
      <p:ext uri="{BB962C8B-B14F-4D97-AF65-F5344CB8AC3E}">
        <p14:creationId xmlns:p14="http://schemas.microsoft.com/office/powerpoint/2010/main" val="220093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万人あたり新規陽性者数（都道府県別）</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191625" y="6407149"/>
            <a:ext cx="2743200" cy="365125"/>
          </a:xfrm>
        </p:spPr>
        <p:txBody>
          <a:bodyPr/>
          <a:lstStyle/>
          <a:p>
            <a:fld id="{9AE8D62C-51FD-4D41-806D-1D2DE4710F3C}" type="slidenum">
              <a:rPr kumimoji="1" lang="ja-JP" altLang="en-US" smtClean="0"/>
              <a:t>4</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736980" y="6316828"/>
            <a:ext cx="10795378" cy="4554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大阪の週・人口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万人あたりの新規陽性者数は、全国で東京都</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、神奈川県、広島県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ついで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番目</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に高い。</a:t>
            </a:r>
          </a:p>
        </p:txBody>
      </p:sp>
      <p:pic>
        <p:nvPicPr>
          <p:cNvPr id="2" name="図 1"/>
          <p:cNvPicPr>
            <a:picLocks noChangeAspect="1"/>
          </p:cNvPicPr>
          <p:nvPr/>
        </p:nvPicPr>
        <p:blipFill>
          <a:blip r:embed="rId3"/>
          <a:stretch>
            <a:fillRect/>
          </a:stretch>
        </p:blipFill>
        <p:spPr>
          <a:xfrm>
            <a:off x="127498" y="548390"/>
            <a:ext cx="11937003" cy="5761219"/>
          </a:xfrm>
          <a:prstGeom prst="rect">
            <a:avLst/>
          </a:prstGeom>
        </p:spPr>
      </p:pic>
    </p:spTree>
    <p:extLst>
      <p:ext uri="{BB962C8B-B14F-4D97-AF65-F5344CB8AC3E}">
        <p14:creationId xmlns:p14="http://schemas.microsoft.com/office/powerpoint/2010/main" val="281073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152262" y="579036"/>
            <a:ext cx="3755461" cy="5255207"/>
          </a:xfrm>
          <a:prstGeom prst="rect">
            <a:avLst/>
          </a:prstGeom>
        </p:spPr>
      </p:pic>
      <p:pic>
        <p:nvPicPr>
          <p:cNvPr id="3" name="図 2"/>
          <p:cNvPicPr>
            <a:picLocks noChangeAspect="1"/>
          </p:cNvPicPr>
          <p:nvPr/>
        </p:nvPicPr>
        <p:blipFill>
          <a:blip r:embed="rId4"/>
          <a:stretch>
            <a:fillRect/>
          </a:stretch>
        </p:blipFill>
        <p:spPr>
          <a:xfrm>
            <a:off x="107291" y="599570"/>
            <a:ext cx="7937680" cy="576121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0" y="94662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361745" y="5842229"/>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5</a:t>
            </a:fld>
            <a:endParaRPr kumimoji="1" lang="ja-JP" altLang="en-US" dirty="0"/>
          </a:p>
        </p:txBody>
      </p:sp>
      <p:sp>
        <p:nvSpPr>
          <p:cNvPr id="22" name="テキスト ボックス 21"/>
          <p:cNvSpPr txBox="1"/>
          <p:nvPr/>
        </p:nvSpPr>
        <p:spPr>
          <a:xfrm>
            <a:off x="7864380" y="853261"/>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13" name="正方形/長方形 12">
            <a:extLst>
              <a:ext uri="{FF2B5EF4-FFF2-40B4-BE49-F238E27FC236}">
                <a16:creationId xmlns:a16="http://schemas.microsoft.com/office/drawing/2014/main" id="{FC024533-669C-48B1-82E7-C27042384F7F}"/>
              </a:ext>
            </a:extLst>
          </p:cNvPr>
          <p:cNvSpPr/>
          <p:nvPr/>
        </p:nvSpPr>
        <p:spPr>
          <a:xfrm>
            <a:off x="534519" y="6222210"/>
            <a:ext cx="9280972" cy="4554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検査件数の増加により、陽性率は６％前後（１週間平均）で推移。</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95461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6</a:t>
            </a:fld>
            <a:endParaRPr kumimoji="1" lang="ja-JP" altLang="en-US" dirty="0"/>
          </a:p>
        </p:txBody>
      </p:sp>
      <p:pic>
        <p:nvPicPr>
          <p:cNvPr id="7" name="図 6"/>
          <p:cNvPicPr>
            <a:picLocks noChangeAspect="1"/>
          </p:cNvPicPr>
          <p:nvPr/>
        </p:nvPicPr>
        <p:blipFill>
          <a:blip r:embed="rId2"/>
          <a:stretch>
            <a:fillRect/>
          </a:stretch>
        </p:blipFill>
        <p:spPr>
          <a:xfrm>
            <a:off x="4180549" y="4844622"/>
            <a:ext cx="7588596" cy="1891720"/>
          </a:xfrm>
          <a:prstGeom prst="rect">
            <a:avLst/>
          </a:prstGeom>
          <a:ln w="12700">
            <a:solidFill>
              <a:schemeClr val="tx1"/>
            </a:solidFill>
            <a:prstDash val="sysDash"/>
          </a:ln>
        </p:spPr>
      </p:pic>
      <p:pic>
        <p:nvPicPr>
          <p:cNvPr id="2" name="図 1"/>
          <p:cNvPicPr>
            <a:picLocks noChangeAspect="1"/>
          </p:cNvPicPr>
          <p:nvPr/>
        </p:nvPicPr>
        <p:blipFill>
          <a:blip r:embed="rId3"/>
          <a:stretch>
            <a:fillRect/>
          </a:stretch>
        </p:blipFill>
        <p:spPr>
          <a:xfrm>
            <a:off x="74535" y="513316"/>
            <a:ext cx="12042929" cy="4238999"/>
          </a:xfrm>
          <a:prstGeom prst="rect">
            <a:avLst/>
          </a:prstGeom>
        </p:spPr>
      </p:pic>
    </p:spTree>
    <p:extLst>
      <p:ext uri="{BB962C8B-B14F-4D97-AF65-F5344CB8AC3E}">
        <p14:creationId xmlns:p14="http://schemas.microsoft.com/office/powerpoint/2010/main" val="41745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481984"/>
            <a:ext cx="11943471" cy="978972"/>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分科会の指標の考え方</a:t>
            </a:r>
            <a:r>
              <a:rPr lang="en-US" altLang="ja-JP" sz="1400" dirty="0" smtClean="0"/>
              <a:t>】</a:t>
            </a:r>
          </a:p>
          <a:p>
            <a:r>
              <a:rPr lang="ja-JP" altLang="en-US" sz="1400" dirty="0" smtClean="0"/>
              <a:t>　ステージの移行を検知する指標はあくまで目安。指標をもって機械的に判断するのではなく、これらの指標を総合的に判断。</a:t>
            </a:r>
            <a:endParaRPr lang="en-US" altLang="ja-JP" sz="1400" dirty="0" smtClean="0"/>
          </a:p>
          <a:p>
            <a:r>
              <a:rPr lang="ja-JP" altLang="en-US" sz="1600" dirty="0" smtClean="0"/>
              <a:t>　</a:t>
            </a:r>
            <a:r>
              <a:rPr lang="en-US" altLang="ja-JP" sz="1200" dirty="0" smtClean="0"/>
              <a:t>※</a:t>
            </a:r>
            <a:r>
              <a:rPr lang="ja-JP" altLang="en-US" sz="1200" dirty="0" smtClean="0"/>
              <a:t>ステージ</a:t>
            </a:r>
            <a:r>
              <a:rPr lang="en-US" altLang="ja-JP" sz="1200" dirty="0" smtClean="0"/>
              <a:t>Ⅲ</a:t>
            </a:r>
            <a:r>
              <a:rPr lang="ja-JP" altLang="en-US" sz="1200" dirty="0" smtClean="0"/>
              <a:t>「感染者の急増及び医療提供体制における大きな支障の発生を避けるための対応が必要な段階」</a:t>
            </a:r>
            <a:endParaRPr lang="en-US" altLang="ja-JP" sz="1200" dirty="0" smtClean="0"/>
          </a:p>
          <a:p>
            <a:r>
              <a:rPr lang="ja-JP" altLang="en-US" sz="1200" dirty="0"/>
              <a:t>　</a:t>
            </a:r>
            <a:r>
              <a:rPr lang="ja-JP" altLang="en-US" sz="1200" dirty="0" smtClean="0"/>
              <a:t>　 ステージ</a:t>
            </a:r>
            <a:r>
              <a:rPr lang="en-US" altLang="ja-JP" sz="1200" dirty="0" smtClean="0"/>
              <a:t>Ⅳ</a:t>
            </a:r>
            <a:r>
              <a:rPr lang="ja-JP" altLang="en-US" sz="1200" dirty="0" smtClean="0"/>
              <a:t>「爆発的な感染拡大及び</a:t>
            </a:r>
            <a:r>
              <a:rPr lang="ja-JP" altLang="en-US" sz="1200" dirty="0"/>
              <a:t>深刻</a:t>
            </a:r>
            <a:r>
              <a:rPr lang="ja-JP" altLang="en-US" sz="1200" dirty="0" smtClean="0"/>
              <a:t>な医療提供体制の機能不全を避けるための対応が必要な段階」　　　</a:t>
            </a:r>
            <a:r>
              <a:rPr lang="en-US" altLang="ja-JP" sz="1200" dirty="0" smtClean="0"/>
              <a:t>※</a:t>
            </a:r>
            <a:r>
              <a:rPr lang="ja-JP" altLang="en-US" sz="1200" dirty="0" smtClean="0"/>
              <a:t>ステージ</a:t>
            </a:r>
            <a:r>
              <a:rPr lang="en-US" altLang="ja-JP" sz="1200" dirty="0" smtClean="0"/>
              <a:t>Ⅰ</a:t>
            </a:r>
            <a:r>
              <a:rPr lang="ja-JP" altLang="en-US" sz="1200" dirty="0" smtClean="0"/>
              <a:t>・</a:t>
            </a:r>
            <a:r>
              <a:rPr lang="en-US" altLang="ja-JP" sz="1200" dirty="0" smtClean="0"/>
              <a:t>Ⅱ</a:t>
            </a:r>
            <a:r>
              <a:rPr lang="ja-JP" altLang="en-US" sz="1200" dirty="0" smtClean="0"/>
              <a:t>の指標設定はなし</a:t>
            </a:r>
            <a:endParaRPr kumimoji="1" lang="ja-JP" altLang="en-US" sz="12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7</a:t>
            </a:fld>
            <a:endParaRPr kumimoji="1" lang="ja-JP" altLang="en-US" dirty="0"/>
          </a:p>
        </p:txBody>
      </p:sp>
      <p:sp>
        <p:nvSpPr>
          <p:cNvPr id="5" name="テキスト ボックス 4"/>
          <p:cNvSpPr txBox="1"/>
          <p:nvPr/>
        </p:nvSpPr>
        <p:spPr>
          <a:xfrm>
            <a:off x="124263" y="5892621"/>
            <a:ext cx="4910456" cy="430887"/>
          </a:xfrm>
          <a:prstGeom prst="rect">
            <a:avLst/>
          </a:prstGeom>
          <a:noFill/>
        </p:spPr>
        <p:txBody>
          <a:bodyPr wrap="square" rtlCol="0">
            <a:spAutoFit/>
          </a:bodyPr>
          <a:lstStyle/>
          <a:p>
            <a:r>
              <a:rPr kumimoji="1" lang="en-US" altLang="ja-JP" sz="1050" dirty="0" smtClean="0"/>
              <a:t>※</a:t>
            </a:r>
            <a:r>
              <a:rPr lang="ja-JP" altLang="en-US" sz="1050" dirty="0"/>
              <a:t>重症者用病床に関する占有率は</a:t>
            </a:r>
            <a:r>
              <a:rPr lang="ja-JP" altLang="en-US" sz="1050" dirty="0" smtClean="0"/>
              <a:t>、大阪府基準によ</a:t>
            </a:r>
            <a:r>
              <a:rPr lang="ja-JP" altLang="en-US" sz="1050" dirty="0"/>
              <a:t>り</a:t>
            </a:r>
            <a:r>
              <a:rPr lang="ja-JP" altLang="en-US" sz="1050" dirty="0" smtClean="0"/>
              <a:t>算出。</a:t>
            </a:r>
            <a:endParaRPr lang="en-US" altLang="ja-JP" sz="1050" dirty="0" smtClean="0"/>
          </a:p>
          <a:p>
            <a:r>
              <a:rPr kumimoji="1" lang="ja-JP" altLang="en-US" sz="1050" dirty="0" smtClean="0"/>
              <a:t>●：基準外　○：基準内</a:t>
            </a:r>
            <a:endParaRPr kumimoji="1" lang="ja-JP" altLang="en-US" sz="1050" dirty="0"/>
          </a:p>
        </p:txBody>
      </p:sp>
      <p:pic>
        <p:nvPicPr>
          <p:cNvPr id="10" name="図 9"/>
          <p:cNvPicPr>
            <a:picLocks noChangeAspect="1"/>
          </p:cNvPicPr>
          <p:nvPr/>
        </p:nvPicPr>
        <p:blipFill>
          <a:blip r:embed="rId2"/>
          <a:stretch>
            <a:fillRect/>
          </a:stretch>
        </p:blipFill>
        <p:spPr>
          <a:xfrm>
            <a:off x="5653825" y="5715993"/>
            <a:ext cx="6115319" cy="1103608"/>
          </a:xfrm>
          <a:prstGeom prst="rect">
            <a:avLst/>
          </a:prstGeom>
          <a:ln w="12700">
            <a:solidFill>
              <a:schemeClr val="tx1"/>
            </a:solidFill>
            <a:prstDash val="sysDash"/>
          </a:ln>
        </p:spPr>
      </p:pic>
      <p:pic>
        <p:nvPicPr>
          <p:cNvPr id="2" name="図 1"/>
          <p:cNvPicPr>
            <a:picLocks noChangeAspect="1"/>
          </p:cNvPicPr>
          <p:nvPr/>
        </p:nvPicPr>
        <p:blipFill>
          <a:blip r:embed="rId3"/>
          <a:stretch>
            <a:fillRect/>
          </a:stretch>
        </p:blipFill>
        <p:spPr>
          <a:xfrm>
            <a:off x="124263" y="1519891"/>
            <a:ext cx="11943471" cy="4137167"/>
          </a:xfrm>
          <a:prstGeom prst="rect">
            <a:avLst/>
          </a:prstGeom>
        </p:spPr>
      </p:pic>
    </p:spTree>
    <p:extLst>
      <p:ext uri="{BB962C8B-B14F-4D97-AF65-F5344CB8AC3E}">
        <p14:creationId xmlns:p14="http://schemas.microsoft.com/office/powerpoint/2010/main" val="395489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新規陽性者数と入院・療養者数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63314" y="6537950"/>
            <a:ext cx="2743200" cy="365125"/>
          </a:xfrm>
        </p:spPr>
        <p:txBody>
          <a:bodyPr/>
          <a:lstStyle/>
          <a:p>
            <a:fld id="{0B62D5CB-8769-475A-9BC8-A2F17E2F558B}" type="slidenum">
              <a:rPr kumimoji="1" lang="ja-JP" altLang="en-US" smtClean="0"/>
              <a:t>8</a:t>
            </a:fld>
            <a:endParaRPr kumimoji="1" lang="ja-JP" altLang="en-US" dirty="0"/>
          </a:p>
        </p:txBody>
      </p:sp>
      <p:pic>
        <p:nvPicPr>
          <p:cNvPr id="4" name="図 3"/>
          <p:cNvPicPr>
            <a:picLocks noChangeAspect="1"/>
          </p:cNvPicPr>
          <p:nvPr/>
        </p:nvPicPr>
        <p:blipFill>
          <a:blip r:embed="rId2"/>
          <a:stretch>
            <a:fillRect/>
          </a:stretch>
        </p:blipFill>
        <p:spPr>
          <a:xfrm>
            <a:off x="120079" y="564702"/>
            <a:ext cx="11943099" cy="2761727"/>
          </a:xfrm>
          <a:prstGeom prst="rect">
            <a:avLst/>
          </a:prstGeom>
        </p:spPr>
      </p:pic>
      <p:pic>
        <p:nvPicPr>
          <p:cNvPr id="5" name="図 4"/>
          <p:cNvPicPr>
            <a:picLocks noChangeAspect="1"/>
          </p:cNvPicPr>
          <p:nvPr/>
        </p:nvPicPr>
        <p:blipFill>
          <a:blip r:embed="rId3"/>
          <a:stretch>
            <a:fillRect/>
          </a:stretch>
        </p:blipFill>
        <p:spPr>
          <a:xfrm>
            <a:off x="187967" y="3311112"/>
            <a:ext cx="2780017" cy="3395766"/>
          </a:xfrm>
          <a:prstGeom prst="rect">
            <a:avLst/>
          </a:prstGeom>
        </p:spPr>
      </p:pic>
      <p:pic>
        <p:nvPicPr>
          <p:cNvPr id="6" name="図 5"/>
          <p:cNvPicPr>
            <a:picLocks noChangeAspect="1"/>
          </p:cNvPicPr>
          <p:nvPr/>
        </p:nvPicPr>
        <p:blipFill>
          <a:blip r:embed="rId4"/>
          <a:stretch>
            <a:fillRect/>
          </a:stretch>
        </p:blipFill>
        <p:spPr>
          <a:xfrm>
            <a:off x="3035872" y="3311112"/>
            <a:ext cx="3048264" cy="3395766"/>
          </a:xfrm>
          <a:prstGeom prst="rect">
            <a:avLst/>
          </a:prstGeom>
        </p:spPr>
      </p:pic>
      <p:pic>
        <p:nvPicPr>
          <p:cNvPr id="7" name="図 6"/>
          <p:cNvPicPr>
            <a:picLocks noChangeAspect="1"/>
          </p:cNvPicPr>
          <p:nvPr/>
        </p:nvPicPr>
        <p:blipFill>
          <a:blip r:embed="rId5"/>
          <a:stretch>
            <a:fillRect/>
          </a:stretch>
        </p:blipFill>
        <p:spPr>
          <a:xfrm>
            <a:off x="6250963" y="3311112"/>
            <a:ext cx="2822693" cy="3395766"/>
          </a:xfrm>
          <a:prstGeom prst="rect">
            <a:avLst/>
          </a:prstGeom>
        </p:spPr>
      </p:pic>
      <p:pic>
        <p:nvPicPr>
          <p:cNvPr id="8" name="図 7"/>
          <p:cNvPicPr>
            <a:picLocks noChangeAspect="1"/>
          </p:cNvPicPr>
          <p:nvPr/>
        </p:nvPicPr>
        <p:blipFill>
          <a:blip r:embed="rId6"/>
          <a:stretch>
            <a:fillRect/>
          </a:stretch>
        </p:blipFill>
        <p:spPr>
          <a:xfrm>
            <a:off x="9073656" y="3311112"/>
            <a:ext cx="2920237" cy="3383573"/>
          </a:xfrm>
          <a:prstGeom prst="rect">
            <a:avLst/>
          </a:prstGeom>
        </p:spPr>
      </p:pic>
    </p:spTree>
    <p:extLst>
      <p:ext uri="{BB962C8B-B14F-4D97-AF65-F5344CB8AC3E}">
        <p14:creationId xmlns:p14="http://schemas.microsoft.com/office/powerpoint/2010/main" val="58014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入院・療養状況（</a:t>
            </a:r>
            <a:r>
              <a:rPr lang="en-US" altLang="ja-JP" sz="2800" b="1" dirty="0" smtClean="0">
                <a:latin typeface="UD デジタル 教科書体 NK-B" panose="02020700000000000000" pitchFamily="18" charset="-128"/>
                <a:ea typeface="UD デジタル 教科書体 NK-B" panose="02020700000000000000" pitchFamily="18" charset="-128"/>
              </a:rPr>
              <a:t>12</a:t>
            </a:r>
            <a:r>
              <a:rPr lang="ja-JP" altLang="en-US" sz="2800" b="1" dirty="0" smtClean="0">
                <a:latin typeface="UD デジタル 教科書体 NK-B" panose="02020700000000000000" pitchFamily="18" charset="-128"/>
                <a:ea typeface="UD デジタル 教科書体 NK-B" panose="02020700000000000000" pitchFamily="18" charset="-128"/>
              </a:rPr>
              <a:t>月</a:t>
            </a:r>
            <a:r>
              <a:rPr lang="en-US" altLang="ja-JP" sz="2800" b="1" smtClean="0">
                <a:latin typeface="UD デジタル 教科書体 NK-B" panose="02020700000000000000" pitchFamily="18" charset="-128"/>
                <a:ea typeface="UD デジタル 教科書体 NK-B" panose="02020700000000000000" pitchFamily="18" charset="-128"/>
              </a:rPr>
              <a:t>24</a:t>
            </a:r>
            <a:r>
              <a:rPr lang="ja-JP" altLang="en-US" sz="2800" b="1" smtClean="0">
                <a:latin typeface="UD デジタル 教科書体 NK-B" panose="02020700000000000000" pitchFamily="18" charset="-128"/>
                <a:ea typeface="UD デジタル 教科書体 NK-B" panose="02020700000000000000" pitchFamily="18" charset="-128"/>
              </a:rPr>
              <a:t>日</a:t>
            </a:r>
            <a:r>
              <a:rPr lang="ja-JP" altLang="en-US" sz="2800" b="1" dirty="0" smtClean="0">
                <a:latin typeface="UD デジタル 教科書体 NK-B" panose="02020700000000000000" pitchFamily="18" charset="-128"/>
                <a:ea typeface="UD デジタル 教科書体 NK-B" panose="02020700000000000000" pitchFamily="18" charset="-128"/>
              </a:rPr>
              <a:t>時点）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9</a:t>
            </a:fld>
            <a:endParaRPr kumimoji="1" lang="ja-JP" altLang="en-US" dirty="0"/>
          </a:p>
        </p:txBody>
      </p:sp>
      <p:graphicFrame>
        <p:nvGraphicFramePr>
          <p:cNvPr id="5" name="表 4"/>
          <p:cNvGraphicFramePr>
            <a:graphicFrameLocks noGrp="1"/>
          </p:cNvGraphicFramePr>
          <p:nvPr>
            <p:extLst/>
          </p:nvPr>
        </p:nvGraphicFramePr>
        <p:xfrm>
          <a:off x="372448" y="721600"/>
          <a:ext cx="11464120" cy="5559137"/>
        </p:xfrm>
        <a:graphic>
          <a:graphicData uri="http://schemas.openxmlformats.org/drawingml/2006/table">
            <a:tbl>
              <a:tblPr firstRow="1" firstCol="1" bandRow="1">
                <a:tableStyleId>{5C22544A-7EE6-4342-B048-85BDC9FD1C3A}</a:tableStyleId>
              </a:tblPr>
              <a:tblGrid>
                <a:gridCol w="1554646">
                  <a:extLst>
                    <a:ext uri="{9D8B030D-6E8A-4147-A177-3AD203B41FA5}">
                      <a16:colId xmlns:a16="http://schemas.microsoft.com/office/drawing/2014/main" val="4214479889"/>
                    </a:ext>
                  </a:extLst>
                </a:gridCol>
                <a:gridCol w="2408941">
                  <a:extLst>
                    <a:ext uri="{9D8B030D-6E8A-4147-A177-3AD203B41FA5}">
                      <a16:colId xmlns:a16="http://schemas.microsoft.com/office/drawing/2014/main" val="2827451945"/>
                    </a:ext>
                  </a:extLst>
                </a:gridCol>
                <a:gridCol w="2615788">
                  <a:extLst>
                    <a:ext uri="{9D8B030D-6E8A-4147-A177-3AD203B41FA5}">
                      <a16:colId xmlns:a16="http://schemas.microsoft.com/office/drawing/2014/main" val="3330282666"/>
                    </a:ext>
                  </a:extLst>
                </a:gridCol>
                <a:gridCol w="2524259">
                  <a:extLst>
                    <a:ext uri="{9D8B030D-6E8A-4147-A177-3AD203B41FA5}">
                      <a16:colId xmlns:a16="http://schemas.microsoft.com/office/drawing/2014/main" val="2446586581"/>
                    </a:ext>
                  </a:extLst>
                </a:gridCol>
                <a:gridCol w="2360486">
                  <a:extLst>
                    <a:ext uri="{9D8B030D-6E8A-4147-A177-3AD203B41FA5}">
                      <a16:colId xmlns:a16="http://schemas.microsoft.com/office/drawing/2014/main" val="2405967172"/>
                    </a:ext>
                  </a:extLst>
                </a:gridCol>
              </a:tblGrid>
              <a:tr h="304543">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軽症中等症病床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宿泊療養施設</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352140">
                <a:tc rowSpan="4">
                  <a:txBody>
                    <a:bodyPr/>
                    <a:lstStyle/>
                    <a:p>
                      <a:pPr algn="just">
                        <a:spcAft>
                          <a:spcPts val="0"/>
                        </a:spcAft>
                      </a:pPr>
                      <a:r>
                        <a:rPr lang="ja-JP" sz="1400" kern="100">
                          <a:effectLst/>
                        </a:rPr>
                        <a:t>確保計画</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６０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５００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４００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０００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sz="1400" kern="100" dirty="0" smtClean="0">
                          <a:effectLst/>
                        </a:rPr>
                        <a:t>,</a:t>
                      </a:r>
                      <a:r>
                        <a:rPr lang="ja-JP" altLang="en-US" sz="1400" kern="100" dirty="0" smtClean="0">
                          <a:effectLst/>
                        </a:rPr>
                        <a:t>０３６</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フェーズ４</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２１５</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４００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1238264">
                <a:tc gridSpan="2">
                  <a:txBody>
                    <a:bodyPr/>
                    <a:lstStyle/>
                    <a:p>
                      <a:pPr algn="just">
                        <a:lnSpc>
                          <a:spcPts val="2000"/>
                        </a:lnSpc>
                        <a:spcAft>
                          <a:spcPts val="0"/>
                        </a:spcAft>
                      </a:pPr>
                      <a:r>
                        <a:rPr lang="ja-JP" sz="1400" kern="100" dirty="0">
                          <a:effectLst/>
                        </a:rPr>
                        <a:t>確保数等</a:t>
                      </a:r>
                    </a:p>
                    <a:p>
                      <a:pPr marL="264160" indent="-130810" algn="just">
                        <a:lnSpc>
                          <a:spcPts val="1500"/>
                        </a:lnSpc>
                        <a:spcAft>
                          <a:spcPts val="0"/>
                        </a:spcAft>
                      </a:pPr>
                      <a:r>
                        <a:rPr lang="ja-JP" sz="1400" kern="100" dirty="0">
                          <a:effectLst/>
                        </a:rPr>
                        <a:t>※重症病床、軽症中等症病床について</a:t>
                      </a:r>
                      <a:r>
                        <a:rPr lang="ja-JP" sz="1400" kern="100" dirty="0" smtClean="0">
                          <a:effectLst/>
                        </a:rPr>
                        <a:t>、</a:t>
                      </a:r>
                      <a:endParaRPr lang="en-US" altLang="ja-JP" sz="1400" kern="100" dirty="0" smtClean="0">
                        <a:effectLst/>
                      </a:endParaRPr>
                    </a:p>
                    <a:p>
                      <a:pPr marL="264160" indent="-130810" algn="just">
                        <a:lnSpc>
                          <a:spcPts val="1500"/>
                        </a:lnSpc>
                        <a:spcAft>
                          <a:spcPts val="0"/>
                        </a:spcAft>
                      </a:pPr>
                      <a:r>
                        <a:rPr lang="ja-JP" altLang="en-US" sz="1400" kern="100" dirty="0" smtClean="0">
                          <a:effectLst/>
                        </a:rPr>
                        <a:t>　</a:t>
                      </a:r>
                      <a:r>
                        <a:rPr lang="en-US" sz="1400" kern="100" dirty="0" smtClean="0">
                          <a:effectLst/>
                        </a:rPr>
                        <a:t>11</a:t>
                      </a:r>
                      <a:r>
                        <a:rPr lang="ja-JP" sz="1400" kern="100" dirty="0">
                          <a:effectLst/>
                        </a:rPr>
                        <a:t>月</a:t>
                      </a:r>
                      <a:r>
                        <a:rPr lang="en-US" sz="1400" kern="100" dirty="0">
                          <a:effectLst/>
                        </a:rPr>
                        <a:t>19</a:t>
                      </a:r>
                      <a:r>
                        <a:rPr lang="ja-JP" sz="1400" kern="100" dirty="0">
                          <a:effectLst/>
                        </a:rPr>
                        <a:t>日からフェーズ</a:t>
                      </a:r>
                      <a:r>
                        <a:rPr lang="en-US" sz="1400" kern="100" dirty="0">
                          <a:effectLst/>
                        </a:rPr>
                        <a:t>4</a:t>
                      </a:r>
                      <a:r>
                        <a:rPr lang="ja-JP" sz="1400" kern="100" dirty="0">
                          <a:effectLst/>
                        </a:rPr>
                        <a:t>へ移行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確保数２３６床</a:t>
                      </a:r>
                      <a:endParaRPr lang="en-US" altLang="ja-JP" sz="1400" kern="100" dirty="0" smtClean="0">
                        <a:effectLst/>
                        <a:latin typeface="+mn-lt"/>
                      </a:endParaRP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確保数１，３０６床</a:t>
                      </a:r>
                      <a:endParaRPr lang="en-US" altLang="ja-JP" sz="1400" kern="100" dirty="0" smtClean="0">
                        <a:effectLst/>
                        <a:latin typeface="+mn-lt"/>
                      </a:endParaRPr>
                    </a:p>
                  </a:txBody>
                  <a:tcPr marL="68580" marR="68580" marT="0" marB="0" anchor="ctr"/>
                </a:tc>
                <a:tc>
                  <a:txBody>
                    <a:bodyPr/>
                    <a:lstStyle/>
                    <a:p>
                      <a:pPr algn="ctr">
                        <a:spcAft>
                          <a:spcPts val="0"/>
                        </a:spcAft>
                      </a:pPr>
                      <a:r>
                        <a:rPr lang="ja-JP" altLang="en-US" sz="1400" kern="100" dirty="0" smtClean="0">
                          <a:effectLst/>
                        </a:rPr>
                        <a:t>２</a:t>
                      </a:r>
                      <a:r>
                        <a:rPr lang="ja-JP" sz="1400" kern="100" dirty="0" smtClean="0">
                          <a:effectLst/>
                        </a:rPr>
                        <a:t>，</a:t>
                      </a:r>
                      <a:r>
                        <a:rPr lang="ja-JP" altLang="en-US" sz="1400" kern="100" dirty="0" smtClean="0">
                          <a:effectLst/>
                        </a:rPr>
                        <a:t>０１９</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737037">
                <a:tc gridSpan="2">
                  <a:txBody>
                    <a:bodyPr/>
                    <a:lstStyle/>
                    <a:p>
                      <a:pPr algn="just">
                        <a:spcAft>
                          <a:spcPts val="0"/>
                        </a:spcAft>
                      </a:pPr>
                      <a:r>
                        <a:rPr lang="ja-JP" sz="1400" kern="100" dirty="0">
                          <a:effectLst/>
                        </a:rPr>
                        <a:t>入院・</a:t>
                      </a:r>
                      <a:r>
                        <a:rPr lang="ja-JP" sz="1400" kern="100" dirty="0" smtClean="0">
                          <a:effectLst/>
                        </a:rPr>
                        <a:t>療養者数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１６１</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spcAft>
                          <a:spcPts val="0"/>
                        </a:spcAft>
                      </a:pPr>
                      <a:r>
                        <a:rPr lang="ja-JP" altLang="en-US" sz="1400" kern="100" dirty="0" smtClean="0">
                          <a:effectLst/>
                        </a:rPr>
                        <a:t>８５６</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６５５</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824804">
                <a:tc gridSpan="2">
                  <a:txBody>
                    <a:bodyPr/>
                    <a:lstStyle/>
                    <a:p>
                      <a:pPr algn="just">
                        <a:spcAft>
                          <a:spcPts val="0"/>
                        </a:spcAft>
                      </a:pPr>
                      <a:r>
                        <a:rPr lang="ja-JP" sz="1400" kern="100" dirty="0">
                          <a:effectLst/>
                        </a:rPr>
                        <a:t>（使用率：入院・</a:t>
                      </a:r>
                      <a:r>
                        <a:rPr lang="ja-JP" sz="1400" kern="100" dirty="0" smtClean="0">
                          <a:effectLst/>
                        </a:rPr>
                        <a:t>療養者数</a:t>
                      </a:r>
                      <a:endParaRPr lang="en-US" altLang="ja-JP" sz="1400" kern="100" dirty="0" smtClean="0">
                        <a:effectLst/>
                      </a:endParaRPr>
                    </a:p>
                    <a:p>
                      <a:pPr algn="just">
                        <a:spcAft>
                          <a:spcPts val="0"/>
                        </a:spcAft>
                      </a:pPr>
                      <a:r>
                        <a:rPr lang="ja-JP" altLang="en-US" sz="1400" kern="100" dirty="0" smtClean="0">
                          <a:effectLst/>
                        </a:rPr>
                        <a:t>　　　　　　</a:t>
                      </a:r>
                      <a:r>
                        <a:rPr lang="ja-JP" sz="1400" kern="100" dirty="0" smtClean="0">
                          <a:effectLst/>
                        </a:rPr>
                        <a:t>／</a:t>
                      </a:r>
                      <a:r>
                        <a:rPr lang="ja-JP" sz="1400" kern="100" dirty="0">
                          <a:effectLst/>
                        </a:rPr>
                        <a:t>確保病床・室数）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６８．２</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１６１</a:t>
                      </a:r>
                      <a:r>
                        <a:rPr lang="ja-JP" sz="1400" kern="100" dirty="0" smtClean="0">
                          <a:effectLst/>
                        </a:rPr>
                        <a:t>／</a:t>
                      </a:r>
                      <a:r>
                        <a:rPr lang="ja-JP" altLang="en-US" sz="1400" kern="100" dirty="0" smtClean="0">
                          <a:effectLst/>
                        </a:rPr>
                        <a:t>２３６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altLang="en-US" sz="1400" kern="100" dirty="0" smtClean="0">
                          <a:effectLst/>
                        </a:rPr>
                        <a:t>６５．５</a:t>
                      </a:r>
                      <a:r>
                        <a:rPr lang="ja-JP" sz="1400" kern="100" dirty="0" smtClean="0">
                          <a:effectLst/>
                        </a:rPr>
                        <a:t>％</a:t>
                      </a:r>
                      <a:endParaRPr lang="en-US" altLang="ja-JP" sz="1400" kern="100" dirty="0" smtClean="0">
                        <a:effectLst/>
                      </a:endParaRPr>
                    </a:p>
                    <a:p>
                      <a:pPr algn="ctr">
                        <a:lnSpc>
                          <a:spcPts val="1600"/>
                        </a:lnSpc>
                        <a:spcAft>
                          <a:spcPts val="0"/>
                        </a:spcAft>
                      </a:pPr>
                      <a:r>
                        <a:rPr lang="ja-JP" sz="1400" kern="100" dirty="0" smtClean="0">
                          <a:effectLst/>
                        </a:rPr>
                        <a:t>（</a:t>
                      </a:r>
                      <a:r>
                        <a:rPr lang="ja-JP" altLang="en-US" sz="1400" kern="100" dirty="0" smtClean="0">
                          <a:effectLst/>
                        </a:rPr>
                        <a:t>８５６</a:t>
                      </a:r>
                      <a:r>
                        <a:rPr lang="ja-JP" sz="1400" kern="100" dirty="0" smtClean="0">
                          <a:effectLst/>
                        </a:rPr>
                        <a:t>／</a:t>
                      </a:r>
                      <a:r>
                        <a:rPr lang="ja-JP" altLang="en-US" sz="1400" kern="100" dirty="0" smtClean="0">
                          <a:effectLst/>
                        </a:rPr>
                        <a:t>１</a:t>
                      </a:r>
                      <a:r>
                        <a:rPr lang="en-US" sz="1400" kern="100" dirty="0" smtClean="0">
                          <a:effectLst/>
                        </a:rPr>
                        <a:t>,</a:t>
                      </a:r>
                      <a:r>
                        <a:rPr lang="ja-JP" altLang="en-US" sz="1400" kern="100" dirty="0" smtClean="0">
                          <a:effectLst/>
                        </a:rPr>
                        <a:t>３０６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３２．４</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６５５</a:t>
                      </a:r>
                      <a:r>
                        <a:rPr lang="ja-JP" sz="1400" kern="100" dirty="0" smtClean="0">
                          <a:effectLst/>
                        </a:rPr>
                        <a:t>／</a:t>
                      </a:r>
                      <a:r>
                        <a:rPr lang="ja-JP" altLang="en-US" sz="1400" kern="100" dirty="0" smtClean="0">
                          <a:effectLst/>
                        </a:rPr>
                        <a:t>２</a:t>
                      </a:r>
                      <a:r>
                        <a:rPr lang="en-US" sz="1400" kern="100" dirty="0" smtClean="0">
                          <a:effectLst/>
                        </a:rPr>
                        <a:t>,</a:t>
                      </a:r>
                      <a:r>
                        <a:rPr lang="ja-JP" altLang="en-US" sz="1400" kern="100" dirty="0" smtClean="0">
                          <a:effectLst/>
                        </a:rPr>
                        <a:t>０１９</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824804">
                <a:tc gridSpan="2">
                  <a:txBody>
                    <a:bodyPr/>
                    <a:lstStyle/>
                    <a:p>
                      <a:pPr algn="just">
                        <a:spcAft>
                          <a:spcPts val="0"/>
                        </a:spcAft>
                      </a:pPr>
                      <a:r>
                        <a:rPr lang="ja-JP" altLang="ja-JP" sz="1400" kern="100" dirty="0" smtClean="0">
                          <a:effectLst/>
                        </a:rPr>
                        <a:t>（</a:t>
                      </a:r>
                      <a:r>
                        <a:rPr lang="ja-JP" altLang="en-US" sz="1400" kern="100" dirty="0" smtClean="0">
                          <a:effectLst/>
                        </a:rPr>
                        <a:t>運用</a:t>
                      </a:r>
                      <a:r>
                        <a:rPr lang="ja-JP" altLang="ja-JP" sz="1400" kern="100" dirty="0" smtClean="0">
                          <a:effectLst/>
                        </a:rPr>
                        <a:t>率：入院・療養者数</a:t>
                      </a:r>
                      <a:endParaRPr lang="en-US" altLang="ja-JP" sz="1400" kern="100" dirty="0" smtClean="0">
                        <a:effectLst/>
                      </a:endParaRPr>
                    </a:p>
                    <a:p>
                      <a:pPr algn="just">
                        <a:spcAft>
                          <a:spcPts val="0"/>
                        </a:spcAft>
                      </a:pPr>
                      <a:r>
                        <a:rPr lang="ja-JP" altLang="en-US" sz="1400" kern="100" dirty="0" smtClean="0">
                          <a:effectLst/>
                        </a:rPr>
                        <a:t>　　　　　　</a:t>
                      </a:r>
                      <a:r>
                        <a:rPr lang="ja-JP" altLang="ja-JP" sz="1400" kern="100" dirty="0" smtClean="0">
                          <a:effectLst/>
                        </a:rPr>
                        <a:t>／</a:t>
                      </a:r>
                      <a:r>
                        <a:rPr lang="ja-JP" altLang="en-US" sz="1400" kern="100" dirty="0" smtClean="0">
                          <a:effectLst/>
                        </a:rPr>
                        <a:t>実運用</a:t>
                      </a:r>
                      <a:r>
                        <a:rPr lang="ja-JP" altLang="ja-JP" sz="1400" kern="100" dirty="0" smtClean="0">
                          <a:effectLst/>
                        </a:rPr>
                        <a:t>病床・室数）</a:t>
                      </a:r>
                      <a:endParaRPr lang="ja-JP"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endParaRPr lang="en-US" altLang="ja-JP" sz="1600" b="1" kern="100" dirty="0" smtClean="0">
                        <a:effectLst/>
                        <a:latin typeface="+mn-ea"/>
                        <a:ea typeface="+mn-ea"/>
                        <a:cs typeface="Times New Roman" panose="02020603050405020304" pitchFamily="18" charset="0"/>
                      </a:endParaRPr>
                    </a:p>
                    <a:p>
                      <a:pPr algn="ctr">
                        <a:spcAft>
                          <a:spcPts val="0"/>
                        </a:spcAft>
                      </a:pPr>
                      <a:r>
                        <a:rPr lang="ja-JP" altLang="en-US" sz="1600" b="1" kern="100" dirty="0" smtClean="0">
                          <a:effectLst/>
                          <a:latin typeface="+mn-ea"/>
                          <a:ea typeface="+mn-ea"/>
                          <a:cs typeface="Times New Roman" panose="02020603050405020304" pitchFamily="18" charset="0"/>
                        </a:rPr>
                        <a:t>７７．４％</a:t>
                      </a:r>
                      <a:endParaRPr lang="en-US" altLang="ja-JP" sz="1600" b="1" kern="100" dirty="0" smtClean="0">
                        <a:effectLst/>
                        <a:latin typeface="+mn-ea"/>
                        <a:ea typeface="+mn-ea"/>
                        <a:cs typeface="Times New Roman" panose="02020603050405020304" pitchFamily="18" charset="0"/>
                      </a:endParaRPr>
                    </a:p>
                    <a:p>
                      <a:pPr algn="ctr">
                        <a:spcAft>
                          <a:spcPts val="0"/>
                        </a:spcAft>
                      </a:pPr>
                      <a:r>
                        <a:rPr lang="ja-JP" altLang="en-US" sz="1600" b="1" kern="100" dirty="0" smtClean="0">
                          <a:effectLst/>
                          <a:latin typeface="+mn-ea"/>
                          <a:ea typeface="+mn-ea"/>
                          <a:cs typeface="Times New Roman" panose="02020603050405020304" pitchFamily="18" charset="0"/>
                        </a:rPr>
                        <a:t>（１６１／２０８</a:t>
                      </a:r>
                      <a:r>
                        <a:rPr lang="en-US" altLang="ja-JP" sz="1600" b="1" kern="100" dirty="0" smtClean="0">
                          <a:effectLst/>
                          <a:latin typeface="+mn-ea"/>
                          <a:ea typeface="+mn-ea"/>
                          <a:cs typeface="Times New Roman" panose="02020603050405020304" pitchFamily="18" charset="0"/>
                        </a:rPr>
                        <a:t>)</a:t>
                      </a:r>
                    </a:p>
                    <a:p>
                      <a:pPr algn="ctr">
                        <a:spcAft>
                          <a:spcPts val="0"/>
                        </a:spcAft>
                      </a:pPr>
                      <a:endParaRPr lang="en-US" altLang="ja-JP" sz="600" b="0" kern="100" dirty="0" smtClean="0">
                        <a:effectLst/>
                        <a:latin typeface="+mn-ea"/>
                        <a:ea typeface="+mn-ea"/>
                        <a:cs typeface="Times New Roman" panose="02020603050405020304" pitchFamily="18" charset="0"/>
                      </a:endParaRPr>
                    </a:p>
                    <a:p>
                      <a:pPr algn="ctr">
                        <a:spcAft>
                          <a:spcPts val="0"/>
                        </a:spcAft>
                      </a:pPr>
                      <a:r>
                        <a:rPr lang="ja-JP" altLang="en-US" sz="1200" b="0" kern="100" dirty="0" smtClean="0">
                          <a:effectLst/>
                          <a:latin typeface="+mn-ea"/>
                          <a:ea typeface="+mn-ea"/>
                          <a:cs typeface="Times New Roman" panose="02020603050405020304" pitchFamily="18" charset="0"/>
                        </a:rPr>
                        <a:t>うち、大阪コロナ重症センター</a:t>
                      </a:r>
                      <a:endParaRPr lang="en-US" altLang="ja-JP" sz="1200" b="0" kern="100" dirty="0" smtClean="0">
                        <a:effectLst/>
                        <a:latin typeface="+mn-ea"/>
                        <a:ea typeface="+mn-ea"/>
                        <a:cs typeface="Times New Roman" panose="02020603050405020304" pitchFamily="18" charset="0"/>
                      </a:endParaRPr>
                    </a:p>
                    <a:p>
                      <a:pPr algn="ctr">
                        <a:spcAft>
                          <a:spcPts val="0"/>
                        </a:spcAft>
                      </a:pPr>
                      <a:r>
                        <a:rPr lang="ja-JP" altLang="en-US" sz="1200" b="0" kern="100" dirty="0" smtClean="0">
                          <a:effectLst/>
                          <a:latin typeface="+mn-ea"/>
                          <a:ea typeface="+mn-ea"/>
                          <a:cs typeface="Times New Roman" panose="02020603050405020304" pitchFamily="18" charset="0"/>
                        </a:rPr>
                        <a:t>（１０／２０）</a:t>
                      </a:r>
                      <a:endParaRPr lang="en-US" altLang="ja-JP" sz="1200" b="0" kern="100" dirty="0" smtClean="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kern="100" dirty="0" smtClean="0">
                          <a:effectLst/>
                          <a:latin typeface="+mn-ea"/>
                          <a:ea typeface="+mn-ea"/>
                        </a:rPr>
                        <a:t>７３．５</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８５６</a:t>
                      </a:r>
                      <a:r>
                        <a:rPr lang="ja-JP" altLang="ja-JP" sz="1600" b="1" kern="100" dirty="0" smtClean="0">
                          <a:effectLst/>
                          <a:latin typeface="+mn-ea"/>
                          <a:ea typeface="+mn-ea"/>
                        </a:rPr>
                        <a:t>／</a:t>
                      </a:r>
                      <a:r>
                        <a:rPr lang="ja-JP" altLang="en-US" sz="1600" b="1" kern="100" dirty="0" smtClean="0">
                          <a:effectLst/>
                          <a:latin typeface="+mn-ea"/>
                          <a:ea typeface="+mn-ea"/>
                        </a:rPr>
                        <a:t>１</a:t>
                      </a:r>
                      <a:r>
                        <a:rPr lang="en-US" altLang="ja-JP" sz="1600" b="1" kern="100" dirty="0" smtClean="0">
                          <a:effectLst/>
                          <a:latin typeface="+mn-ea"/>
                          <a:ea typeface="+mn-ea"/>
                        </a:rPr>
                        <a:t>,</a:t>
                      </a:r>
                      <a:r>
                        <a:rPr lang="ja-JP" altLang="en-US" sz="1600" b="1" kern="100" dirty="0" smtClean="0">
                          <a:effectLst/>
                          <a:latin typeface="+mn-ea"/>
                          <a:ea typeface="+mn-ea"/>
                        </a:rPr>
                        <a:t>１６５</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00" dirty="0" smtClean="0">
                          <a:effectLst/>
                          <a:latin typeface="+mn-ea"/>
                          <a:ea typeface="+mn-ea"/>
                        </a:rPr>
                        <a:t>３２．４</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６５５</a:t>
                      </a:r>
                      <a:r>
                        <a:rPr lang="ja-JP" altLang="ja-JP" sz="1600" b="1" kern="100" dirty="0" smtClean="0">
                          <a:effectLst/>
                          <a:latin typeface="+mn-ea"/>
                          <a:ea typeface="+mn-ea"/>
                        </a:rPr>
                        <a:t>／</a:t>
                      </a:r>
                      <a:r>
                        <a:rPr lang="ja-JP" altLang="en-US" sz="1600" b="1" kern="100" dirty="0" smtClean="0">
                          <a:effectLst/>
                          <a:latin typeface="+mn-ea"/>
                          <a:ea typeface="+mn-ea"/>
                        </a:rPr>
                        <a:t>２</a:t>
                      </a:r>
                      <a:r>
                        <a:rPr lang="en-US" altLang="ja-JP" sz="1600" b="1" kern="100" dirty="0" smtClean="0">
                          <a:effectLst/>
                          <a:latin typeface="+mn-ea"/>
                          <a:ea typeface="+mn-ea"/>
                        </a:rPr>
                        <a:t>,</a:t>
                      </a:r>
                      <a:r>
                        <a:rPr lang="ja-JP" altLang="en-US" sz="1600" b="1" kern="100" dirty="0" smtClean="0">
                          <a:effectLst/>
                          <a:latin typeface="+mn-ea"/>
                          <a:ea typeface="+mn-ea"/>
                        </a:rPr>
                        <a:t>０１９</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bl>
          </a:graphicData>
        </a:graphic>
      </p:graphicFrame>
      <p:sp>
        <p:nvSpPr>
          <p:cNvPr id="6" name="テキスト ボックス 5"/>
          <p:cNvSpPr txBox="1"/>
          <p:nvPr/>
        </p:nvSpPr>
        <p:spPr>
          <a:xfrm>
            <a:off x="372448" y="6312172"/>
            <a:ext cx="3507475" cy="276999"/>
          </a:xfrm>
          <a:prstGeom prst="rect">
            <a:avLst/>
          </a:prstGeom>
          <a:noFill/>
        </p:spPr>
        <p:txBody>
          <a:bodyPr wrap="square" rtlCol="0">
            <a:spAutoFit/>
          </a:bodyPr>
          <a:lstStyle/>
          <a:p>
            <a:r>
              <a:rPr kumimoji="1" lang="en-US" altLang="ja-JP" sz="1200" dirty="0" smtClean="0"/>
              <a:t>※</a:t>
            </a:r>
            <a:r>
              <a:rPr lang="ja-JP" altLang="en-US" sz="1200" dirty="0"/>
              <a:t> </a:t>
            </a:r>
            <a:r>
              <a:rPr kumimoji="1" lang="ja-JP" altLang="en-US" sz="1200" dirty="0" smtClean="0"/>
              <a:t>別途、自宅療養　９６３人</a:t>
            </a:r>
            <a:endParaRPr kumimoji="1" lang="ja-JP" altLang="en-US" sz="1200" dirty="0"/>
          </a:p>
        </p:txBody>
      </p:sp>
    </p:spTree>
    <p:extLst>
      <p:ext uri="{BB962C8B-B14F-4D97-AF65-F5344CB8AC3E}">
        <p14:creationId xmlns:p14="http://schemas.microsoft.com/office/powerpoint/2010/main" val="1146527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6613</TotalTime>
  <Words>4026</Words>
  <Application>Microsoft Office PowerPoint</Application>
  <PresentationFormat>ワイド画面</PresentationFormat>
  <Paragraphs>602</Paragraphs>
  <Slides>35</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Meiryo UI</vt:lpstr>
      <vt:lpstr>UD デジタル 教科書体 NK-B</vt:lpstr>
      <vt:lpstr>UD デジタル 教科書体 NP-B</vt:lpstr>
      <vt:lpstr>メイリオ</vt:lpstr>
      <vt:lpstr>游ゴシック</vt:lpstr>
      <vt:lpstr>游ゴシック Light</vt:lpstr>
      <vt:lpstr>游明朝</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寶來　徳子</dc:creator>
  <cp:lastModifiedBy>川幡　尚亮</cp:lastModifiedBy>
  <cp:revision>884</cp:revision>
  <cp:lastPrinted>2020-12-25T00:50:45Z</cp:lastPrinted>
  <dcterms:created xsi:type="dcterms:W3CDTF">2020-08-11T02:27:27Z</dcterms:created>
  <dcterms:modified xsi:type="dcterms:W3CDTF">2020-12-25T03:41:05Z</dcterms:modified>
</cp:coreProperties>
</file>