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424" r:id="rId2"/>
    <p:sldId id="425" r:id="rId3"/>
    <p:sldId id="428" r:id="rId4"/>
    <p:sldId id="408" r:id="rId5"/>
    <p:sldId id="397" r:id="rId6"/>
    <p:sldId id="426" r:id="rId7"/>
    <p:sldId id="427"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DC7F779-EFF5-43C9-87A6-C67220768686}">
          <p14:sldIdLst>
            <p14:sldId id="424"/>
            <p14:sldId id="425"/>
            <p14:sldId id="428"/>
            <p14:sldId id="408"/>
            <p14:sldId id="397"/>
            <p14:sldId id="426"/>
            <p14:sldId id="427"/>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由衣 國本" initials="由衣" lastIdx="1" clrIdx="0">
    <p:extLst>
      <p:ext uri="{19B8F6BF-5375-455C-9EA6-DF929625EA0E}">
        <p15:presenceInfo xmlns:p15="http://schemas.microsoft.com/office/powerpoint/2012/main" userId="21b8f8f98c6579e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5DFC24"/>
    <a:srgbClr val="FF9900"/>
    <a:srgbClr val="83C937"/>
    <a:srgbClr val="FF6699"/>
    <a:srgbClr val="FFC000"/>
    <a:srgbClr val="E54B1B"/>
    <a:srgbClr val="FF9966"/>
    <a:srgbClr val="FFFF99"/>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71" autoAdjust="0"/>
    <p:restoredTop sz="91921" autoAdjust="0"/>
  </p:normalViewPr>
  <p:slideViewPr>
    <p:cSldViewPr snapToGrid="0">
      <p:cViewPr varScale="1">
        <p:scale>
          <a:sx n="68" d="100"/>
          <a:sy n="68" d="100"/>
        </p:scale>
        <p:origin x="858" y="5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0CC79B56-3F93-49B8-BF5B-E2942DFEBC41}" type="datetimeFigureOut">
              <a:rPr kumimoji="1" lang="ja-JP" altLang="en-US" smtClean="0"/>
              <a:t>2020/12/14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5BFB98CA-D6EC-4BA5-A9B2-86EEAB6615F3}" type="slidenum">
              <a:rPr kumimoji="1" lang="ja-JP" altLang="en-US" smtClean="0"/>
              <a:t>‹#›</a:t>
            </a:fld>
            <a:endParaRPr kumimoji="1" lang="ja-JP" altLang="en-US"/>
          </a:p>
        </p:txBody>
      </p:sp>
    </p:spTree>
    <p:extLst>
      <p:ext uri="{BB962C8B-B14F-4D97-AF65-F5344CB8AC3E}">
        <p14:creationId xmlns:p14="http://schemas.microsoft.com/office/powerpoint/2010/main" val="12395190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27C765-928E-4675-AE56-075D2791C904}" type="slidenum">
              <a:rPr kumimoji="1" lang="ja-JP" altLang="en-US" smtClean="0"/>
              <a:t>1</a:t>
            </a:fld>
            <a:endParaRPr kumimoji="1" lang="ja-JP" altLang="en-US"/>
          </a:p>
        </p:txBody>
      </p:sp>
    </p:spTree>
    <p:extLst>
      <p:ext uri="{BB962C8B-B14F-4D97-AF65-F5344CB8AC3E}">
        <p14:creationId xmlns:p14="http://schemas.microsoft.com/office/powerpoint/2010/main" val="466102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27C765-928E-4675-AE56-075D2791C904}" type="slidenum">
              <a:rPr kumimoji="1" lang="ja-JP" altLang="en-US" smtClean="0"/>
              <a:t>2</a:t>
            </a:fld>
            <a:endParaRPr kumimoji="1" lang="ja-JP" altLang="en-US"/>
          </a:p>
        </p:txBody>
      </p:sp>
    </p:spTree>
    <p:extLst>
      <p:ext uri="{BB962C8B-B14F-4D97-AF65-F5344CB8AC3E}">
        <p14:creationId xmlns:p14="http://schemas.microsoft.com/office/powerpoint/2010/main" val="928661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BFB98CA-D6EC-4BA5-A9B2-86EEAB6615F3}" type="slidenum">
              <a:rPr kumimoji="1" lang="ja-JP" altLang="en-US" smtClean="0"/>
              <a:t>3</a:t>
            </a:fld>
            <a:endParaRPr kumimoji="1" lang="ja-JP" altLang="en-US"/>
          </a:p>
        </p:txBody>
      </p:sp>
    </p:spTree>
    <p:extLst>
      <p:ext uri="{BB962C8B-B14F-4D97-AF65-F5344CB8AC3E}">
        <p14:creationId xmlns:p14="http://schemas.microsoft.com/office/powerpoint/2010/main" val="3521523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27C765-928E-4675-AE56-075D2791C904}" type="slidenum">
              <a:rPr kumimoji="1" lang="ja-JP" altLang="en-US" smtClean="0"/>
              <a:t>5</a:t>
            </a:fld>
            <a:endParaRPr kumimoji="1" lang="ja-JP" altLang="en-US"/>
          </a:p>
        </p:txBody>
      </p:sp>
    </p:spTree>
    <p:extLst>
      <p:ext uri="{BB962C8B-B14F-4D97-AF65-F5344CB8AC3E}">
        <p14:creationId xmlns:p14="http://schemas.microsoft.com/office/powerpoint/2010/main" val="133007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EBEFCDD-B1C9-4B39-8BFE-B9FE148F503E}"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268587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39A75C-184A-4941-A1AA-B83C2A10607E}"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741764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0F6F822-9AF5-497E-8EF3-0CDC14587B9D}"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532088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CC2FC2-0E0B-405B-B9C6-81689F607AFE}"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16951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C9EBCF-A94F-4A72-A76B-33D22C456DBB}"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66256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4755560-D618-4C9D-82CC-119FE0C71B92}" type="datetime1">
              <a:rPr kumimoji="1" lang="ja-JP" altLang="en-US" smtClean="0"/>
              <a:t>2020/12/14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883752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EE9B455-6994-4E6B-B990-FFFCA1D94AB8}" type="datetime1">
              <a:rPr kumimoji="1" lang="ja-JP" altLang="en-US" smtClean="0"/>
              <a:t>2020/12/14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08965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818AAF8-B155-416D-8DE8-5B176391B827}" type="datetime1">
              <a:rPr kumimoji="1" lang="ja-JP" altLang="en-US" smtClean="0"/>
              <a:t>2020/12/14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77566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567AD2A-EDA8-43BB-A8B5-3C3EFD21B17F}" type="datetime1">
              <a:rPr kumimoji="1" lang="ja-JP" altLang="en-US" smtClean="0"/>
              <a:t>2020/12/14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889477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6DE5531-C890-4FBE-A40D-D5221CCE5152}" type="datetime1">
              <a:rPr kumimoji="1" lang="ja-JP" altLang="en-US" smtClean="0"/>
              <a:t>2020/12/14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239326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1E1C312-928A-4935-815B-D6DCB18E046B}" type="datetime1">
              <a:rPr kumimoji="1" lang="ja-JP" altLang="en-US" smtClean="0"/>
              <a:t>2020/12/14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812753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5242D9-51E2-49A4-8DA6-4740750B4E8B}" type="datetime1">
              <a:rPr kumimoji="1" lang="ja-JP" altLang="en-US" smtClean="0"/>
              <a:t>2020/12/14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18583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1845"/>
            <a:ext cx="12192000" cy="56723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UD デジタル 教科書体 NK-B" panose="02020700000000000000" pitchFamily="18" charset="-128"/>
                <a:ea typeface="UD デジタル 教科書体 NK-B" panose="02020700000000000000" pitchFamily="18" charset="-128"/>
              </a:rPr>
              <a:t>「大阪モデル」の修正について</a:t>
            </a: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sp>
        <p:nvSpPr>
          <p:cNvPr id="12" name="正方形/長方形 11">
            <a:extLst>
              <a:ext uri="{FF2B5EF4-FFF2-40B4-BE49-F238E27FC236}">
                <a16:creationId xmlns:a16="http://schemas.microsoft.com/office/drawing/2014/main" id="{5437C3E6-FBD5-452F-BF7B-C7FC96EE74D4}"/>
              </a:ext>
            </a:extLst>
          </p:cNvPr>
          <p:cNvSpPr/>
          <p:nvPr/>
        </p:nvSpPr>
        <p:spPr>
          <a:xfrm>
            <a:off x="0" y="582534"/>
            <a:ext cx="12192000" cy="3136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Clr>
                <a:schemeClr val="tx1"/>
              </a:buClr>
            </a:pPr>
            <a:r>
              <a:rPr kumimoji="1" lang="ja-JP" altLang="en-US" sz="2000" b="1" dirty="0" smtClean="0">
                <a:solidFill>
                  <a:schemeClr val="accent5"/>
                </a:solidFill>
                <a:latin typeface="Meiryo UI" panose="020B0604030504040204" pitchFamily="50" charset="-128"/>
                <a:ea typeface="Meiryo UI" panose="020B0604030504040204" pitchFamily="50" charset="-128"/>
              </a:rPr>
              <a:t>＜</a:t>
            </a:r>
            <a:r>
              <a:rPr lang="ja-JP" altLang="en-US" sz="2000" b="1" dirty="0">
                <a:solidFill>
                  <a:schemeClr val="accent5"/>
                </a:solidFill>
                <a:latin typeface="Meiryo UI" panose="020B0604030504040204" pitchFamily="50" charset="-128"/>
                <a:ea typeface="Meiryo UI" panose="020B0604030504040204" pitchFamily="50" charset="-128"/>
              </a:rPr>
              <a:t>修正</a:t>
            </a:r>
            <a:r>
              <a:rPr kumimoji="1" lang="ja-JP" altLang="en-US" sz="2000" b="1" dirty="0" smtClean="0">
                <a:solidFill>
                  <a:schemeClr val="accent5"/>
                </a:solidFill>
                <a:latin typeface="Meiryo UI" panose="020B0604030504040204" pitchFamily="50" charset="-128"/>
                <a:ea typeface="Meiryo UI" panose="020B0604030504040204" pitchFamily="50" charset="-128"/>
              </a:rPr>
              <a:t>にあたっての基本的考え方＞</a:t>
            </a:r>
            <a:endParaRPr kumimoji="1" lang="en-US" altLang="ja-JP" sz="2000" b="1" dirty="0" smtClean="0">
              <a:solidFill>
                <a:schemeClr val="accent5"/>
              </a:solidFill>
              <a:latin typeface="Meiryo UI" panose="020B0604030504040204" pitchFamily="50" charset="-128"/>
              <a:ea typeface="Meiryo UI" panose="020B0604030504040204" pitchFamily="50" charset="-128"/>
            </a:endParaRPr>
          </a:p>
          <a:p>
            <a:pPr marL="108000">
              <a:buClr>
                <a:schemeClr val="tx1"/>
              </a:buClr>
            </a:pPr>
            <a:endParaRPr lang="en-US" altLang="ja-JP" sz="600"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dirty="0" smtClean="0">
                <a:solidFill>
                  <a:schemeClr val="tx1"/>
                </a:solidFill>
                <a:latin typeface="Meiryo UI" panose="020B0604030504040204" pitchFamily="50" charset="-128"/>
                <a:ea typeface="Meiryo UI" panose="020B0604030504040204" pitchFamily="50" charset="-128"/>
              </a:rPr>
              <a:t>　○　現行「大阪モデル」の基本的考え方は変更しない。</a:t>
            </a:r>
            <a:endParaRPr lang="en-US" altLang="ja-JP" dirty="0" smtClean="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dirty="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dirty="0" smtClean="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dirty="0" smtClean="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dirty="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endParaRPr lang="en-US" altLang="ja-JP" sz="900"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dirty="0" smtClean="0">
                <a:solidFill>
                  <a:schemeClr val="tx1"/>
                </a:solidFill>
                <a:latin typeface="Meiryo UI" panose="020B0604030504040204" pitchFamily="50" charset="-128"/>
                <a:ea typeface="Meiryo UI" panose="020B0604030504040204" pitchFamily="50" charset="-128"/>
              </a:rPr>
              <a:t>　○　第三波</a:t>
            </a:r>
            <a:r>
              <a:rPr lang="ja-JP" altLang="en-US" dirty="0">
                <a:solidFill>
                  <a:schemeClr val="tx1"/>
                </a:solidFill>
                <a:latin typeface="Meiryo UI" panose="020B0604030504040204" pitchFamily="50" charset="-128"/>
                <a:ea typeface="Meiryo UI" panose="020B0604030504040204" pitchFamily="50" charset="-128"/>
              </a:rPr>
              <a:t>が収束</a:t>
            </a:r>
            <a:r>
              <a:rPr lang="ja-JP" altLang="en-US" dirty="0" smtClean="0">
                <a:solidFill>
                  <a:schemeClr val="tx1"/>
                </a:solidFill>
                <a:latin typeface="Meiryo UI" panose="020B0604030504040204" pitchFamily="50" charset="-128"/>
                <a:ea typeface="Meiryo UI" panose="020B0604030504040204" pitchFamily="50" charset="-128"/>
              </a:rPr>
              <a:t>していない状況</a:t>
            </a:r>
            <a:r>
              <a:rPr lang="ja-JP" altLang="en-US" dirty="0">
                <a:solidFill>
                  <a:schemeClr val="tx1"/>
                </a:solidFill>
                <a:latin typeface="Meiryo UI" panose="020B0604030504040204" pitchFamily="50" charset="-128"/>
                <a:ea typeface="Meiryo UI" panose="020B0604030504040204" pitchFamily="50" charset="-128"/>
              </a:rPr>
              <a:t>においては、現行「大阪モデル」で設定していない</a:t>
            </a:r>
            <a:r>
              <a:rPr lang="ja-JP" altLang="en-US" b="1" u="sng" dirty="0">
                <a:solidFill>
                  <a:schemeClr val="tx1"/>
                </a:solidFill>
                <a:latin typeface="Meiryo UI" panose="020B0604030504040204" pitchFamily="50" charset="-128"/>
                <a:ea typeface="Meiryo UI" panose="020B0604030504040204" pitchFamily="50" charset="-128"/>
              </a:rPr>
              <a:t>「非常事態解除</a:t>
            </a:r>
            <a:r>
              <a:rPr lang="ja-JP" altLang="en-US" b="1" u="sng" dirty="0" smtClean="0">
                <a:solidFill>
                  <a:schemeClr val="tx1"/>
                </a:solidFill>
                <a:latin typeface="Meiryo UI" panose="020B0604030504040204" pitchFamily="50" charset="-128"/>
                <a:ea typeface="Meiryo UI" panose="020B0604030504040204" pitchFamily="50" charset="-128"/>
              </a:rPr>
              <a:t>」の</a:t>
            </a:r>
            <a:r>
              <a:rPr lang="ja-JP" altLang="en-US" b="1" u="sng" dirty="0">
                <a:solidFill>
                  <a:schemeClr val="tx1"/>
                </a:solidFill>
                <a:latin typeface="Meiryo UI" panose="020B0604030504040204" pitchFamily="50" charset="-128"/>
                <a:ea typeface="Meiryo UI" panose="020B0604030504040204" pitchFamily="50" charset="-128"/>
              </a:rPr>
              <a:t>基準</a:t>
            </a:r>
            <a:r>
              <a:rPr lang="ja-JP" altLang="en-US" b="1" u="sng" dirty="0" smtClean="0">
                <a:solidFill>
                  <a:schemeClr val="tx1"/>
                </a:solidFill>
                <a:latin typeface="Meiryo UI" panose="020B0604030504040204" pitchFamily="50" charset="-128"/>
                <a:ea typeface="Meiryo UI" panose="020B0604030504040204" pitchFamily="50" charset="-128"/>
              </a:rPr>
              <a:t>を新たに設定</a:t>
            </a:r>
            <a:r>
              <a:rPr lang="ja-JP" altLang="en-US" b="1" u="sng" dirty="0">
                <a:solidFill>
                  <a:schemeClr val="tx1"/>
                </a:solidFill>
                <a:latin typeface="Meiryo UI" panose="020B0604030504040204" pitchFamily="50" charset="-128"/>
                <a:ea typeface="Meiryo UI" panose="020B0604030504040204" pitchFamily="50" charset="-128"/>
              </a:rPr>
              <a:t>する</a:t>
            </a:r>
            <a:r>
              <a:rPr lang="ja-JP" altLang="en-US" b="1" u="sng" dirty="0" smtClean="0">
                <a:solidFill>
                  <a:schemeClr val="tx1"/>
                </a:solidFill>
                <a:latin typeface="Meiryo UI" panose="020B0604030504040204" pitchFamily="50" charset="-128"/>
                <a:ea typeface="Meiryo UI" panose="020B0604030504040204" pitchFamily="50" charset="-128"/>
              </a:rPr>
              <a:t>のみ</a:t>
            </a:r>
            <a:endParaRPr lang="en-US" altLang="ja-JP" b="1" u="sng"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b="1" u="sng" dirty="0" smtClean="0">
                <a:solidFill>
                  <a:schemeClr val="tx1"/>
                </a:solidFill>
                <a:latin typeface="Meiryo UI" panose="020B0604030504040204" pitchFamily="50" charset="-128"/>
                <a:ea typeface="Meiryo UI" panose="020B0604030504040204" pitchFamily="50" charset="-128"/>
              </a:rPr>
              <a:t>の</a:t>
            </a:r>
            <a:r>
              <a:rPr lang="ja-JP" altLang="en-US" b="1" u="sng" dirty="0">
                <a:solidFill>
                  <a:schemeClr val="tx1"/>
                </a:solidFill>
                <a:latin typeface="Meiryo UI" panose="020B0604030504040204" pitchFamily="50" charset="-128"/>
                <a:ea typeface="Meiryo UI" panose="020B0604030504040204" pitchFamily="50" charset="-128"/>
              </a:rPr>
              <a:t>修正</a:t>
            </a:r>
            <a:r>
              <a:rPr lang="ja-JP" altLang="en-US" dirty="0" smtClean="0">
                <a:solidFill>
                  <a:schemeClr val="tx1"/>
                </a:solidFill>
                <a:latin typeface="Meiryo UI" panose="020B0604030504040204" pitchFamily="50" charset="-128"/>
                <a:ea typeface="Meiryo UI" panose="020B0604030504040204" pitchFamily="50" charset="-128"/>
              </a:rPr>
              <a:t>とする。</a:t>
            </a:r>
            <a:endParaRPr lang="en-US" altLang="ja-JP" dirty="0" smtClean="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dirty="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dirty="0" smtClean="0">
                <a:solidFill>
                  <a:schemeClr val="tx1"/>
                </a:solidFill>
                <a:latin typeface="Meiryo UI" panose="020B0604030504040204" pitchFamily="50" charset="-128"/>
                <a:ea typeface="Meiryo UI" panose="020B0604030504040204" pitchFamily="50" charset="-128"/>
              </a:rPr>
              <a:t>　○　「警戒」の基準（解除基準含む）など「大阪モデル」全体の修正については</a:t>
            </a:r>
            <a:r>
              <a:rPr lang="ja-JP" altLang="en-US" dirty="0">
                <a:solidFill>
                  <a:schemeClr val="tx1"/>
                </a:solidFill>
                <a:latin typeface="Meiryo UI" panose="020B0604030504040204" pitchFamily="50" charset="-128"/>
                <a:ea typeface="Meiryo UI" panose="020B0604030504040204" pitchFamily="50" charset="-128"/>
              </a:rPr>
              <a:t>、今後</a:t>
            </a:r>
            <a:r>
              <a:rPr lang="ja-JP" altLang="en-US" dirty="0" smtClean="0">
                <a:solidFill>
                  <a:schemeClr val="tx1"/>
                </a:solidFill>
                <a:latin typeface="Meiryo UI" panose="020B0604030504040204" pitchFamily="50" charset="-128"/>
                <a:ea typeface="Meiryo UI" panose="020B0604030504040204" pitchFamily="50" charset="-128"/>
              </a:rPr>
              <a:t>、感染収束時に議論する</a:t>
            </a:r>
            <a:r>
              <a:rPr lang="ja-JP" altLang="en-US" dirty="0">
                <a:solidFill>
                  <a:schemeClr val="tx1"/>
                </a:solidFill>
                <a:latin typeface="Meiryo UI" panose="020B0604030504040204" pitchFamily="50" charset="-128"/>
                <a:ea typeface="Meiryo UI" panose="020B0604030504040204" pitchFamily="50" charset="-128"/>
              </a:rPr>
              <a:t>。</a:t>
            </a:r>
          </a:p>
          <a:p>
            <a:pPr>
              <a:buClr>
                <a:schemeClr val="tx1"/>
              </a:buClr>
            </a:pPr>
            <a:endParaRPr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498764" y="1352243"/>
            <a:ext cx="11402290" cy="830997"/>
          </a:xfrm>
          <a:prstGeom prst="rect">
            <a:avLst/>
          </a:prstGeom>
          <a:noFill/>
          <a:ln w="28575">
            <a:solidFill>
              <a:schemeClr val="tx1"/>
            </a:solidFill>
          </a:ln>
        </p:spPr>
        <p:txBody>
          <a:bodyPr wrap="square" rtlCol="0" anchor="ctr">
            <a:spAutoFit/>
          </a:bodyPr>
          <a:lstStyle/>
          <a:p>
            <a:r>
              <a:rPr lang="ja-JP" altLang="en-US" sz="1600" b="1" dirty="0" smtClean="0">
                <a:latin typeface="Meiryo UI" panose="020B0604030504040204" pitchFamily="50" charset="-128"/>
                <a:ea typeface="Meiryo UI" panose="020B0604030504040204" pitchFamily="50" charset="-128"/>
              </a:rPr>
              <a:t>「大阪モデル」の基本的考え方</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　感染拡大状況を判断するため、府独自に指標を設定し、日々モニタリング・見える化</a:t>
            </a:r>
            <a:r>
              <a:rPr lang="ja-JP" altLang="en-US" sz="1600" b="1" dirty="0" smtClean="0">
                <a:latin typeface="Meiryo UI" panose="020B0604030504040204" pitchFamily="50" charset="-128"/>
                <a:ea typeface="Meiryo UI" panose="020B0604030504040204" pitchFamily="50" charset="-128"/>
              </a:rPr>
              <a:t>。</a:t>
            </a:r>
            <a:endParaRPr lang="en-US" altLang="ja-JP" sz="700" b="1" dirty="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各指標</a:t>
            </a:r>
            <a:r>
              <a:rPr lang="ja-JP" altLang="en-US" sz="1600" b="1" dirty="0">
                <a:latin typeface="Meiryo UI" panose="020B0604030504040204" pitchFamily="50" charset="-128"/>
                <a:ea typeface="Meiryo UI" panose="020B0604030504040204" pitchFamily="50" charset="-128"/>
              </a:rPr>
              <a:t>について、「</a:t>
            </a:r>
            <a:r>
              <a:rPr lang="ja-JP" altLang="en-US" sz="1600" b="1" dirty="0" smtClean="0">
                <a:latin typeface="Meiryo UI" panose="020B0604030504040204" pitchFamily="50" charset="-128"/>
                <a:ea typeface="Meiryo UI" panose="020B0604030504040204" pitchFamily="50" charset="-128"/>
              </a:rPr>
              <a:t>感染拡大の</a:t>
            </a:r>
            <a:r>
              <a:rPr lang="ja-JP" altLang="en-US" sz="1600" b="1" dirty="0">
                <a:latin typeface="Meiryo UI" panose="020B0604030504040204" pitchFamily="50" charset="-128"/>
                <a:ea typeface="Meiryo UI" panose="020B0604030504040204" pitchFamily="50" charset="-128"/>
              </a:rPr>
              <a:t>兆候」と「感染の収束状況」を判断するための基準を</a:t>
            </a:r>
            <a:r>
              <a:rPr lang="ja-JP" altLang="en-US" sz="1600" b="1" dirty="0" smtClean="0">
                <a:latin typeface="Meiryo UI" panose="020B0604030504040204" pitchFamily="50" charset="-128"/>
                <a:ea typeface="Meiryo UI" panose="020B0604030504040204" pitchFamily="50" charset="-128"/>
              </a:rPr>
              <a:t>設定し、各基準の状況に応じて、府民に周知する。</a:t>
            </a:r>
            <a:endParaRPr lang="ja-JP" altLang="en-US" sz="1600" b="1"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9157854" y="6334520"/>
            <a:ext cx="2743200" cy="365125"/>
          </a:xfrm>
        </p:spPr>
        <p:txBody>
          <a:bodyPr/>
          <a:lstStyle/>
          <a:p>
            <a:fld id="{2B6FEEAC-CA41-48BD-81CF-BE54EECBE302}" type="slidenum">
              <a:rPr kumimoji="1" lang="ja-JP" altLang="en-US" sz="1600" smtClean="0"/>
              <a:t>1</a:t>
            </a:fld>
            <a:endParaRPr kumimoji="1" lang="ja-JP" altLang="en-US" sz="1600" dirty="0"/>
          </a:p>
        </p:txBody>
      </p:sp>
      <p:sp>
        <p:nvSpPr>
          <p:cNvPr id="10" name="テキスト ボックス 9"/>
          <p:cNvSpPr txBox="1"/>
          <p:nvPr/>
        </p:nvSpPr>
        <p:spPr>
          <a:xfrm>
            <a:off x="10663311" y="95968"/>
            <a:ext cx="1292986" cy="338554"/>
          </a:xfrm>
          <a:prstGeom prst="rect">
            <a:avLst/>
          </a:prstGeom>
          <a:solidFill>
            <a:schemeClr val="bg1"/>
          </a:solidFill>
        </p:spPr>
        <p:txBody>
          <a:bodyPr wrap="square" rtlCol="0">
            <a:spAutoFit/>
          </a:bodyPr>
          <a:lstStyle/>
          <a:p>
            <a:pPr algn="ctr"/>
            <a:r>
              <a:rPr kumimoji="1" lang="ja-JP" altLang="en-US" sz="1600" smtClean="0">
                <a:latin typeface="Meiryo UI" panose="020B0604030504040204" pitchFamily="50" charset="-128"/>
                <a:ea typeface="Meiryo UI" panose="020B0604030504040204" pitchFamily="50" charset="-128"/>
              </a:rPr>
              <a:t>資料３－１</a:t>
            </a:r>
            <a:endParaRPr kumimoji="1" lang="ja-JP" altLang="en-US" sz="16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9157854" y="604067"/>
            <a:ext cx="2832827" cy="261610"/>
          </a:xfrm>
          <a:prstGeom prst="rect">
            <a:avLst/>
          </a:prstGeom>
          <a:noFill/>
        </p:spPr>
        <p:txBody>
          <a:bodyPr wrap="none" rtlCol="0">
            <a:spAutoFit/>
          </a:bodyPr>
          <a:lstStyle/>
          <a:p>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令和</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年</a:t>
            </a:r>
            <a:r>
              <a:rPr lang="en-US" altLang="ja-JP" sz="1100" dirty="0" smtClean="0">
                <a:latin typeface="Meiryo UI" panose="020B0604030504040204" pitchFamily="50" charset="-128"/>
                <a:ea typeface="Meiryo UI" panose="020B0604030504040204" pitchFamily="50" charset="-128"/>
              </a:rPr>
              <a:t>10</a:t>
            </a:r>
            <a:r>
              <a:rPr lang="ja-JP" altLang="en-US" sz="1100" dirty="0" smtClean="0">
                <a:latin typeface="Meiryo UI" panose="020B0604030504040204" pitchFamily="50" charset="-128"/>
                <a:ea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rPr>
              <a:t>10</a:t>
            </a:r>
            <a:r>
              <a:rPr lang="ja-JP" altLang="en-US" sz="1100" dirty="0" smtClean="0">
                <a:latin typeface="Meiryo UI" panose="020B0604030504040204" pitchFamily="50" charset="-128"/>
                <a:ea typeface="Meiryo UI" panose="020B0604030504040204" pitchFamily="50" charset="-128"/>
              </a:rPr>
              <a:t>日以降を「第三波」とする</a:t>
            </a:r>
            <a:r>
              <a:rPr kumimoji="1" lang="ja-JP" altLang="en-US"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5437C3E6-FBD5-452F-BF7B-C7FC96EE74D4}"/>
              </a:ext>
            </a:extLst>
          </p:cNvPr>
          <p:cNvSpPr/>
          <p:nvPr/>
        </p:nvSpPr>
        <p:spPr>
          <a:xfrm>
            <a:off x="0" y="4019346"/>
            <a:ext cx="11956297" cy="4414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Clr>
                <a:schemeClr val="tx1"/>
              </a:buClr>
            </a:pPr>
            <a:r>
              <a:rPr kumimoji="1" lang="ja-JP" altLang="en-US" sz="2000" b="1" dirty="0" smtClean="0">
                <a:solidFill>
                  <a:schemeClr val="accent5"/>
                </a:solidFill>
                <a:latin typeface="Meiryo UI" panose="020B0604030504040204" pitchFamily="50" charset="-128"/>
                <a:ea typeface="Meiryo UI" panose="020B0604030504040204" pitchFamily="50" charset="-128"/>
              </a:rPr>
              <a:t>＜</a:t>
            </a:r>
            <a:r>
              <a:rPr lang="ja-JP" altLang="en-US" sz="2000" b="1" dirty="0" smtClean="0">
                <a:solidFill>
                  <a:schemeClr val="accent5"/>
                </a:solidFill>
                <a:latin typeface="Meiryo UI" panose="020B0604030504040204" pitchFamily="50" charset="-128"/>
                <a:ea typeface="Meiryo UI" panose="020B0604030504040204" pitchFamily="50" charset="-128"/>
              </a:rPr>
              <a:t> </a:t>
            </a:r>
            <a:r>
              <a:rPr lang="ja-JP" altLang="en-US" sz="2000" b="1" dirty="0">
                <a:solidFill>
                  <a:schemeClr val="accent5"/>
                </a:solidFill>
                <a:latin typeface="Meiryo UI" panose="020B0604030504040204" pitchFamily="50" charset="-128"/>
                <a:ea typeface="Meiryo UI" panose="020B0604030504040204" pitchFamily="50" charset="-128"/>
              </a:rPr>
              <a:t>「大阪モデル」の修正点</a:t>
            </a:r>
            <a:r>
              <a:rPr kumimoji="1" lang="ja-JP" altLang="en-US" sz="2000" b="1" dirty="0" smtClean="0">
                <a:solidFill>
                  <a:schemeClr val="accent5"/>
                </a:solidFill>
                <a:latin typeface="Meiryo UI" panose="020B0604030504040204" pitchFamily="50" charset="-128"/>
                <a:ea typeface="Meiryo UI" panose="020B0604030504040204" pitchFamily="50" charset="-128"/>
              </a:rPr>
              <a:t>＞</a:t>
            </a:r>
            <a:endParaRPr kumimoji="1" lang="en-US" altLang="ja-JP" sz="2000" b="1" dirty="0" smtClean="0">
              <a:solidFill>
                <a:schemeClr val="accent5"/>
              </a:solidFill>
              <a:latin typeface="Meiryo UI" panose="020B0604030504040204" pitchFamily="50" charset="-128"/>
              <a:ea typeface="Meiryo UI" panose="020B0604030504040204" pitchFamily="50" charset="-128"/>
            </a:endParaRPr>
          </a:p>
          <a:p>
            <a:pPr>
              <a:buClr>
                <a:schemeClr val="tx1"/>
              </a:buClr>
            </a:pPr>
            <a:r>
              <a:rPr lang="ja-JP" altLang="en-US" dirty="0" smtClean="0">
                <a:solidFill>
                  <a:schemeClr val="tx1"/>
                </a:solidFill>
                <a:latin typeface="Meiryo UI" panose="020B0604030504040204" pitchFamily="50" charset="-128"/>
                <a:ea typeface="Meiryo UI" panose="020B0604030504040204" pitchFamily="50" charset="-128"/>
              </a:rPr>
              <a:t>　○　「</a:t>
            </a:r>
            <a:r>
              <a:rPr lang="ja-JP" altLang="en-US" b="1" u="sng" dirty="0" smtClean="0">
                <a:solidFill>
                  <a:schemeClr val="tx1"/>
                </a:solidFill>
                <a:latin typeface="Meiryo UI" panose="020B0604030504040204" pitchFamily="50" charset="-128"/>
                <a:ea typeface="Meiryo UI" panose="020B0604030504040204" pitchFamily="50" charset="-128"/>
              </a:rPr>
              <a:t>警戒</a:t>
            </a:r>
            <a:r>
              <a:rPr lang="ja-JP" altLang="en-US" b="1" u="sng" dirty="0">
                <a:solidFill>
                  <a:schemeClr val="tx1"/>
                </a:solidFill>
                <a:latin typeface="Meiryo UI" panose="020B0604030504040204" pitchFamily="50" charset="-128"/>
                <a:ea typeface="Meiryo UI" panose="020B0604030504040204" pitchFamily="50" charset="-128"/>
              </a:rPr>
              <a:t>・非常事態</a:t>
            </a:r>
            <a:r>
              <a:rPr lang="ja-JP" altLang="en-US" b="1" u="sng" dirty="0" smtClean="0">
                <a:solidFill>
                  <a:schemeClr val="tx1"/>
                </a:solidFill>
                <a:latin typeface="Meiryo UI" panose="020B0604030504040204" pitchFamily="50" charset="-128"/>
                <a:ea typeface="Meiryo UI" panose="020B0604030504040204" pitchFamily="50" charset="-128"/>
              </a:rPr>
              <a:t>解除」の</a:t>
            </a:r>
            <a:r>
              <a:rPr lang="ja-JP" altLang="en-US" b="1" u="sng" dirty="0">
                <a:solidFill>
                  <a:schemeClr val="tx1"/>
                </a:solidFill>
                <a:latin typeface="Meiryo UI" panose="020B0604030504040204" pitchFamily="50" charset="-128"/>
                <a:ea typeface="Meiryo UI" panose="020B0604030504040204" pitchFamily="50" charset="-128"/>
              </a:rPr>
              <a:t>基準のうち、重症病床</a:t>
            </a:r>
            <a:r>
              <a:rPr lang="ja-JP" altLang="en-US" b="1" u="sng" dirty="0" smtClean="0">
                <a:solidFill>
                  <a:schemeClr val="tx1"/>
                </a:solidFill>
                <a:latin typeface="Meiryo UI" panose="020B0604030504040204" pitchFamily="50" charset="-128"/>
                <a:ea typeface="Meiryo UI" panose="020B0604030504040204" pitchFamily="50" charset="-128"/>
              </a:rPr>
              <a:t>使用率</a:t>
            </a:r>
            <a:r>
              <a:rPr lang="en-US" altLang="ja-JP" b="1" u="sng" dirty="0" smtClean="0">
                <a:solidFill>
                  <a:schemeClr val="tx1"/>
                </a:solidFill>
                <a:latin typeface="Meiryo UI" panose="020B0604030504040204" pitchFamily="50" charset="-128"/>
                <a:ea typeface="Meiryo UI" panose="020B0604030504040204" pitchFamily="50" charset="-128"/>
              </a:rPr>
              <a:t>60%</a:t>
            </a:r>
            <a:r>
              <a:rPr lang="ja-JP" altLang="en-US" b="1" u="sng" dirty="0" smtClean="0">
                <a:solidFill>
                  <a:schemeClr val="tx1"/>
                </a:solidFill>
                <a:latin typeface="Meiryo UI" panose="020B0604030504040204" pitchFamily="50" charset="-128"/>
                <a:ea typeface="Meiryo UI" panose="020B0604030504040204" pitchFamily="50" charset="-128"/>
              </a:rPr>
              <a:t>未満を</a:t>
            </a:r>
            <a:r>
              <a:rPr lang="ja-JP" altLang="en-US" b="1" u="sng" dirty="0">
                <a:solidFill>
                  <a:schemeClr val="tx1"/>
                </a:solidFill>
                <a:latin typeface="Meiryo UI" panose="020B0604030504040204" pitchFamily="50" charset="-128"/>
                <a:ea typeface="Meiryo UI" panose="020B0604030504040204" pitchFamily="50" charset="-128"/>
              </a:rPr>
              <a:t>「非常</a:t>
            </a:r>
            <a:r>
              <a:rPr lang="ja-JP" altLang="en-US" b="1" u="sng" dirty="0" smtClean="0">
                <a:solidFill>
                  <a:schemeClr val="tx1"/>
                </a:solidFill>
                <a:latin typeface="Meiryo UI" panose="020B0604030504040204" pitchFamily="50" charset="-128"/>
                <a:ea typeface="Meiryo UI" panose="020B0604030504040204" pitchFamily="50" charset="-128"/>
              </a:rPr>
              <a:t>事態解除」の基準</a:t>
            </a:r>
            <a:r>
              <a:rPr lang="ja-JP" altLang="en-US" b="1" u="sng" dirty="0">
                <a:solidFill>
                  <a:schemeClr val="tx1"/>
                </a:solidFill>
                <a:latin typeface="Meiryo UI" panose="020B0604030504040204" pitchFamily="50" charset="-128"/>
                <a:ea typeface="Meiryo UI" panose="020B0604030504040204" pitchFamily="50" charset="-128"/>
              </a:rPr>
              <a:t>とする。</a:t>
            </a:r>
            <a:endParaRPr lang="en-US" altLang="ja-JP" b="1" u="sng" dirty="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600"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また、</a:t>
            </a:r>
            <a:r>
              <a:rPr lang="ja-JP" altLang="en-US" b="1" u="sng" dirty="0" smtClean="0">
                <a:solidFill>
                  <a:schemeClr val="tx1"/>
                </a:solidFill>
                <a:latin typeface="Meiryo UI" panose="020B0604030504040204" pitchFamily="50" charset="-128"/>
                <a:ea typeface="Meiryo UI" panose="020B0604030504040204" pitchFamily="50" charset="-128"/>
              </a:rPr>
              <a:t>７日間</a:t>
            </a:r>
            <a:r>
              <a:rPr lang="ja-JP" altLang="en-US" b="1" u="sng" dirty="0">
                <a:solidFill>
                  <a:schemeClr val="tx1"/>
                </a:solidFill>
                <a:latin typeface="Meiryo UI" panose="020B0604030504040204" pitchFamily="50" charset="-128"/>
                <a:ea typeface="Meiryo UI" panose="020B0604030504040204" pitchFamily="50" charset="-128"/>
              </a:rPr>
              <a:t>連続</a:t>
            </a:r>
            <a:r>
              <a:rPr lang="ja-JP" altLang="en-US" b="1" u="sng" dirty="0" smtClean="0">
                <a:solidFill>
                  <a:schemeClr val="tx1"/>
                </a:solidFill>
                <a:latin typeface="Meiryo UI" panose="020B0604030504040204" pitchFamily="50" charset="-128"/>
                <a:ea typeface="Meiryo UI" panose="020B0604030504040204" pitchFamily="50" charset="-128"/>
              </a:rPr>
              <a:t>で「非常事態解除」の基準を満たした</a:t>
            </a:r>
            <a:r>
              <a:rPr lang="ja-JP" altLang="en-US" b="1" u="sng" dirty="0">
                <a:solidFill>
                  <a:schemeClr val="tx1"/>
                </a:solidFill>
                <a:latin typeface="Meiryo UI" panose="020B0604030504040204" pitchFamily="50" charset="-128"/>
                <a:ea typeface="Meiryo UI" panose="020B0604030504040204" pitchFamily="50" charset="-128"/>
              </a:rPr>
              <a:t>場合に、信号を</a:t>
            </a:r>
            <a:r>
              <a:rPr lang="ja-JP" altLang="en-US" b="1" u="sng" dirty="0" smtClean="0">
                <a:solidFill>
                  <a:schemeClr val="tx1"/>
                </a:solidFill>
                <a:latin typeface="Meiryo UI" panose="020B0604030504040204" pitchFamily="50" charset="-128"/>
                <a:ea typeface="Meiryo UI" panose="020B0604030504040204" pitchFamily="50" charset="-128"/>
              </a:rPr>
              <a:t>点灯（赤⇒黄）する。</a:t>
            </a:r>
          </a:p>
          <a:p>
            <a:pPr>
              <a:buClr>
                <a:schemeClr val="tx1"/>
              </a:buClr>
            </a:pPr>
            <a:endParaRPr lang="en-US" altLang="ja-JP" sz="600"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sz="1500" dirty="0" smtClean="0">
                <a:solidFill>
                  <a:schemeClr val="tx1"/>
                </a:solidFill>
                <a:latin typeface="Meiryo UI" panose="020B0604030504040204" pitchFamily="50" charset="-128"/>
                <a:ea typeface="Meiryo UI" panose="020B0604030504040204" pitchFamily="50" charset="-128"/>
              </a:rPr>
              <a:t>（理由）現在は「非常事態」のみの解除基準の設定がない。</a:t>
            </a:r>
            <a:endParaRPr lang="en-US" altLang="ja-JP" sz="1500"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500" dirty="0">
                <a:solidFill>
                  <a:schemeClr val="tx1"/>
                </a:solidFill>
                <a:latin typeface="Meiryo UI" panose="020B0604030504040204" pitchFamily="50" charset="-128"/>
                <a:ea typeface="Meiryo UI" panose="020B0604030504040204" pitchFamily="50" charset="-128"/>
              </a:rPr>
              <a:t>　　</a:t>
            </a:r>
            <a:r>
              <a:rPr lang="ja-JP" altLang="en-US" sz="1500" dirty="0" smtClean="0">
                <a:solidFill>
                  <a:schemeClr val="tx1"/>
                </a:solidFill>
                <a:latin typeface="Meiryo UI" panose="020B0604030504040204" pitchFamily="50" charset="-128"/>
                <a:ea typeface="Meiryo UI" panose="020B0604030504040204" pitchFamily="50" charset="-128"/>
              </a:rPr>
              <a:t>　　</a:t>
            </a:r>
            <a:r>
              <a:rPr lang="ja-JP" altLang="en-US" sz="1500" dirty="0">
                <a:solidFill>
                  <a:schemeClr val="tx1"/>
                </a:solidFill>
                <a:latin typeface="Meiryo UI" panose="020B0604030504040204" pitchFamily="50" charset="-128"/>
                <a:ea typeface="Meiryo UI" panose="020B0604030504040204" pitchFamily="50" charset="-128"/>
              </a:rPr>
              <a:t>　　　　</a:t>
            </a:r>
            <a:r>
              <a:rPr lang="ja-JP" altLang="en-US" sz="1500" dirty="0" smtClean="0">
                <a:solidFill>
                  <a:schemeClr val="tx1"/>
                </a:solidFill>
                <a:latin typeface="Meiryo UI" panose="020B0604030504040204" pitchFamily="50" charset="-128"/>
                <a:ea typeface="Meiryo UI" panose="020B0604030504040204" pitchFamily="50" charset="-128"/>
              </a:rPr>
              <a:t>  重症</a:t>
            </a:r>
            <a:r>
              <a:rPr lang="ja-JP" altLang="en-US" sz="1500" dirty="0">
                <a:solidFill>
                  <a:schemeClr val="tx1"/>
                </a:solidFill>
                <a:latin typeface="Meiryo UI" panose="020B0604030504040204" pitchFamily="50" charset="-128"/>
                <a:ea typeface="Meiryo UI" panose="020B0604030504040204" pitchFamily="50" charset="-128"/>
              </a:rPr>
              <a:t>患者は陽性者の年齢構成に影響するため、重症患者数が減少傾向に転じた後</a:t>
            </a:r>
            <a:r>
              <a:rPr lang="ja-JP" altLang="en-US" sz="1500" dirty="0" smtClean="0">
                <a:solidFill>
                  <a:schemeClr val="tx1"/>
                </a:solidFill>
                <a:latin typeface="Meiryo UI" panose="020B0604030504040204" pitchFamily="50" charset="-128"/>
                <a:ea typeface="Meiryo UI" panose="020B0604030504040204" pitchFamily="50" charset="-128"/>
              </a:rPr>
              <a:t>も一定</a:t>
            </a:r>
            <a:r>
              <a:rPr lang="ja-JP" altLang="en-US" sz="1500" dirty="0">
                <a:solidFill>
                  <a:schemeClr val="tx1"/>
                </a:solidFill>
                <a:latin typeface="Meiryo UI" panose="020B0604030504040204" pitchFamily="50" charset="-128"/>
                <a:ea typeface="Meiryo UI" panose="020B0604030504040204" pitchFamily="50" charset="-128"/>
              </a:rPr>
              <a:t>期間、重症患者数の推移をみる必要が</a:t>
            </a:r>
            <a:r>
              <a:rPr lang="ja-JP" altLang="en-US" sz="1500" dirty="0" smtClean="0">
                <a:solidFill>
                  <a:schemeClr val="tx1"/>
                </a:solidFill>
                <a:latin typeface="Meiryo UI" panose="020B0604030504040204" pitchFamily="50" charset="-128"/>
                <a:ea typeface="Meiryo UI" panose="020B0604030504040204" pitchFamily="50" charset="-128"/>
              </a:rPr>
              <a:t>ある。</a:t>
            </a:r>
            <a:endParaRPr lang="en-US" altLang="ja-JP" sz="1500" dirty="0" smtClean="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1500" dirty="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500" dirty="0" smtClean="0">
                <a:solidFill>
                  <a:schemeClr val="tx1"/>
                </a:solidFill>
                <a:latin typeface="Meiryo UI" panose="020B0604030504040204" pitchFamily="50" charset="-128"/>
                <a:ea typeface="Meiryo UI" panose="020B0604030504040204" pitchFamily="50" charset="-128"/>
              </a:rPr>
              <a:t>　　　　</a:t>
            </a:r>
            <a:r>
              <a:rPr lang="en-US" altLang="ja-JP" sz="1500" dirty="0" smtClean="0">
                <a:solidFill>
                  <a:schemeClr val="tx1"/>
                </a:solidFill>
                <a:latin typeface="Meiryo UI" panose="020B0604030504040204" pitchFamily="50" charset="-128"/>
                <a:ea typeface="Meiryo UI" panose="020B0604030504040204" pitchFamily="50" charset="-128"/>
              </a:rPr>
              <a:t>※</a:t>
            </a:r>
            <a:r>
              <a:rPr lang="ja-JP" altLang="en-US" sz="1500" dirty="0" smtClean="0">
                <a:solidFill>
                  <a:schemeClr val="tx1"/>
                </a:solidFill>
                <a:latin typeface="Meiryo UI" panose="020B0604030504040204" pitchFamily="50" charset="-128"/>
                <a:ea typeface="Meiryo UI" panose="020B0604030504040204" pitchFamily="50" charset="-128"/>
              </a:rPr>
              <a:t>なお、重症センターの運用時には、大阪モデルの「病床確保数」に重症センター病床数（</a:t>
            </a:r>
            <a:r>
              <a:rPr lang="en-US" altLang="ja-JP" sz="1500" dirty="0" smtClean="0">
                <a:solidFill>
                  <a:schemeClr val="tx1"/>
                </a:solidFill>
                <a:latin typeface="Meiryo UI" panose="020B0604030504040204" pitchFamily="50" charset="-128"/>
                <a:ea typeface="Meiryo UI" panose="020B0604030504040204" pitchFamily="50" charset="-128"/>
              </a:rPr>
              <a:t>30</a:t>
            </a:r>
            <a:r>
              <a:rPr lang="ja-JP" altLang="en-US" sz="1500" dirty="0" smtClean="0">
                <a:solidFill>
                  <a:schemeClr val="tx1"/>
                </a:solidFill>
                <a:latin typeface="Meiryo UI" panose="020B0604030504040204" pitchFamily="50" charset="-128"/>
                <a:ea typeface="Meiryo UI" panose="020B0604030504040204" pitchFamily="50" charset="-128"/>
              </a:rPr>
              <a:t>床）を含める。</a:t>
            </a:r>
            <a:endParaRPr lang="en-US" altLang="ja-JP" sz="1500"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500" dirty="0">
                <a:solidFill>
                  <a:schemeClr val="tx1"/>
                </a:solidFill>
                <a:latin typeface="Meiryo UI" panose="020B0604030504040204" pitchFamily="50" charset="-128"/>
                <a:ea typeface="Meiryo UI" panose="020B0604030504040204" pitchFamily="50" charset="-128"/>
              </a:rPr>
              <a:t>　</a:t>
            </a:r>
            <a:r>
              <a:rPr lang="ja-JP" altLang="en-US" sz="1500" dirty="0" smtClean="0">
                <a:solidFill>
                  <a:schemeClr val="tx1"/>
                </a:solidFill>
                <a:latin typeface="Meiryo UI" panose="020B0604030504040204" pitchFamily="50" charset="-128"/>
                <a:ea typeface="Meiryo UI" panose="020B0604030504040204" pitchFamily="50" charset="-128"/>
              </a:rPr>
              <a:t>　　　　　　　　　　</a:t>
            </a:r>
            <a:endParaRPr lang="en-US" altLang="ja-JP" sz="15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38192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866951881"/>
              </p:ext>
            </p:extLst>
          </p:nvPr>
        </p:nvGraphicFramePr>
        <p:xfrm>
          <a:off x="116114" y="603467"/>
          <a:ext cx="11874995" cy="5159839"/>
        </p:xfrm>
        <a:graphic>
          <a:graphicData uri="http://schemas.openxmlformats.org/drawingml/2006/table">
            <a:tbl>
              <a:tblPr firstRow="1" bandRow="1">
                <a:tableStyleId>{5C22544A-7EE6-4342-B048-85BDC9FD1C3A}</a:tableStyleId>
              </a:tblPr>
              <a:tblGrid>
                <a:gridCol w="1121843">
                  <a:extLst>
                    <a:ext uri="{9D8B030D-6E8A-4147-A177-3AD203B41FA5}">
                      <a16:colId xmlns:a16="http://schemas.microsoft.com/office/drawing/2014/main" val="2267971377"/>
                    </a:ext>
                  </a:extLst>
                </a:gridCol>
                <a:gridCol w="3287089">
                  <a:extLst>
                    <a:ext uri="{9D8B030D-6E8A-4147-A177-3AD203B41FA5}">
                      <a16:colId xmlns:a16="http://schemas.microsoft.com/office/drawing/2014/main" val="1612148102"/>
                    </a:ext>
                  </a:extLst>
                </a:gridCol>
                <a:gridCol w="1614884">
                  <a:extLst>
                    <a:ext uri="{9D8B030D-6E8A-4147-A177-3AD203B41FA5}">
                      <a16:colId xmlns:a16="http://schemas.microsoft.com/office/drawing/2014/main" val="1756242887"/>
                    </a:ext>
                  </a:extLst>
                </a:gridCol>
                <a:gridCol w="1869501">
                  <a:extLst>
                    <a:ext uri="{9D8B030D-6E8A-4147-A177-3AD203B41FA5}">
                      <a16:colId xmlns:a16="http://schemas.microsoft.com/office/drawing/2014/main" val="396408095"/>
                    </a:ext>
                  </a:extLst>
                </a:gridCol>
                <a:gridCol w="1990839">
                  <a:extLst>
                    <a:ext uri="{9D8B030D-6E8A-4147-A177-3AD203B41FA5}">
                      <a16:colId xmlns:a16="http://schemas.microsoft.com/office/drawing/2014/main" val="2130370942"/>
                    </a:ext>
                  </a:extLst>
                </a:gridCol>
                <a:gridCol w="1990839">
                  <a:extLst>
                    <a:ext uri="{9D8B030D-6E8A-4147-A177-3AD203B41FA5}">
                      <a16:colId xmlns:a16="http://schemas.microsoft.com/office/drawing/2014/main" val="1174064521"/>
                    </a:ext>
                  </a:extLst>
                </a:gridCol>
              </a:tblGrid>
              <a:tr h="563899">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分析事項</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モニタリング指標</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府民に対する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a:solidFill>
                            <a:schemeClr val="tx1"/>
                          </a:solidFill>
                          <a:latin typeface="Meiryo UI" panose="020B0604030504040204" pitchFamily="50" charset="-128"/>
                          <a:ea typeface="Meiryo UI" panose="020B0604030504040204" pitchFamily="50" charset="-128"/>
                        </a:rPr>
                        <a:t>警戒の基準</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府民に対する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a:solidFill>
                            <a:schemeClr val="tx1"/>
                          </a:solidFill>
                          <a:latin typeface="Meiryo UI" panose="020B0604030504040204" pitchFamily="50" charset="-128"/>
                          <a:ea typeface="Meiryo UI" panose="020B0604030504040204" pitchFamily="50" charset="-128"/>
                        </a:rPr>
                        <a:t>非常事態の基準</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rPr>
                        <a:t>府民に対する</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rPr>
                        <a:t>非常事態解除の基準</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府民に対する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rPr>
                        <a:t>警戒解除</a:t>
                      </a:r>
                      <a:r>
                        <a:rPr kumimoji="1" lang="ja-JP" altLang="en-US" sz="1400" b="1" dirty="0">
                          <a:solidFill>
                            <a:schemeClr val="tx1"/>
                          </a:solidFill>
                          <a:latin typeface="Meiryo UI" panose="020B0604030504040204" pitchFamily="50" charset="-128"/>
                          <a:ea typeface="Meiryo UI" panose="020B0604030504040204" pitchFamily="50" charset="-128"/>
                        </a:rPr>
                        <a:t>の基準</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DFC24"/>
                    </a:solidFill>
                  </a:tcPr>
                </a:tc>
                <a:extLst>
                  <a:ext uri="{0D108BD9-81ED-4DB2-BD59-A6C34878D82A}">
                    <a16:rowId xmlns:a16="http://schemas.microsoft.com/office/drawing/2014/main" val="2587253245"/>
                  </a:ext>
                </a:extLst>
              </a:tr>
              <a:tr h="685800">
                <a:tc rowSpan="2">
                  <a:txBody>
                    <a:bodyPr/>
                    <a:lstStyle/>
                    <a:p>
                      <a:pPr algn="l"/>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市中</a:t>
                      </a:r>
                      <a:r>
                        <a:rPr kumimoji="1" lang="ja-JP" altLang="en-US" sz="1400" dirty="0">
                          <a:solidFill>
                            <a:schemeClr val="tx1"/>
                          </a:solidFill>
                          <a:latin typeface="Meiryo UI" panose="020B0604030504040204" pitchFamily="50" charset="-128"/>
                          <a:ea typeface="Meiryo UI" panose="020B0604030504040204" pitchFamily="50" charset="-128"/>
                        </a:rPr>
                        <a:t>で</a:t>
                      </a:r>
                      <a:r>
                        <a:rPr kumimoji="1" lang="ja-JP" altLang="en-US" sz="1400" dirty="0" smtClean="0">
                          <a:solidFill>
                            <a:schemeClr val="tx1"/>
                          </a:solidFill>
                          <a:latin typeface="Meiryo UI" panose="020B0604030504040204" pitchFamily="50" charset="-128"/>
                          <a:ea typeface="Meiryo UI" panose="020B0604030504040204" pitchFamily="50" charset="-128"/>
                        </a:rPr>
                        <a:t>の</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感染　</a:t>
                      </a:r>
                      <a:r>
                        <a:rPr kumimoji="1" lang="en-US" altLang="ja-JP" sz="1400" baseline="0" dirty="0" smtClean="0">
                          <a:solidFill>
                            <a:schemeClr val="tx1"/>
                          </a:solidFill>
                          <a:latin typeface="Meiryo UI" panose="020B0604030504040204" pitchFamily="50" charset="-128"/>
                          <a:ea typeface="Meiryo UI" panose="020B0604030504040204" pitchFamily="50" charset="-128"/>
                        </a:rPr>
                        <a:t>  </a:t>
                      </a:r>
                    </a:p>
                    <a:p>
                      <a:pPr algn="l"/>
                      <a:r>
                        <a:rPr kumimoji="1" lang="en-US" altLang="ja-JP" sz="1400" baseline="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拡大</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状況</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①</a:t>
                      </a:r>
                      <a:r>
                        <a:rPr kumimoji="1" lang="ja-JP" altLang="en-US" sz="1400" b="0" dirty="0">
                          <a:solidFill>
                            <a:schemeClr val="tx1"/>
                          </a:solidFill>
                          <a:latin typeface="Meiryo UI" panose="020B0604030504040204" pitchFamily="50" charset="-128"/>
                          <a:ea typeface="Meiryo UI" panose="020B0604030504040204" pitchFamily="50" charset="-128"/>
                        </a:rPr>
                        <a:t>新規陽性者における</a:t>
                      </a:r>
                      <a:r>
                        <a:rPr kumimoji="1" lang="ja-JP" altLang="en-US" sz="1400" b="0" dirty="0" smtClean="0">
                          <a:solidFill>
                            <a:schemeClr val="tx1"/>
                          </a:solidFill>
                          <a:latin typeface="Meiryo UI" panose="020B0604030504040204" pitchFamily="50" charset="-128"/>
                          <a:ea typeface="Meiryo UI" panose="020B0604030504040204" pitchFamily="50" charset="-128"/>
                        </a:rPr>
                        <a:t>感染経路不明者</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　 ７日間</a:t>
                      </a:r>
                      <a:r>
                        <a:rPr kumimoji="1" lang="ja-JP" altLang="en-US" sz="1400" b="0" dirty="0">
                          <a:solidFill>
                            <a:schemeClr val="tx1"/>
                          </a:solidFill>
                          <a:latin typeface="Meiryo UI" panose="020B0604030504040204" pitchFamily="50" charset="-128"/>
                          <a:ea typeface="Meiryo UI" panose="020B0604030504040204" pitchFamily="50" charset="-128"/>
                        </a:rPr>
                        <a:t>移動</a:t>
                      </a:r>
                      <a:r>
                        <a:rPr kumimoji="1" lang="ja-JP" altLang="en-US" sz="1400" b="0" dirty="0" smtClean="0">
                          <a:solidFill>
                            <a:schemeClr val="tx1"/>
                          </a:solidFill>
                          <a:latin typeface="Meiryo UI" panose="020B0604030504040204" pitchFamily="50" charset="-128"/>
                          <a:ea typeface="Meiryo UI" panose="020B0604030504040204" pitchFamily="50" charset="-128"/>
                        </a:rPr>
                        <a:t>平均前週増加比</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r>
                        <a:rPr kumimoji="1" lang="ja-JP" altLang="en-US" sz="1400" b="0" dirty="0" smtClean="0">
                          <a:solidFill>
                            <a:schemeClr val="tx1"/>
                          </a:solidFill>
                          <a:latin typeface="Meiryo UI" panose="020B0604030504040204" pitchFamily="50" charset="-128"/>
                          <a:ea typeface="Meiryo UI" panose="020B0604030504040204" pitchFamily="50" charset="-128"/>
                        </a:rPr>
                        <a:t>②</a:t>
                      </a:r>
                      <a:r>
                        <a:rPr kumimoji="1" lang="ja-JP" altLang="en-US" sz="1400" b="0" dirty="0">
                          <a:solidFill>
                            <a:schemeClr val="tx1"/>
                          </a:solidFill>
                          <a:latin typeface="Meiryo UI" panose="020B0604030504040204" pitchFamily="50" charset="-128"/>
                          <a:ea typeface="Meiryo UI" panose="020B0604030504040204" pitchFamily="50" charset="-128"/>
                        </a:rPr>
                        <a:t>新規陽性者における</a:t>
                      </a:r>
                      <a:r>
                        <a:rPr kumimoji="1" lang="ja-JP" altLang="en-US" sz="1400" b="0" dirty="0" smtClean="0">
                          <a:solidFill>
                            <a:schemeClr val="tx1"/>
                          </a:solidFill>
                          <a:latin typeface="Meiryo UI" panose="020B0604030504040204" pitchFamily="50" charset="-128"/>
                          <a:ea typeface="Meiryo UI" panose="020B0604030504040204" pitchFamily="50" charset="-128"/>
                        </a:rPr>
                        <a:t>感染経路不明者</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r>
                        <a:rPr kumimoji="1" lang="ja-JP" altLang="en-US" sz="1400" b="0" dirty="0" smtClean="0">
                          <a:solidFill>
                            <a:schemeClr val="tx1"/>
                          </a:solidFill>
                          <a:latin typeface="Meiryo UI" panose="020B0604030504040204" pitchFamily="50" charset="-128"/>
                          <a:ea typeface="Meiryo UI" panose="020B0604030504040204" pitchFamily="50" charset="-128"/>
                        </a:rPr>
                        <a:t>　 数</a:t>
                      </a:r>
                      <a:r>
                        <a:rPr kumimoji="1" lang="ja-JP" altLang="en-US" sz="1400" b="0" baseline="0" dirty="0" smtClean="0">
                          <a:solidFill>
                            <a:schemeClr val="tx1"/>
                          </a:solidFill>
                          <a:latin typeface="Meiryo UI" panose="020B0604030504040204" pitchFamily="50" charset="-128"/>
                          <a:ea typeface="Meiryo UI" panose="020B0604030504040204" pitchFamily="50" charset="-128"/>
                        </a:rPr>
                        <a:t>７日間</a:t>
                      </a:r>
                      <a:r>
                        <a:rPr kumimoji="1" lang="ja-JP" altLang="en-US" sz="1400" b="0" baseline="0" dirty="0">
                          <a:solidFill>
                            <a:schemeClr val="tx1"/>
                          </a:solidFill>
                          <a:latin typeface="Meiryo UI" panose="020B0604030504040204" pitchFamily="50" charset="-128"/>
                          <a:ea typeface="Meiryo UI" panose="020B0604030504040204" pitchFamily="50" charset="-128"/>
                        </a:rPr>
                        <a:t>移動</a:t>
                      </a:r>
                      <a:r>
                        <a:rPr kumimoji="1" lang="ja-JP" altLang="en-US" sz="1400" b="0" baseline="0" dirty="0" smtClean="0">
                          <a:solidFill>
                            <a:schemeClr val="tx1"/>
                          </a:solidFill>
                          <a:latin typeface="Meiryo UI" panose="020B0604030504040204" pitchFamily="50" charset="-128"/>
                          <a:ea typeface="Meiryo UI" panose="020B0604030504040204" pitchFamily="50" charset="-128"/>
                        </a:rPr>
                        <a:t>平均</a:t>
                      </a:r>
                      <a:endParaRPr kumimoji="1" lang="en-US" altLang="ja-JP" sz="1400" b="0" baseline="0" dirty="0" smtClean="0">
                        <a:solidFill>
                          <a:schemeClr val="dk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①</a:t>
                      </a:r>
                      <a:r>
                        <a:rPr kumimoji="1" lang="ja-JP" altLang="en-US" sz="1400" b="0" u="none" dirty="0" smtClean="0">
                          <a:solidFill>
                            <a:schemeClr val="tx1"/>
                          </a:solidFill>
                          <a:latin typeface="Meiryo UI" panose="020B0604030504040204" pitchFamily="50" charset="-128"/>
                          <a:ea typeface="Meiryo UI" panose="020B0604030504040204" pitchFamily="50" charset="-128"/>
                        </a:rPr>
                        <a:t>２以上</a:t>
                      </a:r>
                      <a:endParaRPr kumimoji="1" lang="en-US" altLang="ja-JP" sz="1400" b="0" u="none"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かつ</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②</a:t>
                      </a:r>
                      <a:r>
                        <a:rPr kumimoji="1" lang="en-US" altLang="ja-JP" sz="1400" b="0" u="none" dirty="0" smtClean="0">
                          <a:solidFill>
                            <a:schemeClr val="tx1"/>
                          </a:solidFill>
                          <a:latin typeface="Meiryo UI" panose="020B0604030504040204" pitchFamily="50" charset="-128"/>
                          <a:ea typeface="Meiryo UI" panose="020B0604030504040204" pitchFamily="50" charset="-128"/>
                        </a:rPr>
                        <a:t>10</a:t>
                      </a:r>
                      <a:r>
                        <a:rPr kumimoji="1" lang="ja-JP" altLang="en-US" sz="1400" b="0" u="none" dirty="0" smtClean="0">
                          <a:solidFill>
                            <a:schemeClr val="tx1"/>
                          </a:solidFill>
                          <a:latin typeface="Meiryo UI" panose="020B0604030504040204" pitchFamily="50" charset="-128"/>
                          <a:ea typeface="Meiryo UI" panose="020B0604030504040204" pitchFamily="50" charset="-128"/>
                        </a:rPr>
                        <a:t>人</a:t>
                      </a:r>
                      <a:r>
                        <a:rPr kumimoji="1" lang="ja-JP" altLang="en-US" sz="1400" b="0" u="none" dirty="0">
                          <a:solidFill>
                            <a:schemeClr val="tx1"/>
                          </a:solidFill>
                          <a:latin typeface="Meiryo UI" panose="020B0604030504040204" pitchFamily="50" charset="-128"/>
                          <a:ea typeface="Meiryo UI" panose="020B0604030504040204" pitchFamily="50" charset="-128"/>
                        </a:rPr>
                        <a:t>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②</a:t>
                      </a:r>
                      <a:r>
                        <a:rPr kumimoji="1" lang="en-US" altLang="ja-JP" sz="1400" b="0" dirty="0" smtClean="0">
                          <a:solidFill>
                            <a:schemeClr val="tx1"/>
                          </a:solidFill>
                          <a:latin typeface="Meiryo UI" panose="020B0604030504040204" pitchFamily="50" charset="-128"/>
                          <a:ea typeface="Meiryo UI" panose="020B0604030504040204" pitchFamily="50" charset="-128"/>
                        </a:rPr>
                        <a:t>10</a:t>
                      </a:r>
                      <a:r>
                        <a:rPr kumimoji="1" lang="ja-JP" altLang="en-US" sz="1400" b="0" dirty="0" smtClean="0">
                          <a:solidFill>
                            <a:schemeClr val="tx1"/>
                          </a:solidFill>
                          <a:latin typeface="Meiryo UI" panose="020B0604030504040204" pitchFamily="50" charset="-128"/>
                          <a:ea typeface="Meiryo UI" panose="020B0604030504040204" pitchFamily="50" charset="-128"/>
                        </a:rPr>
                        <a:t>人未満</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7030615"/>
                  </a:ext>
                </a:extLst>
              </a:tr>
              <a:tr h="250338">
                <a:tc vMerge="1">
                  <a:txBody>
                    <a:bodyPr/>
                    <a:lstStyle/>
                    <a:p>
                      <a:pPr algn="l"/>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baseline="0" dirty="0" smtClean="0">
                          <a:solidFill>
                            <a:schemeClr val="dk1"/>
                          </a:solidFill>
                          <a:latin typeface="Meiryo UI" panose="020B0604030504040204" pitchFamily="50" charset="-128"/>
                          <a:ea typeface="Meiryo UI" panose="020B0604030504040204" pitchFamily="50" charset="-128"/>
                        </a:rPr>
                        <a:t>【</a:t>
                      </a:r>
                      <a:r>
                        <a:rPr kumimoji="1" lang="ja-JP" altLang="en-US" sz="1200" b="0" baseline="0" dirty="0" smtClean="0">
                          <a:solidFill>
                            <a:schemeClr val="dk1"/>
                          </a:solidFill>
                          <a:latin typeface="Meiryo UI" panose="020B0604030504040204" pitchFamily="50" charset="-128"/>
                          <a:ea typeface="Meiryo UI" panose="020B0604030504040204" pitchFamily="50" charset="-128"/>
                        </a:rPr>
                        <a:t>参考①</a:t>
                      </a:r>
                      <a:r>
                        <a:rPr kumimoji="1" lang="en-US" altLang="ja-JP" sz="1200" b="0" baseline="0" dirty="0" smtClean="0">
                          <a:solidFill>
                            <a:schemeClr val="dk1"/>
                          </a:solidFill>
                          <a:latin typeface="Meiryo UI" panose="020B0604030504040204" pitchFamily="50" charset="-128"/>
                          <a:ea typeface="Meiryo UI" panose="020B0604030504040204" pitchFamily="50" charset="-128"/>
                        </a:rPr>
                        <a:t>】</a:t>
                      </a:r>
                      <a:r>
                        <a:rPr kumimoji="1" lang="ja-JP" altLang="en-US" sz="1200" b="0" baseline="0" dirty="0" smtClean="0">
                          <a:solidFill>
                            <a:schemeClr val="dk1"/>
                          </a:solidFill>
                          <a:latin typeface="Meiryo UI" panose="020B0604030504040204" pitchFamily="50" charset="-128"/>
                          <a:ea typeface="Meiryo UI" panose="020B0604030504040204" pitchFamily="50" charset="-128"/>
                        </a:rPr>
                        <a:t>新規陽性者における感染経路不明者の割合</a:t>
                      </a:r>
                      <a:endParaRPr kumimoji="1" lang="en-US" altLang="ja-JP" sz="1200" b="0" baseline="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ja-JP" altLang="en-US" sz="1400" b="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7317851"/>
                  </a:ext>
                </a:extLst>
              </a:tr>
              <a:tr h="596701">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rPr>
                        <a:t>新規陽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性患者の</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拡大</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状況</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u="none" dirty="0" smtClean="0">
                          <a:solidFill>
                            <a:schemeClr val="tx1"/>
                          </a:solidFill>
                          <a:latin typeface="Meiryo UI" panose="020B0604030504040204" pitchFamily="50" charset="-128"/>
                          <a:ea typeface="Meiryo UI" panose="020B0604030504040204" pitchFamily="50" charset="-128"/>
                        </a:rPr>
                        <a:t>③７日間合計</a:t>
                      </a:r>
                      <a:r>
                        <a:rPr kumimoji="1" lang="ja-JP" altLang="en-US" sz="1400" b="0" u="none" dirty="0">
                          <a:solidFill>
                            <a:schemeClr val="tx1"/>
                          </a:solidFill>
                          <a:latin typeface="Meiryo UI" panose="020B0604030504040204" pitchFamily="50" charset="-128"/>
                          <a:ea typeface="Meiryo UI" panose="020B0604030504040204" pitchFamily="50" charset="-128"/>
                        </a:rPr>
                        <a:t>新規陽性者</a:t>
                      </a:r>
                      <a:r>
                        <a:rPr lang="ja-JP" altLang="en-US" sz="1400" dirty="0">
                          <a:latin typeface="Meiryo UI" panose="020B0604030504040204" pitchFamily="50" charset="-128"/>
                          <a:ea typeface="Meiryo UI" panose="020B0604030504040204" pitchFamily="50" charset="-128"/>
                        </a:rPr>
                        <a:t>数</a:t>
                      </a:r>
                      <a:endParaRPr kumimoji="1" lang="ja-JP" altLang="en-US" sz="1400" b="0" u="non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u="none" dirty="0" smtClean="0">
                          <a:solidFill>
                            <a:schemeClr val="tx1"/>
                          </a:solidFill>
                          <a:latin typeface="Meiryo UI" panose="020B0604030504040204" pitchFamily="50" charset="-128"/>
                          <a:ea typeface="Meiryo UI" panose="020B0604030504040204" pitchFamily="50" charset="-128"/>
                        </a:rPr>
                        <a:t>120</a:t>
                      </a:r>
                      <a:r>
                        <a:rPr kumimoji="1" lang="ja-JP" altLang="en-US" sz="1400" b="0" u="none" dirty="0">
                          <a:solidFill>
                            <a:schemeClr val="tx1"/>
                          </a:solidFill>
                          <a:latin typeface="Meiryo UI" panose="020B0604030504040204" pitchFamily="50" charset="-128"/>
                          <a:ea typeface="Meiryo UI" panose="020B0604030504040204" pitchFamily="50" charset="-128"/>
                        </a:rPr>
                        <a:t>人</a:t>
                      </a:r>
                      <a:r>
                        <a:rPr kumimoji="1" lang="ja-JP" altLang="en-US" sz="1400" b="0" u="none" dirty="0" smtClean="0">
                          <a:solidFill>
                            <a:schemeClr val="tx1"/>
                          </a:solidFill>
                          <a:latin typeface="Meiryo UI" panose="020B0604030504040204" pitchFamily="50" charset="-128"/>
                          <a:ea typeface="Meiryo UI" panose="020B0604030504040204" pitchFamily="50" charset="-128"/>
                        </a:rPr>
                        <a:t>以上</a:t>
                      </a:r>
                      <a:r>
                        <a:rPr kumimoji="1" lang="ja-JP" altLang="en-US" sz="1200" b="0" u="none" dirty="0" smtClean="0">
                          <a:solidFill>
                            <a:schemeClr val="tx1"/>
                          </a:solidFill>
                          <a:latin typeface="Meiryo UI" panose="020B0604030504040204" pitchFamily="50" charset="-128"/>
                          <a:ea typeface="Meiryo UI" panose="020B0604030504040204" pitchFamily="50" charset="-128"/>
                        </a:rPr>
                        <a:t>かつ</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ctr"/>
                      <a:r>
                        <a:rPr kumimoji="1" lang="ja-JP" altLang="en-US" sz="1400" b="0" u="none" dirty="0" smtClean="0">
                          <a:solidFill>
                            <a:schemeClr val="tx1"/>
                          </a:solidFill>
                          <a:latin typeface="Meiryo UI" panose="020B0604030504040204" pitchFamily="50" charset="-128"/>
                          <a:ea typeface="Meiryo UI" panose="020B0604030504040204" pitchFamily="50" charset="-128"/>
                        </a:rPr>
                        <a:t>後半３日間で半数以上</a:t>
                      </a:r>
                      <a:endParaRPr kumimoji="1" lang="en-US" altLang="ja-JP" sz="1400" b="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5694321"/>
                  </a:ext>
                </a:extLst>
              </a:tr>
              <a:tr h="51436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latin typeface="Meiryo UI" panose="020B0604030504040204" pitchFamily="50" charset="-128"/>
                          <a:ea typeface="Meiryo UI" panose="020B0604030504040204" pitchFamily="50" charset="-128"/>
                        </a:rPr>
                        <a:t>④</a:t>
                      </a:r>
                      <a:r>
                        <a:rPr kumimoji="1" lang="ja-JP" altLang="en-US" sz="1400" b="0" u="none" dirty="0">
                          <a:solidFill>
                            <a:schemeClr val="tx1"/>
                          </a:solidFill>
                          <a:latin typeface="Meiryo UI" panose="020B0604030504040204" pitchFamily="50" charset="-128"/>
                          <a:ea typeface="Meiryo UI" panose="020B0604030504040204" pitchFamily="50" charset="-128"/>
                        </a:rPr>
                        <a:t>直近</a:t>
                      </a:r>
                      <a:r>
                        <a:rPr kumimoji="1" lang="en-US" altLang="ja-JP" sz="1400" b="0" u="none" dirty="0">
                          <a:solidFill>
                            <a:schemeClr val="tx1"/>
                          </a:solidFill>
                          <a:latin typeface="Meiryo UI" panose="020B0604030504040204" pitchFamily="50" charset="-128"/>
                          <a:ea typeface="Meiryo UI" panose="020B0604030504040204" pitchFamily="50" charset="-128"/>
                        </a:rPr>
                        <a:t>1</a:t>
                      </a:r>
                      <a:r>
                        <a:rPr kumimoji="1" lang="ja-JP" altLang="en-US" sz="1400" b="0" u="none" dirty="0">
                          <a:solidFill>
                            <a:schemeClr val="tx1"/>
                          </a:solidFill>
                          <a:latin typeface="Meiryo UI" panose="020B0604030504040204" pitchFamily="50" charset="-128"/>
                          <a:ea typeface="Meiryo UI" panose="020B0604030504040204" pitchFamily="50" charset="-128"/>
                        </a:rPr>
                        <a:t>週間の人口</a:t>
                      </a:r>
                      <a:r>
                        <a:rPr kumimoji="1" lang="en-US" altLang="ja-JP" sz="1400" b="0" u="none" dirty="0">
                          <a:solidFill>
                            <a:schemeClr val="tx1"/>
                          </a:solidFill>
                          <a:latin typeface="Meiryo UI" panose="020B0604030504040204" pitchFamily="50" charset="-128"/>
                          <a:ea typeface="Meiryo UI" panose="020B0604030504040204" pitchFamily="50" charset="-128"/>
                        </a:rPr>
                        <a:t>10</a:t>
                      </a:r>
                      <a:r>
                        <a:rPr kumimoji="1" lang="ja-JP" altLang="en-US" sz="1400" b="0" u="none" dirty="0" smtClean="0">
                          <a:solidFill>
                            <a:schemeClr val="tx1"/>
                          </a:solidFill>
                          <a:latin typeface="Meiryo UI" panose="020B0604030504040204" pitchFamily="50" charset="-128"/>
                          <a:ea typeface="Meiryo UI" panose="020B0604030504040204" pitchFamily="50" charset="-128"/>
                        </a:rPr>
                        <a:t>万人あたり新規陽性者数</a:t>
                      </a:r>
                      <a:endParaRPr kumimoji="1" lang="ja-JP" altLang="en-US" sz="1400" b="0" u="non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u="none" dirty="0" smtClean="0">
                          <a:solidFill>
                            <a:schemeClr val="tx1"/>
                          </a:solidFill>
                          <a:latin typeface="Meiryo UI" panose="020B0604030504040204" pitchFamily="50" charset="-128"/>
                          <a:ea typeface="Meiryo UI" panose="020B0604030504040204" pitchFamily="50" charset="-128"/>
                        </a:rPr>
                        <a:t>―</a:t>
                      </a:r>
                      <a:endParaRPr kumimoji="1" lang="en-US" altLang="ja-JP" sz="1400" b="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u="none" dirty="0">
                          <a:solidFill>
                            <a:schemeClr val="tx1"/>
                          </a:solidFill>
                          <a:latin typeface="Meiryo UI" panose="020B0604030504040204" pitchFamily="50" charset="-128"/>
                          <a:ea typeface="Meiryo UI" panose="020B0604030504040204" pitchFamily="50" charset="-128"/>
                        </a:rPr>
                        <a:t>0.5</a:t>
                      </a:r>
                      <a:r>
                        <a:rPr kumimoji="1" lang="ja-JP" altLang="en-US" sz="1400" b="0" u="none" dirty="0">
                          <a:solidFill>
                            <a:schemeClr val="tx1"/>
                          </a:solidFill>
                          <a:latin typeface="Meiryo UI" panose="020B0604030504040204" pitchFamily="50" charset="-128"/>
                          <a:ea typeface="Meiryo UI" panose="020B0604030504040204" pitchFamily="50" charset="-128"/>
                        </a:rPr>
                        <a:t>人未満</a:t>
                      </a:r>
                      <a:endParaRPr kumimoji="1" lang="en-US" altLang="ja-JP" sz="1400" b="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6220275"/>
                  </a:ext>
                </a:extLst>
              </a:tr>
              <a:tr h="267992">
                <a:tc vMerge="1">
                  <a:txBody>
                    <a:bodyPr/>
                    <a:lstStyle/>
                    <a:p>
                      <a:pPr algn="l"/>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参考②</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確定診断検査における陽性率の</a:t>
                      </a:r>
                      <a:r>
                        <a:rPr kumimoji="1" lang="en-US" altLang="ja-JP" sz="1200" dirty="0" smtClean="0">
                          <a:solidFill>
                            <a:schemeClr val="tx1"/>
                          </a:solidFill>
                          <a:latin typeface="Meiryo UI" panose="020B0604030504040204" pitchFamily="50" charset="-128"/>
                          <a:ea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rPr>
                        <a:t>日間移動平均</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smtClean="0">
                          <a:solidFill>
                            <a:schemeClr val="tx1"/>
                          </a:solidFill>
                          <a:latin typeface="Meiryo UI" panose="020B0604030504040204" pitchFamily="50" charset="-128"/>
                          <a:ea typeface="Meiryo UI" panose="020B0604030504040204" pitchFamily="50" charset="-128"/>
                        </a:rPr>
                        <a:t>―</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1335900"/>
                  </a:ext>
                </a:extLst>
              </a:tr>
              <a:tr h="639868">
                <a:tc rowSpan="2">
                  <a:txBody>
                    <a:bodyPr/>
                    <a:lstStyle/>
                    <a:p>
                      <a:pPr algn="l"/>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病床等</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のひっ迫</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状況</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⑤患者受入重症病床使用率</a:t>
                      </a:r>
                      <a:endParaRPr kumimoji="1" lang="ja-JP" altLang="en-US" sz="14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u="none" dirty="0" smtClean="0">
                          <a:solidFill>
                            <a:schemeClr val="tx1"/>
                          </a:solidFill>
                          <a:latin typeface="Meiryo UI" panose="020B0604030504040204" pitchFamily="50" charset="-128"/>
                          <a:ea typeface="Meiryo UI" panose="020B0604030504040204" pitchFamily="50" charset="-128"/>
                        </a:rPr>
                        <a:t>70%</a:t>
                      </a:r>
                      <a:r>
                        <a:rPr kumimoji="1" lang="ja-JP" altLang="en-US" sz="1400" b="0" u="none" dirty="0" smtClean="0">
                          <a:solidFill>
                            <a:schemeClr val="tx1"/>
                          </a:solidFill>
                          <a:latin typeface="Meiryo UI" panose="020B0604030504040204" pitchFamily="50" charset="-128"/>
                          <a:ea typeface="Meiryo UI" panose="020B0604030504040204" pitchFamily="50" charset="-128"/>
                        </a:rPr>
                        <a:t>以上</a:t>
                      </a:r>
                      <a:endParaRPr kumimoji="1" lang="en-US" altLang="ja-JP" sz="1400" b="0" u="none"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rPr>
                        <a:t>（「警戒（黄色）」信号が点灯した日から起算して</a:t>
                      </a:r>
                      <a:r>
                        <a:rPr kumimoji="1" lang="en-US" altLang="ja-JP" sz="1000" b="0" u="none" dirty="0" smtClean="0">
                          <a:solidFill>
                            <a:schemeClr val="tx1"/>
                          </a:solidFill>
                          <a:latin typeface="Meiryo UI" panose="020B0604030504040204" pitchFamily="50" charset="-128"/>
                          <a:ea typeface="Meiryo UI" panose="020B0604030504040204" pitchFamily="50" charset="-128"/>
                        </a:rPr>
                        <a:t>25</a:t>
                      </a:r>
                      <a:r>
                        <a:rPr kumimoji="1" lang="ja-JP" altLang="en-US" sz="1000" b="0" u="none" dirty="0" smtClean="0">
                          <a:solidFill>
                            <a:schemeClr val="tx1"/>
                          </a:solidFill>
                          <a:latin typeface="Meiryo UI" panose="020B0604030504040204" pitchFamily="50" charset="-128"/>
                          <a:ea typeface="Meiryo UI" panose="020B0604030504040204" pitchFamily="50" charset="-128"/>
                        </a:rPr>
                        <a:t>日以内</a:t>
                      </a:r>
                      <a:r>
                        <a:rPr kumimoji="1" lang="ja-JP" altLang="en-US" sz="1000" b="0" dirty="0" smtClean="0">
                          <a:solidFill>
                            <a:schemeClr val="tx1"/>
                          </a:solidFill>
                          <a:latin typeface="Meiryo UI" panose="020B0604030504040204" pitchFamily="50" charset="-128"/>
                          <a:ea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７日間連続</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60</a:t>
                      </a:r>
                      <a:r>
                        <a:rPr kumimoji="1" lang="ja-JP" altLang="en-US" sz="1400" b="0" dirty="0" smtClean="0">
                          <a:solidFill>
                            <a:schemeClr val="tx1"/>
                          </a:solidFill>
                          <a:latin typeface="Meiryo UI" panose="020B0604030504040204" pitchFamily="50" charset="-128"/>
                          <a:ea typeface="Meiryo UI" panose="020B0604030504040204" pitchFamily="50" charset="-128"/>
                        </a:rPr>
                        <a:t>％未満</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u="none" dirty="0" smtClean="0">
                          <a:solidFill>
                            <a:schemeClr val="tx1"/>
                          </a:solidFill>
                          <a:latin typeface="Meiryo UI" panose="020B0604030504040204" pitchFamily="50" charset="-128"/>
                          <a:ea typeface="Meiryo UI" panose="020B0604030504040204" pitchFamily="50" charset="-128"/>
                        </a:rPr>
                        <a:t>60%</a:t>
                      </a:r>
                      <a:r>
                        <a:rPr kumimoji="1" lang="ja-JP" altLang="en-US" sz="1400" b="0" u="none" dirty="0" smtClean="0">
                          <a:solidFill>
                            <a:schemeClr val="tx1"/>
                          </a:solidFill>
                          <a:latin typeface="Meiryo UI" panose="020B0604030504040204" pitchFamily="50" charset="-128"/>
                          <a:ea typeface="Meiryo UI" panose="020B0604030504040204" pitchFamily="50" charset="-128"/>
                        </a:rPr>
                        <a:t>未満</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0784114"/>
                  </a:ext>
                </a:extLst>
              </a:tr>
              <a:tr h="304588">
                <a:tc vMerge="1">
                  <a:txBody>
                    <a:bodyPr/>
                    <a:lstStyle/>
                    <a:p>
                      <a:pPr algn="l"/>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参考③</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患者受入軽症中等症病床使用率</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参考④</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zh-TW" altLang="en-US" sz="1200" b="0" dirty="0" smtClean="0">
                          <a:solidFill>
                            <a:schemeClr val="tx1"/>
                          </a:solidFill>
                          <a:latin typeface="Meiryo UI" panose="020B0604030504040204" pitchFamily="50" charset="-128"/>
                          <a:ea typeface="Meiryo UI" panose="020B0604030504040204" pitchFamily="50" charset="-128"/>
                        </a:rPr>
                        <a:t>患者受入宿泊療養施設部屋数使用率</a:t>
                      </a:r>
                      <a:endParaRPr kumimoji="1" lang="ja-JP" altLang="en-US" sz="12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9962888"/>
                  </a:ext>
                </a:extLst>
              </a:tr>
              <a:tr h="389912">
                <a:tc gridSpan="2">
                  <a:txBody>
                    <a:bodyPr/>
                    <a:lstStyle/>
                    <a:p>
                      <a:pPr algn="ctr"/>
                      <a:r>
                        <a:rPr kumimoji="1" lang="ja-JP" altLang="en-US" sz="1400" b="1" dirty="0" smtClean="0">
                          <a:latin typeface="Meiryo UI" panose="020B0604030504040204" pitchFamily="50" charset="-128"/>
                          <a:ea typeface="Meiryo UI" panose="020B0604030504040204" pitchFamily="50" charset="-128"/>
                        </a:rPr>
                        <a:t>各指標を全て満たした場合における信号</a:t>
                      </a:r>
                      <a:endParaRPr kumimoji="1" lang="ja-JP" altLang="en-US" sz="14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sz="12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黄</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赤</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黄</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緑</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DFC24"/>
                    </a:solidFill>
                  </a:tcPr>
                </a:tc>
                <a:extLst>
                  <a:ext uri="{0D108BD9-81ED-4DB2-BD59-A6C34878D82A}">
                    <a16:rowId xmlns:a16="http://schemas.microsoft.com/office/drawing/2014/main" val="2406690648"/>
                  </a:ext>
                </a:extLst>
              </a:tr>
            </a:tbl>
          </a:graphicData>
        </a:graphic>
      </p:graphicFrame>
      <p:sp>
        <p:nvSpPr>
          <p:cNvPr id="23" name="テキスト ボックス 22"/>
          <p:cNvSpPr txBox="1"/>
          <p:nvPr/>
        </p:nvSpPr>
        <p:spPr>
          <a:xfrm>
            <a:off x="116114" y="5801385"/>
            <a:ext cx="11480800" cy="1015663"/>
          </a:xfrm>
          <a:prstGeom prst="rect">
            <a:avLst/>
          </a:prstGeom>
          <a:noFill/>
          <a:ln w="19050">
            <a:solidFill>
              <a:schemeClr val="tx1"/>
            </a:solidFill>
            <a:prstDash val="sysDash"/>
          </a:ln>
        </p:spPr>
        <p:txBody>
          <a:bodyPr wrap="square" rtlCol="0">
            <a:spAutoFit/>
          </a:bodyPr>
          <a:lstStyle/>
          <a:p>
            <a:r>
              <a:rPr lang="ja-JP" altLang="en-US" sz="1200" dirty="0" smtClean="0">
                <a:latin typeface="Meiryo UI" panose="020B0604030504040204" pitchFamily="50" charset="-128"/>
                <a:ea typeface="Meiryo UI" panose="020B0604030504040204" pitchFamily="50" charset="-128"/>
              </a:rPr>
              <a:t>＜考慮事項＞</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警戒基準引き上げにより、緩やかな感染拡大の兆候に対して</a:t>
            </a:r>
            <a:r>
              <a:rPr lang="ja-JP" altLang="en-US" sz="1200" dirty="0" smtClean="0">
                <a:latin typeface="Meiryo UI" panose="020B0604030504040204" pitchFamily="50" charset="-128"/>
                <a:ea typeface="Meiryo UI" panose="020B0604030504040204" pitchFamily="50" charset="-128"/>
              </a:rPr>
              <a:t>は早期</a:t>
            </a:r>
            <a:r>
              <a:rPr lang="ja-JP" altLang="en-US" sz="1200" dirty="0">
                <a:latin typeface="Meiryo UI" panose="020B0604030504040204" pitchFamily="50" charset="-128"/>
                <a:ea typeface="Meiryo UI" panose="020B0604030504040204" pitchFamily="50" charset="-128"/>
              </a:rPr>
              <a:t>の探知が機能しない</a:t>
            </a:r>
            <a:r>
              <a:rPr lang="ja-JP" altLang="en-US" sz="1200" dirty="0" smtClean="0">
                <a:latin typeface="Meiryo UI" panose="020B0604030504040204" pitchFamily="50" charset="-128"/>
                <a:ea typeface="Meiryo UI" panose="020B0604030504040204" pitchFamily="50" charset="-128"/>
              </a:rPr>
              <a:t>ことから、</a:t>
            </a:r>
            <a:r>
              <a:rPr lang="ja-JP" altLang="en-US" sz="1200" dirty="0">
                <a:latin typeface="Meiryo UI" panose="020B0604030504040204" pitchFamily="50" charset="-128"/>
                <a:ea typeface="Meiryo UI" panose="020B0604030504040204" pitchFamily="50" charset="-128"/>
              </a:rPr>
              <a:t>都道府県による社会への</a:t>
            </a:r>
            <a:r>
              <a:rPr lang="ja-JP" altLang="en-US" sz="1200" dirty="0" smtClean="0">
                <a:latin typeface="Meiryo UI" panose="020B0604030504040204" pitchFamily="50" charset="-128"/>
                <a:ea typeface="Meiryo UI" panose="020B0604030504040204" pitchFamily="50" charset="-128"/>
              </a:rPr>
              <a:t>協力要請</a:t>
            </a:r>
            <a:r>
              <a:rPr lang="ja-JP" altLang="en-US" sz="1200" dirty="0">
                <a:latin typeface="Meiryo UI" panose="020B0604030504040204" pitchFamily="50" charset="-128"/>
                <a:ea typeface="Meiryo UI" panose="020B0604030504040204" pitchFamily="50" charset="-128"/>
              </a:rPr>
              <a:t>を行うべき国</a:t>
            </a:r>
            <a:r>
              <a:rPr lang="ja-JP" altLang="en-US" sz="1200" dirty="0" smtClean="0">
                <a:latin typeface="Meiryo UI" panose="020B0604030504040204" pitchFamily="50" charset="-128"/>
                <a:ea typeface="Meiryo UI" panose="020B0604030504040204" pitchFamily="50" charset="-128"/>
              </a:rPr>
              <a:t>が示した基準</a:t>
            </a:r>
            <a:r>
              <a:rPr lang="ja-JP" altLang="en-US" sz="1200" dirty="0">
                <a:latin typeface="Meiryo UI" panose="020B0604030504040204" pitchFamily="50" charset="-128"/>
                <a:ea typeface="Meiryo UI" panose="020B0604030504040204" pitchFamily="50" charset="-128"/>
              </a:rPr>
              <a:t>日の条件（直近</a:t>
            </a:r>
            <a:r>
              <a:rPr lang="ja-JP" altLang="en-US" sz="1200" dirty="0" smtClean="0">
                <a:latin typeface="Meiryo UI" panose="020B0604030504040204" pitchFamily="50" charset="-128"/>
                <a:ea typeface="Meiryo UI" panose="020B0604030504040204" pitchFamily="50" charset="-128"/>
              </a:rPr>
              <a:t>１週</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間</a:t>
            </a:r>
            <a:r>
              <a:rPr lang="ja-JP" altLang="en-US" sz="1200" dirty="0">
                <a:latin typeface="Meiryo UI" panose="020B0604030504040204" pitchFamily="50" charset="-128"/>
                <a:ea typeface="Meiryo UI" panose="020B0604030504040204" pitchFamily="50" charset="-128"/>
              </a:rPr>
              <a:t>の人口</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万人あたり新規陽性者数</a:t>
            </a:r>
            <a:r>
              <a:rPr lang="en-US" altLang="ja-JP" sz="1200" dirty="0">
                <a:latin typeface="Meiryo UI" panose="020B0604030504040204" pitchFamily="50" charset="-128"/>
                <a:ea typeface="Meiryo UI" panose="020B0604030504040204" pitchFamily="50" charset="-128"/>
              </a:rPr>
              <a:t>2.5</a:t>
            </a:r>
            <a:r>
              <a:rPr lang="ja-JP" altLang="en-US" sz="1200" dirty="0">
                <a:latin typeface="Meiryo UI" panose="020B0604030504040204" pitchFamily="50" charset="-128"/>
                <a:ea typeface="Meiryo UI" panose="020B0604030504040204" pitchFamily="50" charset="-128"/>
              </a:rPr>
              <a:t>人）を満たした</a:t>
            </a:r>
            <a:r>
              <a:rPr lang="ja-JP" altLang="en-US" sz="1200" dirty="0" smtClean="0">
                <a:latin typeface="Meiryo UI" panose="020B0604030504040204" pitchFamily="50" charset="-128"/>
                <a:ea typeface="Meiryo UI" panose="020B0604030504040204" pitchFamily="50" charset="-128"/>
              </a:rPr>
              <a:t>場合には、指標①②に基づく感染経路不明者の増加傾向、及び新規陽性患者の日々の増加傾向を踏まえて、専門家会</a:t>
            </a:r>
            <a:endParaRPr lang="en-US" altLang="ja-JP" sz="1200" dirty="0" smtClean="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議の構成員等の意見を聴取し、対策本部会議で「警戒（黄色）」信号点灯の要否を決定するものとする。</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　国による緊急事態宣言が出された場合、対策本部会議で「非常事態（赤色）」信号点灯の要否を決定するものとする。</a:t>
            </a:r>
            <a:endParaRPr lang="ja-JP" altLang="en-US" sz="1200" dirty="0">
              <a:latin typeface="Meiryo UI" panose="020B0604030504040204" pitchFamily="50" charset="-128"/>
              <a:ea typeface="Meiryo UI" panose="020B0604030504040204" pitchFamily="50" charset="-128"/>
            </a:endParaRPr>
          </a:p>
        </p:txBody>
      </p:sp>
      <p:sp>
        <p:nvSpPr>
          <p:cNvPr id="25" name="正方形/長方形 24"/>
          <p:cNvSpPr/>
          <p:nvPr/>
        </p:nvSpPr>
        <p:spPr>
          <a:xfrm>
            <a:off x="0" y="-1845"/>
            <a:ext cx="12192000" cy="56723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UD デジタル 教科書体 NK-B" panose="02020700000000000000" pitchFamily="18" charset="-128"/>
                <a:ea typeface="UD デジタル 教科書体 NK-B" panose="02020700000000000000" pitchFamily="18" charset="-128"/>
              </a:rPr>
              <a:t>「大阪モデル」モニタリング指標　非常事態の解除（案）</a:t>
            </a: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sp>
        <p:nvSpPr>
          <p:cNvPr id="3" name="スライド番号プレースホルダー 2"/>
          <p:cNvSpPr>
            <a:spLocks noGrp="1"/>
          </p:cNvSpPr>
          <p:nvPr>
            <p:ph type="sldNum" sz="quarter" idx="12"/>
          </p:nvPr>
        </p:nvSpPr>
        <p:spPr>
          <a:xfrm>
            <a:off x="9247909" y="6433713"/>
            <a:ext cx="2743200" cy="365125"/>
          </a:xfrm>
        </p:spPr>
        <p:txBody>
          <a:bodyPr/>
          <a:lstStyle/>
          <a:p>
            <a:fld id="{FE1BD58B-2CDE-485A-8E10-5E6FB430C5D3}" type="slidenum">
              <a:rPr kumimoji="1" lang="ja-JP" altLang="en-US" sz="1600" smtClean="0"/>
              <a:t>2</a:t>
            </a:fld>
            <a:endParaRPr kumimoji="1" lang="ja-JP" altLang="en-US" sz="1600" dirty="0"/>
          </a:p>
        </p:txBody>
      </p:sp>
      <p:sp>
        <p:nvSpPr>
          <p:cNvPr id="4" name="角丸四角形 3"/>
          <p:cNvSpPr/>
          <p:nvPr/>
        </p:nvSpPr>
        <p:spPr>
          <a:xfrm>
            <a:off x="8004517" y="626636"/>
            <a:ext cx="2011680" cy="5156539"/>
          </a:xfrm>
          <a:prstGeom prst="roundRect">
            <a:avLst>
              <a:gd name="adj" fmla="val 6178"/>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8264769" y="1156742"/>
            <a:ext cx="1491176" cy="36576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i="1" dirty="0" smtClean="0">
                <a:solidFill>
                  <a:schemeClr val="bg1"/>
                </a:solidFill>
              </a:rPr>
              <a:t>修正（新規設定）</a:t>
            </a:r>
            <a:endParaRPr kumimoji="1" lang="ja-JP" altLang="en-US" sz="1200" b="1" i="1" dirty="0">
              <a:solidFill>
                <a:schemeClr val="bg1"/>
              </a:solidFill>
            </a:endParaRPr>
          </a:p>
        </p:txBody>
      </p:sp>
      <p:sp>
        <p:nvSpPr>
          <p:cNvPr id="9" name="角丸四角形 8"/>
          <p:cNvSpPr/>
          <p:nvPr/>
        </p:nvSpPr>
        <p:spPr>
          <a:xfrm>
            <a:off x="4572000" y="624977"/>
            <a:ext cx="3344613" cy="5156539"/>
          </a:xfrm>
          <a:prstGeom prst="roundRect">
            <a:avLst>
              <a:gd name="adj" fmla="val 6178"/>
            </a:avLst>
          </a:prstGeom>
          <a:solidFill>
            <a:schemeClr val="bg1">
              <a:lumMod val="85000"/>
              <a:alpha val="30000"/>
            </a:schemeClr>
          </a:solid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5733180" y="1112181"/>
            <a:ext cx="1064456" cy="3657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今後再検討</a:t>
            </a:r>
            <a:endParaRPr kumimoji="1" lang="ja-JP" altLang="en-US" sz="1200" dirty="0">
              <a:solidFill>
                <a:schemeClr val="tx1"/>
              </a:solidFill>
            </a:endParaRPr>
          </a:p>
        </p:txBody>
      </p:sp>
      <p:sp>
        <p:nvSpPr>
          <p:cNvPr id="10" name="角丸四角形 9"/>
          <p:cNvSpPr/>
          <p:nvPr/>
        </p:nvSpPr>
        <p:spPr>
          <a:xfrm>
            <a:off x="10104101" y="635741"/>
            <a:ext cx="1783100" cy="5127565"/>
          </a:xfrm>
          <a:prstGeom prst="roundRect">
            <a:avLst>
              <a:gd name="adj" fmla="val 6178"/>
            </a:avLst>
          </a:prstGeom>
          <a:solidFill>
            <a:schemeClr val="bg1">
              <a:lumMod val="85000"/>
              <a:alpha val="30000"/>
            </a:schemeClr>
          </a:solid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10482832" y="1112181"/>
            <a:ext cx="1041642" cy="3657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今後再検討</a:t>
            </a:r>
            <a:endParaRPr kumimoji="1" lang="ja-JP" altLang="en-US" sz="1200" dirty="0">
              <a:solidFill>
                <a:schemeClr val="tx1"/>
              </a:solidFill>
            </a:endParaRPr>
          </a:p>
        </p:txBody>
      </p:sp>
    </p:spTree>
    <p:extLst>
      <p:ext uri="{BB962C8B-B14F-4D97-AF65-F5344CB8AC3E}">
        <p14:creationId xmlns:p14="http://schemas.microsoft.com/office/powerpoint/2010/main" val="4281833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383550" y="624556"/>
            <a:ext cx="11424894" cy="4895512"/>
          </a:xfrm>
          <a:prstGeom prst="rect">
            <a:avLst/>
          </a:prstGeom>
        </p:spPr>
      </p:pic>
      <p:sp>
        <p:nvSpPr>
          <p:cNvPr id="12" name="正方形/長方形 11"/>
          <p:cNvSpPr/>
          <p:nvPr/>
        </p:nvSpPr>
        <p:spPr>
          <a:xfrm>
            <a:off x="0" y="0"/>
            <a:ext cx="12192000" cy="42100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UD デジタル 教科書体 NK-B" panose="02020700000000000000" pitchFamily="18" charset="-128"/>
                <a:ea typeface="UD デジタル 教科書体 NK-B" panose="02020700000000000000" pitchFamily="18" charset="-128"/>
              </a:rPr>
              <a:t>新規陽性者数及び重症病床使用率予測と修正モデル（案）での点灯について</a:t>
            </a: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cxnSp>
        <p:nvCxnSpPr>
          <p:cNvPr id="15" name="直線コネクタ 14"/>
          <p:cNvCxnSpPr/>
          <p:nvPr/>
        </p:nvCxnSpPr>
        <p:spPr>
          <a:xfrm flipV="1">
            <a:off x="694284" y="2432790"/>
            <a:ext cx="10803427" cy="7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9394756" y="6192748"/>
            <a:ext cx="2743200" cy="365125"/>
          </a:xfrm>
        </p:spPr>
        <p:txBody>
          <a:bodyPr/>
          <a:lstStyle/>
          <a:p>
            <a:fld id="{FE1BD58B-2CDE-485A-8E10-5E6FB430C5D3}" type="slidenum">
              <a:rPr kumimoji="1" lang="ja-JP" altLang="en-US" sz="1600" smtClean="0"/>
              <a:t>3</a:t>
            </a:fld>
            <a:endParaRPr kumimoji="1" lang="ja-JP" altLang="en-US" sz="1600" dirty="0"/>
          </a:p>
        </p:txBody>
      </p:sp>
      <p:sp>
        <p:nvSpPr>
          <p:cNvPr id="10" name="テキスト ボックス 9"/>
          <p:cNvSpPr txBox="1"/>
          <p:nvPr/>
        </p:nvSpPr>
        <p:spPr>
          <a:xfrm>
            <a:off x="6837458" y="465072"/>
            <a:ext cx="5626517" cy="276999"/>
          </a:xfrm>
          <a:prstGeom prst="rect">
            <a:avLst/>
          </a:prstGeom>
          <a:noFill/>
        </p:spPr>
        <p:txBody>
          <a:bodyPr wrap="square" rtlCol="0">
            <a:spAutoFit/>
          </a:bodyPr>
          <a:lstStyle/>
          <a:p>
            <a:r>
              <a:rPr kumimoji="1" lang="en-US" altLang="ja-JP" sz="1200" dirty="0" smtClean="0"/>
              <a:t> ※12/15</a:t>
            </a:r>
            <a:r>
              <a:rPr kumimoji="1" lang="ja-JP" altLang="en-US" sz="1200" dirty="0" smtClean="0"/>
              <a:t>以降の確保病床数は</a:t>
            </a:r>
            <a:r>
              <a:rPr kumimoji="1" lang="en-US" altLang="ja-JP" sz="1200" dirty="0" smtClean="0"/>
              <a:t>236</a:t>
            </a:r>
            <a:r>
              <a:rPr kumimoji="1" lang="ja-JP" altLang="en-US" sz="1200" dirty="0" smtClean="0"/>
              <a:t>床（重症センター病床数</a:t>
            </a:r>
            <a:r>
              <a:rPr kumimoji="1" lang="en-US" altLang="ja-JP" sz="1200" dirty="0" smtClean="0"/>
              <a:t>30</a:t>
            </a:r>
            <a:r>
              <a:rPr kumimoji="1" lang="ja-JP" altLang="en-US" sz="1200" dirty="0" smtClean="0"/>
              <a:t>床含む）とする。</a:t>
            </a:r>
            <a:endParaRPr kumimoji="1" lang="ja-JP" altLang="en-US" sz="1200" dirty="0"/>
          </a:p>
        </p:txBody>
      </p:sp>
      <p:sp>
        <p:nvSpPr>
          <p:cNvPr id="13" name="角丸四角形吹き出し 12"/>
          <p:cNvSpPr/>
          <p:nvPr/>
        </p:nvSpPr>
        <p:spPr>
          <a:xfrm>
            <a:off x="8968659" y="1462447"/>
            <a:ext cx="2364865" cy="787781"/>
          </a:xfrm>
          <a:prstGeom prst="wedgeRoundRectCallout">
            <a:avLst>
              <a:gd name="adj1" fmla="val -51309"/>
              <a:gd name="adj2" fmla="val 98850"/>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200" dirty="0" smtClean="0">
                <a:latin typeface="Meiryo UI" panose="020B0604030504040204" pitchFamily="50" charset="-128"/>
                <a:ea typeface="Meiryo UI" panose="020B0604030504040204" pitchFamily="50" charset="-128"/>
              </a:rPr>
              <a:t>12</a:t>
            </a:r>
            <a:r>
              <a:rPr kumimoji="1" lang="ja-JP" altLang="en-US" sz="1200" dirty="0" smtClean="0">
                <a:latin typeface="Meiryo UI" panose="020B0604030504040204" pitchFamily="50" charset="-128"/>
                <a:ea typeface="Meiryo UI" panose="020B0604030504040204" pitchFamily="50" charset="-128"/>
              </a:rPr>
              <a:t>月</a:t>
            </a:r>
            <a:r>
              <a:rPr kumimoji="1" lang="en-US" altLang="ja-JP" sz="1200" dirty="0" smtClean="0">
                <a:latin typeface="Meiryo UI" panose="020B0604030504040204" pitchFamily="50" charset="-128"/>
                <a:ea typeface="Meiryo UI" panose="020B0604030504040204" pitchFamily="50" charset="-128"/>
              </a:rPr>
              <a:t>30</a:t>
            </a:r>
            <a:r>
              <a:rPr kumimoji="1" lang="ja-JP" altLang="en-US" sz="1200" dirty="0" smtClean="0">
                <a:latin typeface="Meiryo UI" panose="020B0604030504040204" pitchFamily="50" charset="-128"/>
                <a:ea typeface="Meiryo UI" panose="020B0604030504040204" pitchFamily="50" charset="-128"/>
              </a:rPr>
              <a:t>日から７日間連続</a:t>
            </a:r>
            <a:r>
              <a:rPr kumimoji="1" lang="en-US" altLang="ja-JP" sz="1200" dirty="0" smtClean="0">
                <a:latin typeface="Meiryo UI" panose="020B0604030504040204" pitchFamily="50" charset="-128"/>
                <a:ea typeface="Meiryo UI" panose="020B0604030504040204" pitchFamily="50" charset="-128"/>
              </a:rPr>
              <a:t>60%</a:t>
            </a:r>
            <a:r>
              <a:rPr kumimoji="1" lang="ja-JP" altLang="en-US" sz="1200" dirty="0" smtClean="0">
                <a:latin typeface="Meiryo UI" panose="020B0604030504040204" pitchFamily="50" charset="-128"/>
                <a:ea typeface="Meiryo UI" panose="020B0604030504040204" pitchFamily="50" charset="-128"/>
              </a:rPr>
              <a:t>未満で推移し、１月５日に赤色解除（黄色に移行）となる。</a:t>
            </a:r>
            <a:endParaRPr kumimoji="1" lang="en-US" altLang="ja-JP" sz="1200" dirty="0" smtClean="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768902" y="5359576"/>
            <a:ext cx="10137112" cy="461665"/>
          </a:xfrm>
          <a:prstGeom prst="rect">
            <a:avLst/>
          </a:prstGeom>
          <a:noFill/>
          <a:ln>
            <a:noFill/>
          </a:ln>
        </p:spPr>
        <p:txBody>
          <a:bodyPr wrap="square" rtlCol="0">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上記シミュレーションは、</a:t>
            </a:r>
            <a:r>
              <a:rPr lang="en-US" altLang="ja-JP" sz="1200" dirty="0" smtClean="0">
                <a:latin typeface="Meiryo UI" panose="020B0604030504040204" pitchFamily="50" charset="-128"/>
                <a:ea typeface="Meiryo UI" panose="020B0604030504040204" pitchFamily="50" charset="-128"/>
              </a:rPr>
              <a:t>12</a:t>
            </a:r>
            <a:r>
              <a:rPr lang="ja-JP" altLang="en-US" sz="1200" dirty="0" smtClean="0">
                <a:latin typeface="Meiryo UI" panose="020B0604030504040204" pitchFamily="50" charset="-128"/>
                <a:ea typeface="Meiryo UI" panose="020B0604030504040204" pitchFamily="50" charset="-128"/>
              </a:rPr>
              <a:t>月３日以降、「</a:t>
            </a:r>
            <a:r>
              <a:rPr lang="en-US" altLang="ja-JP" sz="1200" dirty="0" smtClean="0">
                <a:latin typeface="Meiryo UI" panose="020B0604030504040204" pitchFamily="50" charset="-128"/>
                <a:ea typeface="Meiryo UI" panose="020B0604030504040204" pitchFamily="50" charset="-128"/>
              </a:rPr>
              <a:t>366</a:t>
            </a:r>
            <a:r>
              <a:rPr lang="ja-JP" altLang="en-US" sz="1200" dirty="0" smtClean="0">
                <a:latin typeface="Meiryo UI" panose="020B0604030504040204" pitchFamily="50" charset="-128"/>
                <a:ea typeface="Meiryo UI" panose="020B0604030504040204" pitchFamily="50" charset="-128"/>
              </a:rPr>
              <a:t>名</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日（</a:t>
            </a:r>
            <a:r>
              <a:rPr lang="en-US" altLang="ja-JP" sz="1200" dirty="0" smtClean="0">
                <a:latin typeface="Meiryo UI" panose="020B0604030504040204" pitchFamily="50" charset="-128"/>
                <a:ea typeface="Meiryo UI" panose="020B0604030504040204" pitchFamily="50" charset="-128"/>
              </a:rPr>
              <a:t>12/2</a:t>
            </a:r>
            <a:r>
              <a:rPr lang="ja-JP" altLang="en-US" sz="1200" dirty="0" smtClean="0">
                <a:latin typeface="Meiryo UI" panose="020B0604030504040204" pitchFamily="50" charset="-128"/>
                <a:ea typeface="Meiryo UI" panose="020B0604030504040204" pitchFamily="50" charset="-128"/>
              </a:rPr>
              <a:t>時点</a:t>
            </a:r>
            <a:r>
              <a:rPr lang="ja-JP" altLang="en-US" sz="1200" dirty="0">
                <a:latin typeface="Meiryo UI" panose="020B0604030504040204" pitchFamily="50" charset="-128"/>
                <a:ea typeface="Meiryo UI" panose="020B0604030504040204" pitchFamily="50" charset="-128"/>
              </a:rPr>
              <a:t>の新規</a:t>
            </a:r>
            <a:r>
              <a:rPr lang="ja-JP" altLang="en-US" sz="1200" dirty="0" smtClean="0">
                <a:latin typeface="Meiryo UI" panose="020B0604030504040204" pitchFamily="50" charset="-128"/>
                <a:ea typeface="Meiryo UI" panose="020B0604030504040204" pitchFamily="50" charset="-128"/>
              </a:rPr>
              <a:t>陽性者数の</a:t>
            </a:r>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日間移動平均）で横ばいとなり、</a:t>
            </a:r>
            <a:r>
              <a:rPr lang="en-US" altLang="ja-JP" sz="1200" dirty="0" smtClean="0">
                <a:latin typeface="Meiryo UI" panose="020B0604030504040204" pitchFamily="50" charset="-128"/>
                <a:ea typeface="Meiryo UI" panose="020B0604030504040204" pitchFamily="50" charset="-128"/>
              </a:rPr>
              <a:t>12/11</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11/27</a:t>
            </a:r>
            <a:r>
              <a:rPr lang="ja-JP" altLang="en-US" sz="1200" dirty="0">
                <a:latin typeface="Meiryo UI" panose="020B0604030504040204" pitchFamily="50" charset="-128"/>
                <a:ea typeface="Meiryo UI" panose="020B0604030504040204" pitchFamily="50" charset="-128"/>
              </a:rPr>
              <a:t>の要請から</a:t>
            </a:r>
            <a:r>
              <a:rPr lang="en-US" altLang="ja-JP" sz="1200" dirty="0" smtClean="0">
                <a:latin typeface="Meiryo UI" panose="020B0604030504040204" pitchFamily="50" charset="-128"/>
                <a:ea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rPr>
              <a:t>週間後）</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以降減少す</a:t>
            </a:r>
            <a:r>
              <a:rPr lang="ja-JP" altLang="en-US" sz="1200" dirty="0">
                <a:latin typeface="Meiryo UI" panose="020B0604030504040204" pitchFamily="50" charset="-128"/>
                <a:ea typeface="Meiryo UI" panose="020B0604030504040204" pitchFamily="50" charset="-128"/>
              </a:rPr>
              <a:t>る</a:t>
            </a:r>
            <a:r>
              <a:rPr lang="ja-JP" altLang="en-US" sz="1200" dirty="0" smtClean="0">
                <a:latin typeface="Meiryo UI" panose="020B0604030504040204" pitchFamily="50" charset="-128"/>
                <a:ea typeface="Meiryo UI" panose="020B0604030504040204" pitchFamily="50" charset="-128"/>
              </a:rPr>
              <a:t>場合」で算出したもの。（資料１－２）</a:t>
            </a:r>
            <a:endParaRPr lang="en-US" altLang="ja-JP" sz="600" dirty="0" smtClean="0">
              <a:latin typeface="Meiryo UI" panose="020B0604030504040204" pitchFamily="50" charset="-128"/>
              <a:ea typeface="Meiryo UI" panose="020B0604030504040204" pitchFamily="50" charset="-128"/>
            </a:endParaRPr>
          </a:p>
        </p:txBody>
      </p:sp>
      <p:sp>
        <p:nvSpPr>
          <p:cNvPr id="14" name="左右矢印 13"/>
          <p:cNvSpPr/>
          <p:nvPr/>
        </p:nvSpPr>
        <p:spPr>
          <a:xfrm>
            <a:off x="7491528" y="2009610"/>
            <a:ext cx="1396790" cy="338461"/>
          </a:xfrm>
          <a:prstGeom prst="leftRightArrow">
            <a:avLst>
              <a:gd name="adj1" fmla="val 62643"/>
              <a:gd name="adj2" fmla="val 34826"/>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dirty="0" smtClean="0">
                <a:solidFill>
                  <a:schemeClr val="tx1"/>
                </a:solidFill>
                <a:latin typeface="Meiryo UI" panose="020B0604030504040204" pitchFamily="50" charset="-128"/>
                <a:ea typeface="Meiryo UI" panose="020B0604030504040204" pitchFamily="50" charset="-128"/>
              </a:rPr>
              <a:t>７日間</a:t>
            </a:r>
            <a:endParaRPr lang="ja-JP" sz="1200" dirty="0">
              <a:solidFill>
                <a:schemeClr val="tx1"/>
              </a:solidFill>
              <a:latin typeface="Meiryo UI" panose="020B0604030504040204" pitchFamily="50" charset="-128"/>
              <a:ea typeface="Meiryo UI" panose="020B0604030504040204" pitchFamily="50" charset="-128"/>
            </a:endParaRPr>
          </a:p>
        </p:txBody>
      </p:sp>
      <p:cxnSp>
        <p:nvCxnSpPr>
          <p:cNvPr id="16" name="直線コネクタ 15"/>
          <p:cNvCxnSpPr/>
          <p:nvPr/>
        </p:nvCxnSpPr>
        <p:spPr>
          <a:xfrm>
            <a:off x="7484976" y="1336002"/>
            <a:ext cx="0" cy="1347215"/>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a:off x="8872869" y="1336002"/>
            <a:ext cx="15449" cy="1685676"/>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3011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6746" y="2734252"/>
            <a:ext cx="10515600" cy="1325563"/>
          </a:xfrm>
        </p:spPr>
        <p:txBody>
          <a:bodyPr/>
          <a:lstStyle/>
          <a:p>
            <a:pPr algn="ctr"/>
            <a:r>
              <a:rPr kumimoji="1" lang="ja-JP" altLang="en-US" dirty="0" smtClean="0"/>
              <a:t>（参考）現行大阪モデル</a:t>
            </a:r>
            <a:endParaRPr kumimoji="1" lang="ja-JP" altLang="en-US" dirty="0"/>
          </a:p>
        </p:txBody>
      </p:sp>
      <p:sp>
        <p:nvSpPr>
          <p:cNvPr id="4" name="スライド番号プレースホルダー 3"/>
          <p:cNvSpPr>
            <a:spLocks noGrp="1"/>
          </p:cNvSpPr>
          <p:nvPr>
            <p:ph type="sldNum" sz="quarter" idx="12"/>
          </p:nvPr>
        </p:nvSpPr>
        <p:spPr/>
        <p:txBody>
          <a:bodyPr/>
          <a:lstStyle/>
          <a:p>
            <a:fld id="{FE1BD58B-2CDE-485A-8E10-5E6FB430C5D3}" type="slidenum">
              <a:rPr kumimoji="1" lang="ja-JP" altLang="en-US" sz="1600" smtClean="0"/>
              <a:t>4</a:t>
            </a:fld>
            <a:endParaRPr kumimoji="1" lang="ja-JP" altLang="en-US" sz="1600" dirty="0"/>
          </a:p>
        </p:txBody>
      </p:sp>
    </p:spTree>
    <p:extLst>
      <p:ext uri="{BB962C8B-B14F-4D97-AF65-F5344CB8AC3E}">
        <p14:creationId xmlns:p14="http://schemas.microsoft.com/office/powerpoint/2010/main" val="3636774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nvPr>
        </p:nvGraphicFramePr>
        <p:xfrm>
          <a:off x="116114" y="626636"/>
          <a:ext cx="11974286" cy="5095291"/>
        </p:xfrm>
        <a:graphic>
          <a:graphicData uri="http://schemas.openxmlformats.org/drawingml/2006/table">
            <a:tbl>
              <a:tblPr firstRow="1" bandRow="1">
                <a:tableStyleId>{5C22544A-7EE6-4342-B048-85BDC9FD1C3A}</a:tableStyleId>
              </a:tblPr>
              <a:tblGrid>
                <a:gridCol w="1509486">
                  <a:extLst>
                    <a:ext uri="{9D8B030D-6E8A-4147-A177-3AD203B41FA5}">
                      <a16:colId xmlns:a16="http://schemas.microsoft.com/office/drawing/2014/main" val="2267971377"/>
                    </a:ext>
                  </a:extLst>
                </a:gridCol>
                <a:gridCol w="3831771">
                  <a:extLst>
                    <a:ext uri="{9D8B030D-6E8A-4147-A177-3AD203B41FA5}">
                      <a16:colId xmlns:a16="http://schemas.microsoft.com/office/drawing/2014/main" val="1612148102"/>
                    </a:ext>
                  </a:extLst>
                </a:gridCol>
                <a:gridCol w="1956371">
                  <a:extLst>
                    <a:ext uri="{9D8B030D-6E8A-4147-A177-3AD203B41FA5}">
                      <a16:colId xmlns:a16="http://schemas.microsoft.com/office/drawing/2014/main" val="1756242887"/>
                    </a:ext>
                  </a:extLst>
                </a:gridCol>
                <a:gridCol w="2426944">
                  <a:extLst>
                    <a:ext uri="{9D8B030D-6E8A-4147-A177-3AD203B41FA5}">
                      <a16:colId xmlns:a16="http://schemas.microsoft.com/office/drawing/2014/main" val="396408095"/>
                    </a:ext>
                  </a:extLst>
                </a:gridCol>
                <a:gridCol w="2249714">
                  <a:extLst>
                    <a:ext uri="{9D8B030D-6E8A-4147-A177-3AD203B41FA5}">
                      <a16:colId xmlns:a16="http://schemas.microsoft.com/office/drawing/2014/main" val="1174064521"/>
                    </a:ext>
                  </a:extLst>
                </a:gridCol>
              </a:tblGrid>
              <a:tr h="563899">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分析事項</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モニタリング指標</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府民に対する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a:solidFill>
                            <a:schemeClr val="tx1"/>
                          </a:solidFill>
                          <a:latin typeface="Meiryo UI" panose="020B0604030504040204" pitchFamily="50" charset="-128"/>
                          <a:ea typeface="Meiryo UI" panose="020B0604030504040204" pitchFamily="50" charset="-128"/>
                        </a:rPr>
                        <a:t>警戒の基準</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府民に対する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a:solidFill>
                            <a:schemeClr val="tx1"/>
                          </a:solidFill>
                          <a:latin typeface="Meiryo UI" panose="020B0604030504040204" pitchFamily="50" charset="-128"/>
                          <a:ea typeface="Meiryo UI" panose="020B0604030504040204" pitchFamily="50" charset="-128"/>
                        </a:rPr>
                        <a:t>非常事態の基準</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府民に対する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rPr>
                        <a:t>警戒・非常事態解除</a:t>
                      </a:r>
                      <a:r>
                        <a:rPr kumimoji="1" lang="ja-JP" altLang="en-US" sz="1400" b="1" dirty="0">
                          <a:solidFill>
                            <a:schemeClr val="tx1"/>
                          </a:solidFill>
                          <a:latin typeface="Meiryo UI" panose="020B0604030504040204" pitchFamily="50" charset="-128"/>
                          <a:ea typeface="Meiryo UI" panose="020B0604030504040204" pitchFamily="50" charset="-128"/>
                        </a:rPr>
                        <a:t>の基準</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DFC24"/>
                    </a:solidFill>
                  </a:tcPr>
                </a:tc>
                <a:extLst>
                  <a:ext uri="{0D108BD9-81ED-4DB2-BD59-A6C34878D82A}">
                    <a16:rowId xmlns:a16="http://schemas.microsoft.com/office/drawing/2014/main" val="2587253245"/>
                  </a:ext>
                </a:extLst>
              </a:tr>
              <a:tr h="685800">
                <a:tc rowSpan="2">
                  <a:txBody>
                    <a:bodyPr/>
                    <a:lstStyle/>
                    <a:p>
                      <a:pPr algn="l"/>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市中</a:t>
                      </a:r>
                      <a:r>
                        <a:rPr kumimoji="1" lang="ja-JP" altLang="en-US" sz="1400" dirty="0">
                          <a:solidFill>
                            <a:schemeClr val="tx1"/>
                          </a:solidFill>
                          <a:latin typeface="Meiryo UI" panose="020B0604030504040204" pitchFamily="50" charset="-128"/>
                          <a:ea typeface="Meiryo UI" panose="020B0604030504040204" pitchFamily="50" charset="-128"/>
                        </a:rPr>
                        <a:t>での</a:t>
                      </a:r>
                      <a:r>
                        <a:rPr kumimoji="1" lang="ja-JP" altLang="en-US" sz="1400" dirty="0" smtClean="0">
                          <a:solidFill>
                            <a:schemeClr val="tx1"/>
                          </a:solidFill>
                          <a:latin typeface="Meiryo UI" panose="020B0604030504040204" pitchFamily="50" charset="-128"/>
                          <a:ea typeface="Meiryo UI" panose="020B0604030504040204" pitchFamily="50" charset="-128"/>
                        </a:rPr>
                        <a:t>感染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aseline="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拡大状況</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①</a:t>
                      </a:r>
                      <a:r>
                        <a:rPr kumimoji="1" lang="ja-JP" altLang="en-US" sz="1400" b="0" dirty="0">
                          <a:solidFill>
                            <a:schemeClr val="tx1"/>
                          </a:solidFill>
                          <a:latin typeface="Meiryo UI" panose="020B0604030504040204" pitchFamily="50" charset="-128"/>
                          <a:ea typeface="Meiryo UI" panose="020B0604030504040204" pitchFamily="50" charset="-128"/>
                        </a:rPr>
                        <a:t>新規陽性者における</a:t>
                      </a:r>
                      <a:r>
                        <a:rPr kumimoji="1" lang="ja-JP" altLang="en-US" sz="1400" b="0" dirty="0" smtClean="0">
                          <a:solidFill>
                            <a:schemeClr val="tx1"/>
                          </a:solidFill>
                          <a:latin typeface="Meiryo UI" panose="020B0604030504040204" pitchFamily="50" charset="-128"/>
                          <a:ea typeface="Meiryo UI" panose="020B0604030504040204" pitchFamily="50" charset="-128"/>
                        </a:rPr>
                        <a:t>感染経路不明者</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　 ７日間</a:t>
                      </a:r>
                      <a:r>
                        <a:rPr kumimoji="1" lang="ja-JP" altLang="en-US" sz="1400" b="0" dirty="0">
                          <a:solidFill>
                            <a:schemeClr val="tx1"/>
                          </a:solidFill>
                          <a:latin typeface="Meiryo UI" panose="020B0604030504040204" pitchFamily="50" charset="-128"/>
                          <a:ea typeface="Meiryo UI" panose="020B0604030504040204" pitchFamily="50" charset="-128"/>
                        </a:rPr>
                        <a:t>移動</a:t>
                      </a:r>
                      <a:r>
                        <a:rPr kumimoji="1" lang="ja-JP" altLang="en-US" sz="1400" b="0" dirty="0" smtClean="0">
                          <a:solidFill>
                            <a:schemeClr val="tx1"/>
                          </a:solidFill>
                          <a:latin typeface="Meiryo UI" panose="020B0604030504040204" pitchFamily="50" charset="-128"/>
                          <a:ea typeface="Meiryo UI" panose="020B0604030504040204" pitchFamily="50" charset="-128"/>
                        </a:rPr>
                        <a:t>平均前週増加比</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dirty="0">
                        <a:latin typeface="Meiryo UI" panose="020B0604030504040204" pitchFamily="50" charset="-128"/>
                        <a:ea typeface="Meiryo UI" panose="020B0604030504040204" pitchFamily="50" charset="-128"/>
                      </a:endParaRPr>
                    </a:p>
                    <a:p>
                      <a:r>
                        <a:rPr kumimoji="1" lang="ja-JP" altLang="en-US" sz="1400" b="0" dirty="0" smtClean="0">
                          <a:solidFill>
                            <a:schemeClr val="tx1"/>
                          </a:solidFill>
                          <a:latin typeface="Meiryo UI" panose="020B0604030504040204" pitchFamily="50" charset="-128"/>
                          <a:ea typeface="Meiryo UI" panose="020B0604030504040204" pitchFamily="50" charset="-128"/>
                        </a:rPr>
                        <a:t>②</a:t>
                      </a:r>
                      <a:r>
                        <a:rPr kumimoji="1" lang="ja-JP" altLang="en-US" sz="1400" b="0" dirty="0">
                          <a:solidFill>
                            <a:schemeClr val="tx1"/>
                          </a:solidFill>
                          <a:latin typeface="Meiryo UI" panose="020B0604030504040204" pitchFamily="50" charset="-128"/>
                          <a:ea typeface="Meiryo UI" panose="020B0604030504040204" pitchFamily="50" charset="-128"/>
                        </a:rPr>
                        <a:t>新規陽性者における</a:t>
                      </a:r>
                      <a:r>
                        <a:rPr kumimoji="1" lang="ja-JP" altLang="en-US" sz="1400" b="0" dirty="0" smtClean="0">
                          <a:solidFill>
                            <a:schemeClr val="tx1"/>
                          </a:solidFill>
                          <a:latin typeface="Meiryo UI" panose="020B0604030504040204" pitchFamily="50" charset="-128"/>
                          <a:ea typeface="Meiryo UI" panose="020B0604030504040204" pitchFamily="50" charset="-128"/>
                        </a:rPr>
                        <a:t>感染経路不明者数</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r>
                        <a:rPr kumimoji="1" lang="en-US" altLang="ja-JP" sz="1400" b="0" dirty="0" smtClean="0">
                          <a:solidFill>
                            <a:schemeClr val="tx1"/>
                          </a:solidFill>
                          <a:latin typeface="Meiryo UI" panose="020B0604030504040204" pitchFamily="50" charset="-128"/>
                          <a:ea typeface="Meiryo UI" panose="020B0604030504040204" pitchFamily="50" charset="-128"/>
                        </a:rPr>
                        <a:t> </a:t>
                      </a:r>
                      <a:r>
                        <a:rPr kumimoji="1" lang="ja-JP" altLang="en-US" sz="1400" b="0" dirty="0" smtClean="0">
                          <a:solidFill>
                            <a:schemeClr val="tx1"/>
                          </a:solidFill>
                          <a:latin typeface="Meiryo UI" panose="020B0604030504040204" pitchFamily="50" charset="-128"/>
                          <a:ea typeface="Meiryo UI" panose="020B0604030504040204" pitchFamily="50" charset="-128"/>
                        </a:rPr>
                        <a:t>　</a:t>
                      </a:r>
                      <a:r>
                        <a:rPr kumimoji="1" lang="ja-JP" altLang="en-US" sz="1400" b="0" baseline="0" dirty="0" smtClean="0">
                          <a:solidFill>
                            <a:schemeClr val="tx1"/>
                          </a:solidFill>
                          <a:latin typeface="Meiryo UI" panose="020B0604030504040204" pitchFamily="50" charset="-128"/>
                          <a:ea typeface="Meiryo UI" panose="020B0604030504040204" pitchFamily="50" charset="-128"/>
                        </a:rPr>
                        <a:t>７日間</a:t>
                      </a:r>
                      <a:r>
                        <a:rPr kumimoji="1" lang="ja-JP" altLang="en-US" sz="1400" b="0" baseline="0" dirty="0">
                          <a:solidFill>
                            <a:schemeClr val="tx1"/>
                          </a:solidFill>
                          <a:latin typeface="Meiryo UI" panose="020B0604030504040204" pitchFamily="50" charset="-128"/>
                          <a:ea typeface="Meiryo UI" panose="020B0604030504040204" pitchFamily="50" charset="-128"/>
                        </a:rPr>
                        <a:t>移動</a:t>
                      </a:r>
                      <a:r>
                        <a:rPr kumimoji="1" lang="ja-JP" altLang="en-US" sz="1400" b="0" baseline="0" dirty="0" smtClean="0">
                          <a:solidFill>
                            <a:schemeClr val="tx1"/>
                          </a:solidFill>
                          <a:latin typeface="Meiryo UI" panose="020B0604030504040204" pitchFamily="50" charset="-128"/>
                          <a:ea typeface="Meiryo UI" panose="020B0604030504040204" pitchFamily="50" charset="-128"/>
                        </a:rPr>
                        <a:t>平均</a:t>
                      </a:r>
                      <a:endParaRPr kumimoji="1" lang="en-US" altLang="ja-JP" sz="1400" b="0" baseline="0" dirty="0" smtClean="0">
                        <a:solidFill>
                          <a:schemeClr val="dk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①</a:t>
                      </a:r>
                      <a:r>
                        <a:rPr kumimoji="1" lang="ja-JP" altLang="en-US" sz="1400" b="0" u="none" dirty="0" smtClean="0">
                          <a:solidFill>
                            <a:schemeClr val="tx1"/>
                          </a:solidFill>
                          <a:latin typeface="Meiryo UI" panose="020B0604030504040204" pitchFamily="50" charset="-128"/>
                          <a:ea typeface="Meiryo UI" panose="020B0604030504040204" pitchFamily="50" charset="-128"/>
                        </a:rPr>
                        <a:t>２以上</a:t>
                      </a:r>
                      <a:endParaRPr kumimoji="1" lang="en-US" altLang="ja-JP" sz="1400" b="0" u="none"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かつ</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②</a:t>
                      </a:r>
                      <a:r>
                        <a:rPr kumimoji="1" lang="en-US" altLang="ja-JP" sz="1400" b="0" u="none" dirty="0" smtClean="0">
                          <a:solidFill>
                            <a:schemeClr val="tx1"/>
                          </a:solidFill>
                          <a:latin typeface="Meiryo UI" panose="020B0604030504040204" pitchFamily="50" charset="-128"/>
                          <a:ea typeface="Meiryo UI" panose="020B0604030504040204" pitchFamily="50" charset="-128"/>
                        </a:rPr>
                        <a:t>10</a:t>
                      </a:r>
                      <a:r>
                        <a:rPr kumimoji="1" lang="ja-JP" altLang="en-US" sz="1400" b="0" u="none" dirty="0" smtClean="0">
                          <a:solidFill>
                            <a:schemeClr val="tx1"/>
                          </a:solidFill>
                          <a:latin typeface="Meiryo UI" panose="020B0604030504040204" pitchFamily="50" charset="-128"/>
                          <a:ea typeface="Meiryo UI" panose="020B0604030504040204" pitchFamily="50" charset="-128"/>
                        </a:rPr>
                        <a:t>人</a:t>
                      </a:r>
                      <a:r>
                        <a:rPr kumimoji="1" lang="ja-JP" altLang="en-US" sz="1400" b="0" u="none" dirty="0">
                          <a:solidFill>
                            <a:schemeClr val="tx1"/>
                          </a:solidFill>
                          <a:latin typeface="Meiryo UI" panose="020B0604030504040204" pitchFamily="50" charset="-128"/>
                          <a:ea typeface="Meiryo UI" panose="020B0604030504040204" pitchFamily="50" charset="-128"/>
                        </a:rPr>
                        <a:t>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②</a:t>
                      </a:r>
                      <a:r>
                        <a:rPr kumimoji="1" lang="en-US" altLang="ja-JP" sz="1400" b="0" dirty="0" smtClean="0">
                          <a:solidFill>
                            <a:schemeClr val="tx1"/>
                          </a:solidFill>
                          <a:latin typeface="Meiryo UI" panose="020B0604030504040204" pitchFamily="50" charset="-128"/>
                          <a:ea typeface="Meiryo UI" panose="020B0604030504040204" pitchFamily="50" charset="-128"/>
                        </a:rPr>
                        <a:t>10</a:t>
                      </a:r>
                      <a:r>
                        <a:rPr kumimoji="1" lang="ja-JP" altLang="en-US" sz="1400" b="0" dirty="0" smtClean="0">
                          <a:solidFill>
                            <a:schemeClr val="tx1"/>
                          </a:solidFill>
                          <a:latin typeface="Meiryo UI" panose="020B0604030504040204" pitchFamily="50" charset="-128"/>
                          <a:ea typeface="Meiryo UI" panose="020B0604030504040204" pitchFamily="50" charset="-128"/>
                        </a:rPr>
                        <a:t>人未満</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7030615"/>
                  </a:ext>
                </a:extLst>
              </a:tr>
              <a:tr h="250338">
                <a:tc vMerge="1">
                  <a:txBody>
                    <a:bodyPr/>
                    <a:lstStyle/>
                    <a:p>
                      <a:pPr algn="l"/>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baseline="0" dirty="0" smtClean="0">
                          <a:solidFill>
                            <a:schemeClr val="dk1"/>
                          </a:solidFill>
                          <a:latin typeface="Meiryo UI" panose="020B0604030504040204" pitchFamily="50" charset="-128"/>
                          <a:ea typeface="Meiryo UI" panose="020B0604030504040204" pitchFamily="50" charset="-128"/>
                        </a:rPr>
                        <a:t>【</a:t>
                      </a:r>
                      <a:r>
                        <a:rPr kumimoji="1" lang="ja-JP" altLang="en-US" sz="1200" b="0" baseline="0" dirty="0" smtClean="0">
                          <a:solidFill>
                            <a:schemeClr val="dk1"/>
                          </a:solidFill>
                          <a:latin typeface="Meiryo UI" panose="020B0604030504040204" pitchFamily="50" charset="-128"/>
                          <a:ea typeface="Meiryo UI" panose="020B0604030504040204" pitchFamily="50" charset="-128"/>
                        </a:rPr>
                        <a:t>参考①</a:t>
                      </a:r>
                      <a:r>
                        <a:rPr kumimoji="1" lang="en-US" altLang="ja-JP" sz="1200" b="0" baseline="0" dirty="0" smtClean="0">
                          <a:solidFill>
                            <a:schemeClr val="dk1"/>
                          </a:solidFill>
                          <a:latin typeface="Meiryo UI" panose="020B0604030504040204" pitchFamily="50" charset="-128"/>
                          <a:ea typeface="Meiryo UI" panose="020B0604030504040204" pitchFamily="50" charset="-128"/>
                        </a:rPr>
                        <a:t>】</a:t>
                      </a:r>
                      <a:r>
                        <a:rPr kumimoji="1" lang="ja-JP" altLang="en-US" sz="1200" b="0" baseline="0" dirty="0" smtClean="0">
                          <a:solidFill>
                            <a:schemeClr val="dk1"/>
                          </a:solidFill>
                          <a:latin typeface="Meiryo UI" panose="020B0604030504040204" pitchFamily="50" charset="-128"/>
                          <a:ea typeface="Meiryo UI" panose="020B0604030504040204" pitchFamily="50" charset="-128"/>
                        </a:rPr>
                        <a:t>新規陽性者における感染経路不明者の割合</a:t>
                      </a:r>
                      <a:endParaRPr kumimoji="1" lang="en-US" altLang="ja-JP" sz="1200" b="0" baseline="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ja-JP" altLang="en-US" sz="1400" b="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7317851"/>
                  </a:ext>
                </a:extLst>
              </a:tr>
              <a:tr h="596701">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rPr>
                        <a:t>新規陽性患</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　　者の</a:t>
                      </a:r>
                      <a:r>
                        <a:rPr kumimoji="1" lang="ja-JP" altLang="en-US" sz="1400" dirty="0">
                          <a:solidFill>
                            <a:schemeClr val="tx1"/>
                          </a:solidFill>
                          <a:latin typeface="Meiryo UI" panose="020B0604030504040204" pitchFamily="50" charset="-128"/>
                          <a:ea typeface="Meiryo UI" panose="020B0604030504040204" pitchFamily="50" charset="-128"/>
                        </a:rPr>
                        <a:t>拡大状況</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u="none" dirty="0" smtClean="0">
                          <a:solidFill>
                            <a:schemeClr val="tx1"/>
                          </a:solidFill>
                          <a:latin typeface="Meiryo UI" panose="020B0604030504040204" pitchFamily="50" charset="-128"/>
                          <a:ea typeface="Meiryo UI" panose="020B0604030504040204" pitchFamily="50" charset="-128"/>
                        </a:rPr>
                        <a:t>③７日間合計</a:t>
                      </a:r>
                      <a:r>
                        <a:rPr kumimoji="1" lang="ja-JP" altLang="en-US" sz="1400" b="0" u="none" dirty="0">
                          <a:solidFill>
                            <a:schemeClr val="tx1"/>
                          </a:solidFill>
                          <a:latin typeface="Meiryo UI" panose="020B0604030504040204" pitchFamily="50" charset="-128"/>
                          <a:ea typeface="Meiryo UI" panose="020B0604030504040204" pitchFamily="50" charset="-128"/>
                        </a:rPr>
                        <a:t>新規陽性者</a:t>
                      </a:r>
                      <a:r>
                        <a:rPr lang="ja-JP" altLang="en-US" sz="1400" dirty="0">
                          <a:latin typeface="Meiryo UI" panose="020B0604030504040204" pitchFamily="50" charset="-128"/>
                          <a:ea typeface="Meiryo UI" panose="020B0604030504040204" pitchFamily="50" charset="-128"/>
                        </a:rPr>
                        <a:t>数</a:t>
                      </a:r>
                      <a:endParaRPr kumimoji="1" lang="ja-JP" altLang="en-US" sz="1400" b="0" u="non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u="none" dirty="0" smtClean="0">
                          <a:solidFill>
                            <a:schemeClr val="tx1"/>
                          </a:solidFill>
                          <a:latin typeface="Meiryo UI" panose="020B0604030504040204" pitchFamily="50" charset="-128"/>
                          <a:ea typeface="Meiryo UI" panose="020B0604030504040204" pitchFamily="50" charset="-128"/>
                        </a:rPr>
                        <a:t>120</a:t>
                      </a:r>
                      <a:r>
                        <a:rPr kumimoji="1" lang="ja-JP" altLang="en-US" sz="1400" b="0" u="none" dirty="0">
                          <a:solidFill>
                            <a:schemeClr val="tx1"/>
                          </a:solidFill>
                          <a:latin typeface="Meiryo UI" panose="020B0604030504040204" pitchFamily="50" charset="-128"/>
                          <a:ea typeface="Meiryo UI" panose="020B0604030504040204" pitchFamily="50" charset="-128"/>
                        </a:rPr>
                        <a:t>人以上</a:t>
                      </a:r>
                      <a:endParaRPr kumimoji="1" lang="en-US" altLang="ja-JP" sz="1400" b="0" u="none" dirty="0">
                        <a:solidFill>
                          <a:schemeClr val="tx1"/>
                        </a:solidFill>
                        <a:latin typeface="Meiryo UI" panose="020B0604030504040204" pitchFamily="50" charset="-128"/>
                        <a:ea typeface="Meiryo UI" panose="020B0604030504040204" pitchFamily="50" charset="-128"/>
                      </a:endParaRPr>
                    </a:p>
                    <a:p>
                      <a:pPr algn="ctr"/>
                      <a:r>
                        <a:rPr kumimoji="1" lang="ja-JP" altLang="en-US" sz="1200" b="0" u="none" dirty="0">
                          <a:solidFill>
                            <a:schemeClr val="tx1"/>
                          </a:solidFill>
                          <a:latin typeface="Meiryo UI" panose="020B0604030504040204" pitchFamily="50" charset="-128"/>
                          <a:ea typeface="Meiryo UI" panose="020B0604030504040204" pitchFamily="50" charset="-128"/>
                        </a:rPr>
                        <a:t>かつ</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ctr"/>
                      <a:r>
                        <a:rPr kumimoji="1" lang="ja-JP" altLang="en-US" sz="1400" b="0" u="none" dirty="0" smtClean="0">
                          <a:solidFill>
                            <a:schemeClr val="tx1"/>
                          </a:solidFill>
                          <a:latin typeface="Meiryo UI" panose="020B0604030504040204" pitchFamily="50" charset="-128"/>
                          <a:ea typeface="Meiryo UI" panose="020B0604030504040204" pitchFamily="50" charset="-128"/>
                        </a:rPr>
                        <a:t>後半３日間で半数以上</a:t>
                      </a:r>
                      <a:endParaRPr kumimoji="1" lang="en-US" altLang="ja-JP" sz="1400" b="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5694321"/>
                  </a:ext>
                </a:extLst>
              </a:tr>
              <a:tr h="51436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latin typeface="Meiryo UI" panose="020B0604030504040204" pitchFamily="50" charset="-128"/>
                          <a:ea typeface="Meiryo UI" panose="020B0604030504040204" pitchFamily="50" charset="-128"/>
                        </a:rPr>
                        <a:t>④</a:t>
                      </a:r>
                      <a:r>
                        <a:rPr kumimoji="1" lang="ja-JP" altLang="en-US" sz="1400" b="0" u="none" dirty="0">
                          <a:solidFill>
                            <a:schemeClr val="tx1"/>
                          </a:solidFill>
                          <a:latin typeface="Meiryo UI" panose="020B0604030504040204" pitchFamily="50" charset="-128"/>
                          <a:ea typeface="Meiryo UI" panose="020B0604030504040204" pitchFamily="50" charset="-128"/>
                        </a:rPr>
                        <a:t>直近</a:t>
                      </a:r>
                      <a:r>
                        <a:rPr kumimoji="1" lang="en-US" altLang="ja-JP" sz="1400" b="0" u="none" dirty="0">
                          <a:solidFill>
                            <a:schemeClr val="tx1"/>
                          </a:solidFill>
                          <a:latin typeface="Meiryo UI" panose="020B0604030504040204" pitchFamily="50" charset="-128"/>
                          <a:ea typeface="Meiryo UI" panose="020B0604030504040204" pitchFamily="50" charset="-128"/>
                        </a:rPr>
                        <a:t>1</a:t>
                      </a:r>
                      <a:r>
                        <a:rPr kumimoji="1" lang="ja-JP" altLang="en-US" sz="1400" b="0" u="none" dirty="0">
                          <a:solidFill>
                            <a:schemeClr val="tx1"/>
                          </a:solidFill>
                          <a:latin typeface="Meiryo UI" panose="020B0604030504040204" pitchFamily="50" charset="-128"/>
                          <a:ea typeface="Meiryo UI" panose="020B0604030504040204" pitchFamily="50" charset="-128"/>
                        </a:rPr>
                        <a:t>週間の人口</a:t>
                      </a:r>
                      <a:r>
                        <a:rPr kumimoji="1" lang="en-US" altLang="ja-JP" sz="1400" b="0" u="none" dirty="0">
                          <a:solidFill>
                            <a:schemeClr val="tx1"/>
                          </a:solidFill>
                          <a:latin typeface="Meiryo UI" panose="020B0604030504040204" pitchFamily="50" charset="-128"/>
                          <a:ea typeface="Meiryo UI" panose="020B0604030504040204" pitchFamily="50" charset="-128"/>
                        </a:rPr>
                        <a:t>10</a:t>
                      </a:r>
                      <a:r>
                        <a:rPr kumimoji="1" lang="ja-JP" altLang="en-US" sz="1400" b="0" u="none" dirty="0" smtClean="0">
                          <a:solidFill>
                            <a:schemeClr val="tx1"/>
                          </a:solidFill>
                          <a:latin typeface="Meiryo UI" panose="020B0604030504040204" pitchFamily="50" charset="-128"/>
                          <a:ea typeface="Meiryo UI" panose="020B0604030504040204" pitchFamily="50" charset="-128"/>
                        </a:rPr>
                        <a:t>万人あたり新規陽性者数</a:t>
                      </a:r>
                      <a:endParaRPr kumimoji="1" lang="ja-JP" altLang="en-US" sz="1400" b="0" u="non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u="none" dirty="0">
                          <a:solidFill>
                            <a:schemeClr val="tx1"/>
                          </a:solidFill>
                          <a:latin typeface="Meiryo UI" panose="020B0604030504040204" pitchFamily="50" charset="-128"/>
                          <a:ea typeface="Meiryo UI" panose="020B0604030504040204" pitchFamily="50" charset="-128"/>
                        </a:rPr>
                        <a:t>0.5</a:t>
                      </a:r>
                      <a:r>
                        <a:rPr kumimoji="1" lang="ja-JP" altLang="en-US" sz="1400" b="0" u="none" dirty="0">
                          <a:solidFill>
                            <a:schemeClr val="tx1"/>
                          </a:solidFill>
                          <a:latin typeface="Meiryo UI" panose="020B0604030504040204" pitchFamily="50" charset="-128"/>
                          <a:ea typeface="Meiryo UI" panose="020B0604030504040204" pitchFamily="50" charset="-128"/>
                        </a:rPr>
                        <a:t>人未満</a:t>
                      </a:r>
                      <a:endParaRPr kumimoji="1" lang="en-US" altLang="ja-JP" sz="1400" b="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6220275"/>
                  </a:ext>
                </a:extLst>
              </a:tr>
              <a:tr h="267992">
                <a:tc vMerge="1">
                  <a:txBody>
                    <a:bodyPr/>
                    <a:lstStyle/>
                    <a:p>
                      <a:pPr algn="l"/>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参考②</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確定診断検査における陽性率の</a:t>
                      </a:r>
                      <a:r>
                        <a:rPr kumimoji="1" lang="en-US" altLang="ja-JP" sz="1200" dirty="0" smtClean="0">
                          <a:solidFill>
                            <a:schemeClr val="tx1"/>
                          </a:solidFill>
                          <a:latin typeface="Meiryo UI" panose="020B0604030504040204" pitchFamily="50" charset="-128"/>
                          <a:ea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rPr>
                        <a:t>日間移動平均</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smtClean="0">
                          <a:solidFill>
                            <a:schemeClr val="tx1"/>
                          </a:solidFill>
                          <a:latin typeface="Meiryo UI" panose="020B0604030504040204" pitchFamily="50" charset="-128"/>
                          <a:ea typeface="Meiryo UI" panose="020B0604030504040204" pitchFamily="50" charset="-128"/>
                        </a:rPr>
                        <a:t>―</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1335900"/>
                  </a:ext>
                </a:extLst>
              </a:tr>
              <a:tr h="639868">
                <a:tc rowSpan="2">
                  <a:txBody>
                    <a:bodyPr/>
                    <a:lstStyle/>
                    <a:p>
                      <a:pPr algn="l"/>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病床等の</a:t>
                      </a:r>
                      <a:r>
                        <a:rPr kumimoji="1" lang="ja-JP" altLang="en-US" sz="1400" dirty="0" err="1" smtClean="0">
                          <a:solidFill>
                            <a:schemeClr val="tx1"/>
                          </a:solidFill>
                          <a:latin typeface="Meiryo UI" panose="020B0604030504040204" pitchFamily="50" charset="-128"/>
                          <a:ea typeface="Meiryo UI" panose="020B0604030504040204" pitchFamily="50" charset="-128"/>
                        </a:rPr>
                        <a:t>ひっ</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迫状況</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⑤患者受入重症病床使用率</a:t>
                      </a:r>
                      <a:endParaRPr kumimoji="1" lang="ja-JP" altLang="en-US" sz="14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u="none" dirty="0" smtClean="0">
                          <a:solidFill>
                            <a:schemeClr val="tx1"/>
                          </a:solidFill>
                          <a:latin typeface="Meiryo UI" panose="020B0604030504040204" pitchFamily="50" charset="-128"/>
                          <a:ea typeface="Meiryo UI" panose="020B0604030504040204" pitchFamily="50" charset="-128"/>
                        </a:rPr>
                        <a:t>70%</a:t>
                      </a:r>
                      <a:r>
                        <a:rPr kumimoji="1" lang="ja-JP" altLang="en-US" sz="1400" b="0" u="none" dirty="0" smtClean="0">
                          <a:solidFill>
                            <a:schemeClr val="tx1"/>
                          </a:solidFill>
                          <a:latin typeface="Meiryo UI" panose="020B0604030504040204" pitchFamily="50" charset="-128"/>
                          <a:ea typeface="Meiryo UI" panose="020B0604030504040204" pitchFamily="50" charset="-128"/>
                        </a:rPr>
                        <a:t>以上</a:t>
                      </a:r>
                      <a:endParaRPr kumimoji="1" lang="en-US" altLang="ja-JP" sz="1400" b="0" u="none"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（「警戒（黄色）」信号が点灯した日から起算して</a:t>
                      </a:r>
                      <a:r>
                        <a:rPr kumimoji="1" lang="en-US" altLang="ja-JP" sz="1200" b="0" u="none" dirty="0" smtClean="0">
                          <a:solidFill>
                            <a:schemeClr val="tx1"/>
                          </a:solidFill>
                          <a:latin typeface="Meiryo UI" panose="020B0604030504040204" pitchFamily="50" charset="-128"/>
                          <a:ea typeface="Meiryo UI" panose="020B0604030504040204" pitchFamily="50" charset="-128"/>
                        </a:rPr>
                        <a:t>25</a:t>
                      </a:r>
                      <a:r>
                        <a:rPr kumimoji="1" lang="ja-JP" altLang="en-US" sz="1200" b="0" u="none" dirty="0" smtClean="0">
                          <a:solidFill>
                            <a:schemeClr val="tx1"/>
                          </a:solidFill>
                          <a:latin typeface="Meiryo UI" panose="020B0604030504040204" pitchFamily="50" charset="-128"/>
                          <a:ea typeface="Meiryo UI" panose="020B0604030504040204" pitchFamily="50" charset="-128"/>
                        </a:rPr>
                        <a:t>日以内</a:t>
                      </a:r>
                      <a:r>
                        <a:rPr kumimoji="1" lang="ja-JP" altLang="en-US" sz="1200" b="0" dirty="0" smtClean="0">
                          <a:solidFill>
                            <a:schemeClr val="tx1"/>
                          </a:solidFill>
                          <a:latin typeface="Meiryo UI" panose="020B0604030504040204" pitchFamily="50" charset="-128"/>
                          <a:ea typeface="Meiryo UI" panose="020B0604030504040204" pitchFamily="50" charset="-128"/>
                        </a:rPr>
                        <a:t>）</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b="0" u="none" dirty="0" smtClean="0">
                          <a:solidFill>
                            <a:schemeClr val="tx1"/>
                          </a:solidFill>
                          <a:latin typeface="Meiryo UI" panose="020B0604030504040204" pitchFamily="50" charset="-128"/>
                          <a:ea typeface="Meiryo UI" panose="020B0604030504040204" pitchFamily="50" charset="-128"/>
                        </a:rPr>
                        <a:t>60%</a:t>
                      </a:r>
                      <a:r>
                        <a:rPr kumimoji="1" lang="ja-JP" altLang="en-US" sz="1400" b="0" u="none" dirty="0" smtClean="0">
                          <a:solidFill>
                            <a:schemeClr val="tx1"/>
                          </a:solidFill>
                          <a:latin typeface="Meiryo UI" panose="020B0604030504040204" pitchFamily="50" charset="-128"/>
                          <a:ea typeface="Meiryo UI" panose="020B0604030504040204" pitchFamily="50" charset="-128"/>
                        </a:rPr>
                        <a:t>未満</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0784114"/>
                  </a:ext>
                </a:extLst>
              </a:tr>
              <a:tr h="304588">
                <a:tc vMerge="1">
                  <a:txBody>
                    <a:bodyPr/>
                    <a:lstStyle/>
                    <a:p>
                      <a:pPr algn="l"/>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参考③</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患者受入軽症中等症病床使用率</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endParaRPr kumimoji="1" lang="en-US" altLang="ja-JP" sz="800" b="0" dirty="0" smtClean="0">
                        <a:solidFill>
                          <a:schemeClr val="tx1"/>
                        </a:solidFill>
                        <a:latin typeface="Meiryo UI" panose="020B0604030504040204" pitchFamily="50" charset="-128"/>
                        <a:ea typeface="Meiryo UI" panose="020B0604030504040204" pitchFamily="50" charset="-128"/>
                      </a:endParaRPr>
                    </a:p>
                    <a:p>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参考④</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zh-TW" altLang="en-US" sz="1200" b="0" dirty="0" smtClean="0">
                          <a:solidFill>
                            <a:schemeClr val="tx1"/>
                          </a:solidFill>
                          <a:latin typeface="Meiryo UI" panose="020B0604030504040204" pitchFamily="50" charset="-128"/>
                          <a:ea typeface="Meiryo UI" panose="020B0604030504040204" pitchFamily="50" charset="-128"/>
                        </a:rPr>
                        <a:t>患者受入宿泊療養施設部屋数使用率</a:t>
                      </a:r>
                      <a:endParaRPr kumimoji="1" lang="ja-JP" altLang="en-US" sz="12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9962888"/>
                  </a:ext>
                </a:extLst>
              </a:tr>
              <a:tr h="389912">
                <a:tc gridSpan="2">
                  <a:txBody>
                    <a:bodyPr/>
                    <a:lstStyle/>
                    <a:p>
                      <a:pPr algn="ctr"/>
                      <a:r>
                        <a:rPr kumimoji="1" lang="ja-JP" altLang="en-US" sz="1400" b="1" dirty="0" smtClean="0">
                          <a:latin typeface="Meiryo UI" panose="020B0604030504040204" pitchFamily="50" charset="-128"/>
                          <a:ea typeface="Meiryo UI" panose="020B0604030504040204" pitchFamily="50" charset="-128"/>
                        </a:rPr>
                        <a:t>各指標を全て満たした場合における信号</a:t>
                      </a:r>
                      <a:endParaRPr kumimoji="1" lang="ja-JP" altLang="en-US" sz="14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sz="12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黄</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赤</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緑</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DFC24"/>
                    </a:solidFill>
                  </a:tcPr>
                </a:tc>
                <a:extLst>
                  <a:ext uri="{0D108BD9-81ED-4DB2-BD59-A6C34878D82A}">
                    <a16:rowId xmlns:a16="http://schemas.microsoft.com/office/drawing/2014/main" val="2406690648"/>
                  </a:ext>
                </a:extLst>
              </a:tr>
            </a:tbl>
          </a:graphicData>
        </a:graphic>
      </p:graphicFrame>
      <p:sp>
        <p:nvSpPr>
          <p:cNvPr id="23" name="テキスト ボックス 22"/>
          <p:cNvSpPr txBox="1"/>
          <p:nvPr/>
        </p:nvSpPr>
        <p:spPr>
          <a:xfrm>
            <a:off x="116114" y="5783175"/>
            <a:ext cx="11480800" cy="1015663"/>
          </a:xfrm>
          <a:prstGeom prst="rect">
            <a:avLst/>
          </a:prstGeom>
          <a:noFill/>
          <a:ln w="19050">
            <a:solidFill>
              <a:schemeClr val="tx1"/>
            </a:solidFill>
            <a:prstDash val="sysDash"/>
          </a:ln>
        </p:spPr>
        <p:txBody>
          <a:bodyPr wrap="square" rtlCol="0">
            <a:spAutoFit/>
          </a:bodyPr>
          <a:lstStyle/>
          <a:p>
            <a:r>
              <a:rPr lang="ja-JP" altLang="en-US" sz="1200" dirty="0" smtClean="0">
                <a:latin typeface="Meiryo UI" panose="020B0604030504040204" pitchFamily="50" charset="-128"/>
                <a:ea typeface="Meiryo UI" panose="020B0604030504040204" pitchFamily="50" charset="-128"/>
              </a:rPr>
              <a:t>＜考慮事項＞</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警戒基準引き上げにより、緩やかな感染拡大の兆候に対して</a:t>
            </a:r>
            <a:r>
              <a:rPr lang="ja-JP" altLang="en-US" sz="1200" dirty="0" smtClean="0">
                <a:latin typeface="Meiryo UI" panose="020B0604030504040204" pitchFamily="50" charset="-128"/>
                <a:ea typeface="Meiryo UI" panose="020B0604030504040204" pitchFamily="50" charset="-128"/>
              </a:rPr>
              <a:t>は早期</a:t>
            </a:r>
            <a:r>
              <a:rPr lang="ja-JP" altLang="en-US" sz="1200" dirty="0">
                <a:latin typeface="Meiryo UI" panose="020B0604030504040204" pitchFamily="50" charset="-128"/>
                <a:ea typeface="Meiryo UI" panose="020B0604030504040204" pitchFamily="50" charset="-128"/>
              </a:rPr>
              <a:t>の探知が機能しない</a:t>
            </a:r>
            <a:r>
              <a:rPr lang="ja-JP" altLang="en-US" sz="1200" dirty="0" smtClean="0">
                <a:latin typeface="Meiryo UI" panose="020B0604030504040204" pitchFamily="50" charset="-128"/>
                <a:ea typeface="Meiryo UI" panose="020B0604030504040204" pitchFamily="50" charset="-128"/>
              </a:rPr>
              <a:t>ことから、</a:t>
            </a:r>
            <a:r>
              <a:rPr lang="ja-JP" altLang="en-US" sz="1200" dirty="0">
                <a:latin typeface="Meiryo UI" panose="020B0604030504040204" pitchFamily="50" charset="-128"/>
                <a:ea typeface="Meiryo UI" panose="020B0604030504040204" pitchFamily="50" charset="-128"/>
              </a:rPr>
              <a:t>都道府県による社会への</a:t>
            </a:r>
            <a:r>
              <a:rPr lang="ja-JP" altLang="en-US" sz="1200" dirty="0" smtClean="0">
                <a:latin typeface="Meiryo UI" panose="020B0604030504040204" pitchFamily="50" charset="-128"/>
                <a:ea typeface="Meiryo UI" panose="020B0604030504040204" pitchFamily="50" charset="-128"/>
              </a:rPr>
              <a:t>協力要請</a:t>
            </a:r>
            <a:r>
              <a:rPr lang="ja-JP" altLang="en-US" sz="1200" dirty="0">
                <a:latin typeface="Meiryo UI" panose="020B0604030504040204" pitchFamily="50" charset="-128"/>
                <a:ea typeface="Meiryo UI" panose="020B0604030504040204" pitchFamily="50" charset="-128"/>
              </a:rPr>
              <a:t>を行うべき国</a:t>
            </a:r>
            <a:r>
              <a:rPr lang="ja-JP" altLang="en-US" sz="1200" dirty="0" smtClean="0">
                <a:latin typeface="Meiryo UI" panose="020B0604030504040204" pitchFamily="50" charset="-128"/>
                <a:ea typeface="Meiryo UI" panose="020B0604030504040204" pitchFamily="50" charset="-128"/>
              </a:rPr>
              <a:t>が示した基準</a:t>
            </a:r>
            <a:r>
              <a:rPr lang="ja-JP" altLang="en-US" sz="1200" dirty="0">
                <a:latin typeface="Meiryo UI" panose="020B0604030504040204" pitchFamily="50" charset="-128"/>
                <a:ea typeface="Meiryo UI" panose="020B0604030504040204" pitchFamily="50" charset="-128"/>
              </a:rPr>
              <a:t>日の条件（直近</a:t>
            </a:r>
            <a:r>
              <a:rPr lang="ja-JP" altLang="en-US" sz="1200" dirty="0" smtClean="0">
                <a:latin typeface="Meiryo UI" panose="020B0604030504040204" pitchFamily="50" charset="-128"/>
                <a:ea typeface="Meiryo UI" panose="020B0604030504040204" pitchFamily="50" charset="-128"/>
              </a:rPr>
              <a:t>１週</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間</a:t>
            </a:r>
            <a:r>
              <a:rPr lang="ja-JP" altLang="en-US" sz="1200" dirty="0">
                <a:latin typeface="Meiryo UI" panose="020B0604030504040204" pitchFamily="50" charset="-128"/>
                <a:ea typeface="Meiryo UI" panose="020B0604030504040204" pitchFamily="50" charset="-128"/>
              </a:rPr>
              <a:t>の人口</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万人あたり新規陽性者数</a:t>
            </a:r>
            <a:r>
              <a:rPr lang="en-US" altLang="ja-JP" sz="1200" dirty="0">
                <a:latin typeface="Meiryo UI" panose="020B0604030504040204" pitchFamily="50" charset="-128"/>
                <a:ea typeface="Meiryo UI" panose="020B0604030504040204" pitchFamily="50" charset="-128"/>
              </a:rPr>
              <a:t>2.5</a:t>
            </a:r>
            <a:r>
              <a:rPr lang="ja-JP" altLang="en-US" sz="1200" dirty="0">
                <a:latin typeface="Meiryo UI" panose="020B0604030504040204" pitchFamily="50" charset="-128"/>
                <a:ea typeface="Meiryo UI" panose="020B0604030504040204" pitchFamily="50" charset="-128"/>
              </a:rPr>
              <a:t>人）を満たした</a:t>
            </a:r>
            <a:r>
              <a:rPr lang="ja-JP" altLang="en-US" sz="1200" dirty="0" smtClean="0">
                <a:latin typeface="Meiryo UI" panose="020B0604030504040204" pitchFamily="50" charset="-128"/>
                <a:ea typeface="Meiryo UI" panose="020B0604030504040204" pitchFamily="50" charset="-128"/>
              </a:rPr>
              <a:t>場合には、指標①②に基づく感染経路不明者の増加傾向、及び新規陽性患者の日々の増加傾向を踏まえて、専門家会</a:t>
            </a:r>
            <a:endParaRPr lang="en-US" altLang="ja-JP" sz="1200" dirty="0" smtClean="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議の構成員等の意見を聴取し、対策本部会議で「警戒（黄色）」信号点灯の要否を決定するものとする。</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　国による緊急事態宣言が出された場合、対策本部会議で「非常事態（赤色）」信号点灯の要否を決定するものとする。</a:t>
            </a:r>
            <a:endParaRPr lang="ja-JP" altLang="en-US" sz="1200" dirty="0">
              <a:latin typeface="Meiryo UI" panose="020B0604030504040204" pitchFamily="50" charset="-128"/>
              <a:ea typeface="Meiryo UI" panose="020B0604030504040204" pitchFamily="50" charset="-128"/>
            </a:endParaRPr>
          </a:p>
        </p:txBody>
      </p:sp>
      <p:sp>
        <p:nvSpPr>
          <p:cNvPr id="25" name="正方形/長方形 24"/>
          <p:cNvSpPr/>
          <p:nvPr/>
        </p:nvSpPr>
        <p:spPr>
          <a:xfrm>
            <a:off x="0" y="-1845"/>
            <a:ext cx="12192000" cy="56723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UD デジタル 教科書体 NK-B" panose="02020700000000000000" pitchFamily="18" charset="-128"/>
                <a:ea typeface="UD デジタル 教科書体 NK-B" panose="02020700000000000000" pitchFamily="18" charset="-128"/>
              </a:rPr>
              <a:t>現行「大阪モデル」モニタリング指標と基準（７月３日より運用）</a:t>
            </a: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sp>
        <p:nvSpPr>
          <p:cNvPr id="3" name="スライド番号プレースホルダー 2"/>
          <p:cNvSpPr>
            <a:spLocks noGrp="1"/>
          </p:cNvSpPr>
          <p:nvPr>
            <p:ph type="sldNum" sz="quarter" idx="12"/>
          </p:nvPr>
        </p:nvSpPr>
        <p:spPr>
          <a:xfrm>
            <a:off x="9247909" y="6433713"/>
            <a:ext cx="2743200" cy="365125"/>
          </a:xfrm>
        </p:spPr>
        <p:txBody>
          <a:bodyPr/>
          <a:lstStyle/>
          <a:p>
            <a:fld id="{FE1BD58B-2CDE-485A-8E10-5E6FB430C5D3}" type="slidenum">
              <a:rPr kumimoji="1" lang="ja-JP" altLang="en-US" sz="1600" smtClean="0"/>
              <a:t>5</a:t>
            </a:fld>
            <a:endParaRPr kumimoji="1" lang="ja-JP" altLang="en-US" sz="1600" dirty="0"/>
          </a:p>
        </p:txBody>
      </p:sp>
    </p:spTree>
    <p:extLst>
      <p:ext uri="{BB962C8B-B14F-4D97-AF65-F5344CB8AC3E}">
        <p14:creationId xmlns:p14="http://schemas.microsoft.com/office/powerpoint/2010/main" val="3959858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12192000" cy="42100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UD デジタル 教科書体 NK-B" panose="02020700000000000000" pitchFamily="18" charset="-128"/>
                <a:ea typeface="UD デジタル 教科書体 NK-B" panose="02020700000000000000" pitchFamily="18" charset="-128"/>
              </a:rPr>
              <a:t>「大阪モデル」モニタリング指標の状況</a:t>
            </a: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sp>
        <p:nvSpPr>
          <p:cNvPr id="4" name="スライド番号プレースホルダー 3"/>
          <p:cNvSpPr>
            <a:spLocks noGrp="1"/>
          </p:cNvSpPr>
          <p:nvPr>
            <p:ph type="sldNum" sz="quarter" idx="12"/>
          </p:nvPr>
        </p:nvSpPr>
        <p:spPr>
          <a:xfrm>
            <a:off x="9448800" y="6393690"/>
            <a:ext cx="2743200" cy="365125"/>
          </a:xfrm>
        </p:spPr>
        <p:txBody>
          <a:bodyPr/>
          <a:lstStyle/>
          <a:p>
            <a:fld id="{F216AE56-EAD3-4706-B860-3EC2C2952B40}" type="slidenum">
              <a:rPr kumimoji="1" lang="ja-JP" altLang="en-US" smtClean="0"/>
              <a:t>6</a:t>
            </a:fld>
            <a:endParaRPr kumimoji="1" lang="ja-JP" altLang="en-US" dirty="0"/>
          </a:p>
        </p:txBody>
      </p:sp>
      <p:pic>
        <p:nvPicPr>
          <p:cNvPr id="8" name="図 7"/>
          <p:cNvPicPr>
            <a:picLocks noChangeAspect="1"/>
          </p:cNvPicPr>
          <p:nvPr/>
        </p:nvPicPr>
        <p:blipFill>
          <a:blip r:embed="rId2"/>
          <a:stretch>
            <a:fillRect/>
          </a:stretch>
        </p:blipFill>
        <p:spPr>
          <a:xfrm>
            <a:off x="4262907" y="5244040"/>
            <a:ext cx="7665869" cy="1514775"/>
          </a:xfrm>
          <a:prstGeom prst="rect">
            <a:avLst/>
          </a:prstGeom>
          <a:ln>
            <a:solidFill>
              <a:schemeClr val="tx1"/>
            </a:solidFill>
            <a:prstDash val="sysDot"/>
          </a:ln>
        </p:spPr>
      </p:pic>
      <p:pic>
        <p:nvPicPr>
          <p:cNvPr id="2" name="図 1"/>
          <p:cNvPicPr>
            <a:picLocks noChangeAspect="1"/>
          </p:cNvPicPr>
          <p:nvPr/>
        </p:nvPicPr>
        <p:blipFill>
          <a:blip r:embed="rId3"/>
          <a:stretch>
            <a:fillRect/>
          </a:stretch>
        </p:blipFill>
        <p:spPr>
          <a:xfrm>
            <a:off x="155186" y="522670"/>
            <a:ext cx="11886559" cy="4590243"/>
          </a:xfrm>
          <a:prstGeom prst="rect">
            <a:avLst/>
          </a:prstGeom>
        </p:spPr>
      </p:pic>
    </p:spTree>
    <p:extLst>
      <p:ext uri="{BB962C8B-B14F-4D97-AF65-F5344CB8AC3E}">
        <p14:creationId xmlns:p14="http://schemas.microsoft.com/office/powerpoint/2010/main" val="1558005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12192000" cy="42100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UD デジタル 教科書体 NK-B" panose="02020700000000000000" pitchFamily="18" charset="-128"/>
                <a:ea typeface="UD デジタル 教科書体 NK-B" panose="02020700000000000000" pitchFamily="18" charset="-128"/>
              </a:rPr>
              <a:t>（参考）新型コロナウイルス感染症対策分科会におけるモニタリング指標の状況</a:t>
            </a: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sp>
        <p:nvSpPr>
          <p:cNvPr id="6" name="角丸四角形 5"/>
          <p:cNvSpPr/>
          <p:nvPr/>
        </p:nvSpPr>
        <p:spPr>
          <a:xfrm>
            <a:off x="124263" y="481984"/>
            <a:ext cx="11943471" cy="978972"/>
          </a:xfrm>
          <a:prstGeom prst="roundRect">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400" dirty="0" smtClean="0"/>
              <a:t>【</a:t>
            </a:r>
            <a:r>
              <a:rPr lang="ja-JP" altLang="en-US" sz="1400" dirty="0" smtClean="0"/>
              <a:t>分科会の指標の考え方</a:t>
            </a:r>
            <a:r>
              <a:rPr lang="en-US" altLang="ja-JP" sz="1400" dirty="0" smtClean="0"/>
              <a:t>】</a:t>
            </a:r>
          </a:p>
          <a:p>
            <a:r>
              <a:rPr lang="ja-JP" altLang="en-US" sz="1400" dirty="0" smtClean="0"/>
              <a:t>　ステージの移行を検知する指標はあくまで目安。指標をもって機械的に判断するのではなく、これらの指標を総合的に判断。</a:t>
            </a:r>
            <a:endParaRPr lang="en-US" altLang="ja-JP" sz="1400" dirty="0" smtClean="0"/>
          </a:p>
          <a:p>
            <a:r>
              <a:rPr lang="ja-JP" altLang="en-US" sz="1600" dirty="0" smtClean="0"/>
              <a:t>　</a:t>
            </a:r>
            <a:r>
              <a:rPr lang="en-US" altLang="ja-JP" sz="1200" dirty="0" smtClean="0"/>
              <a:t>※</a:t>
            </a:r>
            <a:r>
              <a:rPr lang="ja-JP" altLang="en-US" sz="1200" dirty="0" smtClean="0"/>
              <a:t>ステージ</a:t>
            </a:r>
            <a:r>
              <a:rPr lang="en-US" altLang="ja-JP" sz="1200" dirty="0" smtClean="0"/>
              <a:t>Ⅲ</a:t>
            </a:r>
            <a:r>
              <a:rPr lang="ja-JP" altLang="en-US" sz="1200" dirty="0" smtClean="0"/>
              <a:t>「感染者の急増及び医療提供体制における大きな支障の発生を避けるための対応が必要な段階」</a:t>
            </a:r>
            <a:endParaRPr lang="en-US" altLang="ja-JP" sz="1200" dirty="0" smtClean="0"/>
          </a:p>
          <a:p>
            <a:r>
              <a:rPr lang="ja-JP" altLang="en-US" sz="1200" dirty="0"/>
              <a:t>　</a:t>
            </a:r>
            <a:r>
              <a:rPr lang="ja-JP" altLang="en-US" sz="1200" dirty="0" smtClean="0"/>
              <a:t>　 ステージ</a:t>
            </a:r>
            <a:r>
              <a:rPr lang="en-US" altLang="ja-JP" sz="1200" dirty="0" smtClean="0"/>
              <a:t>Ⅳ</a:t>
            </a:r>
            <a:r>
              <a:rPr lang="ja-JP" altLang="en-US" sz="1200" dirty="0" smtClean="0"/>
              <a:t>「爆発的な感染拡大及び</a:t>
            </a:r>
            <a:r>
              <a:rPr lang="ja-JP" altLang="en-US" sz="1200" dirty="0"/>
              <a:t>深刻</a:t>
            </a:r>
            <a:r>
              <a:rPr lang="ja-JP" altLang="en-US" sz="1200" dirty="0" smtClean="0"/>
              <a:t>な医療提供体制の機能不全を避けるための対応が必要な段階」　　　</a:t>
            </a:r>
            <a:r>
              <a:rPr lang="en-US" altLang="ja-JP" sz="1200" dirty="0" smtClean="0"/>
              <a:t>※</a:t>
            </a:r>
            <a:r>
              <a:rPr lang="ja-JP" altLang="en-US" sz="1200" dirty="0" smtClean="0"/>
              <a:t>ステージ</a:t>
            </a:r>
            <a:r>
              <a:rPr lang="en-US" altLang="ja-JP" sz="1200" dirty="0" smtClean="0"/>
              <a:t>Ⅰ</a:t>
            </a:r>
            <a:r>
              <a:rPr lang="ja-JP" altLang="en-US" sz="1200" dirty="0" smtClean="0"/>
              <a:t>・</a:t>
            </a:r>
            <a:r>
              <a:rPr lang="en-US" altLang="ja-JP" sz="1200" dirty="0" smtClean="0"/>
              <a:t>Ⅱ</a:t>
            </a:r>
            <a:r>
              <a:rPr lang="ja-JP" altLang="en-US" sz="1200" dirty="0" smtClean="0"/>
              <a:t>の指標設定はなし</a:t>
            </a:r>
            <a:endParaRPr kumimoji="1" lang="ja-JP" altLang="en-US" sz="1200" dirty="0"/>
          </a:p>
        </p:txBody>
      </p:sp>
      <p:sp>
        <p:nvSpPr>
          <p:cNvPr id="8" name="スライド番号プレースホルダー 7"/>
          <p:cNvSpPr>
            <a:spLocks noGrp="1"/>
          </p:cNvSpPr>
          <p:nvPr>
            <p:ph type="sldNum" sz="quarter" idx="12"/>
          </p:nvPr>
        </p:nvSpPr>
        <p:spPr>
          <a:xfrm>
            <a:off x="9324534" y="6382107"/>
            <a:ext cx="2743200" cy="365125"/>
          </a:xfrm>
        </p:spPr>
        <p:txBody>
          <a:bodyPr/>
          <a:lstStyle/>
          <a:p>
            <a:fld id="{F216AE56-EAD3-4706-B860-3EC2C2952B40}" type="slidenum">
              <a:rPr kumimoji="1" lang="ja-JP" altLang="en-US" smtClean="0"/>
              <a:t>7</a:t>
            </a:fld>
            <a:endParaRPr kumimoji="1" lang="ja-JP" altLang="en-US" dirty="0"/>
          </a:p>
        </p:txBody>
      </p:sp>
      <p:sp>
        <p:nvSpPr>
          <p:cNvPr id="5" name="テキスト ボックス 4"/>
          <p:cNvSpPr txBox="1"/>
          <p:nvPr/>
        </p:nvSpPr>
        <p:spPr>
          <a:xfrm>
            <a:off x="124263" y="5892621"/>
            <a:ext cx="4910456" cy="430887"/>
          </a:xfrm>
          <a:prstGeom prst="rect">
            <a:avLst/>
          </a:prstGeom>
          <a:noFill/>
        </p:spPr>
        <p:txBody>
          <a:bodyPr wrap="square" rtlCol="0">
            <a:spAutoFit/>
          </a:bodyPr>
          <a:lstStyle/>
          <a:p>
            <a:r>
              <a:rPr kumimoji="1" lang="en-US" altLang="ja-JP" sz="1050" dirty="0" smtClean="0"/>
              <a:t>※</a:t>
            </a:r>
            <a:r>
              <a:rPr lang="ja-JP" altLang="en-US" sz="1050" dirty="0"/>
              <a:t>重症者用病床に関する占有率は</a:t>
            </a:r>
            <a:r>
              <a:rPr lang="ja-JP" altLang="en-US" sz="1050" dirty="0" smtClean="0"/>
              <a:t>、大阪府基準によ</a:t>
            </a:r>
            <a:r>
              <a:rPr lang="ja-JP" altLang="en-US" sz="1050" dirty="0"/>
              <a:t>り</a:t>
            </a:r>
            <a:r>
              <a:rPr lang="ja-JP" altLang="en-US" sz="1050" dirty="0" smtClean="0"/>
              <a:t>算出。</a:t>
            </a:r>
            <a:endParaRPr lang="en-US" altLang="ja-JP" sz="1050" dirty="0" smtClean="0"/>
          </a:p>
          <a:p>
            <a:r>
              <a:rPr kumimoji="1" lang="ja-JP" altLang="en-US" sz="1050" dirty="0" smtClean="0"/>
              <a:t>●：基準外　○：基準内</a:t>
            </a:r>
            <a:endParaRPr kumimoji="1" lang="ja-JP" altLang="en-US" sz="1050" dirty="0"/>
          </a:p>
        </p:txBody>
      </p:sp>
      <p:pic>
        <p:nvPicPr>
          <p:cNvPr id="10" name="図 9"/>
          <p:cNvPicPr>
            <a:picLocks noChangeAspect="1"/>
          </p:cNvPicPr>
          <p:nvPr/>
        </p:nvPicPr>
        <p:blipFill>
          <a:blip r:embed="rId2"/>
          <a:stretch>
            <a:fillRect/>
          </a:stretch>
        </p:blipFill>
        <p:spPr>
          <a:xfrm>
            <a:off x="3850784" y="5794542"/>
            <a:ext cx="7884810" cy="1013665"/>
          </a:xfrm>
          <a:prstGeom prst="rect">
            <a:avLst/>
          </a:prstGeom>
          <a:ln>
            <a:solidFill>
              <a:schemeClr val="tx1"/>
            </a:solidFill>
            <a:prstDash val="sysDot"/>
          </a:ln>
        </p:spPr>
      </p:pic>
      <p:pic>
        <p:nvPicPr>
          <p:cNvPr id="4" name="図 3"/>
          <p:cNvPicPr>
            <a:picLocks noChangeAspect="1"/>
          </p:cNvPicPr>
          <p:nvPr/>
        </p:nvPicPr>
        <p:blipFill>
          <a:blip r:embed="rId3"/>
          <a:stretch>
            <a:fillRect/>
          </a:stretch>
        </p:blipFill>
        <p:spPr>
          <a:xfrm>
            <a:off x="124263" y="1521931"/>
            <a:ext cx="11943471" cy="4211636"/>
          </a:xfrm>
          <a:prstGeom prst="rect">
            <a:avLst/>
          </a:prstGeom>
        </p:spPr>
      </p:pic>
    </p:spTree>
    <p:extLst>
      <p:ext uri="{BB962C8B-B14F-4D97-AF65-F5344CB8AC3E}">
        <p14:creationId xmlns:p14="http://schemas.microsoft.com/office/powerpoint/2010/main" val="2907462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11579</TotalTime>
  <Words>1536</Words>
  <Application>Microsoft Office PowerPoint</Application>
  <PresentationFormat>ワイド画面</PresentationFormat>
  <Paragraphs>195</Paragraphs>
  <Slides>7</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（参考）現行大阪モデル</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野崎　健二</dc:creator>
  <cp:lastModifiedBy>川幡　尚亮</cp:lastModifiedBy>
  <cp:revision>1283</cp:revision>
  <cp:lastPrinted>2020-12-11T09:09:48Z</cp:lastPrinted>
  <dcterms:created xsi:type="dcterms:W3CDTF">2019-04-25T08:31:09Z</dcterms:created>
  <dcterms:modified xsi:type="dcterms:W3CDTF">2020-12-14T08:29:59Z</dcterms:modified>
</cp:coreProperties>
</file>