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5" r:id="rId2"/>
    <p:sldId id="276"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工藤　育久" initials="工藤　育久" lastIdx="1" clrIdx="0">
    <p:extLst>
      <p:ext uri="{19B8F6BF-5375-455C-9EA6-DF929625EA0E}">
        <p15:presenceInfo xmlns:p15="http://schemas.microsoft.com/office/powerpoint/2012/main" userId="S-1-5-21-161959346-1900351369-444732941-2243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7FAC"/>
    <a:srgbClr val="00A4DE"/>
    <a:srgbClr val="0094C8"/>
    <a:srgbClr val="5B9BD5"/>
    <a:srgbClr val="003399"/>
    <a:srgbClr val="2F7D49"/>
    <a:srgbClr val="309060"/>
    <a:srgbClr val="339966"/>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D025BE-EE50-483D-A57B-9EE687D94572}" type="datetimeFigureOut">
              <a:rPr kumimoji="1" lang="ja-JP" altLang="en-US" smtClean="0"/>
              <a:t>2020/12/14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D847D0-5A4D-4F3B-9FCE-1FC16595C5B3}" type="slidenum">
              <a:rPr kumimoji="1" lang="ja-JP" altLang="en-US" smtClean="0"/>
              <a:t>‹#›</a:t>
            </a:fld>
            <a:endParaRPr kumimoji="1" lang="ja-JP" altLang="en-US"/>
          </a:p>
        </p:txBody>
      </p:sp>
    </p:spTree>
    <p:extLst>
      <p:ext uri="{BB962C8B-B14F-4D97-AF65-F5344CB8AC3E}">
        <p14:creationId xmlns:p14="http://schemas.microsoft.com/office/powerpoint/2010/main" val="1473958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7276310-7E59-4572-9BCD-585A139A12F7}"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428149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9D73A7-9F26-4D49-A7D1-B0C78AE62F5E}"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58240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199"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1B9B94-914D-4396-B25E-CCC04C8272A9}"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55448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E4A2E-5914-4562-BAE9-2644A5FAD01B}"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24437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2"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9C69AA4-0984-4B2A-A960-7706259B487A}"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57165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CA5C3F-D4B1-4F85-ABC0-6166458C86A4}"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83976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6"/>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2" y="2505076"/>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E7872C7-650C-4F62-A716-71BBCC3577E0}" type="datetime1">
              <a:rPr kumimoji="1" lang="ja-JP" altLang="en-US" smtClean="0"/>
              <a:t>2020/12/14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10751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83BDFF-7DE9-45EF-B114-10ACFD33386E}" type="datetime1">
              <a:rPr kumimoji="1" lang="ja-JP" altLang="en-US" smtClean="0"/>
              <a:t>2020/12/14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87155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FD8365-F50C-484F-BEEE-7682F9873C88}" type="datetime1">
              <a:rPr kumimoji="1" lang="ja-JP" altLang="en-US" smtClean="0"/>
              <a:t>2020/12/14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104948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0" y="457200"/>
            <a:ext cx="3932236"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9C6CF4-374C-45AE-98CE-72BE49CFF32F}"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284023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0" y="457200"/>
            <a:ext cx="3932236"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73ABBC-F2D1-4D45-987D-D048095FC158}"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56515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071A0-C394-49FF-9FD1-7776E7E8BDD8}" type="datetime1">
              <a:rPr kumimoji="1" lang="ja-JP" altLang="en-US" smtClean="0"/>
              <a:t>2020/12/14</a:t>
            </a:fld>
            <a:endParaRPr kumimoji="1" lang="ja-JP" altLang="en-US"/>
          </a:p>
        </p:txBody>
      </p:sp>
      <p:sp>
        <p:nvSpPr>
          <p:cNvPr id="5" name="フッター プレースホルダー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72D39-982D-4AED-95F3-59058D64AEFE}" type="slidenum">
              <a:rPr kumimoji="1" lang="ja-JP" altLang="en-US" smtClean="0"/>
              <a:t>‹#›</a:t>
            </a:fld>
            <a:endParaRPr kumimoji="1" lang="ja-JP" altLang="en-US"/>
          </a:p>
        </p:txBody>
      </p:sp>
    </p:spTree>
    <p:extLst>
      <p:ext uri="{BB962C8B-B14F-4D97-AF65-F5344CB8AC3E}">
        <p14:creationId xmlns:p14="http://schemas.microsoft.com/office/powerpoint/2010/main" val="312958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11" rtl="0" eaLnBrk="1" latinLnBrk="0" hangingPunct="1">
        <a:defRPr kumimoji="1" sz="1800" kern="1200">
          <a:solidFill>
            <a:schemeClr val="tx1"/>
          </a:solidFill>
          <a:latin typeface="+mn-lt"/>
          <a:ea typeface="+mn-ea"/>
          <a:cs typeface="+mn-cs"/>
        </a:defRPr>
      </a:lvl1pPr>
      <a:lvl2pPr marL="457206" algn="l" defTabSz="914411" rtl="0" eaLnBrk="1" latinLnBrk="0" hangingPunct="1">
        <a:defRPr kumimoji="1" sz="1800" kern="1200">
          <a:solidFill>
            <a:schemeClr val="tx1"/>
          </a:solidFill>
          <a:latin typeface="+mn-lt"/>
          <a:ea typeface="+mn-ea"/>
          <a:cs typeface="+mn-cs"/>
        </a:defRPr>
      </a:lvl2pPr>
      <a:lvl3pPr marL="914411" algn="l" defTabSz="914411" rtl="0" eaLnBrk="1" latinLnBrk="0" hangingPunct="1">
        <a:defRPr kumimoji="1" sz="1800" kern="1200">
          <a:solidFill>
            <a:schemeClr val="tx1"/>
          </a:solidFill>
          <a:latin typeface="+mn-lt"/>
          <a:ea typeface="+mn-ea"/>
          <a:cs typeface="+mn-cs"/>
        </a:defRPr>
      </a:lvl3pPr>
      <a:lvl4pPr marL="1371617" algn="l" defTabSz="914411" rtl="0" eaLnBrk="1" latinLnBrk="0" hangingPunct="1">
        <a:defRPr kumimoji="1" sz="1800" kern="1200">
          <a:solidFill>
            <a:schemeClr val="tx1"/>
          </a:solidFill>
          <a:latin typeface="+mn-lt"/>
          <a:ea typeface="+mn-ea"/>
          <a:cs typeface="+mn-cs"/>
        </a:defRPr>
      </a:lvl4pPr>
      <a:lvl5pPr marL="1828823" algn="l" defTabSz="914411" rtl="0" eaLnBrk="1" latinLnBrk="0" hangingPunct="1">
        <a:defRPr kumimoji="1" sz="1800" kern="1200">
          <a:solidFill>
            <a:schemeClr val="tx1"/>
          </a:solidFill>
          <a:latin typeface="+mn-lt"/>
          <a:ea typeface="+mn-ea"/>
          <a:cs typeface="+mn-cs"/>
        </a:defRPr>
      </a:lvl5pPr>
      <a:lvl6pPr marL="2286029" algn="l" defTabSz="914411" rtl="0" eaLnBrk="1" latinLnBrk="0" hangingPunct="1">
        <a:defRPr kumimoji="1" sz="1800" kern="1200">
          <a:solidFill>
            <a:schemeClr val="tx1"/>
          </a:solidFill>
          <a:latin typeface="+mn-lt"/>
          <a:ea typeface="+mn-ea"/>
          <a:cs typeface="+mn-cs"/>
        </a:defRPr>
      </a:lvl6pPr>
      <a:lvl7pPr marL="2743234" algn="l" defTabSz="914411" rtl="0" eaLnBrk="1" latinLnBrk="0" hangingPunct="1">
        <a:defRPr kumimoji="1" sz="1800" kern="1200">
          <a:solidFill>
            <a:schemeClr val="tx1"/>
          </a:solidFill>
          <a:latin typeface="+mn-lt"/>
          <a:ea typeface="+mn-ea"/>
          <a:cs typeface="+mn-cs"/>
        </a:defRPr>
      </a:lvl7pPr>
      <a:lvl8pPr marL="3200440" algn="l" defTabSz="914411" rtl="0" eaLnBrk="1" latinLnBrk="0" hangingPunct="1">
        <a:defRPr kumimoji="1" sz="1800" kern="1200">
          <a:solidFill>
            <a:schemeClr val="tx1"/>
          </a:solidFill>
          <a:latin typeface="+mn-lt"/>
          <a:ea typeface="+mn-ea"/>
          <a:cs typeface="+mn-cs"/>
        </a:defRPr>
      </a:lvl8pPr>
      <a:lvl9pPr marL="3657646" algn="l" defTabSz="91441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12195770" cy="411979"/>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rPr>
              <a:t>Go</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　</a:t>
            </a:r>
            <a:r>
              <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rPr>
              <a:t>To</a:t>
            </a: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　キャンペーンへの対応</a:t>
            </a:r>
            <a:endParaRPr lang="ja-JP" altLang="en-US" sz="20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3" name="テキスト ボックス 42"/>
          <p:cNvSpPr txBox="1"/>
          <p:nvPr/>
        </p:nvSpPr>
        <p:spPr>
          <a:xfrm>
            <a:off x="10762846" y="21323"/>
            <a:ext cx="1337117" cy="369332"/>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a:t>
            </a:r>
            <a:r>
              <a:rPr lang="ja-JP" altLang="en-US" smtClean="0">
                <a:solidFill>
                  <a:prstClr val="black"/>
                </a:solidFill>
                <a:latin typeface="游ゴシック" panose="020F0502020204030204"/>
                <a:ea typeface="游ゴシック" panose="020B0400000000000000" pitchFamily="50" charset="-128"/>
              </a:rPr>
              <a:t>２ー３</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3406522983"/>
              </p:ext>
            </p:extLst>
          </p:nvPr>
        </p:nvGraphicFramePr>
        <p:xfrm>
          <a:off x="62508" y="565108"/>
          <a:ext cx="11940602" cy="4785016"/>
        </p:xfrm>
        <a:graphic>
          <a:graphicData uri="http://schemas.openxmlformats.org/drawingml/2006/table">
            <a:tbl>
              <a:tblPr firstRow="1" bandRow="1">
                <a:tableStyleId>{5C22544A-7EE6-4342-B048-85BDC9FD1C3A}</a:tableStyleId>
              </a:tblPr>
              <a:tblGrid>
                <a:gridCol w="2176891">
                  <a:extLst>
                    <a:ext uri="{9D8B030D-6E8A-4147-A177-3AD203B41FA5}">
                      <a16:colId xmlns:a16="http://schemas.microsoft.com/office/drawing/2014/main" val="3795075725"/>
                    </a:ext>
                  </a:extLst>
                </a:gridCol>
                <a:gridCol w="2603057">
                  <a:extLst>
                    <a:ext uri="{9D8B030D-6E8A-4147-A177-3AD203B41FA5}">
                      <a16:colId xmlns:a16="http://schemas.microsoft.com/office/drawing/2014/main" val="951740228"/>
                    </a:ext>
                  </a:extLst>
                </a:gridCol>
                <a:gridCol w="3284113">
                  <a:extLst>
                    <a:ext uri="{9D8B030D-6E8A-4147-A177-3AD203B41FA5}">
                      <a16:colId xmlns:a16="http://schemas.microsoft.com/office/drawing/2014/main" val="2993936950"/>
                    </a:ext>
                  </a:extLst>
                </a:gridCol>
                <a:gridCol w="3876541">
                  <a:extLst>
                    <a:ext uri="{9D8B030D-6E8A-4147-A177-3AD203B41FA5}">
                      <a16:colId xmlns:a16="http://schemas.microsoft.com/office/drawing/2014/main" val="2526618608"/>
                    </a:ext>
                  </a:extLst>
                </a:gridCol>
              </a:tblGrid>
              <a:tr h="495493">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キャンペーン名</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概要</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現在の措置（</a:t>
                      </a:r>
                      <a:r>
                        <a:rPr kumimoji="1" lang="en-US" altLang="ja-JP" sz="1600" dirty="0" smtClean="0">
                          <a:latin typeface="UD デジタル 教科書体 NK-R" panose="02020400000000000000" pitchFamily="18" charset="-128"/>
                          <a:ea typeface="UD デジタル 教科書体 NK-R" panose="02020400000000000000" pitchFamily="18" charset="-128"/>
                        </a:rPr>
                        <a:t>12</a:t>
                      </a:r>
                      <a:r>
                        <a:rPr kumimoji="1" lang="ja-JP" altLang="en-US" sz="1600" dirty="0" smtClean="0">
                          <a:latin typeface="UD デジタル 教科書体 NK-R" panose="02020400000000000000" pitchFamily="18" charset="-128"/>
                          <a:ea typeface="UD デジタル 教科書体 NK-R" panose="02020400000000000000" pitchFamily="18" charset="-128"/>
                        </a:rPr>
                        <a:t>月</a:t>
                      </a:r>
                      <a:r>
                        <a:rPr kumimoji="1" lang="en-US" altLang="ja-JP" sz="1600" dirty="0" smtClean="0">
                          <a:latin typeface="UD デジタル 教科書体 NK-R" panose="02020400000000000000" pitchFamily="18" charset="-128"/>
                          <a:ea typeface="UD デジタル 教科書体 NK-R" panose="02020400000000000000" pitchFamily="18" charset="-128"/>
                        </a:rPr>
                        <a:t>15</a:t>
                      </a:r>
                      <a:r>
                        <a:rPr kumimoji="1" lang="ja-JP" altLang="en-US" sz="1600" dirty="0" smtClean="0">
                          <a:latin typeface="UD デジタル 教科書体 NK-R" panose="02020400000000000000" pitchFamily="18" charset="-128"/>
                          <a:ea typeface="UD デジタル 教科書体 NK-R" panose="02020400000000000000" pitchFamily="18" charset="-128"/>
                        </a:rPr>
                        <a:t>日まで）</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府の対応（</a:t>
                      </a:r>
                      <a:r>
                        <a:rPr kumimoji="1" lang="en-US" altLang="ja-JP" sz="1600" dirty="0" smtClean="0">
                          <a:latin typeface="UD デジタル 教科書体 NK-R" panose="02020400000000000000" pitchFamily="18" charset="-128"/>
                          <a:ea typeface="UD デジタル 教科書体 NK-R" panose="02020400000000000000" pitchFamily="18" charset="-128"/>
                        </a:rPr>
                        <a:t>12</a:t>
                      </a:r>
                      <a:r>
                        <a:rPr kumimoji="1" lang="ja-JP" altLang="en-US" sz="1600" dirty="0" smtClean="0">
                          <a:latin typeface="UD デジタル 教科書体 NK-R" panose="02020400000000000000" pitchFamily="18" charset="-128"/>
                          <a:ea typeface="UD デジタル 教科書体 NK-R" panose="02020400000000000000" pitchFamily="18" charset="-128"/>
                        </a:rPr>
                        <a:t>月</a:t>
                      </a:r>
                      <a:r>
                        <a:rPr kumimoji="1" lang="en-US" altLang="ja-JP" sz="1600" dirty="0" smtClean="0">
                          <a:latin typeface="UD デジタル 教科書体 NK-R" panose="02020400000000000000" pitchFamily="18" charset="-128"/>
                          <a:ea typeface="UD デジタル 教科書体 NK-R" panose="02020400000000000000" pitchFamily="18" charset="-128"/>
                        </a:rPr>
                        <a:t>16</a:t>
                      </a:r>
                      <a:r>
                        <a:rPr kumimoji="1" lang="ja-JP" altLang="en-US" sz="1600" dirty="0" smtClean="0">
                          <a:latin typeface="UD デジタル 教科書体 NK-R" panose="02020400000000000000" pitchFamily="18" charset="-128"/>
                          <a:ea typeface="UD デジタル 教科書体 NK-R" panose="02020400000000000000" pitchFamily="18" charset="-128"/>
                        </a:rPr>
                        <a:t>日以降）</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452065260"/>
                  </a:ext>
                </a:extLst>
              </a:tr>
              <a:tr h="1706536">
                <a:tc>
                  <a:txBody>
                    <a:bodyPr/>
                    <a:lstStyle/>
                    <a:p>
                      <a:pPr algn="ctr"/>
                      <a:r>
                        <a:rPr kumimoji="1" lang="en-US" altLang="ja-JP" sz="1400" dirty="0" smtClean="0">
                          <a:latin typeface="UD デジタル 教科書体 NK-R" panose="02020400000000000000" pitchFamily="18" charset="-128"/>
                          <a:ea typeface="UD デジタル 教科書体 NK-R" panose="02020400000000000000" pitchFamily="18" charset="-128"/>
                        </a:rPr>
                        <a:t>Go</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To</a:t>
                      </a:r>
                      <a:r>
                        <a:rPr kumimoji="1" lang="ja-JP" altLang="en-US" sz="1400" dirty="0" smtClean="0">
                          <a:latin typeface="UD デジタル 教科書体 NK-R" panose="02020400000000000000" pitchFamily="18" charset="-128"/>
                          <a:ea typeface="UD デジタル 教科書体 NK-R" panose="02020400000000000000" pitchFamily="18" charset="-128"/>
                        </a:rPr>
                        <a:t>　トラベル</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年７月</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22</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日から</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年２月１日まで　</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１</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anchor="ctr"/>
                </a:tc>
                <a:tc>
                  <a:txBody>
                    <a:bodyPr/>
                    <a:lstStyle/>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○国内旅行を対象に宿泊・日帰り旅行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代金の</a:t>
                      </a:r>
                      <a:r>
                        <a:rPr lang="en-US" altLang="ja-JP" sz="1100" dirty="0" smtClean="0">
                          <a:effectLst/>
                          <a:latin typeface="UD デジタル 教科書体 NK-R" panose="02020400000000000000" pitchFamily="18" charset="-128"/>
                          <a:ea typeface="UD デジタル 教科書体 NK-R" panose="02020400000000000000" pitchFamily="18" charset="-128"/>
                        </a:rPr>
                        <a:t>35</a:t>
                      </a:r>
                      <a:r>
                        <a:rPr lang="ja-JP" altLang="en-US" sz="1100" dirty="0" smtClean="0">
                          <a:effectLst/>
                          <a:latin typeface="UD デジタル 教科書体 NK-R" panose="02020400000000000000" pitchFamily="18" charset="-128"/>
                          <a:ea typeface="UD デジタル 教科書体 NK-R" panose="02020400000000000000" pitchFamily="18" charset="-128"/>
                        </a:rPr>
                        <a:t>％を割引</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（７月</a:t>
                      </a:r>
                      <a:r>
                        <a:rPr lang="en-US" altLang="ja-JP" sz="1100" dirty="0" smtClean="0">
                          <a:effectLst/>
                          <a:latin typeface="UD デジタル 教科書体 NK-R" panose="02020400000000000000" pitchFamily="18" charset="-128"/>
                          <a:ea typeface="UD デジタル 教科書体 NK-R" panose="02020400000000000000" pitchFamily="18" charset="-128"/>
                        </a:rPr>
                        <a:t>22</a:t>
                      </a:r>
                      <a:r>
                        <a:rPr lang="ja-JP" altLang="en-US" sz="1100" dirty="0" smtClean="0">
                          <a:effectLst/>
                          <a:latin typeface="UD デジタル 教科書体 NK-R" panose="02020400000000000000" pitchFamily="18" charset="-128"/>
                          <a:ea typeface="UD デジタル 教科書体 NK-R" panose="02020400000000000000" pitchFamily="18" charset="-128"/>
                        </a:rPr>
                        <a:t>日から開始）</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○加えて、宿泊・日帰り旅行代金の１</a:t>
                      </a:r>
                      <a:r>
                        <a:rPr lang="en-US" altLang="ja-JP" sz="1100" dirty="0" smtClean="0">
                          <a:effectLst/>
                          <a:latin typeface="UD デジタル 教科書体 NK-R" panose="02020400000000000000" pitchFamily="18" charset="-128"/>
                          <a:ea typeface="UD デジタル 教科書体 NK-R" panose="02020400000000000000" pitchFamily="18" charset="-128"/>
                        </a:rPr>
                        <a:t>5</a:t>
                      </a:r>
                      <a:r>
                        <a:rPr lang="ja-JP" altLang="en-US" sz="1100" dirty="0" smtClean="0">
                          <a:effectLst/>
                          <a:latin typeface="UD デジタル 教科書体 NK-R" panose="02020400000000000000" pitchFamily="18" charset="-128"/>
                          <a:ea typeface="UD デジタル 教科書体 NK-R" panose="02020400000000000000" pitchFamily="18" charset="-128"/>
                        </a:rPr>
                        <a:t>％</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相当分の旅行先で使える地域共通</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クーポンを付与（</a:t>
                      </a:r>
                      <a:r>
                        <a:rPr lang="en-US" altLang="ja-JP" sz="1100" dirty="0" smtClean="0">
                          <a:effectLst/>
                          <a:latin typeface="UD デジタル 教科書体 NK-R" panose="02020400000000000000" pitchFamily="18" charset="-128"/>
                          <a:ea typeface="UD デジタル 教科書体 NK-R" panose="02020400000000000000" pitchFamily="18" charset="-128"/>
                        </a:rPr>
                        <a:t>10</a:t>
                      </a:r>
                      <a:r>
                        <a:rPr lang="ja-JP" altLang="en-US" sz="1100" dirty="0" smtClean="0">
                          <a:effectLst/>
                          <a:latin typeface="UD デジタル 教科書体 NK-R" panose="02020400000000000000" pitchFamily="18" charset="-128"/>
                          <a:ea typeface="UD デジタル 教科書体 NK-R" panose="02020400000000000000" pitchFamily="18" charset="-128"/>
                        </a:rPr>
                        <a:t>月１日から開始）</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○支援額上限：１人１泊あたり２万円、日</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帰りは、１万円。利用回数の制限なし</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a:t>
                      </a:r>
                      <a:r>
                        <a:rPr lang="en-US" altLang="ja-JP" sz="1100" dirty="0" smtClean="0">
                          <a:effectLst/>
                          <a:latin typeface="UD デジタル 教科書体 NK-R" panose="02020400000000000000" pitchFamily="18" charset="-128"/>
                          <a:ea typeface="UD デジタル 教科書体 NK-R" panose="02020400000000000000" pitchFamily="18" charset="-128"/>
                        </a:rPr>
                        <a:t>【</a:t>
                      </a:r>
                      <a:r>
                        <a:rPr lang="ja-JP" altLang="en-US" sz="1100" dirty="0" smtClean="0">
                          <a:effectLst/>
                          <a:latin typeface="UD デジタル 教科書体 NK-R" panose="02020400000000000000" pitchFamily="18" charset="-128"/>
                          <a:ea typeface="UD デジタル 教科書体 NK-R" panose="02020400000000000000" pitchFamily="18" charset="-128"/>
                        </a:rPr>
                        <a:t>運営主体：国土交通省・観光庁</a:t>
                      </a:r>
                      <a:r>
                        <a:rPr lang="en-US" altLang="ja-JP" sz="1100" dirty="0" smtClean="0">
                          <a:effectLst/>
                          <a:latin typeface="UD デジタル 教科書体 NK-R" panose="02020400000000000000" pitchFamily="18" charset="-128"/>
                          <a:ea typeface="UD デジタル 教科書体 NK-R" panose="02020400000000000000" pitchFamily="18" charset="-128"/>
                        </a:rPr>
                        <a:t>】</a:t>
                      </a:r>
                    </a:p>
                  </a:txBody>
                  <a:tcPr anchor="ctr"/>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大阪市を目的地とする旅行の</a:t>
                      </a: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en-US" altLang="ja-JP" sz="1400" b="1" dirty="0" err="1" smtClean="0">
                          <a:latin typeface="UD デジタル 教科書体 NK-B" panose="02020700000000000000" pitchFamily="18" charset="-128"/>
                          <a:ea typeface="UD デジタル 教科書体 NK-B" panose="02020700000000000000" pitchFamily="18" charset="-128"/>
                        </a:rPr>
                        <a:t>GoTo</a:t>
                      </a:r>
                      <a:r>
                        <a:rPr kumimoji="1" lang="ja-JP" altLang="en-US" sz="1400" b="1" dirty="0" smtClean="0">
                          <a:latin typeface="UD デジタル 教科書体 NK-B" panose="02020700000000000000" pitchFamily="18" charset="-128"/>
                          <a:ea typeface="UD デジタル 教科書体 NK-B" panose="02020700000000000000" pitchFamily="18" charset="-128"/>
                        </a:rPr>
                        <a:t>トラベル事業適用の一時停止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p>
                      <a:pPr marL="0" marR="0" lvl="0" indent="0" algn="l" defTabSz="914411" rtl="0" eaLnBrk="1" fontAlgn="auto" latinLnBrk="0" hangingPunct="1">
                        <a:lnSpc>
                          <a:spcPct val="100000"/>
                        </a:lnSpc>
                        <a:spcBef>
                          <a:spcPts val="0"/>
                        </a:spcBef>
                        <a:spcAft>
                          <a:spcPts val="0"/>
                        </a:spcAft>
                        <a:buClrTx/>
                        <a:buSzTx/>
                        <a:buFontTx/>
                        <a:buNone/>
                        <a:tabLst/>
                        <a:defRPr/>
                      </a:pP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大阪市に居住する方の</a:t>
                      </a:r>
                      <a:r>
                        <a:rPr kumimoji="1" lang="en-US" altLang="ja-JP" sz="1400" b="1" dirty="0" err="1" smtClean="0">
                          <a:latin typeface="UD デジタル 教科書体 NK-B" panose="02020700000000000000" pitchFamily="18" charset="-128"/>
                          <a:ea typeface="UD デジタル 教科書体 NK-B" panose="02020700000000000000" pitchFamily="18" charset="-128"/>
                        </a:rPr>
                        <a:t>GoTo</a:t>
                      </a:r>
                      <a:r>
                        <a:rPr kumimoji="1" lang="ja-JP" altLang="en-US" sz="1400" b="1" dirty="0" smtClean="0">
                          <a:latin typeface="UD デジタル 教科書体 NK-B" panose="02020700000000000000" pitchFamily="18" charset="-128"/>
                          <a:ea typeface="UD デジタル 教科書体 NK-B" panose="02020700000000000000" pitchFamily="18" charset="-128"/>
                        </a:rPr>
                        <a:t>トラベル　</a:t>
                      </a: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UD デジタル 教科書体 NK-B" panose="02020700000000000000" pitchFamily="18" charset="-128"/>
                          <a:ea typeface="UD デジタル 教科書体 NK-B" panose="02020700000000000000" pitchFamily="18" charset="-128"/>
                        </a:rPr>
                        <a:t>　事業の利用自粛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txBody>
                  <a:tcPr/>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国への要請</a:t>
                      </a: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　</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UD デジタル 教科書体 NK-B" panose="02020700000000000000" pitchFamily="18" charset="-128"/>
                          <a:ea typeface="UD デジタル 教科書体 NK-B" panose="02020700000000000000" pitchFamily="18" charset="-128"/>
                        </a:rPr>
                        <a:t>以下の措置を延長すること</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大阪市を目的地とする旅行の</a:t>
                      </a:r>
                      <a:r>
                        <a:rPr kumimoji="1" lang="en-US" altLang="ja-JP" sz="1400" b="1" dirty="0" err="1" smtClean="0">
                          <a:latin typeface="UD デジタル 教科書体 NK-B" panose="02020700000000000000" pitchFamily="18" charset="-128"/>
                          <a:ea typeface="UD デジタル 教科書体 NK-B" panose="02020700000000000000" pitchFamily="18" charset="-128"/>
                        </a:rPr>
                        <a:t>GoTo</a:t>
                      </a:r>
                      <a:r>
                        <a:rPr kumimoji="1" lang="ja-JP" altLang="en-US" sz="1400" b="1" dirty="0" smtClean="0">
                          <a:latin typeface="UD デジタル 教科書体 NK-B" panose="02020700000000000000" pitchFamily="18" charset="-128"/>
                          <a:ea typeface="UD デジタル 教科書体 NK-B" panose="02020700000000000000" pitchFamily="18" charset="-128"/>
                        </a:rPr>
                        <a:t>トラベル事業適用の一時停止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p>
                      <a:pPr algn="l"/>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algn="l"/>
                      <a:endParaRPr kumimoji="1" lang="ja-JP" altLang="en-US" sz="1400" b="1"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2701642280"/>
                  </a:ext>
                </a:extLst>
              </a:tr>
              <a:tr h="2272233">
                <a:tc>
                  <a:txBody>
                    <a:bodyPr/>
                    <a:lstStyle/>
                    <a:p>
                      <a:pPr algn="ctr"/>
                      <a:r>
                        <a:rPr kumimoji="1" lang="en-US" altLang="ja-JP" sz="1400" dirty="0" smtClean="0">
                          <a:latin typeface="UD デジタル 教科書体 NK-R" panose="02020400000000000000" pitchFamily="18" charset="-128"/>
                          <a:ea typeface="UD デジタル 教科書体 NK-R" panose="02020400000000000000" pitchFamily="18" charset="-128"/>
                        </a:rPr>
                        <a:t>Go</a:t>
                      </a:r>
                      <a:r>
                        <a:rPr kumimoji="1" lang="ja-JP" altLang="en-US" sz="1400" dirty="0" smtClean="0">
                          <a:latin typeface="UD デジタル 教科書体 NK-R" panose="02020400000000000000" pitchFamily="18" charset="-128"/>
                          <a:ea typeface="UD デジタル 教科書体 NK-R" panose="02020400000000000000" pitchFamily="18" charset="-128"/>
                        </a:rPr>
                        <a:t>　</a:t>
                      </a:r>
                      <a:r>
                        <a:rPr kumimoji="1" lang="en-US" altLang="ja-JP" sz="1400" dirty="0" smtClean="0">
                          <a:latin typeface="UD デジタル 教科書体 NK-R" panose="02020400000000000000" pitchFamily="18" charset="-128"/>
                          <a:ea typeface="UD デジタル 教科書体 NK-R" panose="02020400000000000000" pitchFamily="18" charset="-128"/>
                        </a:rPr>
                        <a:t>To</a:t>
                      </a:r>
                      <a:r>
                        <a:rPr kumimoji="1" lang="ja-JP" altLang="en-US" sz="1400" dirty="0" smtClean="0">
                          <a:latin typeface="UD デジタル 教科書体 NK-R" panose="02020400000000000000" pitchFamily="18" charset="-128"/>
                          <a:ea typeface="UD デジタル 教科書体 NK-R" panose="02020400000000000000" pitchFamily="18" charset="-128"/>
                        </a:rPr>
                        <a:t>　イート</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（オンライン予約）</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10</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月</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日から</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年３月</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31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日まで　</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１</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（食事券）</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10</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月</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14</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日から</a:t>
                      </a:r>
                      <a:endPar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2021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年３月</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31</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日まで　</a:t>
                      </a:r>
                      <a:r>
                        <a:rPr kumimoji="1" lang="en-US" altLang="ja-JP"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１</a:t>
                      </a:r>
                    </a:p>
                    <a:p>
                      <a:pPr algn="ct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○オンライン飲食サイトを通じて予約＆</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来店した場合に、次回使えるポイントを</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昼食で</a:t>
                      </a:r>
                      <a:r>
                        <a:rPr lang="en-US" altLang="ja-JP" sz="1100" dirty="0" smtClean="0">
                          <a:effectLst/>
                          <a:latin typeface="UD デジタル 教科書体 NK-R" panose="02020400000000000000" pitchFamily="18" charset="-128"/>
                          <a:ea typeface="UD デジタル 教科書体 NK-R" panose="02020400000000000000" pitchFamily="18" charset="-128"/>
                        </a:rPr>
                        <a:t>500</a:t>
                      </a:r>
                      <a:r>
                        <a:rPr lang="ja-JP" altLang="en-US" sz="1100" dirty="0" smtClean="0">
                          <a:effectLst/>
                          <a:latin typeface="UD デジタル 教科書体 NK-R" panose="02020400000000000000" pitchFamily="18" charset="-128"/>
                          <a:ea typeface="UD デジタル 教科書体 NK-R" panose="02020400000000000000" pitchFamily="18" charset="-128"/>
                        </a:rPr>
                        <a:t>円分、夕食で</a:t>
                      </a:r>
                      <a:r>
                        <a:rPr lang="en-US" altLang="ja-JP" sz="1100" dirty="0" smtClean="0">
                          <a:effectLst/>
                          <a:latin typeface="UD デジタル 教科書体 NK-R" panose="02020400000000000000" pitchFamily="18" charset="-128"/>
                          <a:ea typeface="UD デジタル 教科書体 NK-R" panose="02020400000000000000" pitchFamily="18" charset="-128"/>
                        </a:rPr>
                        <a:t>1000</a:t>
                      </a:r>
                      <a:r>
                        <a:rPr lang="ja-JP" altLang="en-US" sz="1100" dirty="0" smtClean="0">
                          <a:effectLst/>
                          <a:latin typeface="UD デジタル 教科書体 NK-R" panose="02020400000000000000" pitchFamily="18" charset="-128"/>
                          <a:ea typeface="UD デジタル 教科書体 NK-R" panose="02020400000000000000" pitchFamily="18" charset="-128"/>
                        </a:rPr>
                        <a:t>円分が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付与</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○購入額の</a:t>
                      </a:r>
                      <a:r>
                        <a:rPr lang="en-US" altLang="ja-JP" sz="1100" dirty="0" smtClean="0">
                          <a:effectLst/>
                          <a:latin typeface="UD デジタル 教科書体 NK-R" panose="02020400000000000000" pitchFamily="18" charset="-128"/>
                          <a:ea typeface="UD デジタル 教科書体 NK-R" panose="02020400000000000000" pitchFamily="18" charset="-128"/>
                        </a:rPr>
                        <a:t>25%</a:t>
                      </a:r>
                      <a:r>
                        <a:rPr lang="ja-JP" altLang="en-US" sz="1100" dirty="0" smtClean="0">
                          <a:effectLst/>
                          <a:latin typeface="UD デジタル 教科書体 NK-R" panose="02020400000000000000" pitchFamily="18" charset="-128"/>
                          <a:ea typeface="UD デジタル 教科書体 NK-R" panose="02020400000000000000" pitchFamily="18" charset="-128"/>
                        </a:rPr>
                        <a:t>が上乗せされたプレミ</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effectLst/>
                          <a:latin typeface="UD デジタル 教科書体 NK-R" panose="02020400000000000000" pitchFamily="18" charset="-128"/>
                          <a:ea typeface="UD デジタル 教科書体 NK-R" panose="02020400000000000000" pitchFamily="18" charset="-128"/>
                        </a:rPr>
                        <a:t>　　アム食事券を発行</a:t>
                      </a:r>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effectLst/>
                          <a:latin typeface="UD デジタル 教科書体 NK-R" panose="02020400000000000000" pitchFamily="18" charset="-128"/>
                          <a:ea typeface="UD デジタル 教科書体 NK-R" panose="02020400000000000000" pitchFamily="18" charset="-128"/>
                        </a:rPr>
                        <a:t>　　　　　　　　　　　</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r>
                        <a:rPr kumimoji="1" lang="ja-JP" altLang="en-US" sz="1100" dirty="0" smtClean="0">
                          <a:effectLst/>
                          <a:latin typeface="UD デジタル 教科書体 NK-R" panose="02020400000000000000" pitchFamily="18" charset="-128"/>
                          <a:ea typeface="UD デジタル 教科書体 NK-R" panose="02020400000000000000" pitchFamily="18" charset="-128"/>
                        </a:rPr>
                        <a:t>運営主体：農林水産省</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r>
                        <a:rPr kumimoji="1" lang="ja-JP" altLang="en-US" sz="1200" b="1" dirty="0" smtClean="0">
                          <a:latin typeface="UD デジタル 教科書体 NK-B" panose="02020700000000000000" pitchFamily="18" charset="-128"/>
                          <a:ea typeface="UD デジタル 教科書体 NK-B" panose="02020700000000000000" pitchFamily="18" charset="-128"/>
                        </a:rPr>
                        <a:t>　（オンライン予約）</a:t>
                      </a:r>
                      <a:endParaRPr kumimoji="1" lang="en-US" altLang="ja-JP" sz="1200" b="1"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利用者へ付与されたポイント利用自粛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p>
                      <a:pPr algn="l"/>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ja-JP" altLang="en-US" sz="1200" b="1"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（食事券）　　　　　</a:t>
                      </a:r>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ja-JP" altLang="en-US" sz="1100" b="1" dirty="0" smtClean="0">
                          <a:latin typeface="UD デジタル 教科書体 NK-B" panose="02020700000000000000" pitchFamily="18" charset="-128"/>
                          <a:ea typeface="UD デジタル 教科書体 NK-B" panose="02020700000000000000" pitchFamily="18" charset="-128"/>
                        </a:rPr>
                        <a:t>（</a:t>
                      </a:r>
                      <a:r>
                        <a:rPr kumimoji="1" lang="en-US" altLang="ja-JP" sz="11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B" panose="02020700000000000000" pitchFamily="18" charset="-128"/>
                          <a:ea typeface="UD デジタル 教科書体 NK-B" panose="02020700000000000000" pitchFamily="18" charset="-128"/>
                        </a:rPr>
                        <a:t>２）</a:t>
                      </a: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既発行の食事券の利用自粛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en-US" altLang="ja-JP" sz="1100" b="1" dirty="0" smtClean="0">
                          <a:latin typeface="UD デジタル 教科書体 NK-R" panose="02020400000000000000" pitchFamily="18" charset="-128"/>
                          <a:ea typeface="UD デジタル 教科書体 NK-R" panose="020204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２）</a:t>
                      </a:r>
                      <a:endParaRPr kumimoji="1" lang="en-US" altLang="ja-JP" sz="1100" b="1" dirty="0" smtClean="0">
                        <a:latin typeface="UD デジタル 教科書体 NK-R" panose="02020400000000000000" pitchFamily="18" charset="-128"/>
                        <a:ea typeface="UD デジタル 教科書体 NK-R" panose="02020400000000000000" pitchFamily="18" charset="-128"/>
                      </a:endParaRPr>
                    </a:p>
                    <a:p>
                      <a:pPr algn="l"/>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食事券の新規発行の一時停止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gn="r"/>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kumimoji="1" lang="ja-JP" altLang="en-US" sz="1100" dirty="0" smtClean="0">
                          <a:latin typeface="UD デジタル 教科書体 NK-B" panose="02020700000000000000" pitchFamily="18" charset="-128"/>
                          <a:ea typeface="UD デジタル 教科書体 NK-B" panose="02020700000000000000" pitchFamily="18" charset="-128"/>
                        </a:rPr>
                        <a:t>２　大阪府内の飲食店が対象</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1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l">
                        <a:lnSpc>
                          <a:spcPct val="100000"/>
                        </a:lnSpc>
                      </a:pP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国への要請</a:t>
                      </a:r>
                      <a:r>
                        <a:rPr kumimoji="1" lang="en-US" altLang="ja-JP" sz="1600" b="1" dirty="0" smtClean="0">
                          <a:latin typeface="UD デジタル 教科書体 NK-B" panose="02020700000000000000" pitchFamily="18" charset="-128"/>
                          <a:ea typeface="UD デジタル 教科書体 NK-B" panose="02020700000000000000" pitchFamily="18" charset="-128"/>
                        </a:rPr>
                        <a:t>】</a:t>
                      </a:r>
                    </a:p>
                    <a:p>
                      <a:pPr algn="l">
                        <a:lnSpc>
                          <a:spcPct val="100000"/>
                        </a:lnSpc>
                      </a:pPr>
                      <a:r>
                        <a:rPr kumimoji="1" lang="ja-JP" altLang="en-US" sz="1600" b="1" dirty="0" smtClean="0">
                          <a:latin typeface="UD デジタル 教科書体 NK-B" panose="02020700000000000000" pitchFamily="18" charset="-128"/>
                          <a:ea typeface="UD デジタル 教科書体 NK-B" panose="02020700000000000000" pitchFamily="18" charset="-128"/>
                        </a:rPr>
                        <a:t>以下の措置を延長すること　</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lnSpc>
                          <a:spcPct val="100000"/>
                        </a:lnSpc>
                      </a:pPr>
                      <a:r>
                        <a:rPr kumimoji="1" lang="ja-JP" altLang="en-US" sz="1200" b="1" dirty="0" smtClean="0">
                          <a:latin typeface="UD デジタル 教科書体 NK-B" panose="02020700000000000000" pitchFamily="18" charset="-128"/>
                          <a:ea typeface="UD デジタル 教科書体 NK-B" panose="02020700000000000000" pitchFamily="18" charset="-128"/>
                        </a:rPr>
                        <a:t>（オンライン予約）</a:t>
                      </a:r>
                      <a:endParaRPr kumimoji="1" lang="en-US" altLang="ja-JP" sz="1200" b="1" dirty="0" smtClean="0">
                        <a:latin typeface="UD デジタル 教科書体 NK-B" panose="02020700000000000000" pitchFamily="18" charset="-128"/>
                        <a:ea typeface="UD デジタル 教科書体 NK-B" panose="02020700000000000000" pitchFamily="18" charset="-128"/>
                      </a:endParaRPr>
                    </a:p>
                    <a:p>
                      <a:pPr algn="l">
                        <a:lnSpc>
                          <a:spcPct val="100000"/>
                        </a:lnSpc>
                      </a:pP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利用者へ付与されたポイント利用自粛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B" panose="02020700000000000000" pitchFamily="18" charset="-128"/>
                          <a:ea typeface="UD デジタル 教科書体 NK-B" panose="02020700000000000000" pitchFamily="18" charset="-128"/>
                        </a:rPr>
                        <a:t>（</a:t>
                      </a:r>
                      <a:r>
                        <a:rPr kumimoji="1" lang="en-US" altLang="ja-JP" sz="11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B" panose="02020700000000000000" pitchFamily="18" charset="-128"/>
                          <a:ea typeface="UD デジタル 教科書体 NK-B" panose="02020700000000000000" pitchFamily="18" charset="-128"/>
                        </a:rPr>
                        <a:t>３）</a:t>
                      </a:r>
                      <a:endParaRPr kumimoji="1" lang="en-US" altLang="ja-JP" sz="1100" b="1" dirty="0" smtClean="0">
                        <a:latin typeface="UD デジタル 教科書体 NK-B" panose="02020700000000000000" pitchFamily="18" charset="-128"/>
                        <a:ea typeface="UD デジタル 教科書体 NK-B" panose="02020700000000000000" pitchFamily="18" charset="-128"/>
                      </a:endParaRPr>
                    </a:p>
                    <a:p>
                      <a:pPr algn="l">
                        <a:lnSpc>
                          <a:spcPct val="100000"/>
                        </a:lnSpc>
                      </a:pP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latin typeface="UD デジタル 教科書体 NK-R" panose="02020400000000000000" pitchFamily="18" charset="-128"/>
                          <a:ea typeface="UD デジタル 教科書体 NK-R" panose="02020400000000000000" pitchFamily="18" charset="-128"/>
                        </a:rPr>
                        <a:t>（食事券）　　　　　</a:t>
                      </a:r>
                      <a:r>
                        <a:rPr kumimoji="1" lang="ja-JP" altLang="en-US" sz="1400" b="1" dirty="0" smtClean="0">
                          <a:latin typeface="UD デジタル 教科書体 NK-B" panose="02020700000000000000" pitchFamily="18" charset="-128"/>
                          <a:ea typeface="UD デジタル 教科書体 NK-B" panose="02020700000000000000" pitchFamily="18" charset="-128"/>
                        </a:rPr>
                        <a:t>　</a:t>
                      </a: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pPr algn="l">
                        <a:lnSpc>
                          <a:spcPct val="100000"/>
                        </a:lnSpc>
                      </a:pP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既発行の食事券の利用自粛</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a:t>
                      </a:r>
                      <a:r>
                        <a:rPr kumimoji="1" lang="en-US" altLang="ja-JP" sz="1100" b="1" dirty="0" smtClean="0">
                          <a:latin typeface="UD デジタル 教科書体 NK-R" panose="02020400000000000000" pitchFamily="18" charset="-128"/>
                          <a:ea typeface="UD デジタル 教科書体 NK-R" panose="02020400000000000000" pitchFamily="18" charset="-128"/>
                        </a:rPr>
                        <a:t>※</a:t>
                      </a:r>
                      <a:r>
                        <a:rPr kumimoji="1" lang="ja-JP" altLang="en-US" sz="1100" b="1" dirty="0" smtClean="0">
                          <a:latin typeface="UD デジタル 教科書体 NK-R" panose="02020400000000000000" pitchFamily="18" charset="-128"/>
                          <a:ea typeface="UD デジタル 教科書体 NK-R" panose="02020400000000000000" pitchFamily="18" charset="-128"/>
                        </a:rPr>
                        <a:t>３）</a:t>
                      </a:r>
                      <a:endParaRPr kumimoji="1" lang="en-US" altLang="ja-JP" sz="1100" b="1" dirty="0" smtClean="0">
                        <a:latin typeface="UD デジタル 教科書体 NK-R" panose="02020400000000000000" pitchFamily="18" charset="-128"/>
                        <a:ea typeface="UD デジタル 教科書体 NK-R" panose="02020400000000000000" pitchFamily="18" charset="-128"/>
                      </a:endParaRPr>
                    </a:p>
                    <a:p>
                      <a:pPr algn="l">
                        <a:lnSpc>
                          <a:spcPct val="100000"/>
                        </a:lnSpc>
                      </a:pPr>
                      <a:r>
                        <a:rPr kumimoji="1" lang="en-US" altLang="ja-JP" sz="1400" b="1" dirty="0" smtClean="0">
                          <a:latin typeface="UD デジタル 教科書体 NK-B" panose="02020700000000000000" pitchFamily="18" charset="-128"/>
                          <a:ea typeface="UD デジタル 教科書体 NK-B" panose="02020700000000000000" pitchFamily="18" charset="-128"/>
                        </a:rPr>
                        <a:t>『</a:t>
                      </a:r>
                      <a:r>
                        <a:rPr kumimoji="1" lang="ja-JP" altLang="en-US" sz="1400" b="1" dirty="0" smtClean="0">
                          <a:latin typeface="UD デジタル 教科書体 NK-B" panose="02020700000000000000" pitchFamily="18" charset="-128"/>
                          <a:ea typeface="UD デジタル 教科書体 NK-B" panose="02020700000000000000" pitchFamily="18" charset="-128"/>
                        </a:rPr>
                        <a:t>食事券の新規発行の一時停止</a:t>
                      </a:r>
                      <a:r>
                        <a:rPr kumimoji="1" lang="en-US" altLang="ja-JP" sz="1400" b="1" dirty="0" smtClean="0">
                          <a:latin typeface="UD デジタル 教科書体 NK-B" panose="02020700000000000000" pitchFamily="18" charset="-128"/>
                          <a:ea typeface="UD デジタル 教科書体 NK-B" panose="02020700000000000000" pitchFamily="18" charset="-128"/>
                        </a:rPr>
                        <a:t>』</a:t>
                      </a:r>
                    </a:p>
                    <a:p>
                      <a:pPr algn="r">
                        <a:lnSpc>
                          <a:spcPct val="100000"/>
                        </a:lnSpc>
                      </a:pPr>
                      <a:r>
                        <a:rPr kumimoji="1" lang="ja-JP" altLang="en-US" sz="1400" b="1" dirty="0" smtClean="0">
                          <a:latin typeface="UD デジタル 教科書体 NK-B" panose="02020700000000000000" pitchFamily="18" charset="-128"/>
                          <a:ea typeface="UD デジタル 教科書体 NK-B" panose="020207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r>
                        <a:rPr kumimoji="1" lang="ja-JP" altLang="en-US" sz="1100" dirty="0" smtClean="0">
                          <a:latin typeface="UD デジタル 教科書体 NK-B" panose="02020700000000000000" pitchFamily="18" charset="-128"/>
                          <a:ea typeface="UD デジタル 教科書体 NK-B" panose="02020700000000000000" pitchFamily="18" charset="-128"/>
                        </a:rPr>
                        <a:t>３大阪府内の飲食店が対象</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gn="l">
                        <a:lnSpc>
                          <a:spcPct val="100000"/>
                        </a:lnSpc>
                      </a:pPr>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府民への呼びかけ</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p>
                    <a:p>
                      <a:pPr algn="l">
                        <a:lnSpc>
                          <a:spcPct val="100000"/>
                        </a:lnSpc>
                      </a:pPr>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en-US" altLang="ja-JP" sz="1400" dirty="0" err="1" smtClean="0">
                          <a:latin typeface="UD デジタル 教科書体 NK-B" panose="02020700000000000000" pitchFamily="18" charset="-128"/>
                          <a:ea typeface="UD デジタル 教科書体 NK-B" panose="02020700000000000000" pitchFamily="18" charset="-128"/>
                        </a:rPr>
                        <a:t>GoToEat</a:t>
                      </a:r>
                      <a:r>
                        <a:rPr kumimoji="1" lang="ja-JP" altLang="en-US" sz="1400" dirty="0" smtClean="0">
                          <a:latin typeface="UD デジタル 教科書体 NK-B" panose="02020700000000000000" pitchFamily="18" charset="-128"/>
                          <a:ea typeface="UD デジタル 教科書体 NK-B" panose="02020700000000000000" pitchFamily="18" charset="-128"/>
                        </a:rPr>
                        <a:t>キャンペーンで付与されたポイント又は既発行の食事券を利用した飲食を控えること</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txBody>
                  <a:tcPr anchor="ctr"/>
                </a:tc>
                <a:extLst>
                  <a:ext uri="{0D108BD9-81ED-4DB2-BD59-A6C34878D82A}">
                    <a16:rowId xmlns:a16="http://schemas.microsoft.com/office/drawing/2014/main" val="2237725537"/>
                  </a:ext>
                </a:extLst>
              </a:tr>
            </a:tbl>
          </a:graphicData>
        </a:graphic>
      </p:graphicFrame>
      <p:sp>
        <p:nvSpPr>
          <p:cNvPr id="2" name="テキスト ボックス 1"/>
          <p:cNvSpPr txBox="1"/>
          <p:nvPr/>
        </p:nvSpPr>
        <p:spPr>
          <a:xfrm>
            <a:off x="192238" y="5512413"/>
            <a:ext cx="6426558" cy="307777"/>
          </a:xfrm>
          <a:prstGeom prst="rect">
            <a:avLst/>
          </a:prstGeom>
          <a:noFill/>
        </p:spPr>
        <p:txBody>
          <a:bodyPr wrap="square" rtlCol="0">
            <a:spAutoFit/>
          </a:bodyPr>
          <a:lstStyle/>
          <a:p>
            <a:r>
              <a:rPr kumimoji="1" lang="en-US" altLang="ja-JP" sz="1400" dirty="0" smtClean="0">
                <a:latin typeface="UD デジタル 教科書体 NK-R" panose="02020400000000000000" pitchFamily="18" charset="-128"/>
                <a:ea typeface="UD デジタル 教科書体 NK-R" panose="02020400000000000000" pitchFamily="18" charset="-128"/>
              </a:rPr>
              <a:t>※</a:t>
            </a:r>
            <a:r>
              <a:rPr kumimoji="1" lang="ja-JP" altLang="en-US" sz="1400" dirty="0" smtClean="0">
                <a:latin typeface="UD デジタル 教科書体 NK-R" panose="02020400000000000000" pitchFamily="18" charset="-128"/>
                <a:ea typeface="UD デジタル 教科書体 NK-R" panose="02020400000000000000" pitchFamily="18" charset="-128"/>
              </a:rPr>
              <a:t>１　実施期間を</a:t>
            </a:r>
            <a:r>
              <a:rPr kumimoji="1" lang="en-US" altLang="ja-JP" sz="1400" dirty="0" smtClean="0">
                <a:latin typeface="UD デジタル 教科書体 NK-R" panose="02020400000000000000" pitchFamily="18" charset="-128"/>
                <a:ea typeface="UD デジタル 教科書体 NK-R" panose="02020400000000000000" pitchFamily="18" charset="-128"/>
              </a:rPr>
              <a:t>2021</a:t>
            </a:r>
            <a:r>
              <a:rPr kumimoji="1" lang="ja-JP" altLang="en-US" sz="1400" dirty="0" smtClean="0">
                <a:latin typeface="UD デジタル 教科書体 NK-R" panose="02020400000000000000" pitchFamily="18" charset="-128"/>
                <a:ea typeface="UD デジタル 教科書体 NK-R" panose="02020400000000000000" pitchFamily="18" charset="-128"/>
              </a:rPr>
              <a:t>年６月末まで延長する方向で、国において検討中</a:t>
            </a:r>
          </a:p>
        </p:txBody>
      </p:sp>
      <p:sp>
        <p:nvSpPr>
          <p:cNvPr id="3" name="大かっこ 2"/>
          <p:cNvSpPr/>
          <p:nvPr/>
        </p:nvSpPr>
        <p:spPr>
          <a:xfrm>
            <a:off x="206061" y="1948852"/>
            <a:ext cx="1957589" cy="399245"/>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大かっこ 6"/>
          <p:cNvSpPr/>
          <p:nvPr/>
        </p:nvSpPr>
        <p:spPr>
          <a:xfrm>
            <a:off x="62508" y="3513786"/>
            <a:ext cx="2101142" cy="1472411"/>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612801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1135" y="389341"/>
            <a:ext cx="6548909" cy="369332"/>
          </a:xfrm>
          <a:prstGeom prst="rect">
            <a:avLst/>
          </a:prstGeom>
          <a:noFill/>
        </p:spPr>
        <p:txBody>
          <a:bodyPr wrap="square" rtlCol="0">
            <a:spAutoFit/>
          </a:bodyPr>
          <a:lstStyle/>
          <a:p>
            <a:r>
              <a:rPr kumimoji="1" lang="en-US" altLang="ja-JP" dirty="0" smtClean="0">
                <a:latin typeface="UD デジタル 教科書体 N-B" panose="02020700000000000000" pitchFamily="17" charset="-128"/>
                <a:ea typeface="UD デジタル 教科書体 N-B" panose="02020700000000000000" pitchFamily="17" charset="-128"/>
              </a:rPr>
              <a:t>【</a:t>
            </a:r>
            <a:r>
              <a:rPr kumimoji="1" lang="ja-JP" altLang="en-US" dirty="0" smtClean="0">
                <a:latin typeface="UD デジタル 教科書体 N-B" panose="02020700000000000000" pitchFamily="17" charset="-128"/>
                <a:ea typeface="UD デジタル 教科書体 N-B" panose="02020700000000000000" pitchFamily="17" charset="-128"/>
              </a:rPr>
              <a:t>参考</a:t>
            </a:r>
            <a:r>
              <a:rPr kumimoji="1" lang="en-US" altLang="ja-JP" dirty="0" smtClean="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府</a:t>
            </a:r>
            <a:r>
              <a:rPr lang="ja-JP" altLang="en-US" dirty="0" smtClean="0">
                <a:latin typeface="UD デジタル 教科書体 N-B" panose="02020700000000000000" pitchFamily="17" charset="-128"/>
                <a:ea typeface="UD デジタル 教科書体 N-B" panose="02020700000000000000" pitchFamily="17" charset="-128"/>
              </a:rPr>
              <a:t>が実施するキャンペーンについて</a:t>
            </a:r>
            <a:endParaRPr kumimoji="1" lang="ja-JP" altLang="en-US" dirty="0" smtClean="0">
              <a:latin typeface="UD デジタル 教科書体 N-B" panose="02020700000000000000" pitchFamily="17" charset="-128"/>
              <a:ea typeface="UD デジタル 教科書体 N-B" panose="02020700000000000000"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576301817"/>
              </p:ext>
            </p:extLst>
          </p:nvPr>
        </p:nvGraphicFramePr>
        <p:xfrm>
          <a:off x="192238" y="887120"/>
          <a:ext cx="11940602" cy="4257114"/>
        </p:xfrm>
        <a:graphic>
          <a:graphicData uri="http://schemas.openxmlformats.org/drawingml/2006/table">
            <a:tbl>
              <a:tblPr firstRow="1" bandRow="1">
                <a:tableStyleId>{5C22544A-7EE6-4342-B048-85BDC9FD1C3A}</a:tableStyleId>
              </a:tblPr>
              <a:tblGrid>
                <a:gridCol w="2176891">
                  <a:extLst>
                    <a:ext uri="{9D8B030D-6E8A-4147-A177-3AD203B41FA5}">
                      <a16:colId xmlns:a16="http://schemas.microsoft.com/office/drawing/2014/main" val="3795075725"/>
                    </a:ext>
                  </a:extLst>
                </a:gridCol>
                <a:gridCol w="2603057">
                  <a:extLst>
                    <a:ext uri="{9D8B030D-6E8A-4147-A177-3AD203B41FA5}">
                      <a16:colId xmlns:a16="http://schemas.microsoft.com/office/drawing/2014/main" val="951740228"/>
                    </a:ext>
                  </a:extLst>
                </a:gridCol>
                <a:gridCol w="3901358">
                  <a:extLst>
                    <a:ext uri="{9D8B030D-6E8A-4147-A177-3AD203B41FA5}">
                      <a16:colId xmlns:a16="http://schemas.microsoft.com/office/drawing/2014/main" val="2993936950"/>
                    </a:ext>
                  </a:extLst>
                </a:gridCol>
                <a:gridCol w="3259296">
                  <a:extLst>
                    <a:ext uri="{9D8B030D-6E8A-4147-A177-3AD203B41FA5}">
                      <a16:colId xmlns:a16="http://schemas.microsoft.com/office/drawing/2014/main" val="2526618608"/>
                    </a:ext>
                  </a:extLst>
                </a:gridCol>
              </a:tblGrid>
              <a:tr h="486929">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キャンペーン名</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概要</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現在の措置（</a:t>
                      </a:r>
                      <a:r>
                        <a:rPr kumimoji="1" lang="en-US" altLang="ja-JP" sz="1400" dirty="0" smtClean="0">
                          <a:latin typeface="UD デジタル 教科書体 NK-R" panose="02020400000000000000" pitchFamily="18" charset="-128"/>
                          <a:ea typeface="UD デジタル 教科書体 NK-R" panose="02020400000000000000" pitchFamily="18" charset="-128"/>
                        </a:rPr>
                        <a:t>12</a:t>
                      </a:r>
                      <a:r>
                        <a:rPr kumimoji="1" lang="ja-JP" altLang="en-US" sz="1400" dirty="0" smtClean="0">
                          <a:latin typeface="UD デジタル 教科書体 NK-R" panose="02020400000000000000" pitchFamily="18" charset="-128"/>
                          <a:ea typeface="UD デジタル 教科書体 NK-R" panose="02020400000000000000" pitchFamily="18" charset="-128"/>
                        </a:rPr>
                        <a:t>月</a:t>
                      </a:r>
                      <a:r>
                        <a:rPr kumimoji="1" lang="en-US" altLang="ja-JP" sz="1400" dirty="0" smtClean="0">
                          <a:latin typeface="UD デジタル 教科書体 NK-R" panose="02020400000000000000" pitchFamily="18" charset="-128"/>
                          <a:ea typeface="UD デジタル 教科書体 NK-R" panose="02020400000000000000" pitchFamily="18" charset="-128"/>
                        </a:rPr>
                        <a:t>15</a:t>
                      </a:r>
                      <a:r>
                        <a:rPr kumimoji="1" lang="ja-JP" altLang="en-US" sz="1400" dirty="0" smtClean="0">
                          <a:latin typeface="UD デジタル 教科書体 NK-R" panose="02020400000000000000" pitchFamily="18" charset="-128"/>
                          <a:ea typeface="UD デジタル 教科書体 NK-R" panose="02020400000000000000" pitchFamily="18" charset="-128"/>
                        </a:rPr>
                        <a:t>日まで）</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府の対応（</a:t>
                      </a:r>
                      <a:r>
                        <a:rPr kumimoji="1" lang="en-US" altLang="ja-JP" sz="1400" dirty="0" smtClean="0">
                          <a:latin typeface="UD デジタル 教科書体 NK-R" panose="02020400000000000000" pitchFamily="18" charset="-128"/>
                          <a:ea typeface="UD デジタル 教科書体 NK-R" panose="02020400000000000000" pitchFamily="18" charset="-128"/>
                        </a:rPr>
                        <a:t>12</a:t>
                      </a:r>
                      <a:r>
                        <a:rPr kumimoji="1" lang="ja-JP" altLang="en-US" sz="1400" dirty="0" smtClean="0">
                          <a:latin typeface="UD デジタル 教科書体 NK-R" panose="02020400000000000000" pitchFamily="18" charset="-128"/>
                          <a:ea typeface="UD デジタル 教科書体 NK-R" panose="02020400000000000000" pitchFamily="18" charset="-128"/>
                        </a:rPr>
                        <a:t>月</a:t>
                      </a:r>
                      <a:r>
                        <a:rPr kumimoji="1" lang="en-US" altLang="ja-JP" sz="1400" dirty="0" smtClean="0">
                          <a:latin typeface="UD デジタル 教科書体 NK-R" panose="02020400000000000000" pitchFamily="18" charset="-128"/>
                          <a:ea typeface="UD デジタル 教科書体 NK-R" panose="02020400000000000000" pitchFamily="18" charset="-128"/>
                        </a:rPr>
                        <a:t>16</a:t>
                      </a:r>
                      <a:r>
                        <a:rPr kumimoji="1" lang="ja-JP" altLang="en-US" sz="1400" dirty="0" smtClean="0">
                          <a:latin typeface="UD デジタル 教科書体 NK-R" panose="02020400000000000000" pitchFamily="18" charset="-128"/>
                          <a:ea typeface="UD デジタル 教科書体 NK-R" panose="02020400000000000000" pitchFamily="18" charset="-128"/>
                        </a:rPr>
                        <a:t>日～</a:t>
                      </a:r>
                      <a:r>
                        <a:rPr kumimoji="1" lang="en-US" altLang="ja-JP" sz="1400" dirty="0" smtClean="0">
                          <a:latin typeface="UD デジタル 教科書体 NK-R" panose="02020400000000000000" pitchFamily="18" charset="-128"/>
                          <a:ea typeface="UD デジタル 教科書体 NK-R" panose="02020400000000000000" pitchFamily="18" charset="-128"/>
                        </a:rPr>
                        <a:t>12</a:t>
                      </a:r>
                      <a:r>
                        <a:rPr kumimoji="1" lang="ja-JP" altLang="en-US" sz="1400" dirty="0" smtClean="0">
                          <a:latin typeface="UD デジタル 教科書体 NK-R" panose="02020400000000000000" pitchFamily="18" charset="-128"/>
                          <a:ea typeface="UD デジタル 教科書体 NK-R" panose="02020400000000000000" pitchFamily="18" charset="-128"/>
                        </a:rPr>
                        <a:t>月２９日）</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452065260"/>
                  </a:ext>
                </a:extLst>
              </a:tr>
              <a:tr h="1603677">
                <a:tc>
                  <a:txBody>
                    <a:bodyPr/>
                    <a:lstStyle/>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「大阪の人・関西の人</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いらっしゃい！」</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キャンペーン</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年６月</a:t>
                      </a:r>
                      <a:r>
                        <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19</a:t>
                      </a:r>
                      <a:r>
                        <a:rPr kumimoji="1" lang="ja-JP" altLang="en-US"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日から</a:t>
                      </a:r>
                      <a:endPar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９月</a:t>
                      </a:r>
                      <a:r>
                        <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25</a:t>
                      </a:r>
                      <a:r>
                        <a:rPr kumimoji="1" lang="ja-JP" altLang="en-US"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日をもって</a:t>
                      </a:r>
                      <a:endPar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新規予約の受付を終了</a:t>
                      </a:r>
                      <a:endParaRPr kumimoji="1" lang="en-US" altLang="ja-JP" sz="1100" b="0" i="0" u="none" strike="noStrike" kern="1200" cap="none" spc="0" normalizeH="0" baseline="0" noProof="0" dirty="0" smtClean="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anchor="ctr"/>
                </a:tc>
                <a:tc>
                  <a:txBody>
                    <a:bodyPr/>
                    <a:lstStyle/>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1</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人</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1</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泊</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7,000</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円以上（税別）の特典</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付き宿泊プランのご利用で、</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2,500</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円分</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のキャッシュレスポイントを還元</a:t>
                      </a: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○大阪府域の宿泊施設のみ</a:t>
                      </a: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○ポイント還元は、関西</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2</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府</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4</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県（大阪府、</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滋賀県、京都府、兵庫県、奈良県、和歌</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山県）の方に限る</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spc="-100" baseline="0" dirty="0" smtClean="0">
                          <a:solidFill>
                            <a:schemeClr val="tx1"/>
                          </a:solidFill>
                          <a:effectLst/>
                          <a:latin typeface="UD デジタル 教科書体 NK-R" panose="02020400000000000000" pitchFamily="18" charset="-128"/>
                          <a:ea typeface="UD デジタル 教科書体 NK-R" panose="02020400000000000000" pitchFamily="18" charset="-128"/>
                        </a:rPr>
                        <a:t>　</a:t>
                      </a:r>
                      <a:r>
                        <a:rPr lang="en-US" altLang="ja-JP" sz="1100" spc="-100" baseline="0" dirty="0" smtClean="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100" spc="-100" baseline="0" dirty="0" smtClean="0">
                          <a:solidFill>
                            <a:schemeClr val="tx1"/>
                          </a:solidFill>
                          <a:effectLst/>
                          <a:latin typeface="UD デジタル 教科書体 NK-R" panose="02020400000000000000" pitchFamily="18" charset="-128"/>
                          <a:ea typeface="UD デジタル 教科書体 NK-R" panose="02020400000000000000" pitchFamily="18" charset="-128"/>
                        </a:rPr>
                        <a:t>運営主体：大阪府、大阪市、大阪観光局</a:t>
                      </a:r>
                      <a:r>
                        <a:rPr lang="en-US" altLang="ja-JP" sz="1100" spc="-100" baseline="0" dirty="0" smtClean="0">
                          <a:solidFill>
                            <a:schemeClr val="tx1"/>
                          </a:solidFill>
                          <a:effectLst/>
                          <a:latin typeface="UD デジタル 教科書体 NK-R" panose="02020400000000000000" pitchFamily="18" charset="-128"/>
                          <a:ea typeface="UD デジタル 教科書体 NK-R" panose="02020400000000000000" pitchFamily="18" charset="-128"/>
                        </a:rPr>
                        <a:t>】</a:t>
                      </a:r>
                    </a:p>
                  </a:txBody>
                  <a:tcPr anchor="ctr"/>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800" b="1"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大阪市内のキャンペーン対象施設</a:t>
                      </a:r>
                      <a:endPar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におけるポイント還元の停止</a:t>
                      </a:r>
                      <a:r>
                        <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rPr>
                        <a:t>』</a:t>
                      </a:r>
                    </a:p>
                    <a:p>
                      <a:pPr marL="0" marR="0" lvl="0" indent="0" algn="l" defTabSz="914411"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11"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600" b="1" dirty="0" smtClean="0">
                          <a:solidFill>
                            <a:schemeClr val="tx1"/>
                          </a:solidFill>
                          <a:latin typeface="UD デジタル 教科書体 NK-B" panose="02020700000000000000" pitchFamily="18" charset="-128"/>
                          <a:ea typeface="UD デジタル 教科書体 NK-B" panose="02020700000000000000" pitchFamily="18" charset="-128"/>
                        </a:rPr>
                        <a:t>キャンペーン利用自粛の呼びかけ</a:t>
                      </a:r>
                      <a:r>
                        <a:rPr kumimoji="1" lang="en-US" altLang="ja-JP" sz="1600" b="1" dirty="0" smtClean="0">
                          <a:solidFill>
                            <a:schemeClr val="tx1"/>
                          </a:solidFill>
                          <a:latin typeface="UD デジタル 教科書体 NK-B" panose="02020700000000000000" pitchFamily="18" charset="-128"/>
                          <a:ea typeface="UD デジタル 教科書体 NK-B" panose="02020700000000000000" pitchFamily="18" charset="-128"/>
                        </a:rPr>
                        <a:t>』</a:t>
                      </a:r>
                    </a:p>
                  </a:txBody>
                  <a:tcPr/>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現在の措置を継続</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701642280"/>
                  </a:ext>
                </a:extLst>
              </a:tr>
              <a:tr h="2135277">
                <a:tc>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少人数利用・飲食店応援</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キャンペーン事業</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marL="0" marR="0" lvl="0" indent="0" algn="ctr" defTabSz="914411"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年９月</a:t>
                      </a:r>
                      <a:r>
                        <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18</a:t>
                      </a: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日から</a:t>
                      </a:r>
                      <a:endPar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ctr" defTabSz="914411"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2020</a:t>
                      </a: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年</a:t>
                      </a:r>
                      <a:r>
                        <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12</a:t>
                      </a: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月</a:t>
                      </a:r>
                      <a:r>
                        <a:rPr kumimoji="1" lang="en-US" altLang="ja-JP"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31</a:t>
                      </a:r>
                      <a:r>
                        <a:rPr kumimoji="1" lang="ja-JP" altLang="en-US" sz="1100" b="0" i="0" u="none" strike="noStrike" kern="1200" cap="none" spc="0" normalizeH="0" baseline="0" noProof="0" dirty="0" smtClean="0">
                          <a:ln>
                            <a:noFill/>
                          </a:ln>
                          <a:solidFill>
                            <a:schemeClr val="dk1"/>
                          </a:solidFill>
                          <a:effectLst/>
                          <a:uLnTx/>
                          <a:uFillTx/>
                          <a:latin typeface="UD デジタル 教科書体 NK-R" panose="02020400000000000000" pitchFamily="18" charset="-128"/>
                          <a:ea typeface="UD デジタル 教科書体 NK-R" panose="02020400000000000000" pitchFamily="18" charset="-128"/>
                          <a:cs typeface="+mn-cs"/>
                        </a:rPr>
                        <a:t>日まで</a:t>
                      </a:r>
                      <a:endParaRPr kumimoji="1" lang="ja-JP" altLang="en-US" sz="11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anchor="ctr"/>
                </a:tc>
                <a:tc>
                  <a:txBody>
                    <a:bodyPr/>
                    <a:lstStyle/>
                    <a:p>
                      <a:pPr algn="l"/>
                      <a:r>
                        <a:rPr kumimoji="1" lang="ja-JP" altLang="en-US" sz="1100" dirty="0" smtClean="0">
                          <a:effectLst/>
                          <a:latin typeface="UD デジタル 教科書体 NK-R" panose="02020400000000000000" pitchFamily="18" charset="-128"/>
                          <a:ea typeface="UD デジタル 教科書体 NK-R" panose="02020400000000000000" pitchFamily="18" charset="-128"/>
                        </a:rPr>
                        <a:t>〇オンライン飲食サイトを通じて予約＆</a:t>
                      </a:r>
                      <a:endParaRPr kumimoji="1"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effectLst/>
                          <a:latin typeface="UD デジタル 教科書体 NK-R" panose="02020400000000000000" pitchFamily="18" charset="-128"/>
                          <a:ea typeface="UD デジタル 教科書体 NK-R" panose="02020400000000000000" pitchFamily="18" charset="-128"/>
                        </a:rPr>
                        <a:t>　来店した場合にポイントを</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2000</a:t>
                      </a:r>
                      <a:r>
                        <a:rPr kumimoji="1" lang="ja-JP" altLang="en-US" sz="1100" smtClean="0">
                          <a:effectLst/>
                          <a:latin typeface="UD デジタル 教科書体 NK-R" panose="02020400000000000000" pitchFamily="18" charset="-128"/>
                          <a:ea typeface="UD デジタル 教科書体 NK-R" panose="02020400000000000000" pitchFamily="18" charset="-128"/>
                        </a:rPr>
                        <a:t>円分が</a:t>
                      </a:r>
                      <a:endParaRPr kumimoji="1"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effectLst/>
                          <a:latin typeface="UD デジタル 教科書体 NK-R" panose="02020400000000000000" pitchFamily="18" charset="-128"/>
                          <a:ea typeface="UD デジタル 教科書体 NK-R" panose="02020400000000000000" pitchFamily="18" charset="-128"/>
                        </a:rPr>
                        <a:t>　付与</a:t>
                      </a:r>
                      <a:endParaRPr kumimoji="1"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endParaRPr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＜付与の条件＞</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４名以下、総額</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5,000</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円以上（税抜き）</a:t>
                      </a:r>
                      <a:endPar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　</a:t>
                      </a:r>
                      <a:r>
                        <a:rPr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15</a:t>
                      </a:r>
                      <a:r>
                        <a:rPr lang="ja-JP" altLang="en-US" sz="1100" dirty="0" smtClean="0">
                          <a:solidFill>
                            <a:schemeClr val="tx1"/>
                          </a:solidFill>
                          <a:effectLst/>
                          <a:latin typeface="UD デジタル 教科書体 NK-R" panose="02020400000000000000" pitchFamily="18" charset="-128"/>
                          <a:ea typeface="UD デジタル 教科書体 NK-R" panose="02020400000000000000" pitchFamily="18" charset="-128"/>
                        </a:rPr>
                        <a:t>時以降の予約＆飲食店の利用</a:t>
                      </a:r>
                      <a:endParaRPr kumimoji="1" lang="en-US" altLang="ja-JP" sz="1100" dirty="0" smtClean="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endParaRPr kumimoji="1" lang="en-US" altLang="ja-JP" sz="1100" dirty="0" smtClean="0">
                        <a:effectLst/>
                        <a:latin typeface="UD デジタル 教科書体 NK-R" panose="02020400000000000000" pitchFamily="18" charset="-128"/>
                        <a:ea typeface="UD デジタル 教科書体 NK-R" panose="02020400000000000000" pitchFamily="18" charset="-128"/>
                      </a:endParaRPr>
                    </a:p>
                    <a:p>
                      <a:pPr algn="l"/>
                      <a:r>
                        <a:rPr kumimoji="1" lang="ja-JP" altLang="en-US" sz="1100" dirty="0" smtClean="0">
                          <a:effectLst/>
                          <a:latin typeface="UD デジタル 教科書体 NK-R" panose="02020400000000000000" pitchFamily="18" charset="-128"/>
                          <a:ea typeface="UD デジタル 教科書体 NK-R" panose="02020400000000000000" pitchFamily="18" charset="-128"/>
                        </a:rPr>
                        <a:t>　　　　　　　　　　　　　　　　　</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r>
                        <a:rPr kumimoji="1" lang="ja-JP" altLang="en-US" sz="1100" dirty="0" smtClean="0">
                          <a:effectLst/>
                          <a:latin typeface="UD デジタル 教科書体 NK-R" panose="02020400000000000000" pitchFamily="18" charset="-128"/>
                          <a:ea typeface="UD デジタル 教科書体 NK-R" panose="02020400000000000000" pitchFamily="18" charset="-128"/>
                        </a:rPr>
                        <a:t>運営主体：大阪府</a:t>
                      </a:r>
                      <a:r>
                        <a:rPr kumimoji="1" lang="en-US" altLang="ja-JP" sz="1100" dirty="0" smtClean="0">
                          <a:effectLst/>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a:p>
                      <a:pPr algn="l"/>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新規予約へのポイント付与の停止</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p>
                      <a:pPr algn="l"/>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l"/>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府民への呼びかけ</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p>
                    <a:p>
                      <a:pPr algn="l"/>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本キャンペーンで付与されたポイントを利用した飲食を控えること</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p>
                  </a:txBody>
                  <a:tcPr/>
                </a:tc>
                <a:tc>
                  <a:txBody>
                    <a:bodyPr/>
                    <a:lstStyle/>
                    <a:p>
                      <a:pPr algn="l"/>
                      <a:r>
                        <a:rPr kumimoji="1" lang="ja-JP" altLang="en-US" sz="1600" dirty="0" smtClean="0">
                          <a:latin typeface="UD デジタル 教科書体 NK-B" panose="02020700000000000000" pitchFamily="18" charset="-128"/>
                          <a:ea typeface="UD デジタル 教科書体 NK-B" panose="02020700000000000000" pitchFamily="18" charset="-128"/>
                        </a:rPr>
                        <a:t>現在の措置を継続</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237725537"/>
                  </a:ext>
                </a:extLst>
              </a:tr>
            </a:tbl>
          </a:graphicData>
        </a:graphic>
      </p:graphicFrame>
      <p:sp>
        <p:nvSpPr>
          <p:cNvPr id="11" name="大かっこ 10"/>
          <p:cNvSpPr/>
          <p:nvPr/>
        </p:nvSpPr>
        <p:spPr>
          <a:xfrm>
            <a:off x="251135" y="4159876"/>
            <a:ext cx="2101142" cy="57955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大かっこ 11"/>
          <p:cNvSpPr/>
          <p:nvPr/>
        </p:nvSpPr>
        <p:spPr>
          <a:xfrm>
            <a:off x="251135" y="2414027"/>
            <a:ext cx="2101142" cy="450761"/>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1590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3057</TotalTime>
  <Words>828</Words>
  <Application>Microsoft Office PowerPoint</Application>
  <PresentationFormat>ワイド画面</PresentationFormat>
  <Paragraphs>114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N-B</vt:lpstr>
      <vt:lpstr>UD デジタル 教科書体 NK-B</vt:lpstr>
      <vt:lpstr>UD デジタル 教科書体 NK-R</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平井　幹也</dc:creator>
  <cp:lastModifiedBy>小原　朋子</cp:lastModifiedBy>
  <cp:revision>79</cp:revision>
  <cp:lastPrinted>2020-12-14T07:07:12Z</cp:lastPrinted>
  <dcterms:created xsi:type="dcterms:W3CDTF">2020-06-11T04:56:19Z</dcterms:created>
  <dcterms:modified xsi:type="dcterms:W3CDTF">2020-12-14T07:17:59Z</dcterms:modified>
</cp:coreProperties>
</file>