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4" r:id="rId2"/>
    <p:sldId id="290" r:id="rId3"/>
    <p:sldId id="291" r:id="rId4"/>
    <p:sldId id="294" r:id="rId5"/>
    <p:sldId id="295" r:id="rId6"/>
    <p:sldId id="296" r:id="rId7"/>
    <p:sldId id="292" r:id="rId8"/>
    <p:sldId id="293" r:id="rId9"/>
    <p:sldId id="289" r:id="rId10"/>
    <p:sldId id="280" r:id="rId11"/>
    <p:sldId id="275" r:id="rId12"/>
    <p:sldId id="276" r:id="rId13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1423-5716-49C5-BA0B-68D6AF06BD5A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0284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32B63-51E7-4026-98EE-C7D0E28CF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1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8B7A0-C579-44EE-9337-C3D9974416C9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2A64D-7BE5-4DD9-A4F0-F64F0B4BBB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78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923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652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68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76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694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58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438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873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628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690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56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734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95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11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5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82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6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40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6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1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18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7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48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B047-88D8-4DB2-90C2-79679C7788C9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13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80560" y="6360302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8872" y="3062912"/>
            <a:ext cx="121988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470326"/>
              </p:ext>
            </p:extLst>
          </p:nvPr>
        </p:nvGraphicFramePr>
        <p:xfrm>
          <a:off x="125099" y="639405"/>
          <a:ext cx="11943332" cy="606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534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月４日～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15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16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29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5709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①　大阪府全域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②　要請期間　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レッドステージ１の期間（</a:t>
                      </a:r>
                      <a:r>
                        <a:rPr lang="en-US" altLang="ja-JP" sz="1600" b="0" u="none" spc="-13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12</a:t>
                      </a:r>
                      <a:r>
                        <a:rPr kumimoji="1" lang="ja-JP" altLang="en-US" sz="1600" b="0" i="0" u="none" strike="noStrike" kern="1200" cap="none" spc="-13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月</a:t>
                      </a:r>
                      <a:r>
                        <a:rPr lang="ja-JP" altLang="en-US" sz="1600" b="0" u="none" spc="-13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４</a:t>
                      </a:r>
                      <a:r>
                        <a:rPr kumimoji="1" lang="ja-JP" altLang="en-US" sz="1600" b="0" i="0" u="none" strike="noStrike" kern="1200" cap="none" spc="-13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日～</a:t>
                      </a:r>
                      <a:r>
                        <a:rPr lang="en-US" altLang="ja-JP" sz="1600" b="0" u="none" spc="-13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12</a:t>
                      </a:r>
                      <a:r>
                        <a:rPr kumimoji="1" lang="ja-JP" altLang="en-US" sz="1600" b="0" i="0" u="none" strike="noStrike" kern="1200" cap="none" spc="-13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月</a:t>
                      </a:r>
                      <a:r>
                        <a:rPr lang="en-US" altLang="ja-JP" sz="1600" b="0" u="none" spc="-13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15</a:t>
                      </a:r>
                      <a:r>
                        <a:rPr kumimoji="1" lang="ja-JP" altLang="en-US" sz="1600" b="0" i="0" u="none" strike="noStrike" kern="1200" cap="none" spc="-13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日）</a:t>
                      </a:r>
                      <a:endParaRPr kumimoji="1" lang="en-US" altLang="ja-JP" sz="1600" b="0" i="0" u="none" strike="noStrike" kern="1200" cap="none" spc="-13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③　実施内容（特措法第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条第９項に基づく）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●府民への呼びかけ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・できる限り、不要不急の外出を自粛すること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現在、府民に呼びかけている内容については、継続して要　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請を実施（別添参考資料１）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●イベントの開催について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府主催（共催）のイベントを含む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・現在の要請内容を、継続して実施（別添参考資料２）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①　大阪府全域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②　要請期間　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レッドステージ１の期間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（</a:t>
                      </a:r>
                      <a:r>
                        <a:rPr lang="en-US" altLang="ja-JP" sz="1600" b="1" u="sng" spc="-13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12</a:t>
                      </a:r>
                      <a:r>
                        <a:rPr kumimoji="1" lang="ja-JP" altLang="en-US" sz="1600" b="1" i="0" u="sng" strike="noStrike" kern="1200" cap="none" spc="-13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月</a:t>
                      </a:r>
                      <a:r>
                        <a:rPr kumimoji="1" lang="en-US" altLang="ja-JP" sz="1600" b="1" i="0" u="sng" strike="noStrike" kern="1200" cap="none" spc="-13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16</a:t>
                      </a:r>
                      <a:r>
                        <a:rPr kumimoji="1" lang="ja-JP" altLang="en-US" sz="1600" b="1" i="0" u="sng" strike="noStrike" kern="1200" cap="none" spc="-13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日～</a:t>
                      </a:r>
                      <a:r>
                        <a:rPr lang="en-US" altLang="ja-JP" sz="1600" b="1" u="sng" spc="-13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12</a:t>
                      </a:r>
                      <a:r>
                        <a:rPr kumimoji="1" lang="ja-JP" altLang="en-US" sz="1600" b="1" i="0" u="sng" strike="noStrike" kern="1200" cap="none" spc="-13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月</a:t>
                      </a:r>
                      <a:r>
                        <a:rPr kumimoji="1" lang="en-US" altLang="ja-JP" sz="1600" b="1" i="0" u="sng" strike="noStrike" kern="1200" cap="none" spc="-13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29</a:t>
                      </a:r>
                      <a:r>
                        <a:rPr kumimoji="1" lang="ja-JP" altLang="en-US" sz="1600" b="1" i="0" u="sng" strike="noStrike" kern="1200" cap="none" spc="-13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日）</a:t>
                      </a:r>
                      <a:endParaRPr kumimoji="1" lang="en-US" altLang="ja-JP" sz="1600" b="1" i="0" u="sng" strike="noStrike" kern="1200" cap="none" spc="-13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③　実施内容（特措法第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条第９項に基づく）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●府民への呼びかけ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・不要不急の外出を自粛すること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※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上記のほか、府民に要請している内容については、継続し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err="1" smtClean="0">
                          <a:solidFill>
                            <a:srgbClr val="FF0000"/>
                          </a:solidFill>
                        </a:rPr>
                        <a:t>て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要請を実施（別添参考資料１）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●イベントの開催について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府主催（共催）のイベントを含む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・現在の要請内容を、継続して実施（別添参考資料２）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1" u="sng" dirty="0" smtClean="0"/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endParaRPr lang="en-US" altLang="ja-JP" sz="1600" b="0" u="sng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25099" y="82424"/>
            <a:ext cx="9114435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レッドステージ（非常事態）の対応方針に基づく要請</a:t>
            </a:r>
            <a:r>
              <a:rPr lang="ja-JP" altLang="en-US" sz="2000" b="1" dirty="0"/>
              <a:t>　</a:t>
            </a:r>
            <a:r>
              <a:rPr lang="ja-JP" altLang="en-US" sz="2000" b="1" dirty="0" smtClean="0"/>
              <a:t>新旧対照表</a:t>
            </a:r>
            <a:endParaRPr kumimoji="1" lang="ja-JP" altLang="en-US" sz="20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658901" y="70018"/>
            <a:ext cx="14214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資料２－</a:t>
            </a:r>
            <a:r>
              <a:rPr lang="ja-JP" altLang="en-US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２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7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4219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10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12" y="3144800"/>
            <a:ext cx="121988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101084"/>
              </p:ext>
            </p:extLst>
          </p:nvPr>
        </p:nvGraphicFramePr>
        <p:xfrm>
          <a:off x="193339" y="192922"/>
          <a:ext cx="11943332" cy="6550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100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月４日～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15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16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29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621480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＜高齢者施設、医療機関等へのお願い＞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１．職員、施設と関わりのある業務の従業員に対し、できる限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り、不要不急の外出を自粛するよう求めること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２．職員、施設と関わりのある業務の従業員に対し「５人以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ja-JP" altLang="en-US" sz="1600" b="0" u="none" spc="-50" baseline="0" dirty="0" smtClean="0">
                          <a:solidFill>
                            <a:schemeClr val="tx1"/>
                          </a:solidFill>
                        </a:rPr>
                        <a:t>上」「２時間以上」の宴会・飲み会は控えるよう求めること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３．職員、施設と関わりのある業務の従業員に対し、</a:t>
                      </a:r>
                      <a:r>
                        <a:rPr lang="en-US" altLang="ja-JP" sz="1600" b="0" u="none" dirty="0" err="1" smtClean="0">
                          <a:solidFill>
                            <a:schemeClr val="tx1"/>
                          </a:solidFill>
                        </a:rPr>
                        <a:t>GoToEat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キャンペーンで付与されたポイント又は既発行の食事券、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府少人数利用・飲食店応援キャンペーン事業で付与された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ポイントを利用した飲食を控えるよう求めること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游ゴシック" panose="020B0400000000000000" pitchFamily="50" charset="-128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４．職員に少しでも症状がある場合は、休暇を取得しやすい環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境を整えるとともに検査を受診させること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５．職員、施設と関わりのある業務の従業員、入所者・入院患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者、外部から訪問される方に対し、徹底した感染防止対策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（マスクの着用、手指消毒等）を求めること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６．寒い環境においても、適度な保湿、適切な換気（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２セン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サーの活用による確認等）を実施すること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７．休憩室、喫煙所、更衣室などでのマスクを外した状態での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会話は控えること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８．業種別ガイドラインを遵守（感染防止宣言ステッカーの導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入）していない、接待を伴う飲食店及び酒類の提供を行う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飲食店の利用を自粛すること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＜高齢者施設、医療機関等へのお願い＞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１．職員、施設と関わりのある業務の従業員に対し、不要不急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の外出を自粛するよう求めること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２．（略）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３．（略）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４．（略）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５．（略）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６．（略）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７．（略）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８．（略）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909411" y="513311"/>
            <a:ext cx="1255594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参考資料４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908742" y="516628"/>
            <a:ext cx="1255594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参考資料４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286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4219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11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12" y="3144800"/>
            <a:ext cx="121988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717199"/>
              </p:ext>
            </p:extLst>
          </p:nvPr>
        </p:nvGraphicFramePr>
        <p:xfrm>
          <a:off x="94918" y="282479"/>
          <a:ext cx="11943332" cy="652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34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月４日～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15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16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29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566066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＜経済界へのお願い＞　　　　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１．従業員等に対し、できる限り、不要不急の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外出を自粛するよう求めること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２．従業員等に対し、「５人以上」「２時間以上」の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宴会・</a:t>
                      </a:r>
                      <a:r>
                        <a:rPr kumimoji="1" lang="ja-JP" alt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飲み会を控える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よう求めること　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３．従業員等に対し、</a:t>
                      </a:r>
                      <a:r>
                        <a:rPr kumimoji="1" lang="en-US" altLang="ja-JP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GoToEat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キャンペーンで付与されたポイ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ント又は既発行の食事券、府少人数利用・飲食店応援キャ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ンペーン事業で付与されたポイントを利用した飲食を控え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ja-JP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るよう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求めること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游ゴシック" panose="020B0400000000000000" pitchFamily="50" charset="-128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４．従業員等に少しでも症状が有る場合は、休暇を取得しや</a:t>
                      </a:r>
                      <a:r>
                        <a:rPr kumimoji="1" lang="ja-JP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す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ja-JP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い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環境を整えるとともに検査受診を勧めること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５．テレワークを推進すること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出勤が必要となる職場でも、ローテーション勤務、時差通　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勤、自転車通勤などの取り組みを推進すること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６．寒い環境においても、適度な保湿、適切な換気（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２セン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サーの活用による確認等）を実施すること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７．休憩室、喫煙所、更衣室などでのマスクを外した状態での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会話は控えること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８．業種別ガイドラインを遵守（感染防止宣言ステッカーの導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入）していない、接待を伴う飲食店及び酒類の提供を行う　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飲食店の利用を自粛すること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９．業種別ガイドラインの遵守を徹底すること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1" lang="ja-JP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．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従業員の年末年始における休暇を分散すること　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＜経済界へのお願い＞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１．従業員等に対し、不要不急の外出を自粛する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よう求めること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２．（略）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３．（略）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４．（略）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５．（略）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６．（略）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７．（略）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８．（略）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９．（略）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10.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（略）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609160" y="590255"/>
            <a:ext cx="1255594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参考資料５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37929" y="583771"/>
            <a:ext cx="1255594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参考資料５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546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4219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12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12" y="3144800"/>
            <a:ext cx="121988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615035"/>
              </p:ext>
            </p:extLst>
          </p:nvPr>
        </p:nvGraphicFramePr>
        <p:xfrm>
          <a:off x="94918" y="282479"/>
          <a:ext cx="11943332" cy="63040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34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月４日～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15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16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29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596877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＜大学等へのお願い＞　　　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１．学生に対し、できる限り、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不要不急の外出を自粛するよう呼びかけること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２．学生に対し、「５人以上」「２時間以上」の宴会・飲み会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を控えるよう求めること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３．学生に対し、</a:t>
                      </a:r>
                      <a:r>
                        <a:rPr lang="en-US" altLang="ja-JP" sz="1600" b="0" u="none" dirty="0" err="1" smtClean="0">
                          <a:solidFill>
                            <a:schemeClr val="tx1"/>
                          </a:solidFill>
                        </a:rPr>
                        <a:t>GoToEat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キャンペーンで付与されたポイント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又は既発行の食事券、府少人数利用・飲食店応援キャン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ペーン事業で付与されたポイントを利用した飲食を控える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よう求めること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４．学生に少しでも症状が有る場合は登校させず、検査受診を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勧めること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５．寒い環境においても、適度な保湿、適切な換気（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２セン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サーの活用による確認等）を実施すること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６．高齢者と日常的に接する学生は、感染リスクの高い環境を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避けること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７．寮やクラブ・サークル活動での感染防止対策（マスクの着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用等）を徹底すること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８．業種別ガイドラインを遵守（感染防止宣言ステッカーの導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入）していない、接待を伴う飲食店及び酒類の提供を行う　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飲食店の利用を自粛すること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＜大学等へのお願い＞　　　　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１．学生に対し、不要不急の外出を自粛するよう　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呼びかけること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２．（略）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３．（略）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４．（略）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５．（略）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６．（略）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７．（略）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８．（略）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663751" y="590255"/>
            <a:ext cx="1255594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参考資料６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671041" y="597419"/>
            <a:ext cx="1255594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参考資料６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942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80560" y="6360302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2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8872" y="3062912"/>
            <a:ext cx="121988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218230"/>
              </p:ext>
            </p:extLst>
          </p:nvPr>
        </p:nvGraphicFramePr>
        <p:xfrm>
          <a:off x="180428" y="479693"/>
          <a:ext cx="11943332" cy="606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534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月４日～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15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16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29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5709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●施設について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 ①　区域　大阪市北区、大阪市中央区（別紙のとおり）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 ②　期間　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日～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日（要請期間を延長）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 ③　実施内容（特措法第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条第９項に基づく）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特措法施行令第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条第１項各号に掲げる施設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spc="-1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spc="-1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u="none" spc="-100" dirty="0" smtClean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lang="ja-JP" altLang="en-US" sz="1600" b="0" u="none" spc="-100" dirty="0" smtClean="0">
                          <a:solidFill>
                            <a:schemeClr val="tx1"/>
                          </a:solidFill>
                        </a:rPr>
                        <a:t>上記のほか、現在、施設に要請している内容については、継続し</a:t>
                      </a:r>
                      <a:endParaRPr lang="en-US" altLang="ja-JP" sz="1600" b="0" u="none" spc="-1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spc="-10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lang="ja-JP" altLang="en-US" sz="1600" b="0" u="none" spc="-100" dirty="0" err="1" smtClean="0">
                          <a:solidFill>
                            <a:schemeClr val="tx1"/>
                          </a:solidFill>
                        </a:rPr>
                        <a:t>て</a:t>
                      </a:r>
                      <a:r>
                        <a:rPr lang="ja-JP" altLang="en-US" sz="1600" b="0" u="none" spc="-100" dirty="0" smtClean="0">
                          <a:solidFill>
                            <a:schemeClr val="tx1"/>
                          </a:solidFill>
                        </a:rPr>
                        <a:t>要請を実施（別添参考資料３）</a:t>
                      </a:r>
                      <a:endParaRPr lang="en-US" altLang="ja-JP" sz="1600" b="0" u="none" spc="-1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0" dirty="0" smtClean="0"/>
                        <a:t>●施設について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①　区域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大阪市全域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 ②　期間　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月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日～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月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日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 ③　実施内容（特措法第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条第９項に基づく）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特措法施行令第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条第１項各号に掲げる施設</a:t>
                      </a:r>
                      <a:endParaRPr lang="en-US" altLang="ja-JP" sz="1600" b="0" u="none" spc="-1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dirty="0" smtClean="0"/>
                        <a:t>（略）</a:t>
                      </a:r>
                      <a:endParaRPr lang="en-US" altLang="ja-JP" sz="16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72" y="1830481"/>
            <a:ext cx="5605075" cy="246486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286" y="1830481"/>
            <a:ext cx="5605075" cy="246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403860"/>
              </p:ext>
            </p:extLst>
          </p:nvPr>
        </p:nvGraphicFramePr>
        <p:xfrm>
          <a:off x="98543" y="136436"/>
          <a:ext cx="11943332" cy="6356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425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月４日～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15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16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29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59308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●対象区域</a:t>
                      </a: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　　　　　　　　　　　　　　　　　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【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別紙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】</a:t>
                      </a: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（削除）　　　　</a:t>
                      </a: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　　　　　　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3</a:t>
            </a:fld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9" y="1306846"/>
            <a:ext cx="5456566" cy="267570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8749" y="872758"/>
            <a:ext cx="4346888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 sz="1600" dirty="0" smtClean="0">
                <a:latin typeface="游ゴシック" panose="020F0502020204030204"/>
                <a:ea typeface="游ゴシック" panose="020B0400000000000000" pitchFamily="50" charset="-128"/>
              </a:rPr>
              <a:t>大阪市</a:t>
            </a:r>
            <a:r>
              <a:rPr kumimoji="1" lang="ja-JP" alt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北区、中央区</a:t>
            </a:r>
            <a:endParaRPr kumimoji="1" lang="ja-JP" alt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66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842021"/>
              </p:ext>
            </p:extLst>
          </p:nvPr>
        </p:nvGraphicFramePr>
        <p:xfrm>
          <a:off x="98543" y="136436"/>
          <a:ext cx="11943332" cy="6285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51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月４日～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15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16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29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288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●上記要請を踏まえ、各団体等に特にお願いしたいこと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高齢者施設、医療機関等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&gt;&lt;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経済界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&gt;&lt;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大学等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ja-JP" altLang="en-US" sz="1600" b="0" u="none" dirty="0" err="1" smtClean="0">
                          <a:solidFill>
                            <a:schemeClr val="tx1"/>
                          </a:solidFill>
                        </a:rPr>
                        <a:t>への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お願い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・各団体等の関係者に対して、できる限り、不要不急の外出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を自粛するよう求めること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現在、各団体等にお願いしている内容については、継続し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</a:t>
                      </a:r>
                      <a:r>
                        <a:rPr lang="ja-JP" altLang="en-US" sz="1600" b="0" u="none" dirty="0" err="1" smtClean="0">
                          <a:solidFill>
                            <a:schemeClr val="tx1"/>
                          </a:solidFill>
                        </a:rPr>
                        <a:t>て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要請を実施（別添参考資料４～６）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●上記要請を踏まえ、各団体等に特にお願いしたいこと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高齢者施設、医療機関等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&gt;&lt;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経済界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&gt;&lt;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大学等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ja-JP" altLang="en-US" sz="1600" b="0" u="none" dirty="0" err="1" smtClean="0">
                          <a:solidFill>
                            <a:schemeClr val="tx1"/>
                          </a:solidFill>
                        </a:rPr>
                        <a:t>への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お願い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・各団体等の関係者に対して、不要不急の外出を自粛する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よう求めること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※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上記のほか、現在、各団体等にお願いしている内容につい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ては、継続して要請を実施（別添参考資料４～６）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342747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4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820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545919"/>
              </p:ext>
            </p:extLst>
          </p:nvPr>
        </p:nvGraphicFramePr>
        <p:xfrm>
          <a:off x="98543" y="136436"/>
          <a:ext cx="11943332" cy="6526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51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月４日～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15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16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29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288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●府民への呼びかけ</a:t>
                      </a:r>
                      <a:endParaRPr lang="ja-JP" altLang="en-US" sz="11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➢府民に対し、次の内容を要請。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spc="-1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+mn-ea"/>
                        </a:rPr>
                        <a:t>・できる限り、不要不急の外出を自粛すること</a:t>
                      </a:r>
                      <a:endParaRPr lang="en-US" altLang="ja-JP" sz="1600" b="0" u="none" spc="-10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spc="-10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spc="-1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+mn-ea"/>
                        </a:rPr>
                        <a:t>・「５人以上</a:t>
                      </a:r>
                      <a:r>
                        <a:rPr lang="en-US" altLang="ja-JP" sz="1200" b="0" u="none" spc="-1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+mn-ea"/>
                        </a:rPr>
                        <a:t>※</a:t>
                      </a:r>
                      <a:r>
                        <a:rPr lang="ja-JP" altLang="en-US" sz="1200" b="0" u="none" spc="-1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+mn-ea"/>
                        </a:rPr>
                        <a:t>１</a:t>
                      </a:r>
                      <a:r>
                        <a:rPr lang="ja-JP" altLang="en-US" sz="1600" b="0" u="none" spc="-1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+mn-ea"/>
                        </a:rPr>
                        <a:t>」「２時間以上」の宴会・飲み会は控えること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</a:rPr>
                        <a:t>１　家族や乳幼児・子ども、高齢者・</a:t>
                      </a:r>
                      <a:r>
                        <a:rPr lang="ja-JP" altLang="en-US" sz="1200" b="0" u="none" dirty="0" err="1" smtClean="0">
                          <a:solidFill>
                            <a:schemeClr val="tx1"/>
                          </a:solidFill>
                        </a:rPr>
                        <a:t>障がい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</a:rPr>
                        <a:t>者の介助者などはこの限りでない</a:t>
                      </a:r>
                      <a:endParaRPr lang="en-US" altLang="ja-JP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・</a:t>
                      </a:r>
                      <a:r>
                        <a:rPr kumimoji="1" lang="en-US" altLang="ja-JP" sz="1600" b="0" i="0" u="none" strike="noStrike" kern="1200" cap="none" spc="-10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GoToEat</a:t>
                      </a:r>
                      <a:r>
                        <a:rPr kumimoji="1" lang="ja-JP" altLang="en-US" sz="16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キャンペーン事業で付与されたポイント又は既発行の食　</a:t>
                      </a:r>
                      <a:endParaRPr kumimoji="1" lang="en-US" altLang="ja-JP" sz="1600" b="0" i="0" u="none" strike="noStrike" kern="1200" cap="none" spc="-10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事券、府少人数利用・飲食店応援キャンペーン事業で付与された</a:t>
                      </a:r>
                      <a:endParaRPr kumimoji="1" lang="en-US" altLang="ja-JP" sz="1600" b="0" i="0" u="none" strike="noStrike" kern="1200" cap="none" spc="-10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ポイントを利用した飲食を控えること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・重症化リスクの高い方（高齢者、基礎疾患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２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のある方等）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は、不要不急の外出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３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を控えること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２　糖尿病、心不全、呼吸器疾患（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COPD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等）、透析患者、免疫抑制剤や抗が　</a:t>
                      </a:r>
                      <a:endParaRPr lang="en-US" altLang="ja-JP" sz="12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　　</a:t>
                      </a:r>
                      <a:r>
                        <a:rPr lang="ja-JP" altLang="en-US" sz="1200" b="0" u="none" dirty="0" err="1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ん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剤等を用いている患者　</a:t>
                      </a:r>
                      <a:endParaRPr lang="en-US" altLang="ja-JP" sz="12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 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３　医療機関への通院、食料・衣料品・生活必需品の買い出し、必要な職場へ</a:t>
                      </a:r>
                      <a:endParaRPr lang="en-US" altLang="ja-JP" sz="12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　　の出勤、屋外での運動や散歩など、生活の維持に必要な場合を除く</a:t>
                      </a:r>
                      <a:endParaRPr lang="en-US" altLang="ja-JP" sz="12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・高齢者の方、高齢者と日常的に接する家族、高齢者施設・医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療機関等の職員は、感染リスクの高い環境を避け、少しでも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症状が有る場合、休暇を取得するとともに早めに検査を受診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すること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・「静かに飲食」、「マスクの徹底」（飲食の際も会話時はマ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スクを着用）、「換気と保湿」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●府民への呼びかけ</a:t>
                      </a:r>
                      <a:endParaRPr lang="ja-JP" altLang="en-US" sz="11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➢府民に対し、次の内容を要請。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spc="-100" dirty="0" smtClean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+mn-ea"/>
                        </a:rPr>
                        <a:t>・不要不急の外出を自粛すること</a:t>
                      </a:r>
                      <a:endParaRPr lang="en-US" altLang="ja-JP" sz="1600" b="1" u="sng" spc="-100" dirty="0" smtClean="0">
                        <a:solidFill>
                          <a:srgbClr val="FF0000"/>
                        </a:solidFill>
                        <a:latin typeface="游ゴシック" panose="020B0400000000000000" pitchFamily="50" charset="-128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342747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5</a:t>
            </a:fld>
            <a:endParaRPr kumimoji="1" lang="ja-JP" altLang="en-US" sz="2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72000" y="559558"/>
            <a:ext cx="1255594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参考資料１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56627" y="559558"/>
            <a:ext cx="1255594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参考資料１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226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904811"/>
              </p:ext>
            </p:extLst>
          </p:nvPr>
        </p:nvGraphicFramePr>
        <p:xfrm>
          <a:off x="98543" y="136436"/>
          <a:ext cx="11943332" cy="54112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51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月４日～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15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16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29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2881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・業種別ガイドラインを遵守（感染防止宣言ステッカーの導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入）していない、接待を伴う飲食店及び酒類の提供を行う飲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食店の利用を自粛すること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・３密で唾液が飛び交う環境を避けること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342747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6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4024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100138"/>
              </p:ext>
            </p:extLst>
          </p:nvPr>
        </p:nvGraphicFramePr>
        <p:xfrm>
          <a:off x="98543" y="136436"/>
          <a:ext cx="11943332" cy="65771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51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月４日～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15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16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29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288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●イベントの開催について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府主催（共催）のイベントを含む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主催者に対し、業種別ガイドラインの遵守を徹底するとともに、 国の接触確認アプリ「ＣＯＣＯＡ」、大阪コロナ追跡システムの導入、 又は名簿作成などの追跡対策の徹底を要請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lnSpc>
                          <a:spcPts val="21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業種別ガイドラインの見直しを前提に、必要な感染防止策が担保される場合は、別表のとおり</a:t>
                      </a:r>
                    </a:p>
                    <a:p>
                      <a:pPr marL="0" indent="0">
                        <a:lnSpc>
                          <a:spcPts val="2100"/>
                        </a:lnSpc>
                        <a:buFont typeface="Wingdings" panose="05000000000000000000" pitchFamily="2" charset="2"/>
                        <a:buNone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lnSpc>
                          <a:spcPts val="21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全国的な移動を伴うイベント又は参加者が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1,000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人を超えるようなイベントを開催する際には、そのイベントの開催要件等について、大阪府に事前に相談すること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lnSpc>
                          <a:spcPts val="21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lnSpc>
                          <a:spcPts val="21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全国的な感染拡大やイベントでのクラスターが発生し、国が業種別ガイドラインの見直しや収容率要件・人数上限の見直しを行った場合には、国に準じて対応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lnSpc>
                          <a:spcPts val="21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lnSpc>
                          <a:spcPts val="21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適切な感染防止策が実施されていないイベントや、リスクへの対応が整っていないイベントは、開催自粛を要請することも検討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342747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7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0" y="559558"/>
            <a:ext cx="1255594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参考資料２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670275" y="559558"/>
            <a:ext cx="1255594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参考資料２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91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571661"/>
              </p:ext>
            </p:extLst>
          </p:nvPr>
        </p:nvGraphicFramePr>
        <p:xfrm>
          <a:off x="98541" y="136436"/>
          <a:ext cx="11951620" cy="6619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5810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5810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463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月４日～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15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16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29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6155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8</a:t>
            </a:fld>
            <a:endParaRPr kumimoji="1"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116426" y="606198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100" dirty="0"/>
              <a:t>※</a:t>
            </a:r>
            <a:r>
              <a:rPr lang="ja-JP" altLang="en-US" sz="1100" dirty="0"/>
              <a:t>詳細：令和２年</a:t>
            </a:r>
            <a:r>
              <a:rPr lang="en-US" altLang="ja-JP" sz="1100" dirty="0"/>
              <a:t>11</a:t>
            </a:r>
            <a:r>
              <a:rPr lang="ja-JP" altLang="en-US" sz="1100" dirty="0"/>
              <a:t>月</a:t>
            </a:r>
            <a:r>
              <a:rPr lang="en-US" altLang="ja-JP" sz="1100" dirty="0"/>
              <a:t>12</a:t>
            </a:r>
            <a:r>
              <a:rPr lang="ja-JP" altLang="en-US" sz="1100" dirty="0"/>
              <a:t>日付国事務連絡「来年</a:t>
            </a:r>
            <a:r>
              <a:rPr lang="en-US" altLang="ja-JP" sz="1100" dirty="0"/>
              <a:t>2</a:t>
            </a:r>
            <a:r>
              <a:rPr lang="ja-JP" altLang="en-US" sz="1100" dirty="0"/>
              <a:t>月末までの催物の開催制限、イベント等に</a:t>
            </a:r>
            <a:r>
              <a:rPr lang="ja-JP" altLang="en-US" sz="1100" dirty="0" err="1" smtClean="0"/>
              <a:t>お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ける</a:t>
            </a:r>
            <a:r>
              <a:rPr lang="ja-JP" altLang="en-US" sz="1100" dirty="0"/>
              <a:t>感染拡大防止ガイドライン遵守徹底に向けた取組強化等について」参照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8541" y="2739687"/>
            <a:ext cx="5933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/>
              <a:t>※1</a:t>
            </a:r>
            <a:r>
              <a:rPr lang="ja-JP" altLang="en-US" sz="1100" dirty="0" smtClean="0"/>
              <a:t>：異なる</a:t>
            </a:r>
            <a:r>
              <a:rPr lang="ja-JP" altLang="en-US" sz="1100" dirty="0"/>
              <a:t>グループ間では座席を１席空け、同一グループ（５人以内に限る）内では</a:t>
            </a:r>
            <a:r>
              <a:rPr lang="ja-JP" altLang="en-US" sz="1100" dirty="0" smtClean="0"/>
              <a:t>座席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  間隔を設けなく</a:t>
            </a:r>
            <a:r>
              <a:rPr lang="ja-JP" altLang="en-US" sz="1100" dirty="0"/>
              <a:t>ともよい。すなわち、収容率は</a:t>
            </a:r>
            <a:r>
              <a:rPr lang="en-US" altLang="ja-JP" sz="1100" dirty="0"/>
              <a:t>50</a:t>
            </a:r>
            <a:r>
              <a:rPr lang="ja-JP" altLang="en-US" sz="1100" dirty="0"/>
              <a:t>％を超える場合がある。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8541" y="3170574"/>
            <a:ext cx="60372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/>
              <a:t>※2:</a:t>
            </a:r>
            <a:r>
              <a:rPr lang="ja-JP" altLang="en-US" sz="1100" dirty="0" smtClean="0"/>
              <a:t>「イベント中の食事を伴う催物」は、必要な感染防止策が担保され、イベント中の発声が</a:t>
            </a:r>
            <a:endParaRPr lang="en-US" altLang="ja-JP" sz="1100" dirty="0" smtClean="0"/>
          </a:p>
          <a:p>
            <a:r>
              <a:rPr lang="en-US" altLang="ja-JP" sz="1100" dirty="0"/>
              <a:t> </a:t>
            </a:r>
            <a:r>
              <a:rPr lang="en-US" altLang="ja-JP" sz="1100" dirty="0" smtClean="0"/>
              <a:t>       </a:t>
            </a:r>
            <a:r>
              <a:rPr lang="ja-JP" altLang="en-US" sz="1100" dirty="0" smtClean="0"/>
              <a:t>ない場合に限り、「大声での歓声・声援等がないことを前提としうるもの」と取り扱う</a:t>
            </a:r>
            <a:endParaRPr lang="en-US" altLang="ja-JP" sz="1100" dirty="0" smtClean="0"/>
          </a:p>
          <a:p>
            <a:r>
              <a:rPr lang="en-US" altLang="ja-JP" sz="1100" dirty="0"/>
              <a:t> </a:t>
            </a:r>
            <a:r>
              <a:rPr lang="en-US" altLang="ja-JP" sz="1100" dirty="0" smtClean="0"/>
              <a:t>       </a:t>
            </a:r>
            <a:r>
              <a:rPr lang="ja-JP" altLang="en-US" sz="1100" dirty="0" smtClean="0"/>
              <a:t>ことを可とする。</a:t>
            </a:r>
            <a:endParaRPr kumimoji="1" lang="ja-JP" altLang="en-US" sz="11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99" y="3944647"/>
            <a:ext cx="5780939" cy="211734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20" y="669775"/>
            <a:ext cx="5922695" cy="19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4219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9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12" y="3144800"/>
            <a:ext cx="121988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729417"/>
              </p:ext>
            </p:extLst>
          </p:nvPr>
        </p:nvGraphicFramePr>
        <p:xfrm>
          <a:off x="97804" y="71765"/>
          <a:ext cx="11943332" cy="664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1738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月４日～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15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16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29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6073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●施設について（府有施設を含む）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➢施設（事業者）に対し、次の内容を要請。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１．従業員等に対し、できる限り、不要不急の外出を自粛する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よう求めること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２．従業員等に対し、「５人以上」「２時間以上」の宴会・飲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み会を控えるよう求めること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ja-JP" altLang="en-US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３．従業員等に対し、</a:t>
                      </a:r>
                      <a:r>
                        <a:rPr lang="en-US" altLang="ja-JP" sz="1600" b="0" u="none" dirty="0" err="1" smtClean="0">
                          <a:solidFill>
                            <a:schemeClr val="tx1"/>
                          </a:solidFill>
                        </a:rPr>
                        <a:t>GoToEat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キャンペーンで付与されたポイ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ント又は既発行の食事券、府少人数利用・飲食店応援キャ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ンペーン事業で付与されたポイントを利用した飲食を控え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</a:t>
                      </a:r>
                      <a:r>
                        <a:rPr lang="ja-JP" altLang="en-US" sz="1600" b="0" u="none" dirty="0" err="1" smtClean="0">
                          <a:solidFill>
                            <a:schemeClr val="tx1"/>
                          </a:solidFill>
                        </a:rPr>
                        <a:t>るよう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求めること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（要請期間の開始は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11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月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27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日から）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４．従業員等に少しでも症状がある場合は、休暇を取得しや</a:t>
                      </a:r>
                      <a:r>
                        <a:rPr lang="ja-JP" altLang="en-US" sz="1600" b="0" dirty="0" err="1" smtClean="0"/>
                        <a:t>す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い環境を整えるとともに検査受診を勧めること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　　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５．業種別ガイドラインを遵守 （感染防止宣言ステッカーの導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入）すること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ja-JP" altLang="en-US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６．飲食店においては以下に留意すること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　　・パーテーションの活用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　　・会話の際は、マスク・フェイスシールドを着用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ja-JP" sz="1600" b="0" dirty="0" smtClean="0"/>
                        <a:t>        </a:t>
                      </a:r>
                      <a:r>
                        <a:rPr lang="ja-JP" altLang="en-US" sz="1600" b="0" dirty="0" smtClean="0"/>
                        <a:t>（食事中のマスクの活用を含む）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　　・斜め向かいに座る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　　・</a:t>
                      </a:r>
                      <a:r>
                        <a:rPr lang="en-US" altLang="ja-JP" sz="1600" b="0" dirty="0" smtClean="0"/>
                        <a:t>CO</a:t>
                      </a:r>
                      <a:r>
                        <a:rPr lang="ja-JP" altLang="en-US" sz="1600" b="0" dirty="0" smtClean="0"/>
                        <a:t>２センサー等を活用し、換気状況が適切か確認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ja-JP" altLang="en-US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７．休憩室、喫煙所、更衣室などでのマスクを外した状態での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会話は控えること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　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８．業種別ガイドラインを遵守（感染防止宣言ステッカーの導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入）していない、接待を伴う飲食店及び酒類の提供を行う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飲食店の利用を自粛すること。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ja-JP" altLang="en-US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９．国の接触確認アプリ「ＣＯＣＯＡ」、大阪コロナ追跡シス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テムの導入、又は名簿作成など追跡対策をとること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●施設について（府有施設を含む）</a:t>
                      </a:r>
                      <a:endParaRPr lang="en-US" altLang="ja-JP" sz="16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➢施設（事業者）に対し、次の内容を要請。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１．従業員等に対し、不要不急の外出を自粛するよう求める　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こと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２．（略）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３．（略）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４．（略）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５．（略）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６．（略）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７．（略）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８．（略）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９．（略）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612944" y="436367"/>
            <a:ext cx="1255594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参考資料３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633881" y="436366"/>
            <a:ext cx="1255594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参考資料３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645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4211</TotalTime>
  <Words>3180</Words>
  <Application>Microsoft Office PowerPoint</Application>
  <PresentationFormat>ワイド画面</PresentationFormat>
  <Paragraphs>518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田中　淳也</dc:creator>
  <cp:lastModifiedBy>小原　朋子</cp:lastModifiedBy>
  <cp:revision>92</cp:revision>
  <cp:lastPrinted>2020-12-14T07:13:30Z</cp:lastPrinted>
  <dcterms:created xsi:type="dcterms:W3CDTF">2020-05-20T11:17:35Z</dcterms:created>
  <dcterms:modified xsi:type="dcterms:W3CDTF">2020-12-14T07:21:03Z</dcterms:modified>
</cp:coreProperties>
</file>