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99" r:id="rId3"/>
    <p:sldId id="304" r:id="rId4"/>
    <p:sldId id="306" r:id="rId5"/>
    <p:sldId id="308" r:id="rId6"/>
    <p:sldId id="309" r:id="rId7"/>
    <p:sldId id="307" r:id="rId8"/>
    <p:sldId id="284" r:id="rId9"/>
    <p:sldId id="287" r:id="rId10"/>
    <p:sldId id="285"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552"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2020/12/14</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2020/12/14</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3124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51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3</a:t>
            </a:fld>
            <a:endParaRPr kumimoji="1" lang="ja-JP" altLang="en-US"/>
          </a:p>
        </p:txBody>
      </p:sp>
    </p:spTree>
    <p:extLst>
      <p:ext uri="{BB962C8B-B14F-4D97-AF65-F5344CB8AC3E}">
        <p14:creationId xmlns:p14="http://schemas.microsoft.com/office/powerpoint/2010/main" val="95063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256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5</a:t>
            </a:fld>
            <a:endParaRPr kumimoji="1" lang="ja-JP" altLang="en-US"/>
          </a:p>
        </p:txBody>
      </p:sp>
    </p:spTree>
    <p:extLst>
      <p:ext uri="{BB962C8B-B14F-4D97-AF65-F5344CB8AC3E}">
        <p14:creationId xmlns:p14="http://schemas.microsoft.com/office/powerpoint/2010/main" val="185650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8085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8</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10</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2020/12/14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8098" y="342952"/>
            <a:ext cx="812657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レッド</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a:t>
            </a:r>
            <a:r>
              <a:rPr lang="ja-JP" altLang="en-US" sz="2400" b="1" dirty="0" smtClean="0">
                <a:latin typeface="游ゴシック" panose="020F0502020204030204"/>
                <a:ea typeface="游ゴシック" panose="020B0400000000000000" pitchFamily="50" charset="-128"/>
              </a:rPr>
              <a:t>非常</a:t>
            </a:r>
            <a:r>
              <a:rPr lang="ja-JP" altLang="en-US" sz="2400" b="1" dirty="0">
                <a:latin typeface="游ゴシック" panose="020F0502020204030204"/>
                <a:ea typeface="游ゴシック" panose="020B0400000000000000" pitchFamily="50" charset="-128"/>
              </a:rPr>
              <a:t>事態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308098" y="926144"/>
            <a:ext cx="12541718" cy="1869358"/>
          </a:xfrm>
          <a:prstGeom prst="rect">
            <a:avLst/>
          </a:prstGeom>
          <a:noFill/>
          <a:ln w="28575">
            <a:noFill/>
          </a:ln>
        </p:spPr>
        <p:txBody>
          <a:bodyPr wrap="square" rtlCol="0">
            <a:spAutoFit/>
          </a:bodyPr>
          <a:lstStyle/>
          <a:p>
            <a:pPr marL="0" marR="0" lvl="0" indent="0" algn="l" defTabSz="914400" rtl="0" eaLnBrk="1" fontAlgn="auto" latinLnBrk="0" hangingPunct="1">
              <a:lnSpc>
                <a:spcPts val="28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8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要請期間　</a:t>
            </a:r>
            <a:r>
              <a:rPr kumimoji="1" lang="ja-JP" altLang="en-US" sz="2000" b="1" i="0" u="sng"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rPr>
              <a:t>レッドステージ１の期間（</a:t>
            </a:r>
            <a:r>
              <a:rPr lang="en-US" altLang="ja-JP" sz="2000" b="1" u="sng" spc="-130" dirty="0" smtClean="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spc="-130" dirty="0">
                <a:solidFill>
                  <a:srgbClr val="FF0000"/>
                </a:solidFill>
                <a:latin typeface="游ゴシック" panose="020F0502020204030204"/>
                <a:ea typeface="游ゴシック" panose="020B0400000000000000" pitchFamily="50" charset="-128"/>
              </a:rPr>
              <a:t>16</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r>
              <a:rPr lang="en-US" altLang="ja-JP" sz="2000" b="1" u="sng" spc="-130" dirty="0" smtClean="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spc="-130" dirty="0">
                <a:solidFill>
                  <a:srgbClr val="FF0000"/>
                </a:solidFill>
                <a:latin typeface="游ゴシック" panose="020F0502020204030204"/>
                <a:ea typeface="游ゴシック" panose="020B0400000000000000" pitchFamily="50" charset="-128"/>
              </a:rPr>
              <a:t>29</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endParaRPr kumimoji="1" lang="en-US" altLang="ja-JP"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endParaRPr kumimoji="1" lang="en-US" altLang="ja-JP" sz="2000" b="1" i="0" u="none" strike="noStrike" kern="1200" cap="none" spc="-13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965915" y="2964721"/>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1275006" y="4014539"/>
            <a:ext cx="11226085"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上記のほか、現在、府民に要請している内容について</a:t>
            </a:r>
            <a:r>
              <a:rPr lang="ja-JP" altLang="en-US" dirty="0"/>
              <a:t>は</a:t>
            </a:r>
            <a:r>
              <a:rPr lang="ja-JP" altLang="en-US" dirty="0" smtClean="0"/>
              <a:t>、継続して要請を実施。（別添参考資料１）</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14" name="テキスト ボックス 13"/>
          <p:cNvSpPr txBox="1"/>
          <p:nvPr/>
        </p:nvSpPr>
        <p:spPr>
          <a:xfrm>
            <a:off x="945509" y="5194476"/>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18" name="正方形/長方形 17"/>
          <p:cNvSpPr/>
          <p:nvPr/>
        </p:nvSpPr>
        <p:spPr>
          <a:xfrm>
            <a:off x="1275007" y="5603033"/>
            <a:ext cx="11226085" cy="468975"/>
          </a:xfrm>
          <a:prstGeom prst="rect">
            <a:avLst/>
          </a:prstGeom>
        </p:spPr>
        <p:txBody>
          <a:bodyPr wrap="square">
            <a:spAutoFit/>
          </a:bodyPr>
          <a:lstStyle/>
          <a:p>
            <a:pPr>
              <a:lnSpc>
                <a:spcPct val="150000"/>
              </a:lnSpc>
              <a:defRPr/>
            </a:pPr>
            <a:r>
              <a:rPr lang="ja-JP" altLang="en-US" dirty="0" smtClean="0"/>
              <a:t>・現在の要請内容を、継続して実施。（別添参考資料２）</a:t>
            </a:r>
            <a:endParaRPr lang="en-US" altLang="ja-JP" dirty="0" smtClean="0"/>
          </a:p>
        </p:txBody>
      </p:sp>
      <p:sp>
        <p:nvSpPr>
          <p:cNvPr id="11" name="テキスト ボックス 10"/>
          <p:cNvSpPr txBox="1"/>
          <p:nvPr/>
        </p:nvSpPr>
        <p:spPr>
          <a:xfrm>
            <a:off x="10314559" y="204453"/>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1275006" y="3381316"/>
            <a:ext cx="12165612" cy="507831"/>
          </a:xfrm>
          <a:prstGeom prst="rect">
            <a:avLst/>
          </a:prstGeom>
        </p:spPr>
        <p:txBody>
          <a:bodyPr wrap="square">
            <a:spAutoFit/>
          </a:bodyPr>
          <a:lstStyle/>
          <a:p>
            <a:pPr>
              <a:lnSpc>
                <a:spcPct val="150000"/>
              </a:lnSpc>
              <a:defRPr/>
            </a:pPr>
            <a:r>
              <a:rPr lang="ja-JP" altLang="en-US" b="1" dirty="0" smtClean="0">
                <a:solidFill>
                  <a:srgbClr val="FF0000"/>
                </a:solidFill>
              </a:rPr>
              <a:t>・不要不急の外出を自粛すること</a:t>
            </a:r>
            <a:r>
              <a:rPr lang="ja-JP" altLang="en-US" b="1" dirty="0"/>
              <a:t>　</a:t>
            </a:r>
            <a:endParaRPr lang="en-US" altLang="ja-JP" b="1" dirty="0" smtClean="0"/>
          </a:p>
        </p:txBody>
      </p:sp>
      <p:sp>
        <p:nvSpPr>
          <p:cNvPr id="3" name="正方形/長方形 2"/>
          <p:cNvSpPr/>
          <p:nvPr/>
        </p:nvSpPr>
        <p:spPr>
          <a:xfrm>
            <a:off x="1275007" y="3363997"/>
            <a:ext cx="4365940" cy="551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7436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
        <p:nvSpPr>
          <p:cNvPr id="7" name="テキスト ボックス 6"/>
          <p:cNvSpPr txBox="1"/>
          <p:nvPr/>
        </p:nvSpPr>
        <p:spPr>
          <a:xfrm>
            <a:off x="0" y="294342"/>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21054" y="1084163"/>
            <a:ext cx="11970946" cy="5106526"/>
          </a:xfrm>
          <a:prstGeom prst="rect">
            <a:avLst/>
          </a:prstGeom>
          <a:noFill/>
          <a:ln w="19050">
            <a:noFill/>
          </a:ln>
        </p:spPr>
        <p:txBody>
          <a:bodyPr wrap="square" rtlCol="0">
            <a:spAutoFit/>
          </a:bodyPr>
          <a:lstStyle/>
          <a:p>
            <a:pPr>
              <a:lnSpc>
                <a:spcPts val="2300"/>
              </a:lnSpc>
            </a:pPr>
            <a:r>
              <a:rPr lang="ja-JP" altLang="en-US" b="1" dirty="0"/>
              <a:t>１</a:t>
            </a:r>
            <a:r>
              <a:rPr lang="ja-JP" altLang="en-US" b="1" dirty="0" smtClean="0"/>
              <a:t>．学生に</a:t>
            </a:r>
            <a:r>
              <a:rPr lang="ja-JP" altLang="en-US" b="1" dirty="0"/>
              <a:t>対し</a:t>
            </a:r>
            <a:r>
              <a:rPr lang="ja-JP" altLang="en-US" b="1" dirty="0" smtClean="0"/>
              <a:t>、不要不急の外出を自粛するよう呼びかけること</a:t>
            </a:r>
            <a:endParaRPr lang="en-US" altLang="ja-JP" b="1" dirty="0" smtClean="0"/>
          </a:p>
          <a:p>
            <a:pPr>
              <a:lnSpc>
                <a:spcPts val="2300"/>
              </a:lnSpc>
            </a:pPr>
            <a:endParaRPr lang="en-US" altLang="ja-JP" b="1" dirty="0" smtClean="0"/>
          </a:p>
          <a:p>
            <a:pPr>
              <a:lnSpc>
                <a:spcPts val="2300"/>
              </a:lnSpc>
            </a:pPr>
            <a:r>
              <a:rPr lang="ja-JP" altLang="en-US" b="1" dirty="0"/>
              <a:t>２</a:t>
            </a:r>
            <a:r>
              <a:rPr lang="ja-JP" altLang="en-US" b="1" dirty="0" smtClean="0"/>
              <a:t>．</a:t>
            </a:r>
            <a:r>
              <a:rPr lang="ja-JP" altLang="en-US" b="1" dirty="0"/>
              <a:t>学生</a:t>
            </a:r>
            <a:r>
              <a:rPr lang="ja-JP" altLang="en-US" b="1" dirty="0" smtClean="0"/>
              <a:t>に対し、「</a:t>
            </a:r>
            <a:r>
              <a:rPr lang="ja-JP" altLang="en-US" b="1" dirty="0"/>
              <a:t>５人以上」「２時間以上」の宴会・飲み会を控えるよう求める</a:t>
            </a:r>
            <a:r>
              <a:rPr lang="ja-JP" altLang="en-US" b="1" dirty="0" smtClean="0"/>
              <a:t>こと</a:t>
            </a:r>
            <a:endParaRPr lang="en-US" altLang="ja-JP" b="1" dirty="0" smtClean="0"/>
          </a:p>
          <a:p>
            <a:pPr>
              <a:lnSpc>
                <a:spcPts val="2300"/>
              </a:lnSpc>
            </a:pPr>
            <a:endParaRPr lang="en-US" altLang="ja-JP" b="1" dirty="0"/>
          </a:p>
          <a:p>
            <a:pPr>
              <a:lnSpc>
                <a:spcPts val="2300"/>
              </a:lnSpc>
              <a:defRPr/>
            </a:pPr>
            <a:r>
              <a:rPr lang="ja-JP" altLang="en-US" b="1" dirty="0">
                <a:latin typeface="游ゴシック" panose="020B0400000000000000" pitchFamily="50" charset="-128"/>
              </a:rPr>
              <a:t>３</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学生に対し、</a:t>
            </a:r>
            <a:r>
              <a:rPr lang="en-US" altLang="ja-JP" b="1" dirty="0" err="1">
                <a:latin typeface="游ゴシック" panose="020B0400000000000000" pitchFamily="50" charset="-128"/>
              </a:rPr>
              <a:t>GoToEat</a:t>
            </a:r>
            <a:r>
              <a:rPr lang="ja-JP" altLang="en-US" b="1" dirty="0">
                <a:latin typeface="游ゴシック" panose="020B0400000000000000" pitchFamily="50" charset="-128"/>
              </a:rPr>
              <a:t>キャンペーンで付与されたポイント又は既発行の食事券</a:t>
            </a:r>
            <a:r>
              <a:rPr lang="ja-JP" altLang="en-US" b="1" dirty="0" smtClean="0">
                <a:latin typeface="游ゴシック" panose="020B0400000000000000" pitchFamily="50" charset="-128"/>
              </a:rPr>
              <a:t>、府少人数利用・飲食店応援</a:t>
            </a:r>
            <a:endParaRPr lang="en-US" altLang="ja-JP" b="1" dirty="0">
              <a:latin typeface="游ゴシック" panose="020B0400000000000000" pitchFamily="50" charset="-128"/>
            </a:endParaRPr>
          </a:p>
          <a:p>
            <a:pPr>
              <a:lnSpc>
                <a:spcPts val="2300"/>
              </a:lnSpc>
              <a:defRPr/>
            </a:pPr>
            <a:r>
              <a:rPr lang="ja-JP" altLang="en-US" b="1" dirty="0" smtClean="0">
                <a:latin typeface="游ゴシック" panose="020B0400000000000000" pitchFamily="50" charset="-128"/>
              </a:rPr>
              <a:t>　　</a:t>
            </a:r>
            <a:r>
              <a:rPr lang="ja-JP" altLang="en-US" b="1" spc="-170" dirty="0" smtClean="0">
                <a:latin typeface="游ゴシック" panose="020B0400000000000000" pitchFamily="50" charset="-128"/>
              </a:rPr>
              <a:t>キャンペーン</a:t>
            </a:r>
            <a:r>
              <a:rPr lang="ja-JP" altLang="en-US" b="1" spc="-170" dirty="0">
                <a:latin typeface="游ゴシック" panose="020B0400000000000000" pitchFamily="50" charset="-128"/>
              </a:rPr>
              <a:t>事業で付与されたポイントを利用した飲食を控えるよう求める</a:t>
            </a:r>
            <a:r>
              <a:rPr lang="ja-JP" altLang="en-US" b="1" spc="-170" dirty="0" smtClean="0">
                <a:latin typeface="游ゴシック" panose="020B0400000000000000" pitchFamily="50" charset="-128"/>
              </a:rPr>
              <a:t>こと</a:t>
            </a:r>
            <a:endParaRPr lang="en-US" altLang="ja-JP" b="1" spc="-170" smtClean="0">
              <a:latin typeface="游ゴシック" panose="020B0400000000000000" pitchFamily="50" charset="-128"/>
            </a:endParaRPr>
          </a:p>
          <a:p>
            <a:pPr>
              <a:lnSpc>
                <a:spcPts val="2300"/>
              </a:lnSpc>
              <a:defRPr/>
            </a:pPr>
            <a:endParaRPr lang="en-US" altLang="ja-JP" b="1" dirty="0" smtClean="0"/>
          </a:p>
          <a:p>
            <a:pPr>
              <a:lnSpc>
                <a:spcPts val="2300"/>
              </a:lnSpc>
            </a:pPr>
            <a:r>
              <a:rPr lang="ja-JP" altLang="en-US" b="1" dirty="0"/>
              <a:t>４</a:t>
            </a:r>
            <a:r>
              <a:rPr lang="ja-JP" altLang="en-US" b="1" dirty="0" smtClean="0"/>
              <a:t>．学生に</a:t>
            </a:r>
            <a:r>
              <a:rPr lang="ja-JP" altLang="en-US" b="1" dirty="0"/>
              <a:t>少しでも症状が有る場合</a:t>
            </a:r>
            <a:r>
              <a:rPr lang="ja-JP" altLang="en-US" b="1" dirty="0" smtClean="0"/>
              <a:t>は登校させず、検査受診を勧めること</a:t>
            </a:r>
            <a:endParaRPr lang="en-US" altLang="ja-JP" b="1" dirty="0"/>
          </a:p>
          <a:p>
            <a:pPr>
              <a:lnSpc>
                <a:spcPts val="2300"/>
              </a:lnSpc>
            </a:pPr>
            <a:endParaRPr lang="en-US" altLang="ja-JP" b="1" dirty="0" smtClean="0"/>
          </a:p>
          <a:p>
            <a:pPr>
              <a:lnSpc>
                <a:spcPts val="2300"/>
              </a:lnSpc>
            </a:pPr>
            <a:r>
              <a:rPr lang="ja-JP" altLang="en-US" b="1" dirty="0"/>
              <a:t>５</a:t>
            </a:r>
            <a:r>
              <a:rPr lang="ja-JP" altLang="en-US" b="1" dirty="0" smtClean="0"/>
              <a:t>．寒い環境においても、適度な保湿、適切な換気（</a:t>
            </a:r>
            <a:r>
              <a:rPr lang="en-US" altLang="ja-JP" b="1" dirty="0" smtClean="0"/>
              <a:t>CO</a:t>
            </a:r>
            <a:r>
              <a:rPr lang="ja-JP" altLang="en-US" b="1" dirty="0" smtClean="0"/>
              <a:t>２センサーの活用による確認等）を実施すること</a:t>
            </a:r>
            <a:endParaRPr lang="en-US" altLang="ja-JP" b="1" dirty="0" smtClean="0"/>
          </a:p>
          <a:p>
            <a:pPr>
              <a:lnSpc>
                <a:spcPts val="2300"/>
              </a:lnSpc>
            </a:pPr>
            <a:endParaRPr lang="en-US" altLang="ja-JP" b="1" dirty="0"/>
          </a:p>
          <a:p>
            <a:pPr>
              <a:lnSpc>
                <a:spcPts val="2300"/>
              </a:lnSpc>
            </a:pPr>
            <a:r>
              <a:rPr lang="ja-JP" altLang="en-US" b="1" dirty="0"/>
              <a:t>６</a:t>
            </a:r>
            <a:r>
              <a:rPr lang="ja-JP" altLang="en-US" b="1" dirty="0" smtClean="0"/>
              <a:t>．</a:t>
            </a:r>
            <a:r>
              <a:rPr lang="ja-JP" altLang="en-US" b="1" dirty="0"/>
              <a:t>高齢者と日常的に接する学生は、感染リスクの高い環境を避けること</a:t>
            </a:r>
            <a:endParaRPr lang="en-US" altLang="ja-JP" b="1" dirty="0"/>
          </a:p>
          <a:p>
            <a:pPr>
              <a:lnSpc>
                <a:spcPts val="2300"/>
              </a:lnSpc>
            </a:pPr>
            <a:endParaRPr lang="en-US" altLang="ja-JP" b="1" dirty="0"/>
          </a:p>
          <a:p>
            <a:pPr>
              <a:lnSpc>
                <a:spcPts val="2300"/>
              </a:lnSpc>
            </a:pPr>
            <a:r>
              <a:rPr lang="ja-JP" altLang="en-US" b="1" dirty="0"/>
              <a:t>７</a:t>
            </a:r>
            <a:r>
              <a:rPr lang="ja-JP" altLang="en-US" b="1" dirty="0" smtClean="0"/>
              <a:t>．</a:t>
            </a:r>
            <a:r>
              <a:rPr lang="ja-JP" altLang="en-US" b="1" dirty="0"/>
              <a:t>寮やクラブ・サークル活動での感染防止</a:t>
            </a:r>
            <a:r>
              <a:rPr lang="ja-JP" altLang="en-US" b="1" dirty="0" smtClean="0"/>
              <a:t>対策（マスクの着用等）を</a:t>
            </a:r>
            <a:r>
              <a:rPr lang="ja-JP" altLang="en-US" b="1" dirty="0"/>
              <a:t>徹底する</a:t>
            </a:r>
            <a:r>
              <a:rPr lang="ja-JP" altLang="en-US" b="1" dirty="0" smtClean="0"/>
              <a:t>こと</a:t>
            </a:r>
            <a:endParaRPr lang="en-US" altLang="ja-JP" b="1" dirty="0" smtClean="0"/>
          </a:p>
          <a:p>
            <a:pPr>
              <a:lnSpc>
                <a:spcPts val="2300"/>
              </a:lnSpc>
            </a:pPr>
            <a:endParaRPr lang="en-US" altLang="ja-JP" b="1" dirty="0"/>
          </a:p>
          <a:p>
            <a:pPr>
              <a:lnSpc>
                <a:spcPts val="2300"/>
              </a:lnSpc>
            </a:pPr>
            <a:r>
              <a:rPr lang="ja-JP" altLang="en-US" b="1" dirty="0"/>
              <a:t>８</a:t>
            </a:r>
            <a:r>
              <a:rPr lang="ja-JP" altLang="en-US" b="1" dirty="0" smtClean="0"/>
              <a:t>．</a:t>
            </a:r>
            <a:r>
              <a:rPr lang="ja-JP" altLang="en-US" b="1" dirty="0"/>
              <a:t>業種別ガイドラインを遵守（感染防止宣言ステッカーの導入）していない、接待を伴う飲食店及び酒類の</a:t>
            </a:r>
            <a:endParaRPr lang="en-US" altLang="ja-JP" b="1" dirty="0"/>
          </a:p>
          <a:p>
            <a:pPr>
              <a:lnSpc>
                <a:spcPts val="2300"/>
              </a:lnSpc>
            </a:pPr>
            <a:r>
              <a:rPr lang="ja-JP" altLang="en-US" b="1" dirty="0"/>
              <a:t>　　提供を行う飲食店の利用を自粛する</a:t>
            </a:r>
            <a:r>
              <a:rPr lang="ja-JP" altLang="en-US" b="1" dirty="0" smtClean="0"/>
              <a:t>こと</a:t>
            </a:r>
            <a:endParaRPr lang="en-US" altLang="ja-JP" b="1" dirty="0"/>
          </a:p>
        </p:txBody>
      </p:sp>
      <p:sp>
        <p:nvSpPr>
          <p:cNvPr id="6" name="正方形/長方形 5"/>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参考資料６</a:t>
            </a:r>
            <a:endParaRPr kumimoji="1" lang="ja-JP" altLang="en-US" dirty="0">
              <a:solidFill>
                <a:schemeClr val="tx1"/>
              </a:solidFill>
            </a:endParaRPr>
          </a:p>
        </p:txBody>
      </p:sp>
      <p:sp>
        <p:nvSpPr>
          <p:cNvPr id="9" name="正方形/長方形 8"/>
          <p:cNvSpPr/>
          <p:nvPr/>
        </p:nvSpPr>
        <p:spPr>
          <a:xfrm>
            <a:off x="221054" y="1084163"/>
            <a:ext cx="7287329"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412123" y="925827"/>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solidFill>
                  <a:srgbClr val="FF0000"/>
                </a:solidFill>
                <a:latin typeface="游ゴシック" panose="020F0502020204030204"/>
                <a:ea typeface="游ゴシック" panose="020B0400000000000000" pitchFamily="50" charset="-128"/>
              </a:rPr>
              <a:t>大阪市全域</a:t>
            </a:r>
            <a:endParaRPr kumimoji="1" lang="en-US" altLang="ja-JP" sz="20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lang="en-US" altLang="ja-JP" sz="2000" b="1" u="sng" spc="-130" dirty="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spc="-130" dirty="0">
                <a:solidFill>
                  <a:srgbClr val="FF0000"/>
                </a:solidFill>
                <a:latin typeface="游ゴシック" panose="020F0502020204030204"/>
                <a:ea typeface="游ゴシック" panose="020B0400000000000000" pitchFamily="50" charset="-128"/>
              </a:rPr>
              <a:t>16</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r>
              <a:rPr lang="en-US" altLang="ja-JP" sz="2000" b="1" u="sng" spc="-130" dirty="0" smtClean="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spc="-130" dirty="0">
                <a:solidFill>
                  <a:srgbClr val="FF0000"/>
                </a:solidFill>
                <a:latin typeface="游ゴシック" panose="020F0502020204030204"/>
                <a:ea typeface="游ゴシック" panose="020B0400000000000000" pitchFamily="50" charset="-128"/>
              </a:rPr>
              <a:t>29</a:t>
            </a:r>
            <a:r>
              <a:rPr kumimoji="1" lang="ja-JP" altLang="en-US" sz="2000" b="1" i="0" u="sng"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endParaRPr kumimoji="1" lang="en-US" altLang="ja-JP" sz="2000" b="1" i="0" u="none" strike="noStrike" kern="1200" cap="none" spc="-13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2988640305"/>
              </p:ext>
            </p:extLst>
          </p:nvPr>
        </p:nvGraphicFramePr>
        <p:xfrm>
          <a:off x="780709" y="2384238"/>
          <a:ext cx="10918210" cy="2459140"/>
        </p:xfrm>
        <a:graphic>
          <a:graphicData uri="http://schemas.openxmlformats.org/drawingml/2006/table">
            <a:tbl>
              <a:tblPr firstRow="1" bandRow="1">
                <a:tableStyleId>{5940675A-B579-460E-94D1-54222C63F5DA}</a:tableStyleId>
              </a:tblPr>
              <a:tblGrid>
                <a:gridCol w="3712193">
                  <a:extLst>
                    <a:ext uri="{9D8B030D-6E8A-4147-A177-3AD203B41FA5}">
                      <a16:colId xmlns:a16="http://schemas.microsoft.com/office/drawing/2014/main" val="281278"/>
                    </a:ext>
                  </a:extLst>
                </a:gridCol>
                <a:gridCol w="3316406">
                  <a:extLst>
                    <a:ext uri="{9D8B030D-6E8A-4147-A177-3AD203B41FA5}">
                      <a16:colId xmlns:a16="http://schemas.microsoft.com/office/drawing/2014/main" val="2576488235"/>
                    </a:ext>
                  </a:extLst>
                </a:gridCol>
                <a:gridCol w="3889611">
                  <a:extLst>
                    <a:ext uri="{9D8B030D-6E8A-4147-A177-3AD203B41FA5}">
                      <a16:colId xmlns:a16="http://schemas.microsoft.com/office/drawing/2014/main" val="2806394976"/>
                    </a:ext>
                  </a:extLst>
                </a:gridCol>
              </a:tblGrid>
              <a:tr h="442380">
                <a:tc gridSpan="2">
                  <a:txBody>
                    <a:bodyPr/>
                    <a:lstStyle/>
                    <a:p>
                      <a:pPr algn="ctr"/>
                      <a:r>
                        <a:rPr kumimoji="1" lang="ja-JP" altLang="en-US" dirty="0" smtClean="0"/>
                        <a:t>対象施設</a:t>
                      </a:r>
                      <a:endParaRPr kumimoji="1" lang="en-US" altLang="ja-JP" dirty="0" smtClean="0"/>
                    </a:p>
                  </a:txBody>
                  <a:tcPr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dirty="0" smtClean="0"/>
                        <a:t>要請内容</a:t>
                      </a:r>
                      <a:endParaRPr kumimoji="1" lang="ja-JP" altLang="en-US" dirty="0"/>
                    </a:p>
                  </a:txBody>
                  <a:tcPr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828618"/>
                  </a:ext>
                </a:extLst>
              </a:tr>
              <a:tr h="731520">
                <a:tc rowSpan="2">
                  <a:txBody>
                    <a:bodyPr/>
                    <a:lstStyle/>
                    <a:p>
                      <a:pPr algn="l"/>
                      <a:r>
                        <a:rPr kumimoji="1" lang="ja-JP" altLang="en-US" b="1" dirty="0" smtClean="0"/>
                        <a:t>接待を伴う飲食店</a:t>
                      </a:r>
                      <a:endParaRPr kumimoji="1" lang="en-US" altLang="ja-JP" b="1" dirty="0" smtClean="0"/>
                    </a:p>
                    <a:p>
                      <a:pPr algn="l"/>
                      <a:r>
                        <a:rPr kumimoji="1" lang="en-US" altLang="ja-JP" b="1" dirty="0" smtClean="0"/>
                        <a:t>(</a:t>
                      </a:r>
                      <a:r>
                        <a:rPr kumimoji="1" lang="ja-JP" altLang="en-US" b="1" dirty="0" smtClean="0"/>
                        <a:t>キャバレー、ホストクラブ等）、</a:t>
                      </a:r>
                      <a:endParaRPr kumimoji="1" lang="en-US" altLang="ja-JP" b="1" dirty="0" smtClean="0"/>
                    </a:p>
                    <a:p>
                      <a:pPr algn="l"/>
                      <a:r>
                        <a:rPr kumimoji="1" lang="ja-JP" altLang="en-US" b="1" dirty="0" smtClean="0">
                          <a:solidFill>
                            <a:schemeClr val="tx1"/>
                          </a:solidFill>
                        </a:rPr>
                        <a:t>政令対象</a:t>
                      </a:r>
                      <a:r>
                        <a:rPr kumimoji="1" lang="en-US" altLang="ja-JP" b="1" dirty="0" smtClean="0">
                          <a:solidFill>
                            <a:schemeClr val="tx1"/>
                          </a:solidFill>
                        </a:rPr>
                        <a:t>※</a:t>
                      </a:r>
                      <a:r>
                        <a:rPr kumimoji="1" lang="ja-JP" altLang="en-US" b="1" dirty="0" smtClean="0">
                          <a:solidFill>
                            <a:schemeClr val="tx1"/>
                          </a:solidFill>
                        </a:rPr>
                        <a:t>の酒類の提供を行う飲食店（バー、ナイトクラブ、カラオケ店等）</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業種別ガイドラインを遵守（感染防止宣言ステッカーを導入）</a:t>
                      </a:r>
                      <a:r>
                        <a:rPr kumimoji="1" lang="ja-JP" altLang="en-US" b="1" dirty="0" smtClean="0"/>
                        <a:t>していない</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ja-JP" altLang="en-US" b="1" dirty="0" smtClean="0"/>
                        <a:t>休業を要請</a:t>
                      </a:r>
                      <a:endParaRPr kumimoji="1" lang="ja-JP" altLang="en-US" b="1" dirty="0"/>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05795442"/>
                  </a:ext>
                </a:extLst>
              </a:tr>
              <a:tr h="731520">
                <a:tc vMerge="1">
                  <a:txBody>
                    <a:bodyPr/>
                    <a:lstStyle/>
                    <a:p>
                      <a:endParaRPr kumimoji="1" lang="ja-JP" altLang="en-US"/>
                    </a:p>
                  </a:txBody>
                  <a:tcPr/>
                </a:tc>
                <a:tc>
                  <a:txBody>
                    <a:bodyPr/>
                    <a:lstStyle/>
                    <a:p>
                      <a:pPr algn="l"/>
                      <a:r>
                        <a:rPr kumimoji="1" lang="ja-JP" altLang="en-US" b="0" dirty="0" smtClean="0"/>
                        <a:t>遵守（導入）</a:t>
                      </a:r>
                      <a:r>
                        <a:rPr kumimoji="1" lang="ja-JP" altLang="en-US" b="1" dirty="0" smtClean="0"/>
                        <a:t>している</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b="1" dirty="0" smtClean="0"/>
                        <a:t>営業時間短縮（５時～</a:t>
                      </a:r>
                      <a:r>
                        <a:rPr kumimoji="1" lang="en-US" altLang="ja-JP" b="1" dirty="0" smtClean="0"/>
                        <a:t>21</a:t>
                      </a:r>
                      <a:r>
                        <a:rPr kumimoji="1" lang="ja-JP" altLang="en-US" b="1" dirty="0" smtClean="0"/>
                        <a:t>時）を要請</a:t>
                      </a:r>
                      <a:endParaRPr kumimoji="1" lang="ja-JP" altLang="en-US" b="1" dirty="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469372"/>
                  </a:ext>
                </a:extLst>
              </a:tr>
              <a:tr h="370840">
                <a:tc gridSpan="2">
                  <a:txBody>
                    <a:bodyPr/>
                    <a:lstStyle/>
                    <a:p>
                      <a:pPr algn="l"/>
                      <a:r>
                        <a:rPr kumimoji="1" lang="ja-JP" altLang="en-US" b="1" dirty="0" smtClean="0"/>
                        <a:t>その他の酒類の提供を行う飲食店</a:t>
                      </a:r>
                      <a:r>
                        <a:rPr kumimoji="1" lang="en-US" altLang="ja-JP" b="1" dirty="0" smtClean="0"/>
                        <a:t>(</a:t>
                      </a:r>
                      <a:r>
                        <a:rPr kumimoji="1" lang="ja-JP" altLang="en-US" b="1" dirty="0" smtClean="0"/>
                        <a:t>居酒屋等）</a:t>
                      </a:r>
                      <a:endParaRPr kumimoji="1" lang="en-US" altLang="ja-JP" b="1" dirty="0" smtClean="0"/>
                    </a:p>
                  </a:txBody>
                  <a:tcPr anchor="ctr">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smtClean="0"/>
                        <a:t>営業時間短縮（５時～</a:t>
                      </a:r>
                      <a:r>
                        <a:rPr kumimoji="1" lang="en-US" altLang="ja-JP" b="1" dirty="0" smtClean="0"/>
                        <a:t>21</a:t>
                      </a:r>
                      <a:r>
                        <a:rPr kumimoji="1" lang="ja-JP" altLang="en-US" b="1" dirty="0" smtClean="0"/>
                        <a:t>時）を要請</a:t>
                      </a:r>
                      <a:endParaRPr kumimoji="1" lang="en-US" altLang="ja-JP" b="1" dirty="0" smtClean="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93890928"/>
                  </a:ext>
                </a:extLst>
              </a:tr>
            </a:tbl>
          </a:graphicData>
        </a:graphic>
      </p:graphicFrame>
      <p:sp>
        <p:nvSpPr>
          <p:cNvPr id="22" name="テキスト ボックス 21"/>
          <p:cNvSpPr txBox="1"/>
          <p:nvPr/>
        </p:nvSpPr>
        <p:spPr>
          <a:xfrm>
            <a:off x="780709" y="4870628"/>
            <a:ext cx="11902409" cy="369332"/>
          </a:xfrm>
          <a:prstGeom prst="rect">
            <a:avLst/>
          </a:prstGeom>
          <a:noFill/>
          <a:ln w="28575">
            <a:noFill/>
          </a:ln>
        </p:spPr>
        <p:txBody>
          <a:bodyPr wrap="square" rtlCol="0">
            <a:spAutoFit/>
          </a:bodyPr>
          <a:lstStyle/>
          <a:p>
            <a:r>
              <a:rPr lang="en-US" altLang="ja-JP" b="1" dirty="0" smtClean="0"/>
              <a:t>※</a:t>
            </a:r>
            <a:r>
              <a:rPr lang="ja-JP" altLang="en-US" b="1" dirty="0" smtClean="0"/>
              <a:t>　特措法施行令第</a:t>
            </a:r>
            <a:r>
              <a:rPr lang="en-US" altLang="ja-JP" b="1" dirty="0" smtClean="0"/>
              <a:t>11</a:t>
            </a:r>
            <a:r>
              <a:rPr lang="ja-JP" altLang="en-US" b="1" dirty="0" smtClean="0"/>
              <a:t>条第１項各号に掲げる</a:t>
            </a:r>
            <a:r>
              <a:rPr lang="ja-JP" altLang="en-US" b="1" dirty="0"/>
              <a:t>施設</a:t>
            </a:r>
            <a:endParaRPr lang="en-US" altLang="ja-JP" b="1" u="sng" spc="-100" dirty="0" smtClean="0"/>
          </a:p>
        </p:txBody>
      </p:sp>
      <p:sp>
        <p:nvSpPr>
          <p:cNvPr id="7" name="正方形/長方形 6"/>
          <p:cNvSpPr/>
          <p:nvPr/>
        </p:nvSpPr>
        <p:spPr>
          <a:xfrm>
            <a:off x="780708" y="5648758"/>
            <a:ext cx="11698919" cy="1754326"/>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上記のほか、現在、施設に要請している内容については、継続して要請を実施。（別添参考資料３）</a:t>
            </a:r>
            <a:endParaRPr lang="en-US" altLang="ja-JP" dirty="0" smtClean="0"/>
          </a:p>
          <a:p>
            <a:pPr>
              <a:lnSpc>
                <a:spcPct val="150000"/>
              </a:lnSpc>
              <a:defRPr/>
            </a:pPr>
            <a:r>
              <a:rPr lang="ja-JP" altLang="en-US" dirty="0"/>
              <a:t>　</a:t>
            </a:r>
            <a:r>
              <a:rPr lang="ja-JP" altLang="en-US" dirty="0" smtClean="0"/>
              <a:t>　</a:t>
            </a:r>
            <a:endParaRPr lang="en-US" altLang="ja-JP" dirty="0" smtClean="0"/>
          </a:p>
          <a:p>
            <a:pPr>
              <a:lnSpc>
                <a:spcPct val="150000"/>
              </a:lnSpc>
              <a:defRPr/>
            </a:pPr>
            <a:endParaRPr lang="en-US" altLang="ja-JP" dirty="0" smtClean="0"/>
          </a:p>
          <a:p>
            <a:pPr>
              <a:lnSpc>
                <a:spcPct val="150000"/>
              </a:lnSpc>
              <a:defRPr/>
            </a:pPr>
            <a:r>
              <a:rPr lang="ja-JP" altLang="en-US" dirty="0"/>
              <a:t>　</a:t>
            </a:r>
            <a:r>
              <a:rPr lang="ja-JP" altLang="en-US" dirty="0" smtClean="0"/>
              <a:t>　</a:t>
            </a:r>
            <a:endParaRPr lang="en-US" altLang="ja-JP" dirty="0" smtClean="0"/>
          </a:p>
        </p:txBody>
      </p:sp>
      <p:sp>
        <p:nvSpPr>
          <p:cNvPr id="8" name="テキスト ボックス 7"/>
          <p:cNvSpPr txBox="1"/>
          <p:nvPr/>
        </p:nvSpPr>
        <p:spPr>
          <a:xfrm>
            <a:off x="412123" y="358204"/>
            <a:ext cx="2550017"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2400" b="1" dirty="0" smtClean="0"/>
              <a:t>　　　　</a:t>
            </a:r>
            <a:endParaRPr kumimoji="1" lang="ja-JP" altLang="en-US" sz="2400" b="1" dirty="0"/>
          </a:p>
        </p:txBody>
      </p:sp>
    </p:spTree>
    <p:extLst>
      <p:ext uri="{BB962C8B-B14F-4D97-AF65-F5344CB8AC3E}">
        <p14:creationId xmlns:p14="http://schemas.microsoft.com/office/powerpoint/2010/main" val="189166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6" name="テキスト ボックス 5"/>
          <p:cNvSpPr txBox="1"/>
          <p:nvPr/>
        </p:nvSpPr>
        <p:spPr>
          <a:xfrm>
            <a:off x="193338" y="1527117"/>
            <a:ext cx="11333254"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a:t>
            </a:r>
            <a:r>
              <a:rPr lang="en-US" altLang="ja-JP" sz="2400" b="1" u="sng" dirty="0" smtClean="0"/>
              <a:t>〉〈</a:t>
            </a:r>
            <a:r>
              <a:rPr lang="ja-JP" altLang="en-US" sz="2400" b="1" u="sng" dirty="0" smtClean="0"/>
              <a:t>経済界</a:t>
            </a:r>
            <a:r>
              <a:rPr lang="en-US" altLang="ja-JP" sz="2400" b="1" u="sng" dirty="0" smtClean="0"/>
              <a:t>〉〈</a:t>
            </a:r>
            <a:r>
              <a:rPr lang="ja-JP" altLang="en-US" sz="2400" b="1" u="sng" dirty="0" smtClean="0"/>
              <a:t>大学等</a:t>
            </a:r>
            <a:r>
              <a:rPr lang="en-US" altLang="ja-JP" sz="2400" b="1" u="sng" dirty="0" smtClean="0"/>
              <a:t>〉</a:t>
            </a:r>
            <a:r>
              <a:rPr lang="ja-JP" altLang="en-US" sz="2400" b="1" u="sng" dirty="0" err="1" smtClean="0"/>
              <a:t>への</a:t>
            </a:r>
            <a:r>
              <a:rPr lang="ja-JP" altLang="en-US" sz="2400" b="1" u="sng" dirty="0" smtClean="0"/>
              <a:t>お願い</a:t>
            </a:r>
            <a:r>
              <a:rPr lang="ja-JP" altLang="en-US" sz="2400" b="1" dirty="0" smtClean="0"/>
              <a:t>　　　　</a:t>
            </a:r>
            <a:endParaRPr kumimoji="1" lang="ja-JP" altLang="en-US" sz="2400" b="1" dirty="0"/>
          </a:p>
        </p:txBody>
      </p:sp>
      <p:sp>
        <p:nvSpPr>
          <p:cNvPr id="13" name="テキスト ボックス 12"/>
          <p:cNvSpPr txBox="1"/>
          <p:nvPr/>
        </p:nvSpPr>
        <p:spPr>
          <a:xfrm>
            <a:off x="193338" y="690978"/>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7" name="正方形/長方形 6"/>
          <p:cNvSpPr/>
          <p:nvPr/>
        </p:nvSpPr>
        <p:spPr>
          <a:xfrm>
            <a:off x="193338" y="2950195"/>
            <a:ext cx="12131897"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上記のほか、現在、各団体等にお願いしている内容について</a:t>
            </a:r>
            <a:r>
              <a:rPr lang="ja-JP" altLang="en-US" dirty="0"/>
              <a:t>は</a:t>
            </a:r>
            <a:r>
              <a:rPr lang="ja-JP" altLang="en-US" dirty="0" smtClean="0"/>
              <a:t>、継続して要請を実施。（別添参考資料４～６）</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9" name="正方形/長方形 8"/>
          <p:cNvSpPr/>
          <p:nvPr/>
        </p:nvSpPr>
        <p:spPr>
          <a:xfrm>
            <a:off x="422455" y="2215573"/>
            <a:ext cx="12165612" cy="507831"/>
          </a:xfrm>
          <a:prstGeom prst="rect">
            <a:avLst/>
          </a:prstGeom>
        </p:spPr>
        <p:txBody>
          <a:bodyPr wrap="square">
            <a:spAutoFit/>
          </a:bodyPr>
          <a:lstStyle/>
          <a:p>
            <a:pPr>
              <a:lnSpc>
                <a:spcPct val="150000"/>
              </a:lnSpc>
              <a:defRPr/>
            </a:pPr>
            <a:r>
              <a:rPr lang="ja-JP" altLang="en-US" b="1" dirty="0" smtClean="0">
                <a:solidFill>
                  <a:srgbClr val="FF0000"/>
                </a:solidFill>
              </a:rPr>
              <a:t>・各団体等の関係者に対して、不要不急の外出を自粛するよう求めること</a:t>
            </a:r>
            <a:r>
              <a:rPr lang="ja-JP" altLang="en-US" b="1" dirty="0"/>
              <a:t>　</a:t>
            </a:r>
            <a:endParaRPr lang="en-US" altLang="ja-JP" b="1" dirty="0" smtClean="0"/>
          </a:p>
        </p:txBody>
      </p:sp>
      <p:sp>
        <p:nvSpPr>
          <p:cNvPr id="10" name="正方形/長方形 9"/>
          <p:cNvSpPr/>
          <p:nvPr/>
        </p:nvSpPr>
        <p:spPr>
          <a:xfrm>
            <a:off x="422455" y="2172380"/>
            <a:ext cx="8747303" cy="551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066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909996" y="1773344"/>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326373" y="193357"/>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641075" y="682271"/>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909996" y="5700097"/>
            <a:ext cx="10931156" cy="1046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・業種別ガイドラインを遵守（感染防止</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宣言ステッカー</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の導入）していない、接待を</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伴う</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及び</a:t>
            </a:r>
            <a:endParaRPr kumimoji="1" lang="en-US" altLang="ja-JP" sz="1800" b="1" i="0" strike="noStrik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酒類</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の提供を行う</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の利用を自粛する</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こと</a:t>
            </a:r>
            <a:endParaRPr kumimoji="1" lang="en-US" altLang="ja-JP"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a:defRPr/>
            </a:pPr>
            <a:r>
              <a:rPr lang="ja-JP" altLang="en-US" b="1" dirty="0"/>
              <a:t>・３密で唾液が飛び交う環境を避ける</a:t>
            </a:r>
            <a:r>
              <a:rPr lang="ja-JP" altLang="en-US" b="1" dirty="0" smtClean="0"/>
              <a:t>こと</a:t>
            </a:r>
            <a:endParaRPr lang="en-US" altLang="ja-JP" b="1" dirty="0"/>
          </a:p>
        </p:txBody>
      </p:sp>
      <p:sp>
        <p:nvSpPr>
          <p:cNvPr id="25" name="正方形/長方形 24"/>
          <p:cNvSpPr/>
          <p:nvPr/>
        </p:nvSpPr>
        <p:spPr>
          <a:xfrm>
            <a:off x="898586" y="4323598"/>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a:t>
            </a:r>
            <a:r>
              <a:rPr lang="ja-JP" altLang="en-US" b="1" dirty="0">
                <a:latin typeface="游ゴシック" panose="020B0400000000000000" pitchFamily="50" charset="-128"/>
              </a:rPr>
              <a:t>高齢者の方、高齢者と日常的に接する家族、高齢者施設・医療機関等の職員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6" name="正方形/長方形 25"/>
          <p:cNvSpPr/>
          <p:nvPr/>
        </p:nvSpPr>
        <p:spPr>
          <a:xfrm>
            <a:off x="909996" y="5158415"/>
            <a:ext cx="11553452"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・「静かに飲食」</a:t>
            </a:r>
            <a:r>
              <a:rPr lang="ja-JP" altLang="en-US" b="1" dirty="0">
                <a:latin typeface="游ゴシック" panose="020B0400000000000000" pitchFamily="50" charset="-128"/>
              </a:rPr>
              <a:t>、</a:t>
            </a:r>
            <a:r>
              <a:rPr lang="ja-JP" altLang="en-US" b="1" dirty="0" smtClean="0">
                <a:latin typeface="游ゴシック" panose="020B0400000000000000" pitchFamily="50" charset="-128"/>
              </a:rPr>
              <a:t>「マスクの徹底」（飲食の際も会話時はマスクを着用）</a:t>
            </a:r>
            <a:r>
              <a:rPr lang="ja-JP" altLang="en-US" b="1" dirty="0">
                <a:latin typeface="游ゴシック" panose="020B0400000000000000" pitchFamily="50" charset="-128"/>
              </a:rPr>
              <a:t>、</a:t>
            </a:r>
            <a:r>
              <a:rPr lang="ja-JP" altLang="en-US" b="1" dirty="0" smtClean="0">
                <a:latin typeface="游ゴシック" panose="020B0400000000000000" pitchFamily="50" charset="-128"/>
              </a:rPr>
              <a:t>「換気と保湿</a:t>
            </a:r>
            <a:r>
              <a:rPr lang="ja-JP" altLang="en-US" b="1" dirty="0">
                <a:latin typeface="游ゴシック" panose="020B0400000000000000" pitchFamily="50" charset="-128"/>
              </a:rPr>
              <a:t>」</a:t>
            </a:r>
            <a:endParaRPr lang="en-US" altLang="ja-JP" b="1" dirty="0" smtClean="0">
              <a:latin typeface="游ゴシック" panose="020B0400000000000000" pitchFamily="50" charset="-128"/>
            </a:endParaRPr>
          </a:p>
          <a:p>
            <a:pPr lvl="0">
              <a:lnSpc>
                <a:spcPts val="2300"/>
              </a:lnSpc>
              <a:defRPr/>
            </a:pPr>
            <a:endParaRPr lang="en-US" altLang="ja-JP" dirty="0">
              <a:latin typeface="游ゴシック" panose="020B0400000000000000" pitchFamily="50" charset="-128"/>
            </a:endParaRPr>
          </a:p>
        </p:txBody>
      </p:sp>
      <p:sp>
        <p:nvSpPr>
          <p:cNvPr id="23" name="正方形/長方形 22"/>
          <p:cNvSpPr/>
          <p:nvPr/>
        </p:nvSpPr>
        <p:spPr>
          <a:xfrm>
            <a:off x="909996" y="3311368"/>
            <a:ext cx="11660776" cy="823302"/>
          </a:xfrm>
          <a:prstGeom prst="rect">
            <a:avLst/>
          </a:prstGeom>
        </p:spPr>
        <p:txBody>
          <a:bodyPr wrap="square">
            <a:spAutoFit/>
          </a:bodyPr>
          <a:lstStyle/>
          <a:p>
            <a:pPr>
              <a:lnSpc>
                <a:spcPts val="2100"/>
              </a:lnSpc>
              <a:defRPr/>
            </a:pPr>
            <a:r>
              <a:rPr lang="ja-JP" altLang="en-US" b="1" dirty="0" smtClean="0">
                <a:latin typeface="游ゴシック" panose="020B0400000000000000" pitchFamily="50" charset="-128"/>
              </a:rPr>
              <a:t>・重症化リスクの高い方（高齢者、基礎疾患</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a:t>
            </a:r>
            <a:r>
              <a:rPr lang="ja-JP" altLang="en-US" b="1" dirty="0" smtClean="0">
                <a:latin typeface="游ゴシック" panose="020B0400000000000000" pitchFamily="50" charset="-128"/>
              </a:rPr>
              <a:t>のある方等）は、不要不急の外出</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b="1" dirty="0" smtClean="0">
                <a:latin typeface="游ゴシック" panose="020B0400000000000000" pitchFamily="50" charset="-128"/>
              </a:rPr>
              <a:t>を控えること</a:t>
            </a:r>
            <a:endParaRPr lang="en-US" altLang="ja-JP"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　糖尿病、心不全、呼吸器疾患（</a:t>
            </a:r>
            <a:r>
              <a:rPr lang="en-US" altLang="ja-JP" sz="1200" b="1" dirty="0" smtClean="0">
                <a:latin typeface="游ゴシック" panose="020B0400000000000000" pitchFamily="50" charset="-128"/>
              </a:rPr>
              <a:t>COPD</a:t>
            </a:r>
            <a:r>
              <a:rPr lang="ja-JP" altLang="en-US" sz="1200" b="1" dirty="0" smtClean="0">
                <a:latin typeface="游ゴシック" panose="020B0400000000000000" pitchFamily="50" charset="-128"/>
              </a:rPr>
              <a:t>等）、透析患者、免疫抑制剤や抗がん剤等を用いている患者　</a:t>
            </a:r>
            <a:endParaRPr lang="en-US" altLang="ja-JP" sz="1200"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sz="1200" b="1" dirty="0" smtClean="0">
                <a:latin typeface="游ゴシック" panose="020B0400000000000000" pitchFamily="50" charset="-128"/>
              </a:rPr>
              <a:t>　医療機関への通院、食料・衣料品・生活必需品の買い出し、必要な職場への出勤、屋外での運動や散歩など、生活の維持に必要な場合を除く</a:t>
            </a:r>
            <a:endParaRPr lang="en-US" altLang="ja-JP" sz="1200" b="1" dirty="0" smtClean="0">
              <a:latin typeface="游ゴシック" panose="020B0400000000000000" pitchFamily="50" charset="-128"/>
            </a:endParaRPr>
          </a:p>
        </p:txBody>
      </p:sp>
      <p:sp>
        <p:nvSpPr>
          <p:cNvPr id="16" name="正方形/長方形 15"/>
          <p:cNvSpPr/>
          <p:nvPr/>
        </p:nvSpPr>
        <p:spPr>
          <a:xfrm>
            <a:off x="898586" y="2568442"/>
            <a:ext cx="12165612" cy="553998"/>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a:t>
            </a:r>
            <a:r>
              <a:rPr lang="en-US" altLang="ja-JP" b="1" spc="-50" dirty="0" err="1" smtClean="0">
                <a:latin typeface="游ゴシック" panose="020B0400000000000000" pitchFamily="50" charset="-128"/>
              </a:rPr>
              <a:t>GoToEat</a:t>
            </a:r>
            <a:r>
              <a:rPr lang="ja-JP" altLang="en-US" b="1" spc="-50" dirty="0" smtClean="0">
                <a:latin typeface="游ゴシック" panose="020B0400000000000000" pitchFamily="50" charset="-128"/>
              </a:rPr>
              <a:t>キャンペーン事業で付与されたポイント又は既発行の食事券、府少人数利用・飲食店応援キャンペ</a:t>
            </a:r>
            <a:endParaRPr lang="en-US" altLang="ja-JP" b="1" spc="-50" dirty="0" smtClean="0">
              <a:latin typeface="游ゴシック" panose="020B0400000000000000" pitchFamily="50" charset="-128"/>
            </a:endParaRPr>
          </a:p>
          <a:p>
            <a:pPr>
              <a:lnSpc>
                <a:spcPts val="1800"/>
              </a:lnSpc>
              <a:defRPr/>
            </a:pPr>
            <a:r>
              <a:rPr lang="ja-JP" altLang="en-US" b="1" spc="-50" dirty="0">
                <a:latin typeface="游ゴシック" panose="020B0400000000000000" pitchFamily="50" charset="-128"/>
              </a:rPr>
              <a:t>　</a:t>
            </a:r>
            <a:r>
              <a:rPr lang="ja-JP" altLang="en-US" b="1" spc="-50" dirty="0" err="1" smtClean="0">
                <a:latin typeface="游ゴシック" panose="020B0400000000000000" pitchFamily="50" charset="-128"/>
              </a:rPr>
              <a:t>ー</a:t>
            </a:r>
            <a:r>
              <a:rPr lang="ja-JP" altLang="en-US" b="1" spc="-50" dirty="0" smtClean="0">
                <a:latin typeface="游ゴシック" panose="020B0400000000000000" pitchFamily="50" charset="-128"/>
              </a:rPr>
              <a:t>ン</a:t>
            </a:r>
            <a:r>
              <a:rPr lang="ja-JP" altLang="en-US" b="1" dirty="0" smtClean="0">
                <a:latin typeface="游ゴシック" panose="020B0400000000000000" pitchFamily="50" charset="-128"/>
              </a:rPr>
              <a:t>事業で付与されたポイントを利用した飲食を控えること</a:t>
            </a:r>
            <a:endParaRPr lang="en-US" altLang="ja-JP" b="1" u="sng" dirty="0">
              <a:solidFill>
                <a:srgbClr val="FF0000"/>
              </a:solidFill>
              <a:latin typeface="游ゴシック" panose="020B0400000000000000" pitchFamily="50" charset="-128"/>
            </a:endParaRPr>
          </a:p>
        </p:txBody>
      </p:sp>
      <p:sp>
        <p:nvSpPr>
          <p:cNvPr id="27" name="正方形/長方形 26"/>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参考資料１</a:t>
            </a:r>
            <a:endParaRPr kumimoji="1" lang="ja-JP" altLang="en-US" dirty="0">
              <a:solidFill>
                <a:schemeClr val="tx1"/>
              </a:solidFill>
            </a:endParaRPr>
          </a:p>
        </p:txBody>
      </p:sp>
      <p:sp>
        <p:nvSpPr>
          <p:cNvPr id="17" name="正方形/長方形 16"/>
          <p:cNvSpPr/>
          <p:nvPr/>
        </p:nvSpPr>
        <p:spPr>
          <a:xfrm>
            <a:off x="909996" y="1113567"/>
            <a:ext cx="12165612" cy="507831"/>
          </a:xfrm>
          <a:prstGeom prst="rect">
            <a:avLst/>
          </a:prstGeom>
        </p:spPr>
        <p:txBody>
          <a:bodyPr wrap="square">
            <a:spAutoFit/>
          </a:bodyPr>
          <a:lstStyle/>
          <a:p>
            <a:pPr>
              <a:lnSpc>
                <a:spcPct val="150000"/>
              </a:lnSpc>
              <a:defRPr/>
            </a:pPr>
            <a:r>
              <a:rPr lang="ja-JP" altLang="en-US" b="1" dirty="0" smtClean="0"/>
              <a:t>・不要不急の外出を自粛すること</a:t>
            </a:r>
            <a:r>
              <a:rPr lang="ja-JP" altLang="en-US" b="1" dirty="0"/>
              <a:t>　</a:t>
            </a:r>
            <a:endParaRPr lang="en-US" altLang="ja-JP" b="1" dirty="0" smtClean="0"/>
          </a:p>
        </p:txBody>
      </p:sp>
      <p:sp>
        <p:nvSpPr>
          <p:cNvPr id="13" name="正方形/長方形 12"/>
          <p:cNvSpPr/>
          <p:nvPr/>
        </p:nvSpPr>
        <p:spPr>
          <a:xfrm>
            <a:off x="928695" y="1065354"/>
            <a:ext cx="3991035" cy="55102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0768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5</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
        <p:nvSpPr>
          <p:cNvPr id="8" name="正方形/長方形 7"/>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参考資料２</a:t>
            </a:r>
            <a:endParaRPr kumimoji="1" lang="ja-JP" altLang="en-US" dirty="0">
              <a:solidFill>
                <a:schemeClr val="tx1"/>
              </a:solidFill>
            </a:endParaRPr>
          </a:p>
        </p:txBody>
      </p:sp>
    </p:spTree>
    <p:extLst>
      <p:ext uri="{BB962C8B-B14F-4D97-AF65-F5344CB8AC3E}">
        <p14:creationId xmlns:p14="http://schemas.microsoft.com/office/powerpoint/2010/main" val="418880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210016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7</a:t>
            </a:fld>
            <a:endParaRPr kumimoji="1" lang="ja-JP" altLang="en-US" sz="2000" dirty="0"/>
          </a:p>
        </p:txBody>
      </p:sp>
      <p:sp>
        <p:nvSpPr>
          <p:cNvPr id="5" name="テキスト ボックス 4"/>
          <p:cNvSpPr txBox="1"/>
          <p:nvPr/>
        </p:nvSpPr>
        <p:spPr>
          <a:xfrm>
            <a:off x="193339" y="19666"/>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390713"/>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smtClean="0"/>
              <a:t>施設（事業者）に対し、次の内容を要請</a:t>
            </a:r>
            <a:r>
              <a:rPr lang="ja-JP" altLang="en-US" sz="2000" smtClean="0"/>
              <a:t>。</a:t>
            </a:r>
            <a:endParaRPr lang="en-US" altLang="ja-JP" sz="1600" dirty="0" smtClean="0"/>
          </a:p>
        </p:txBody>
      </p:sp>
      <p:sp>
        <p:nvSpPr>
          <p:cNvPr id="7" name="テキスト ボックス 6"/>
          <p:cNvSpPr txBox="1"/>
          <p:nvPr/>
        </p:nvSpPr>
        <p:spPr>
          <a:xfrm>
            <a:off x="103186" y="767436"/>
            <a:ext cx="12198828" cy="5940088"/>
          </a:xfrm>
          <a:prstGeom prst="rect">
            <a:avLst/>
          </a:prstGeom>
          <a:noFill/>
          <a:ln w="19050">
            <a:noFill/>
          </a:ln>
        </p:spPr>
        <p:txBody>
          <a:bodyPr wrap="square" rtlCol="0">
            <a:spAutoFit/>
          </a:bodyPr>
          <a:lstStyle/>
          <a:p>
            <a:pPr>
              <a:lnSpc>
                <a:spcPts val="1800"/>
              </a:lnSpc>
            </a:pPr>
            <a:r>
              <a:rPr lang="ja-JP" altLang="en-US" b="1" dirty="0" smtClean="0"/>
              <a:t>１．従業員等に</a:t>
            </a:r>
            <a:r>
              <a:rPr lang="ja-JP" altLang="en-US" b="1" dirty="0"/>
              <a:t>対し</a:t>
            </a:r>
            <a:r>
              <a:rPr lang="ja-JP" altLang="en-US" b="1" dirty="0" smtClean="0"/>
              <a:t>、不要</a:t>
            </a:r>
            <a:r>
              <a:rPr lang="ja-JP" altLang="en-US" b="1" dirty="0"/>
              <a:t>不急の外出</a:t>
            </a:r>
            <a:r>
              <a:rPr lang="ja-JP" altLang="en-US" b="1" dirty="0" smtClean="0"/>
              <a:t>を</a:t>
            </a:r>
            <a:r>
              <a:rPr lang="ja-JP" altLang="en-US" b="1" dirty="0"/>
              <a:t>自粛</a:t>
            </a:r>
            <a:r>
              <a:rPr lang="ja-JP" altLang="en-US" b="1" dirty="0" smtClean="0"/>
              <a:t>するよう求めること</a:t>
            </a:r>
            <a:endParaRPr lang="en-US" altLang="ja-JP" b="1" dirty="0" smtClean="0"/>
          </a:p>
          <a:p>
            <a:pPr>
              <a:lnSpc>
                <a:spcPts val="1800"/>
              </a:lnSpc>
            </a:pPr>
            <a:endParaRPr lang="en-US" altLang="ja-JP" b="1" dirty="0"/>
          </a:p>
          <a:p>
            <a:pPr>
              <a:lnSpc>
                <a:spcPts val="1800"/>
              </a:lnSpc>
            </a:pPr>
            <a:r>
              <a:rPr lang="ja-JP" altLang="en-US" b="1" dirty="0"/>
              <a:t>２</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pPr>
              <a:lnSpc>
                <a:spcPts val="1200"/>
              </a:lnSpc>
            </a:pPr>
            <a:endParaRPr lang="en-US" altLang="ja-JP" b="1" dirty="0" smtClean="0"/>
          </a:p>
          <a:p>
            <a:pPr>
              <a:lnSpc>
                <a:spcPts val="1200"/>
              </a:lnSpc>
            </a:pPr>
            <a:endParaRPr lang="en-US" altLang="ja-JP" b="1" dirty="0"/>
          </a:p>
          <a:p>
            <a:pPr>
              <a:lnSpc>
                <a:spcPts val="1800"/>
              </a:lnSpc>
              <a:defRPr/>
            </a:pPr>
            <a:r>
              <a:rPr lang="ja-JP" altLang="en-US" b="1" dirty="0" smtClean="0">
                <a:latin typeface="游ゴシック" panose="020B0400000000000000" pitchFamily="50" charset="-128"/>
              </a:rPr>
              <a:t>３．従業員等に対し、</a:t>
            </a:r>
            <a:r>
              <a:rPr lang="en-US" altLang="ja-JP" b="1" dirty="0" err="1" smtClean="0">
                <a:latin typeface="游ゴシック" panose="020B0400000000000000" pitchFamily="50" charset="-128"/>
              </a:rPr>
              <a:t>GoToEat</a:t>
            </a:r>
            <a:r>
              <a:rPr lang="ja-JP" altLang="en-US" b="1" dirty="0" smtClean="0">
                <a:latin typeface="游ゴシック" panose="020B0400000000000000" pitchFamily="50" charset="-128"/>
              </a:rPr>
              <a:t>キャンペーンで付与されたポイント又は既発行の食事券、府少人数利用・飲食店応援</a:t>
            </a:r>
            <a:endParaRPr lang="en-US" altLang="ja-JP" b="1" dirty="0" smtClean="0">
              <a:latin typeface="游ゴシック" panose="020B0400000000000000" pitchFamily="50" charset="-128"/>
            </a:endParaRPr>
          </a:p>
          <a:p>
            <a:pPr>
              <a:lnSpc>
                <a:spcPts val="1800"/>
              </a:lnSpc>
              <a:defRPr/>
            </a:pPr>
            <a:r>
              <a:rPr lang="ja-JP" altLang="en-US" b="1" dirty="0" smtClean="0">
                <a:latin typeface="游ゴシック" panose="020B0400000000000000" pitchFamily="50" charset="-128"/>
              </a:rPr>
              <a:t>　　</a:t>
            </a:r>
            <a:r>
              <a:rPr lang="ja-JP" altLang="en-US" b="1" spc="-130" dirty="0" smtClean="0">
                <a:latin typeface="游ゴシック" panose="020B0400000000000000" pitchFamily="50" charset="-128"/>
              </a:rPr>
              <a:t>キャンペーン事業で付与されたポイントを利用した飲食を控えるよう求めること</a:t>
            </a:r>
            <a:endParaRPr lang="en-US" altLang="ja-JP" sz="800" b="1" dirty="0" smtClean="0">
              <a:latin typeface="游ゴシック" panose="020B0400000000000000" pitchFamily="50" charset="-128"/>
            </a:endParaRPr>
          </a:p>
          <a:p>
            <a:pPr>
              <a:lnSpc>
                <a:spcPts val="1200"/>
              </a:lnSpc>
            </a:pPr>
            <a:endParaRPr lang="en-US" altLang="ja-JP" sz="800" b="1" dirty="0" smtClean="0">
              <a:latin typeface="游ゴシック" panose="020B0400000000000000" pitchFamily="50" charset="-128"/>
            </a:endParaRPr>
          </a:p>
          <a:p>
            <a:pPr>
              <a:lnSpc>
                <a:spcPts val="1800"/>
              </a:lnSpc>
            </a:pPr>
            <a:r>
              <a:rPr lang="ja-JP" altLang="en-US" b="1" dirty="0">
                <a:latin typeface="游ゴシック" panose="020B0400000000000000" pitchFamily="50" charset="-128"/>
              </a:rPr>
              <a:t>４</a:t>
            </a:r>
            <a:r>
              <a:rPr lang="ja-JP" altLang="en-US" b="1" dirty="0" smtClean="0">
                <a:latin typeface="游ゴシック" panose="020B0400000000000000" pitchFamily="50" charset="-128"/>
              </a:rPr>
              <a:t>．従業員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a:p>
          <a:p>
            <a:pPr>
              <a:lnSpc>
                <a:spcPts val="1200"/>
              </a:lnSpc>
            </a:pPr>
            <a:endParaRPr lang="en-US" altLang="ja-JP" b="1" dirty="0" smtClean="0"/>
          </a:p>
          <a:p>
            <a:pPr>
              <a:lnSpc>
                <a:spcPts val="1200"/>
              </a:lnSpc>
            </a:pPr>
            <a:r>
              <a:rPr lang="ja-JP" altLang="en-US" b="1" dirty="0"/>
              <a:t>　</a:t>
            </a:r>
            <a:r>
              <a:rPr lang="ja-JP" altLang="en-US" b="1" dirty="0" smtClean="0"/>
              <a:t>　</a:t>
            </a:r>
            <a:endParaRPr lang="en-US" altLang="ja-JP" b="1" dirty="0"/>
          </a:p>
          <a:p>
            <a:pPr>
              <a:lnSpc>
                <a:spcPts val="1800"/>
              </a:lnSpc>
            </a:pPr>
            <a:r>
              <a:rPr lang="ja-JP" altLang="en-US" b="1" dirty="0"/>
              <a:t>５</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pPr>
              <a:lnSpc>
                <a:spcPts val="1200"/>
              </a:lnSpc>
            </a:pPr>
            <a:endParaRPr lang="en-US" altLang="ja-JP" b="1" dirty="0" smtClean="0"/>
          </a:p>
          <a:p>
            <a:pPr>
              <a:lnSpc>
                <a:spcPts val="1200"/>
              </a:lnSpc>
            </a:pPr>
            <a:endParaRPr lang="en-US" altLang="ja-JP" b="1" dirty="0" smtClean="0"/>
          </a:p>
          <a:p>
            <a:pPr>
              <a:lnSpc>
                <a:spcPts val="1800"/>
              </a:lnSpc>
            </a:pPr>
            <a:r>
              <a:rPr lang="ja-JP" altLang="en-US" b="1" dirty="0"/>
              <a:t>６</a:t>
            </a:r>
            <a:r>
              <a:rPr lang="ja-JP" altLang="en-US" b="1" dirty="0" smtClean="0"/>
              <a:t>．飲食店においては以下に留意すること</a:t>
            </a:r>
            <a:endParaRPr lang="ja-JP" altLang="en-US" b="1" dirty="0"/>
          </a:p>
          <a:p>
            <a:pPr>
              <a:lnSpc>
                <a:spcPts val="1800"/>
              </a:lnSpc>
            </a:pPr>
            <a:r>
              <a:rPr lang="ja-JP" altLang="en-US" b="1" dirty="0"/>
              <a:t>　　・パーテーションの活用</a:t>
            </a:r>
          </a:p>
          <a:p>
            <a:pPr>
              <a:lnSpc>
                <a:spcPts val="1800"/>
              </a:lnSpc>
            </a:pPr>
            <a:r>
              <a:rPr lang="ja-JP" altLang="en-US" b="1" dirty="0"/>
              <a:t>　　・会話の際は、マスク・フェイスシールドを着用（食事中のマスクの活用を含む）</a:t>
            </a:r>
          </a:p>
          <a:p>
            <a:pPr>
              <a:lnSpc>
                <a:spcPts val="1800"/>
              </a:lnSpc>
            </a:pPr>
            <a:r>
              <a:rPr lang="ja-JP" altLang="en-US" b="1" dirty="0"/>
              <a:t>　　・斜め向かいに</a:t>
            </a:r>
            <a:r>
              <a:rPr lang="ja-JP" altLang="en-US" b="1" dirty="0" smtClean="0"/>
              <a:t>座る</a:t>
            </a:r>
            <a:endParaRPr lang="en-US" altLang="ja-JP" b="1" dirty="0" smtClean="0"/>
          </a:p>
          <a:p>
            <a:pPr>
              <a:lnSpc>
                <a:spcPts val="1800"/>
              </a:lnSpc>
            </a:pPr>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b="1" dirty="0"/>
          </a:p>
          <a:p>
            <a:pPr>
              <a:lnSpc>
                <a:spcPts val="1200"/>
              </a:lnSpc>
            </a:pPr>
            <a:endParaRPr lang="en-US" altLang="ja-JP" sz="800" b="1" dirty="0" smtClean="0"/>
          </a:p>
          <a:p>
            <a:pPr>
              <a:lnSpc>
                <a:spcPts val="1200"/>
              </a:lnSpc>
            </a:pPr>
            <a:endParaRPr lang="en-US" altLang="ja-JP" sz="800" b="1" dirty="0"/>
          </a:p>
          <a:p>
            <a:pPr>
              <a:lnSpc>
                <a:spcPts val="1800"/>
              </a:lnSpc>
            </a:pPr>
            <a:r>
              <a:rPr lang="ja-JP" altLang="en-US" b="1" dirty="0"/>
              <a:t>７</a:t>
            </a:r>
            <a:r>
              <a:rPr lang="ja-JP" altLang="en-US" b="1" dirty="0" smtClean="0"/>
              <a:t>．</a:t>
            </a:r>
            <a:r>
              <a:rPr lang="ja-JP" altLang="en-US" b="1" dirty="0"/>
              <a:t>休憩室、喫煙所、更衣室などでのマスクを外した状態での会話は控えること</a:t>
            </a:r>
            <a:endParaRPr lang="en-US" altLang="ja-JP" b="1" dirty="0"/>
          </a:p>
          <a:p>
            <a:pPr>
              <a:lnSpc>
                <a:spcPts val="1200"/>
              </a:lnSpc>
            </a:pPr>
            <a:endParaRPr lang="en-US" altLang="ja-JP" b="1" dirty="0" smtClean="0"/>
          </a:p>
          <a:p>
            <a:pPr>
              <a:lnSpc>
                <a:spcPts val="1200"/>
              </a:lnSpc>
            </a:pPr>
            <a:r>
              <a:rPr lang="ja-JP" altLang="en-US" b="1" dirty="0"/>
              <a:t>　</a:t>
            </a:r>
          </a:p>
          <a:p>
            <a:pPr lvl="0">
              <a:lnSpc>
                <a:spcPts val="1800"/>
              </a:lnSpc>
              <a:defRPr/>
            </a:pPr>
            <a:r>
              <a:rPr lang="ja-JP" altLang="en-US" b="1" dirty="0"/>
              <a:t>８</a:t>
            </a:r>
            <a:r>
              <a:rPr lang="ja-JP" altLang="en-US" b="1" dirty="0" smtClean="0"/>
              <a:t>．業種別ガイドラインを遵守（感染防止宣言ステッカーの導入）していない、接待を伴う飲食店及び酒類の</a:t>
            </a:r>
            <a:endParaRPr lang="en-US" altLang="ja-JP" b="1" dirty="0" smtClean="0"/>
          </a:p>
          <a:p>
            <a:pPr lvl="0">
              <a:lnSpc>
                <a:spcPts val="1800"/>
              </a:lnSpc>
              <a:defRPr/>
            </a:pPr>
            <a:r>
              <a:rPr lang="ja-JP" altLang="en-US" b="1" dirty="0"/>
              <a:t>　</a:t>
            </a:r>
            <a:r>
              <a:rPr lang="ja-JP" altLang="en-US" b="1" dirty="0" smtClean="0"/>
              <a:t>　提供を行う飲食店の利用を自粛すること。</a:t>
            </a:r>
            <a:endParaRPr lang="en-US" altLang="ja-JP" b="1" dirty="0" smtClean="0"/>
          </a:p>
          <a:p>
            <a:pPr>
              <a:lnSpc>
                <a:spcPts val="1200"/>
              </a:lnSpc>
            </a:pPr>
            <a:endParaRPr lang="en-US" altLang="ja-JP" sz="800" b="1" dirty="0" smtClean="0"/>
          </a:p>
          <a:p>
            <a:pPr>
              <a:lnSpc>
                <a:spcPts val="1200"/>
              </a:lnSpc>
            </a:pPr>
            <a:endParaRPr lang="en-US" altLang="ja-JP" sz="800" b="1" dirty="0" smtClean="0"/>
          </a:p>
          <a:p>
            <a:pPr>
              <a:lnSpc>
                <a:spcPts val="1800"/>
              </a:lnSpc>
            </a:pPr>
            <a:r>
              <a:rPr lang="ja-JP" altLang="en-US" b="1" dirty="0"/>
              <a:t>９</a:t>
            </a:r>
            <a:r>
              <a:rPr lang="ja-JP" altLang="en-US" b="1" dirty="0" smtClean="0"/>
              <a:t>．</a:t>
            </a:r>
            <a:r>
              <a:rPr lang="ja-JP" altLang="en-US" b="1" dirty="0"/>
              <a:t>国の接触確認アプリ「ＣＯＣＯＡ</a:t>
            </a:r>
            <a:r>
              <a:rPr lang="ja-JP" altLang="en-US" b="1" dirty="0" smtClean="0"/>
              <a:t>」、大阪コロナ追跡システムの導入、又は名簿作成など追跡対策をとること</a:t>
            </a:r>
            <a:endParaRPr lang="en-US" altLang="ja-JP" b="1" dirty="0" smtClean="0"/>
          </a:p>
        </p:txBody>
      </p:sp>
      <p:sp>
        <p:nvSpPr>
          <p:cNvPr id="11" name="正方形/長方形 10"/>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参考資料３</a:t>
            </a:r>
            <a:endParaRPr kumimoji="1" lang="ja-JP" altLang="en-US" dirty="0">
              <a:solidFill>
                <a:schemeClr val="tx1"/>
              </a:solidFill>
            </a:endParaRPr>
          </a:p>
        </p:txBody>
      </p:sp>
      <p:sp>
        <p:nvSpPr>
          <p:cNvPr id="8" name="正方形/長方形 7"/>
          <p:cNvSpPr/>
          <p:nvPr/>
        </p:nvSpPr>
        <p:spPr>
          <a:xfrm>
            <a:off x="193339" y="701513"/>
            <a:ext cx="7121861"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061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8</a:t>
            </a:fld>
            <a:endParaRPr kumimoji="1" lang="ja-JP" altLang="en-US" sz="2000" dirty="0">
              <a:solidFill>
                <a:schemeClr val="tx1"/>
              </a:solidFill>
            </a:endParaRPr>
          </a:p>
        </p:txBody>
      </p:sp>
      <p:sp>
        <p:nvSpPr>
          <p:cNvPr id="6" name="テキスト ボックス 5"/>
          <p:cNvSpPr txBox="1"/>
          <p:nvPr/>
        </p:nvSpPr>
        <p:spPr>
          <a:xfrm>
            <a:off x="193338" y="25284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3" name="正方形/長方形 2"/>
          <p:cNvSpPr/>
          <p:nvPr/>
        </p:nvSpPr>
        <p:spPr>
          <a:xfrm>
            <a:off x="245580" y="816804"/>
            <a:ext cx="11973716" cy="5863144"/>
          </a:xfrm>
          <a:prstGeom prst="rect">
            <a:avLst/>
          </a:prstGeom>
        </p:spPr>
        <p:txBody>
          <a:bodyPr wrap="square">
            <a:spAutoFit/>
          </a:bodyPr>
          <a:lstStyle/>
          <a:p>
            <a:pPr>
              <a:lnSpc>
                <a:spcPts val="1800"/>
              </a:lnSpc>
            </a:pPr>
            <a:r>
              <a:rPr lang="ja-JP" altLang="en-US" b="1" dirty="0"/>
              <a:t>１</a:t>
            </a:r>
            <a:r>
              <a:rPr lang="ja-JP" altLang="en-US" b="1" dirty="0" smtClean="0"/>
              <a:t>．</a:t>
            </a:r>
            <a:r>
              <a:rPr lang="ja-JP" altLang="en-US" b="1" dirty="0"/>
              <a:t>職員、施設と関わりのある業務の従業員</a:t>
            </a:r>
            <a:r>
              <a:rPr lang="ja-JP" altLang="en-US" b="1" dirty="0" smtClean="0"/>
              <a:t>に</a:t>
            </a:r>
            <a:r>
              <a:rPr lang="ja-JP" altLang="en-US" b="1" dirty="0"/>
              <a:t>対し</a:t>
            </a:r>
            <a:r>
              <a:rPr lang="ja-JP" altLang="en-US" b="1" dirty="0" smtClean="0"/>
              <a:t>、不要不急の外出を自粛するよう求めること</a:t>
            </a:r>
            <a:endParaRPr lang="en-US" altLang="ja-JP" b="1" dirty="0" smtClean="0"/>
          </a:p>
          <a:p>
            <a:pPr>
              <a:lnSpc>
                <a:spcPts val="1800"/>
              </a:lnSpc>
            </a:pPr>
            <a:endParaRPr lang="en-US" altLang="ja-JP" b="1" dirty="0" smtClean="0"/>
          </a:p>
          <a:p>
            <a:pPr>
              <a:lnSpc>
                <a:spcPts val="1800"/>
              </a:lnSpc>
            </a:pPr>
            <a:r>
              <a:rPr lang="ja-JP" altLang="en-US" b="1" dirty="0"/>
              <a:t>　</a:t>
            </a:r>
            <a:endParaRPr lang="en-US" altLang="ja-JP" b="1" dirty="0"/>
          </a:p>
          <a:p>
            <a:pPr>
              <a:lnSpc>
                <a:spcPts val="1800"/>
              </a:lnSpc>
            </a:pPr>
            <a:r>
              <a:rPr lang="ja-JP" altLang="en-US" b="1" dirty="0"/>
              <a:t>２</a:t>
            </a:r>
            <a:r>
              <a:rPr lang="ja-JP" altLang="en-US" b="1" dirty="0" smtClean="0"/>
              <a:t>．</a:t>
            </a:r>
            <a:r>
              <a:rPr lang="ja-JP" altLang="en-US" b="1" dirty="0"/>
              <a:t>職員、施設と関わりのある業務の従業員に</a:t>
            </a:r>
            <a:r>
              <a:rPr lang="ja-JP" altLang="en-US" b="1" dirty="0" smtClean="0"/>
              <a:t>対し、</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pPr>
              <a:lnSpc>
                <a:spcPts val="1800"/>
              </a:lnSpc>
            </a:pPr>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smtClean="0">
              <a:latin typeface="游ゴシック" panose="020B0400000000000000" pitchFamily="50" charset="-128"/>
            </a:endParaRPr>
          </a:p>
          <a:p>
            <a:pPr>
              <a:lnSpc>
                <a:spcPts val="1800"/>
              </a:lnSpc>
            </a:pPr>
            <a:endParaRPr lang="en-US" altLang="ja-JP" b="1" dirty="0" smtClean="0">
              <a:latin typeface="游ゴシック" panose="020B0400000000000000" pitchFamily="50" charset="-128"/>
            </a:endParaRPr>
          </a:p>
          <a:p>
            <a:pPr>
              <a:lnSpc>
                <a:spcPts val="1800"/>
              </a:lnSpc>
            </a:pPr>
            <a:endParaRPr lang="en-US" altLang="ja-JP" b="1" dirty="0">
              <a:latin typeface="游ゴシック" panose="020B0400000000000000" pitchFamily="50" charset="-128"/>
            </a:endParaRPr>
          </a:p>
          <a:p>
            <a:pPr>
              <a:lnSpc>
                <a:spcPts val="1800"/>
              </a:lnSpc>
              <a:defRPr/>
            </a:pPr>
            <a:r>
              <a:rPr lang="ja-JP" altLang="en-US" b="1" dirty="0">
                <a:latin typeface="游ゴシック" panose="020B0400000000000000" pitchFamily="50" charset="-128"/>
              </a:rPr>
              <a:t>３</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職員、施設と関わりのある業務の従業員に対し、</a:t>
            </a:r>
            <a:r>
              <a:rPr lang="en-US" altLang="ja-JP" b="1" dirty="0" err="1">
                <a:latin typeface="游ゴシック" panose="020B0400000000000000" pitchFamily="50" charset="-128"/>
              </a:rPr>
              <a:t>GoToEat</a:t>
            </a:r>
            <a:r>
              <a:rPr lang="ja-JP" altLang="en-US" b="1" dirty="0">
                <a:latin typeface="游ゴシック" panose="020B0400000000000000" pitchFamily="50" charset="-128"/>
              </a:rPr>
              <a:t>キャンペーンで付与されたポイント又は既発行の</a:t>
            </a:r>
            <a:endParaRPr lang="en-US" altLang="ja-JP" b="1" dirty="0">
              <a:latin typeface="游ゴシック" panose="020B0400000000000000" pitchFamily="50" charset="-128"/>
            </a:endParaRPr>
          </a:p>
          <a:p>
            <a:pPr>
              <a:lnSpc>
                <a:spcPts val="1800"/>
              </a:lnSpc>
              <a:defRPr/>
            </a:pPr>
            <a:r>
              <a:rPr lang="ja-JP" altLang="en-US" b="1" spc="-120" dirty="0" smtClean="0">
                <a:latin typeface="游ゴシック" panose="020B0400000000000000" pitchFamily="50" charset="-128"/>
              </a:rPr>
              <a:t>　　食事券</a:t>
            </a:r>
            <a:r>
              <a:rPr lang="ja-JP" altLang="en-US" b="1" spc="-120" dirty="0">
                <a:latin typeface="游ゴシック" panose="020B0400000000000000" pitchFamily="50" charset="-128"/>
              </a:rPr>
              <a:t>、府少人数利用・飲食店応援キャンペーン事業で付与されたポイントを利用した飲食を控えるよう求める</a:t>
            </a:r>
            <a:r>
              <a:rPr lang="ja-JP" altLang="en-US" b="1" spc="-120" dirty="0" smtClean="0">
                <a:latin typeface="游ゴシック" panose="020B0400000000000000" pitchFamily="50" charset="-128"/>
              </a:rPr>
              <a:t>こと</a:t>
            </a:r>
            <a:endParaRPr lang="en-US" altLang="ja-JP" b="1" spc="-120" dirty="0" smtClean="0">
              <a:latin typeface="游ゴシック" panose="020B0400000000000000" pitchFamily="50" charset="-128"/>
            </a:endParaRPr>
          </a:p>
          <a:p>
            <a:pPr>
              <a:lnSpc>
                <a:spcPts val="1800"/>
              </a:lnSpc>
              <a:defRPr/>
            </a:pPr>
            <a:r>
              <a:rPr lang="ja-JP" altLang="en-US" b="1" spc="-120" dirty="0">
                <a:latin typeface="游ゴシック" panose="020B0400000000000000" pitchFamily="50" charset="-128"/>
              </a:rPr>
              <a:t>　</a:t>
            </a:r>
            <a:r>
              <a:rPr lang="ja-JP" altLang="en-US" b="1" spc="-120" dirty="0" smtClean="0">
                <a:latin typeface="游ゴシック" panose="020B0400000000000000" pitchFamily="50" charset="-128"/>
              </a:rPr>
              <a:t>　</a:t>
            </a:r>
            <a:endParaRPr lang="en-US" altLang="ja-JP" b="1" dirty="0" smtClean="0">
              <a:latin typeface="游ゴシック" panose="020B0400000000000000" pitchFamily="50" charset="-128"/>
            </a:endParaRPr>
          </a:p>
          <a:p>
            <a:pPr>
              <a:lnSpc>
                <a:spcPts val="1800"/>
              </a:lnSpc>
            </a:pPr>
            <a:r>
              <a:rPr lang="ja-JP" altLang="en-US" b="1" dirty="0">
                <a:latin typeface="游ゴシック" panose="020B0400000000000000" pitchFamily="50" charset="-128"/>
              </a:rPr>
              <a:t>４</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latin typeface="游ゴシック" panose="020B0400000000000000" pitchFamily="50" charset="-128"/>
              </a:rPr>
              <a:t>検査を受診させること</a:t>
            </a:r>
            <a:endParaRPr lang="en-US" altLang="ja-JP" b="1" dirty="0"/>
          </a:p>
          <a:p>
            <a:pPr>
              <a:lnSpc>
                <a:spcPts val="1800"/>
              </a:lnSpc>
            </a:pPr>
            <a:endParaRPr lang="en-US" altLang="ja-JP" b="1" dirty="0" smtClean="0"/>
          </a:p>
          <a:p>
            <a:pPr>
              <a:lnSpc>
                <a:spcPts val="1800"/>
              </a:lnSpc>
            </a:pPr>
            <a:endParaRPr lang="en-US" altLang="ja-JP" b="1" dirty="0"/>
          </a:p>
          <a:p>
            <a:pPr>
              <a:lnSpc>
                <a:spcPts val="1800"/>
              </a:lnSpc>
            </a:pPr>
            <a:r>
              <a:rPr lang="ja-JP" altLang="en-US" b="1" dirty="0"/>
              <a:t>５</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pPr>
              <a:lnSpc>
                <a:spcPts val="1800"/>
              </a:lnSpc>
            </a:pPr>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pPr>
              <a:lnSpc>
                <a:spcPts val="1800"/>
              </a:lnSpc>
            </a:pPr>
            <a:endParaRPr lang="en-US" altLang="ja-JP" b="1" dirty="0" smtClean="0"/>
          </a:p>
          <a:p>
            <a:pPr>
              <a:lnSpc>
                <a:spcPts val="1800"/>
              </a:lnSpc>
            </a:pPr>
            <a:endParaRPr lang="en-US" altLang="ja-JP" b="1" dirty="0"/>
          </a:p>
          <a:p>
            <a:pPr>
              <a:lnSpc>
                <a:spcPts val="1800"/>
              </a:lnSpc>
            </a:pPr>
            <a:r>
              <a:rPr lang="ja-JP" altLang="en-US" b="1" dirty="0" smtClean="0"/>
              <a:t>６．</a:t>
            </a:r>
            <a:r>
              <a:rPr lang="ja-JP" altLang="en-US" b="1" dirty="0"/>
              <a:t>寒い環境においても、適度な保湿、適切な換気（</a:t>
            </a:r>
            <a:r>
              <a:rPr lang="en-US" altLang="ja-JP" b="1" dirty="0"/>
              <a:t>CO</a:t>
            </a:r>
            <a:r>
              <a:rPr lang="ja-JP" altLang="en-US" b="1" dirty="0"/>
              <a:t>２センサーの活用による確認等）を実施すること</a:t>
            </a:r>
            <a:endParaRPr lang="en-US" altLang="ja-JP" b="1" dirty="0"/>
          </a:p>
          <a:p>
            <a:pPr>
              <a:lnSpc>
                <a:spcPts val="1800"/>
              </a:lnSpc>
            </a:pPr>
            <a:endParaRPr lang="en-US" altLang="ja-JP" b="1" dirty="0" smtClean="0"/>
          </a:p>
          <a:p>
            <a:pPr>
              <a:lnSpc>
                <a:spcPts val="1800"/>
              </a:lnSpc>
            </a:pPr>
            <a:endParaRPr lang="en-US" altLang="ja-JP" b="1" dirty="0" smtClean="0"/>
          </a:p>
          <a:p>
            <a:pPr>
              <a:lnSpc>
                <a:spcPts val="1800"/>
              </a:lnSpc>
            </a:pPr>
            <a:r>
              <a:rPr lang="ja-JP" altLang="en-US" b="1" dirty="0" smtClean="0"/>
              <a:t>７．</a:t>
            </a:r>
            <a:r>
              <a:rPr lang="ja-JP" altLang="en-US" b="1" dirty="0"/>
              <a:t>休憩室、喫煙所、更衣室などでのマスクを外した状態での会話は控える</a:t>
            </a:r>
            <a:r>
              <a:rPr lang="ja-JP" altLang="en-US" b="1" dirty="0" smtClean="0"/>
              <a:t>こと</a:t>
            </a:r>
            <a:endParaRPr lang="en-US" altLang="ja-JP" b="1" dirty="0"/>
          </a:p>
          <a:p>
            <a:pPr>
              <a:lnSpc>
                <a:spcPts val="1800"/>
              </a:lnSpc>
            </a:pPr>
            <a:endParaRPr lang="en-US" altLang="ja-JP" b="1" dirty="0" smtClean="0"/>
          </a:p>
          <a:p>
            <a:pPr>
              <a:lnSpc>
                <a:spcPts val="1800"/>
              </a:lnSpc>
            </a:pPr>
            <a:endParaRPr lang="en-US" altLang="ja-JP" b="1" dirty="0" smtClean="0"/>
          </a:p>
          <a:p>
            <a:pPr lvl="0">
              <a:lnSpc>
                <a:spcPts val="1800"/>
              </a:lnSpc>
              <a:defRPr/>
            </a:pPr>
            <a:r>
              <a:rPr lang="ja-JP" altLang="en-US" b="1" dirty="0" smtClean="0"/>
              <a:t>８．</a:t>
            </a:r>
            <a:r>
              <a:rPr lang="ja-JP" altLang="en-US" b="1" dirty="0"/>
              <a:t>業種別ガイドラインを遵守（感染防止宣言ステッカーの導入）していない</a:t>
            </a:r>
            <a:r>
              <a:rPr lang="ja-JP" altLang="en-US" b="1" dirty="0" smtClean="0"/>
              <a:t>、接待</a:t>
            </a:r>
            <a:r>
              <a:rPr lang="ja-JP" altLang="en-US" b="1" dirty="0"/>
              <a:t>を伴う飲食店及び酒類</a:t>
            </a:r>
            <a:r>
              <a:rPr lang="ja-JP" altLang="en-US" b="1" dirty="0" smtClean="0"/>
              <a:t>の</a:t>
            </a:r>
            <a:endParaRPr lang="en-US" altLang="ja-JP" b="1" dirty="0" smtClean="0"/>
          </a:p>
          <a:p>
            <a:pPr lvl="0">
              <a:lnSpc>
                <a:spcPts val="1800"/>
              </a:lnSpc>
              <a:defRPr/>
            </a:pPr>
            <a:r>
              <a:rPr lang="ja-JP" altLang="en-US" b="1" dirty="0"/>
              <a:t>　</a:t>
            </a:r>
            <a:r>
              <a:rPr lang="ja-JP" altLang="en-US" b="1" dirty="0" smtClean="0"/>
              <a:t>　提供を</a:t>
            </a:r>
            <a:r>
              <a:rPr lang="ja-JP" altLang="en-US" b="1" dirty="0"/>
              <a:t>行う飲食店の利用を自粛する</a:t>
            </a:r>
            <a:r>
              <a:rPr lang="ja-JP" altLang="en-US" b="1" dirty="0" smtClean="0"/>
              <a:t>こと</a:t>
            </a:r>
            <a:endParaRPr lang="en-US" altLang="ja-JP" b="1" dirty="0">
              <a:latin typeface="游ゴシック" panose="020B0400000000000000" pitchFamily="50" charset="-128"/>
            </a:endParaRPr>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参考資料４</a:t>
            </a:r>
            <a:endParaRPr kumimoji="1" lang="ja-JP" altLang="en-US" dirty="0">
              <a:solidFill>
                <a:schemeClr val="tx1"/>
              </a:solidFill>
            </a:endParaRPr>
          </a:p>
        </p:txBody>
      </p:sp>
      <p:sp>
        <p:nvSpPr>
          <p:cNvPr id="9" name="正方形/長方形 8"/>
          <p:cNvSpPr/>
          <p:nvPr/>
        </p:nvSpPr>
        <p:spPr>
          <a:xfrm>
            <a:off x="245580" y="741655"/>
            <a:ext cx="10157769"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93339" y="255485"/>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193339" y="840968"/>
            <a:ext cx="13091562" cy="6017032"/>
          </a:xfrm>
          <a:prstGeom prst="rect">
            <a:avLst/>
          </a:prstGeom>
        </p:spPr>
        <p:txBody>
          <a:bodyPr wrap="square">
            <a:spAutoFit/>
          </a:bodyPr>
          <a:lstStyle/>
          <a:p>
            <a:pPr>
              <a:lnSpc>
                <a:spcPts val="2100"/>
              </a:lnSpc>
            </a:pPr>
            <a:r>
              <a:rPr lang="ja-JP" altLang="en-US" b="1" dirty="0"/>
              <a:t>１</a:t>
            </a:r>
            <a:r>
              <a:rPr lang="ja-JP" altLang="en-US" b="1" dirty="0" smtClean="0"/>
              <a:t>．従業員等に</a:t>
            </a:r>
            <a:r>
              <a:rPr lang="ja-JP" altLang="en-US" b="1" dirty="0"/>
              <a:t>対し</a:t>
            </a:r>
            <a:r>
              <a:rPr lang="ja-JP" altLang="en-US" b="1" dirty="0" smtClean="0"/>
              <a:t>、不要</a:t>
            </a:r>
            <a:r>
              <a:rPr lang="ja-JP" altLang="en-US" b="1" dirty="0"/>
              <a:t>不急の外出</a:t>
            </a:r>
            <a:r>
              <a:rPr lang="ja-JP" altLang="en-US" b="1" dirty="0" smtClean="0"/>
              <a:t>を</a:t>
            </a:r>
            <a:r>
              <a:rPr lang="ja-JP" altLang="en-US" b="1" dirty="0"/>
              <a:t>自粛</a:t>
            </a:r>
            <a:r>
              <a:rPr lang="ja-JP" altLang="en-US" b="1" dirty="0" smtClean="0"/>
              <a:t>するよう</a:t>
            </a:r>
            <a:r>
              <a:rPr lang="ja-JP" altLang="en-US" b="1" dirty="0"/>
              <a:t>求めること</a:t>
            </a:r>
            <a:endParaRPr lang="en-US" altLang="ja-JP" b="1" dirty="0"/>
          </a:p>
          <a:p>
            <a:pPr>
              <a:lnSpc>
                <a:spcPts val="2100"/>
              </a:lnSpc>
            </a:pPr>
            <a:endParaRPr lang="en-US" altLang="ja-JP" b="1" dirty="0" smtClean="0"/>
          </a:p>
          <a:p>
            <a:pPr>
              <a:lnSpc>
                <a:spcPts val="2100"/>
              </a:lnSpc>
            </a:pPr>
            <a:r>
              <a:rPr lang="ja-JP" altLang="en-US" b="1" dirty="0" smtClean="0"/>
              <a:t>２．</a:t>
            </a:r>
            <a:r>
              <a:rPr lang="ja-JP" altLang="en-US" b="1" dirty="0"/>
              <a:t>従業員等に対し、「５人以上」「２時間以上」の宴会・飲み会を控えるよう求める</a:t>
            </a:r>
            <a:r>
              <a:rPr lang="ja-JP" altLang="en-US" b="1" dirty="0" smtClean="0"/>
              <a:t>こと</a:t>
            </a:r>
            <a:endParaRPr lang="en-US" altLang="ja-JP" b="1" dirty="0" smtClean="0"/>
          </a:p>
          <a:p>
            <a:pPr>
              <a:lnSpc>
                <a:spcPts val="2100"/>
              </a:lnSpc>
            </a:pPr>
            <a:endParaRPr lang="en-US" altLang="ja-JP" b="1" dirty="0"/>
          </a:p>
          <a:p>
            <a:pPr>
              <a:lnSpc>
                <a:spcPts val="2100"/>
              </a:lnSpc>
              <a:defRPr/>
            </a:pPr>
            <a:r>
              <a:rPr lang="ja-JP" altLang="en-US" b="1" dirty="0">
                <a:latin typeface="游ゴシック" panose="020B0400000000000000" pitchFamily="50" charset="-128"/>
              </a:rPr>
              <a:t>３</a:t>
            </a:r>
            <a:r>
              <a:rPr lang="ja-JP" altLang="en-US" b="1" dirty="0" smtClean="0">
                <a:latin typeface="游ゴシック" panose="020B0400000000000000" pitchFamily="50" charset="-128"/>
              </a:rPr>
              <a:t>．</a:t>
            </a:r>
            <a:r>
              <a:rPr lang="ja-JP" altLang="en-US" b="1" spc="-70" dirty="0" smtClean="0">
                <a:latin typeface="游ゴシック" panose="020B0400000000000000" pitchFamily="50" charset="-128"/>
              </a:rPr>
              <a:t>従業員</a:t>
            </a:r>
            <a:r>
              <a:rPr lang="ja-JP" altLang="en-US" b="1" spc="-70" dirty="0">
                <a:latin typeface="游ゴシック" panose="020B0400000000000000" pitchFamily="50" charset="-128"/>
              </a:rPr>
              <a:t>等に対し、</a:t>
            </a:r>
            <a:r>
              <a:rPr lang="en-US" altLang="ja-JP" b="1" spc="-70" dirty="0" err="1">
                <a:latin typeface="游ゴシック" panose="020B0400000000000000" pitchFamily="50" charset="-128"/>
              </a:rPr>
              <a:t>GoToEat</a:t>
            </a:r>
            <a:r>
              <a:rPr lang="ja-JP" altLang="en-US" b="1" spc="-70" dirty="0">
                <a:latin typeface="游ゴシック" panose="020B0400000000000000" pitchFamily="50" charset="-128"/>
              </a:rPr>
              <a:t>キャンペーンで付与されたポイント又は既発行の食事券</a:t>
            </a:r>
            <a:r>
              <a:rPr lang="ja-JP" altLang="en-US" b="1" spc="-70" dirty="0" smtClean="0">
                <a:latin typeface="游ゴシック" panose="020B0400000000000000" pitchFamily="50" charset="-128"/>
              </a:rPr>
              <a:t>、府少人数利用・飲食店応援</a:t>
            </a:r>
            <a:endParaRPr lang="en-US" altLang="ja-JP" b="1" spc="-70" dirty="0">
              <a:latin typeface="游ゴシック" panose="020B0400000000000000" pitchFamily="50" charset="-128"/>
            </a:endParaRPr>
          </a:p>
          <a:p>
            <a:pPr>
              <a:lnSpc>
                <a:spcPts val="2100"/>
              </a:lnSpc>
              <a:defRPr/>
            </a:pPr>
            <a:r>
              <a:rPr lang="ja-JP" altLang="en-US" b="1" dirty="0" smtClean="0">
                <a:latin typeface="游ゴシック" panose="020B0400000000000000" pitchFamily="50" charset="-128"/>
              </a:rPr>
              <a:t>　　</a:t>
            </a:r>
            <a:r>
              <a:rPr lang="ja-JP" altLang="en-US" b="1" spc="-150" dirty="0" smtClean="0">
                <a:latin typeface="游ゴシック" panose="020B0400000000000000" pitchFamily="50" charset="-128"/>
              </a:rPr>
              <a:t>キャンペーン</a:t>
            </a:r>
            <a:r>
              <a:rPr lang="ja-JP" altLang="en-US" b="1" spc="-150" dirty="0">
                <a:latin typeface="游ゴシック" panose="020B0400000000000000" pitchFamily="50" charset="-128"/>
              </a:rPr>
              <a:t>事業で付与されたポイントを利用した飲食を控えるよう求める</a:t>
            </a:r>
            <a:r>
              <a:rPr lang="ja-JP" altLang="en-US" b="1" spc="-150" dirty="0" smtClean="0">
                <a:latin typeface="游ゴシック" panose="020B0400000000000000" pitchFamily="50" charset="-128"/>
              </a:rPr>
              <a:t>こと</a:t>
            </a:r>
            <a:endParaRPr lang="en-US" altLang="ja-JP" b="1" spc="-150" dirty="0">
              <a:latin typeface="游ゴシック" panose="020B0400000000000000" pitchFamily="50" charset="-128"/>
            </a:endParaRPr>
          </a:p>
          <a:p>
            <a:pPr>
              <a:lnSpc>
                <a:spcPts val="2100"/>
              </a:lnSpc>
              <a:defRPr/>
            </a:pPr>
            <a:endParaRPr lang="en-US" altLang="ja-JP" b="1" dirty="0">
              <a:latin typeface="游ゴシック" panose="020B0400000000000000" pitchFamily="50" charset="-128"/>
            </a:endParaRPr>
          </a:p>
          <a:p>
            <a:pPr>
              <a:lnSpc>
                <a:spcPts val="2100"/>
              </a:lnSpc>
              <a:defRPr/>
            </a:pPr>
            <a:r>
              <a:rPr lang="ja-JP" altLang="en-US" b="1" dirty="0" smtClean="0"/>
              <a:t>４．</a:t>
            </a:r>
            <a:r>
              <a:rPr lang="ja-JP" altLang="en-US" b="1" dirty="0"/>
              <a:t>従業員等に少しでも症状が有る場合は、休暇を取得しやすい環境を整えるとともに検査受診を勧める</a:t>
            </a:r>
            <a:r>
              <a:rPr lang="ja-JP" altLang="en-US" b="1" dirty="0" smtClean="0"/>
              <a:t>こと</a:t>
            </a:r>
            <a:endParaRPr lang="en-US" altLang="ja-JP" b="1" dirty="0" smtClean="0"/>
          </a:p>
          <a:p>
            <a:pPr>
              <a:lnSpc>
                <a:spcPts val="2100"/>
              </a:lnSpc>
              <a:defRPr/>
            </a:pPr>
            <a:endParaRPr lang="en-US" altLang="ja-JP" b="1" dirty="0"/>
          </a:p>
          <a:p>
            <a:pPr lvl="0">
              <a:lnSpc>
                <a:spcPts val="2100"/>
              </a:lnSpc>
              <a:defRPr/>
            </a:pPr>
            <a:r>
              <a:rPr lang="ja-JP" altLang="en-US" b="1" dirty="0" smtClean="0"/>
              <a:t>５．</a:t>
            </a:r>
            <a:r>
              <a:rPr lang="ja-JP" altLang="en-US" b="1" dirty="0"/>
              <a:t>テレワークを推進すること</a:t>
            </a:r>
          </a:p>
          <a:p>
            <a:pPr lvl="0">
              <a:lnSpc>
                <a:spcPts val="2100"/>
              </a:lnSpc>
              <a:defRPr/>
            </a:pPr>
            <a:r>
              <a:rPr lang="ja-JP" altLang="en-US" b="1" dirty="0"/>
              <a:t>　　出勤が必要となる職場でも、ローテーション勤務、時差通勤、自転車通勤などの取り組みを推進する</a:t>
            </a:r>
            <a:r>
              <a:rPr lang="ja-JP" altLang="en-US" b="1" dirty="0" smtClean="0"/>
              <a:t>こと</a:t>
            </a:r>
            <a:endParaRPr lang="en-US" altLang="ja-JP" b="1" dirty="0" smtClean="0"/>
          </a:p>
          <a:p>
            <a:pPr lvl="0">
              <a:lnSpc>
                <a:spcPts val="2100"/>
              </a:lnSpc>
              <a:defRPr/>
            </a:pPr>
            <a:endParaRPr lang="en-US" altLang="ja-JP" b="1" dirty="0"/>
          </a:p>
          <a:p>
            <a:pPr>
              <a:lnSpc>
                <a:spcPts val="2100"/>
              </a:lnSpc>
              <a:defRPr/>
            </a:pPr>
            <a:r>
              <a:rPr lang="ja-JP" altLang="en-US" b="1" dirty="0" smtClean="0"/>
              <a:t>６．</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pPr>
              <a:lnSpc>
                <a:spcPts val="2100"/>
              </a:lnSpc>
              <a:defRPr/>
            </a:pPr>
            <a:endParaRPr lang="en-US" altLang="ja-JP" b="1" dirty="0"/>
          </a:p>
          <a:p>
            <a:pPr>
              <a:lnSpc>
                <a:spcPts val="2100"/>
              </a:lnSpc>
              <a:defRPr/>
            </a:pPr>
            <a:r>
              <a:rPr lang="ja-JP" altLang="en-US" b="1" dirty="0" smtClean="0"/>
              <a:t>７．</a:t>
            </a:r>
            <a:r>
              <a:rPr lang="ja-JP" altLang="en-US" b="1" dirty="0"/>
              <a:t>休憩室、喫煙所、更衣室などでのマスクを外した状態での会話は控える</a:t>
            </a:r>
            <a:r>
              <a:rPr lang="ja-JP" altLang="en-US" b="1" dirty="0" smtClean="0"/>
              <a:t>こと</a:t>
            </a:r>
            <a:endParaRPr lang="en-US" altLang="ja-JP" b="1" dirty="0" smtClean="0"/>
          </a:p>
          <a:p>
            <a:pPr>
              <a:lnSpc>
                <a:spcPts val="2100"/>
              </a:lnSpc>
              <a:defRPr/>
            </a:pPr>
            <a:endParaRPr lang="en-US" altLang="ja-JP" b="1" dirty="0"/>
          </a:p>
          <a:p>
            <a:pPr lvl="0">
              <a:lnSpc>
                <a:spcPts val="2100"/>
              </a:lnSpc>
              <a:defRPr/>
            </a:pPr>
            <a:r>
              <a:rPr lang="ja-JP" altLang="en-US" b="1" dirty="0" smtClean="0"/>
              <a:t>８．</a:t>
            </a:r>
            <a:r>
              <a:rPr lang="ja-JP" altLang="en-US" b="1" dirty="0"/>
              <a:t>業種別ガイドラインを遵守（感染防止宣言ステッカーの導入）していない、接待を伴う飲食店</a:t>
            </a:r>
            <a:r>
              <a:rPr lang="ja-JP" altLang="en-US" b="1" dirty="0" smtClean="0"/>
              <a:t>及び酒類の</a:t>
            </a:r>
            <a:endParaRPr lang="en-US" altLang="ja-JP" b="1" dirty="0"/>
          </a:p>
          <a:p>
            <a:pPr lvl="0">
              <a:lnSpc>
                <a:spcPts val="2100"/>
              </a:lnSpc>
              <a:defRPr/>
            </a:pPr>
            <a:r>
              <a:rPr lang="ja-JP" altLang="en-US" b="1" dirty="0"/>
              <a:t>　　</a:t>
            </a:r>
            <a:r>
              <a:rPr lang="ja-JP" altLang="en-US" b="1" dirty="0" smtClean="0"/>
              <a:t>提供</a:t>
            </a:r>
            <a:r>
              <a:rPr lang="ja-JP" altLang="en-US" b="1" dirty="0"/>
              <a:t>を行う飲食店の利用を自粛する</a:t>
            </a:r>
            <a:r>
              <a:rPr lang="ja-JP" altLang="en-US" b="1" dirty="0" smtClean="0"/>
              <a:t>こと</a:t>
            </a:r>
            <a:endParaRPr lang="en-US" altLang="ja-JP" b="1" dirty="0" smtClean="0"/>
          </a:p>
          <a:p>
            <a:pPr lvl="0">
              <a:lnSpc>
                <a:spcPts val="2100"/>
              </a:lnSpc>
              <a:defRPr/>
            </a:pPr>
            <a:endParaRPr lang="en-US" altLang="ja-JP" b="1" dirty="0"/>
          </a:p>
          <a:p>
            <a:pPr>
              <a:lnSpc>
                <a:spcPts val="2100"/>
              </a:lnSpc>
              <a:defRPr/>
            </a:pPr>
            <a:r>
              <a:rPr lang="ja-JP" altLang="en-US" b="1" dirty="0" smtClean="0"/>
              <a:t>９．</a:t>
            </a:r>
            <a:r>
              <a:rPr lang="ja-JP" altLang="en-US" b="1" dirty="0"/>
              <a:t>業種別ガイドラインの遵守を徹底する</a:t>
            </a:r>
            <a:r>
              <a:rPr lang="ja-JP" altLang="en-US" b="1" dirty="0" smtClean="0"/>
              <a:t>こと</a:t>
            </a:r>
            <a:endParaRPr lang="en-US" altLang="ja-JP" b="1" dirty="0" smtClean="0"/>
          </a:p>
          <a:p>
            <a:pPr>
              <a:lnSpc>
                <a:spcPts val="2100"/>
              </a:lnSpc>
              <a:defRPr/>
            </a:pPr>
            <a:endParaRPr lang="en-US" altLang="ja-JP" b="1" dirty="0"/>
          </a:p>
          <a:p>
            <a:pPr>
              <a:lnSpc>
                <a:spcPts val="2100"/>
              </a:lnSpc>
              <a:defRPr/>
            </a:pPr>
            <a:r>
              <a:rPr lang="ja-JP" altLang="en-US" b="1" dirty="0" smtClean="0"/>
              <a:t>１０．</a:t>
            </a:r>
            <a:r>
              <a:rPr lang="ja-JP" altLang="en-US" b="1" dirty="0"/>
              <a:t>従業員の年末年始における休暇を分散すること　</a:t>
            </a:r>
            <a:endParaRPr lang="en-US" altLang="ja-JP" b="1" dirty="0"/>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参考資料５</a:t>
            </a:r>
            <a:endParaRPr kumimoji="1" lang="ja-JP" altLang="en-US" dirty="0">
              <a:solidFill>
                <a:schemeClr val="tx1"/>
              </a:solidFill>
            </a:endParaRPr>
          </a:p>
        </p:txBody>
      </p:sp>
      <p:sp>
        <p:nvSpPr>
          <p:cNvPr id="8" name="正方形/長方形 7"/>
          <p:cNvSpPr/>
          <p:nvPr/>
        </p:nvSpPr>
        <p:spPr>
          <a:xfrm>
            <a:off x="245580" y="764410"/>
            <a:ext cx="7327197"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5970</TotalTime>
  <Words>2822</Words>
  <Application>Microsoft Office PowerPoint</Application>
  <PresentationFormat>ワイド画面</PresentationFormat>
  <Paragraphs>259</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小原　朋子</cp:lastModifiedBy>
  <cp:revision>191</cp:revision>
  <cp:lastPrinted>2020-12-14T01:17:56Z</cp:lastPrinted>
  <dcterms:created xsi:type="dcterms:W3CDTF">2020-05-20T11:17:35Z</dcterms:created>
  <dcterms:modified xsi:type="dcterms:W3CDTF">2020-12-14T07:10:27Z</dcterms:modified>
</cp:coreProperties>
</file>