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7" r:id="rId2"/>
    <p:sldId id="268" r:id="rId3"/>
    <p:sldId id="270" r:id="rId4"/>
    <p:sldId id="269"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9933"/>
    <a:srgbClr val="FFCC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52" d="100"/>
          <a:sy n="52" d="100"/>
        </p:scale>
        <p:origin x="9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2020/12/14</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1</a:t>
            </a:fld>
            <a:endParaRPr kumimoji="1" lang="ja-JP" altLang="en-US"/>
          </a:p>
        </p:txBody>
      </p:sp>
    </p:spTree>
    <p:extLst>
      <p:ext uri="{BB962C8B-B14F-4D97-AF65-F5344CB8AC3E}">
        <p14:creationId xmlns:p14="http://schemas.microsoft.com/office/powerpoint/2010/main" val="176148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2</a:t>
            </a:fld>
            <a:endParaRPr kumimoji="1" lang="ja-JP" altLang="en-US"/>
          </a:p>
        </p:txBody>
      </p:sp>
    </p:spTree>
    <p:extLst>
      <p:ext uri="{BB962C8B-B14F-4D97-AF65-F5344CB8AC3E}">
        <p14:creationId xmlns:p14="http://schemas.microsoft.com/office/powerpoint/2010/main" val="350460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756C24B-3581-4302-A2F9-B8782FBC7802}" type="slidenum">
              <a:rPr kumimoji="1" lang="ja-JP" altLang="en-US" smtClean="0"/>
              <a:t>4</a:t>
            </a:fld>
            <a:endParaRPr kumimoji="1" lang="ja-JP" altLang="en-US"/>
          </a:p>
        </p:txBody>
      </p:sp>
    </p:spTree>
    <p:extLst>
      <p:ext uri="{BB962C8B-B14F-4D97-AF65-F5344CB8AC3E}">
        <p14:creationId xmlns:p14="http://schemas.microsoft.com/office/powerpoint/2010/main" val="157523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79F0BC2-6C0F-4DFC-90CE-CC6C5AA34635}"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D1F2A0E-D0EF-4A58-BD75-56434BA56490}"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73F144-5A6F-4C69-B57B-237BCEF89E4F}"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F92968-3AAD-4639-AB6C-C1D89E312425}"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AA1A592-3928-49E4-A791-0BBF40EA1C5F}" type="datetime1">
              <a:rPr kumimoji="1" lang="ja-JP" altLang="en-US" smtClean="0"/>
              <a:t>2020/12/14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CC3302B-D854-45A5-B45C-06B33223A715}"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C9F1CA8-DB69-4CF6-A0D8-171507DF8EDC}" type="datetime1">
              <a:rPr kumimoji="1" lang="ja-JP" altLang="en-US" smtClean="0"/>
              <a:t>2020/12/14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0EFD104-362C-4B9D-AA8F-04CECB899D86}" type="datetime1">
              <a:rPr kumimoji="1" lang="ja-JP" altLang="en-US" smtClean="0"/>
              <a:t>2020/12/14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AABACE-A5C8-41B9-811F-83831181E20E}" type="datetime1">
              <a:rPr kumimoji="1" lang="ja-JP" altLang="en-US" smtClean="0"/>
              <a:t>2020/12/14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7FC5529-7BAE-4920-B9A5-1B2B5C8DB297}"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E32994D-8268-44FE-97FA-730E4BED3EBF}" type="datetime1">
              <a:rPr kumimoji="1" lang="ja-JP" altLang="en-US" smtClean="0"/>
              <a:t>2020/12/14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D79E30-17B9-4BDA-B8CC-3964B5C6232A}" type="datetime1">
              <a:rPr kumimoji="1" lang="ja-JP" altLang="en-US" smtClean="0"/>
              <a:t>2020/12/14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142285" y="455878"/>
            <a:ext cx="11887790" cy="563231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新規陽性者の発生動向</a:t>
            </a:r>
            <a:r>
              <a:rPr lang="ja-JP" altLang="en-US" dirty="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直近１週間の新規陽性者</a:t>
            </a:r>
            <a:r>
              <a:rPr lang="ja-JP" altLang="en-US" dirty="0">
                <a:latin typeface="Meiryo UI" panose="020B0604030504040204" pitchFamily="50" charset="-128"/>
                <a:ea typeface="Meiryo UI" panose="020B0604030504040204" pitchFamily="50" charset="-128"/>
              </a:rPr>
              <a:t>数</a:t>
            </a:r>
            <a:r>
              <a:rPr lang="ja-JP" altLang="en-US" dirty="0" smtClean="0">
                <a:latin typeface="Meiryo UI" panose="020B0604030504040204" pitchFamily="50" charset="-128"/>
                <a:ea typeface="Meiryo UI" panose="020B0604030504040204" pitchFamily="50" charset="-128"/>
              </a:rPr>
              <a:t>は前週比</a:t>
            </a:r>
            <a:r>
              <a:rPr lang="en-US" altLang="ja-JP" dirty="0" smtClean="0">
                <a:latin typeface="Meiryo UI" panose="020B0604030504040204" pitchFamily="50" charset="-128"/>
                <a:ea typeface="Meiryo UI" panose="020B0604030504040204" pitchFamily="50" charset="-128"/>
              </a:rPr>
              <a:t>0.97</a:t>
            </a:r>
            <a:r>
              <a:rPr lang="ja-JP" altLang="en-US" dirty="0" smtClean="0">
                <a:latin typeface="Meiryo UI" panose="020B0604030504040204" pitchFamily="50" charset="-128"/>
                <a:ea typeface="Meiryo UI" panose="020B0604030504040204" pitchFamily="50" charset="-128"/>
              </a:rPr>
              <a:t>倍と微減に転じ</a:t>
            </a:r>
            <a:r>
              <a:rPr lang="ja-JP" altLang="en-US" dirty="0">
                <a:latin typeface="Meiryo UI" panose="020B0604030504040204" pitchFamily="50" charset="-128"/>
                <a:ea typeface="Meiryo UI" panose="020B0604030504040204" pitchFamily="50" charset="-128"/>
              </a:rPr>
              <a:t>、</a:t>
            </a:r>
            <a:r>
              <a:rPr lang="ja-JP" altLang="en-US" b="1" u="sng" dirty="0" smtClean="0">
                <a:latin typeface="Meiryo UI" panose="020B0604030504040204" pitchFamily="50" charset="-128"/>
                <a:ea typeface="Meiryo UI" panose="020B0604030504040204" pitchFamily="50" charset="-128"/>
              </a:rPr>
              <a:t>これ</a:t>
            </a:r>
            <a:r>
              <a:rPr lang="ja-JP" altLang="en-US" b="1" u="sng" dirty="0">
                <a:latin typeface="Meiryo UI" panose="020B0604030504040204" pitchFamily="50" charset="-128"/>
                <a:ea typeface="Meiryo UI" panose="020B0604030504040204" pitchFamily="50" charset="-128"/>
              </a:rPr>
              <a:t>までの</a:t>
            </a:r>
            <a:r>
              <a:rPr lang="ja-JP" altLang="en-US" b="1" u="sng" dirty="0" smtClean="0">
                <a:latin typeface="Meiryo UI" panose="020B0604030504040204" pitchFamily="50" charset="-128"/>
                <a:ea typeface="Meiryo UI" panose="020B0604030504040204" pitchFamily="50" charset="-128"/>
              </a:rPr>
              <a:t>取組み（以下①・②）により感染の急拡大には</a:t>
            </a:r>
            <a:endParaRPr lang="en-US" altLang="ja-JP" b="1" u="sng"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歯止めがかかった。</a:t>
            </a:r>
            <a:r>
              <a:rPr lang="ja-JP" altLang="en-US" i="1" dirty="0">
                <a:latin typeface="Meiryo UI" panose="020B0604030504040204" pitchFamily="50" charset="-128"/>
                <a:ea typeface="Meiryo UI" panose="020B0604030504040204" pitchFamily="50" charset="-128"/>
              </a:rPr>
              <a:t>　</a:t>
            </a:r>
            <a:endParaRPr lang="en-US" altLang="ja-JP" i="1" dirty="0">
              <a:latin typeface="Meiryo UI" panose="020B0604030504040204" pitchFamily="50" charset="-128"/>
              <a:ea typeface="Meiryo UI" panose="020B0604030504040204" pitchFamily="50" charset="-128"/>
            </a:endParaRPr>
          </a:p>
          <a:p>
            <a:r>
              <a:rPr lang="ja-JP" altLang="en-US" i="1" dirty="0">
                <a:latin typeface="Meiryo UI" panose="020B0604030504040204" pitchFamily="50" charset="-128"/>
                <a:ea typeface="Meiryo UI" panose="020B0604030504040204" pitchFamily="50" charset="-128"/>
              </a:rPr>
              <a:t>　</a:t>
            </a:r>
            <a:r>
              <a:rPr lang="ja-JP" altLang="en-US" i="1" dirty="0" smtClean="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しかし、１日平均</a:t>
            </a:r>
            <a:r>
              <a:rPr lang="en-US" altLang="ja-JP" b="1" u="sng" dirty="0" smtClean="0">
                <a:latin typeface="Meiryo UI" panose="020B0604030504040204" pitchFamily="50" charset="-128"/>
                <a:ea typeface="Meiryo UI" panose="020B0604030504040204" pitchFamily="50" charset="-128"/>
              </a:rPr>
              <a:t>350</a:t>
            </a:r>
            <a:r>
              <a:rPr lang="ja-JP" altLang="en-US" b="1" u="sng" dirty="0" smtClean="0">
                <a:latin typeface="Meiryo UI" panose="020B0604030504040204" pitchFamily="50" charset="-128"/>
                <a:ea typeface="Meiryo UI" panose="020B0604030504040204" pitchFamily="50" charset="-128"/>
              </a:rPr>
              <a:t>名で高止まりし、強い感染抑制には至っていない。</a:t>
            </a:r>
            <a:r>
              <a:rPr lang="ja-JP" altLang="en-US" b="1" u="sng"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直</a:t>
            </a:r>
            <a:r>
              <a:rPr lang="ja-JP" altLang="en-US" b="1" u="sng" dirty="0">
                <a:latin typeface="Meiryo UI" panose="020B0604030504040204" pitchFamily="50" charset="-128"/>
                <a:ea typeface="Meiryo UI" panose="020B0604030504040204" pitchFamily="50" charset="-128"/>
              </a:rPr>
              <a:t>近１週間の人口</a:t>
            </a:r>
            <a:r>
              <a:rPr lang="en-US" altLang="ja-JP" b="1" u="sng" dirty="0">
                <a:latin typeface="Meiryo UI" panose="020B0604030504040204" pitchFamily="50" charset="-128"/>
                <a:ea typeface="Meiryo UI" panose="020B0604030504040204" pitchFamily="50" charset="-128"/>
              </a:rPr>
              <a:t>10</a:t>
            </a:r>
            <a:r>
              <a:rPr lang="ja-JP" altLang="en-US" b="1" u="sng" dirty="0">
                <a:latin typeface="Meiryo UI" panose="020B0604030504040204" pitchFamily="50" charset="-128"/>
                <a:ea typeface="Meiryo UI" panose="020B0604030504040204" pitchFamily="50" charset="-128"/>
              </a:rPr>
              <a:t>万人あたり新規陽性者数は</a:t>
            </a:r>
            <a:r>
              <a:rPr lang="en-US" altLang="ja-JP" b="1" u="sng" dirty="0">
                <a:latin typeface="Meiryo UI" panose="020B0604030504040204" pitchFamily="50" charset="-128"/>
                <a:ea typeface="Meiryo UI" panose="020B0604030504040204" pitchFamily="50" charset="-128"/>
              </a:rPr>
              <a:t>27.45</a:t>
            </a:r>
            <a:r>
              <a:rPr lang="ja-JP" altLang="en-US" b="1" u="sng" dirty="0">
                <a:latin typeface="Meiryo UI" panose="020B0604030504040204" pitchFamily="50" charset="-128"/>
                <a:ea typeface="Meiryo UI" panose="020B0604030504040204" pitchFamily="50" charset="-128"/>
              </a:rPr>
              <a:t>人</a:t>
            </a:r>
            <a:r>
              <a:rPr lang="ja-JP" altLang="en-US" b="1" u="sng" dirty="0" smtClean="0">
                <a:latin typeface="Meiryo UI" panose="020B0604030504040204" pitchFamily="50" charset="-128"/>
                <a:ea typeface="Meiryo UI" panose="020B0604030504040204" pitchFamily="50" charset="-128"/>
              </a:rPr>
              <a:t>と国</a:t>
            </a:r>
            <a:r>
              <a:rPr lang="ja-JP" altLang="en-US" b="1" u="sng" dirty="0">
                <a:latin typeface="Meiryo UI" panose="020B0604030504040204" pitchFamily="50" charset="-128"/>
                <a:ea typeface="Meiryo UI" panose="020B0604030504040204" pitchFamily="50" charset="-128"/>
              </a:rPr>
              <a:t>の分科会ステージ</a:t>
            </a:r>
            <a:r>
              <a:rPr lang="en-US" altLang="ja-JP" b="1" u="sng" dirty="0">
                <a:latin typeface="Meiryo UI" panose="020B0604030504040204" pitchFamily="50" charset="-128"/>
                <a:ea typeface="Meiryo UI" panose="020B0604030504040204" pitchFamily="50" charset="-128"/>
              </a:rPr>
              <a:t>Ⅳ</a:t>
            </a:r>
            <a:r>
              <a:rPr lang="ja-JP" altLang="en-US" b="1" u="sng" dirty="0">
                <a:latin typeface="Meiryo UI" panose="020B0604030504040204" pitchFamily="50" charset="-128"/>
                <a:ea typeface="Meiryo UI" panose="020B0604030504040204" pitchFamily="50" charset="-128"/>
              </a:rPr>
              <a:t>のモニタリング指標（</a:t>
            </a:r>
            <a:r>
              <a:rPr lang="en-US" altLang="ja-JP" b="1" u="sng" dirty="0">
                <a:latin typeface="Meiryo UI" panose="020B0604030504040204" pitchFamily="50" charset="-128"/>
                <a:ea typeface="Meiryo UI" panose="020B0604030504040204" pitchFamily="50" charset="-128"/>
              </a:rPr>
              <a:t>25</a:t>
            </a:r>
            <a:r>
              <a:rPr lang="ja-JP" altLang="en-US" b="1" u="sng" dirty="0">
                <a:latin typeface="Meiryo UI" panose="020B0604030504040204" pitchFamily="50" charset="-128"/>
                <a:ea typeface="Meiryo UI" panose="020B0604030504040204" pitchFamily="50" charset="-128"/>
              </a:rPr>
              <a:t>人）を</a:t>
            </a:r>
            <a:r>
              <a:rPr lang="ja-JP" altLang="en-US" b="1" u="sng" dirty="0" smtClean="0">
                <a:latin typeface="Meiryo UI" panose="020B0604030504040204" pitchFamily="50" charset="-128"/>
                <a:ea typeface="Meiryo UI" panose="020B0604030504040204" pitchFamily="50" charset="-128"/>
              </a:rPr>
              <a:t>上</a:t>
            </a:r>
            <a:endParaRPr lang="en-US" altLang="ja-JP" b="1" u="sng"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回り</a:t>
            </a:r>
            <a:r>
              <a:rPr lang="ja-JP" altLang="en-US" b="1" u="sng" dirty="0">
                <a:latin typeface="Meiryo UI" panose="020B0604030504040204" pitchFamily="50" charset="-128"/>
                <a:ea typeface="Meiryo UI" panose="020B0604030504040204" pitchFamily="50" charset="-128"/>
              </a:rPr>
              <a:t>、</a:t>
            </a:r>
            <a:r>
              <a:rPr lang="ja-JP" altLang="en-US" b="1" u="sng" dirty="0" smtClean="0">
                <a:latin typeface="Meiryo UI" panose="020B0604030504040204" pitchFamily="50" charset="-128"/>
                <a:ea typeface="Meiryo UI" panose="020B0604030504040204" pitchFamily="50" charset="-128"/>
              </a:rPr>
              <a:t>全国都道府県</a:t>
            </a:r>
            <a:r>
              <a:rPr lang="ja-JP" altLang="en-US" b="1" u="sng" dirty="0">
                <a:latin typeface="Meiryo UI" panose="020B0604030504040204" pitchFamily="50" charset="-128"/>
                <a:ea typeface="Meiryo UI" panose="020B0604030504040204" pitchFamily="50" charset="-128"/>
              </a:rPr>
              <a:t>で最も多い</a:t>
            </a:r>
            <a:r>
              <a:rPr lang="ja-JP" altLang="en-US" b="1" u="sng" dirty="0" smtClean="0">
                <a:latin typeface="Meiryo UI" panose="020B0604030504040204" pitchFamily="50" charset="-128"/>
                <a:ea typeface="Meiryo UI" panose="020B0604030504040204" pitchFamily="50" charset="-128"/>
              </a:rPr>
              <a:t>状況</a:t>
            </a:r>
            <a:r>
              <a:rPr lang="ja-JP" altLang="en-US" dirty="0" smtClean="0">
                <a:latin typeface="Meiryo UI" panose="020B0604030504040204" pitchFamily="50" charset="-128"/>
                <a:ea typeface="Meiryo UI" panose="020B0604030504040204" pitchFamily="50" charset="-128"/>
              </a:rPr>
              <a:t>が続いている。</a:t>
            </a:r>
            <a:endParaRPr lang="en-US" altLang="ja-JP" dirty="0" smtClean="0">
              <a:latin typeface="Meiryo UI" panose="020B0604030504040204" pitchFamily="50" charset="-128"/>
              <a:ea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大阪市内居住者の</a:t>
            </a:r>
            <a:r>
              <a:rPr lang="ja-JP" altLang="en-US" b="1" u="sng" dirty="0">
                <a:latin typeface="Meiryo UI" panose="020B0604030504040204" pitchFamily="50" charset="-128"/>
                <a:ea typeface="Meiryo UI" panose="020B0604030504040204" pitchFamily="50" charset="-128"/>
              </a:rPr>
              <a:t>週・人口</a:t>
            </a:r>
            <a:r>
              <a:rPr lang="en-US" altLang="ja-JP" b="1" u="sng" dirty="0">
                <a:latin typeface="Meiryo UI" panose="020B0604030504040204" pitchFamily="50" charset="-128"/>
                <a:ea typeface="Meiryo UI" panose="020B0604030504040204" pitchFamily="50" charset="-128"/>
              </a:rPr>
              <a:t>10</a:t>
            </a:r>
            <a:r>
              <a:rPr lang="ja-JP" altLang="en-US" b="1" u="sng" dirty="0">
                <a:latin typeface="Meiryo UI" panose="020B0604030504040204" pitchFamily="50" charset="-128"/>
                <a:ea typeface="Meiryo UI" panose="020B0604030504040204" pitchFamily="50" charset="-128"/>
              </a:rPr>
              <a:t>万人あたり新規陽性者数</a:t>
            </a:r>
            <a:r>
              <a:rPr lang="ja-JP" altLang="en-US" b="1" u="sng" dirty="0" smtClean="0">
                <a:latin typeface="Meiryo UI" panose="020B0604030504040204" pitchFamily="50" charset="-128"/>
                <a:ea typeface="Meiryo UI" panose="020B0604030504040204" pitchFamily="50" charset="-128"/>
              </a:rPr>
              <a:t>は、</a:t>
            </a:r>
            <a:r>
              <a:rPr lang="ja-JP" altLang="en-US" dirty="0" smtClean="0">
                <a:latin typeface="Meiryo UI" panose="020B0604030504040204" pitchFamily="50" charset="-128"/>
                <a:ea typeface="Meiryo UI" panose="020B0604030504040204" pitchFamily="50" charset="-128"/>
              </a:rPr>
              <a:t>上記①・②の取組みにより減少してい</a:t>
            </a:r>
            <a:r>
              <a:rPr lang="ja-JP" altLang="en-US" dirty="0">
                <a:latin typeface="Meiryo UI" panose="020B0604030504040204" pitchFamily="50" charset="-128"/>
                <a:ea typeface="Meiryo UI" panose="020B0604030504040204" pitchFamily="50" charset="-128"/>
              </a:rPr>
              <a:t>る</a:t>
            </a:r>
            <a:r>
              <a:rPr lang="ja-JP" altLang="en-US" dirty="0" smtClean="0">
                <a:latin typeface="Meiryo UI" panose="020B0604030504040204" pitchFamily="50" charset="-128"/>
                <a:ea typeface="Meiryo UI" panose="020B0604030504040204" pitchFamily="50" charset="-128"/>
              </a:rPr>
              <a:t>が、</a:t>
            </a:r>
            <a:r>
              <a:rPr lang="ja-JP" altLang="en-US" b="1" u="sng" dirty="0" smtClean="0">
                <a:latin typeface="Meiryo UI" panose="020B0604030504040204" pitchFamily="50" charset="-128"/>
                <a:ea typeface="Meiryo UI" panose="020B0604030504040204" pitchFamily="50" charset="-128"/>
              </a:rPr>
              <a:t>市外よりは</a:t>
            </a:r>
            <a:r>
              <a:rPr lang="en-US" altLang="ja-JP" b="1" u="sng" dirty="0" smtClean="0">
                <a:latin typeface="Meiryo UI" panose="020B0604030504040204" pitchFamily="50" charset="-128"/>
                <a:ea typeface="Meiryo UI" panose="020B0604030504040204" pitchFamily="50" charset="-128"/>
              </a:rPr>
              <a:t>1</a:t>
            </a:r>
            <a:r>
              <a:rPr lang="ja-JP" altLang="en-US" b="1" u="sng" dirty="0" smtClean="0">
                <a:latin typeface="Meiryo UI" panose="020B0604030504040204" pitchFamily="50" charset="-128"/>
                <a:ea typeface="Meiryo UI" panose="020B0604030504040204" pitchFamily="50" charset="-128"/>
              </a:rPr>
              <a:t>・</a:t>
            </a:r>
            <a:r>
              <a:rPr lang="en-US" altLang="ja-JP" b="1" u="sng" dirty="0" smtClean="0">
                <a:latin typeface="Meiryo UI" panose="020B0604030504040204" pitchFamily="50" charset="-128"/>
                <a:ea typeface="Meiryo UI" panose="020B0604030504040204" pitchFamily="50" charset="-128"/>
              </a:rPr>
              <a:t>5</a:t>
            </a:r>
          </a:p>
          <a:p>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倍多い。</a:t>
            </a:r>
            <a:endParaRPr lang="en-US" altLang="ja-JP" b="1" u="sng"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直近１週間で</a:t>
            </a:r>
            <a:r>
              <a:rPr lang="en-US" altLang="ja-JP" b="1" u="sng" dirty="0" smtClean="0">
                <a:latin typeface="Meiryo UI" panose="020B0604030504040204" pitchFamily="50" charset="-128"/>
                <a:ea typeface="Meiryo UI" panose="020B0604030504040204" pitchFamily="50" charset="-128"/>
              </a:rPr>
              <a:t>34.35</a:t>
            </a:r>
            <a:r>
              <a:rPr lang="ja-JP" altLang="en-US" b="1" u="sng" dirty="0">
                <a:latin typeface="Meiryo UI" panose="020B0604030504040204" pitchFamily="50" charset="-128"/>
                <a:ea typeface="Meiryo UI" panose="020B0604030504040204" pitchFamily="50" charset="-128"/>
              </a:rPr>
              <a:t>人と、国の分科会ステージ</a:t>
            </a:r>
            <a:r>
              <a:rPr lang="en-US" altLang="ja-JP" b="1" u="sng" dirty="0">
                <a:latin typeface="Meiryo UI" panose="020B0604030504040204" pitchFamily="50" charset="-128"/>
                <a:ea typeface="Meiryo UI" panose="020B0604030504040204" pitchFamily="50" charset="-128"/>
              </a:rPr>
              <a:t>Ⅳ</a:t>
            </a:r>
            <a:r>
              <a:rPr lang="ja-JP" altLang="en-US" b="1" u="sng" dirty="0">
                <a:latin typeface="Meiryo UI" panose="020B0604030504040204" pitchFamily="50" charset="-128"/>
                <a:ea typeface="Meiryo UI" panose="020B0604030504040204" pitchFamily="50" charset="-128"/>
              </a:rPr>
              <a:t>のモニタリング指標（</a:t>
            </a:r>
            <a:r>
              <a:rPr lang="en-US" altLang="ja-JP" b="1" u="sng" dirty="0">
                <a:latin typeface="Meiryo UI" panose="020B0604030504040204" pitchFamily="50" charset="-128"/>
                <a:ea typeface="Meiryo UI" panose="020B0604030504040204" pitchFamily="50" charset="-128"/>
              </a:rPr>
              <a:t>25</a:t>
            </a:r>
            <a:r>
              <a:rPr lang="ja-JP" altLang="en-US" b="1" u="sng" dirty="0">
                <a:latin typeface="Meiryo UI" panose="020B0604030504040204" pitchFamily="50" charset="-128"/>
                <a:ea typeface="Meiryo UI" panose="020B0604030504040204" pitchFamily="50" charset="-128"/>
              </a:rPr>
              <a:t>人）</a:t>
            </a:r>
            <a:r>
              <a:rPr lang="ja-JP" altLang="en-US" b="1" u="sng" dirty="0" smtClean="0">
                <a:latin typeface="Meiryo UI" panose="020B0604030504040204" pitchFamily="50" charset="-128"/>
                <a:ea typeface="Meiryo UI" panose="020B0604030504040204" pitchFamily="50" charset="-128"/>
              </a:rPr>
              <a:t>を</a:t>
            </a:r>
            <a:r>
              <a:rPr lang="ja-JP" altLang="en-US" b="1" u="sng" dirty="0">
                <a:latin typeface="Meiryo UI" panose="020B0604030504040204" pitchFamily="50" charset="-128"/>
                <a:ea typeface="Meiryo UI" panose="020B0604030504040204" pitchFamily="50" charset="-128"/>
              </a:rPr>
              <a:t>大</a:t>
            </a:r>
            <a:r>
              <a:rPr lang="ja-JP" altLang="en-US" b="1" u="sng" dirty="0" smtClean="0">
                <a:latin typeface="Meiryo UI" panose="020B0604030504040204" pitchFamily="50" charset="-128"/>
                <a:ea typeface="Meiryo UI" panose="020B0604030504040204" pitchFamily="50" charset="-128"/>
              </a:rPr>
              <a:t>きく上回っている。</a:t>
            </a:r>
            <a:endParaRPr lang="en-US" altLang="ja-JP" b="1" u="sng"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また、</a:t>
            </a:r>
            <a:r>
              <a:rPr lang="ja-JP" altLang="en-US" b="1" u="sng" dirty="0" smtClean="0">
                <a:latin typeface="Meiryo UI" panose="020B0604030504040204" pitchFamily="50" charset="-128"/>
                <a:ea typeface="Meiryo UI" panose="020B0604030504040204" pitchFamily="50" charset="-128"/>
              </a:rPr>
              <a:t>市内居住者の感染経路不明者の割合は約６割と、市外よ</a:t>
            </a:r>
            <a:r>
              <a:rPr lang="ja-JP" altLang="en-US" b="1" u="sng" dirty="0">
                <a:latin typeface="Meiryo UI" panose="020B0604030504040204" pitchFamily="50" charset="-128"/>
                <a:ea typeface="Meiryo UI" panose="020B0604030504040204" pitchFamily="50" charset="-128"/>
              </a:rPr>
              <a:t>り</a:t>
            </a:r>
            <a:r>
              <a:rPr lang="ja-JP" altLang="en-US" b="1" u="sng" dirty="0" smtClean="0">
                <a:latin typeface="Meiryo UI" panose="020B0604030504040204" pitchFamily="50" charset="-128"/>
                <a:ea typeface="Meiryo UI" panose="020B0604030504040204" pitchFamily="50" charset="-128"/>
              </a:rPr>
              <a:t>も１割程度高く、市中感染が広がっている恐れがある。</a:t>
            </a:r>
            <a:endParaRPr lang="en-US" altLang="ja-JP" b="1" u="sng"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新規</a:t>
            </a:r>
            <a:r>
              <a:rPr kumimoji="1" lang="ja-JP" altLang="en-US" dirty="0">
                <a:latin typeface="Meiryo UI" panose="020B0604030504040204" pitchFamily="50" charset="-128"/>
                <a:ea typeface="Meiryo UI" panose="020B0604030504040204" pitchFamily="50" charset="-128"/>
              </a:rPr>
              <a:t>陽性者に占める夜の街の関係者及び滞在者の</a:t>
            </a:r>
            <a:r>
              <a:rPr kumimoji="1" lang="ja-JP" altLang="en-US" dirty="0" smtClean="0">
                <a:latin typeface="Meiryo UI" panose="020B0604030504040204" pitchFamily="50" charset="-128"/>
                <a:ea typeface="Meiryo UI" panose="020B0604030504040204" pitchFamily="50" charset="-128"/>
              </a:rPr>
              <a:t>割合は上記①・②の取組みの効果により徐々</a:t>
            </a:r>
            <a:r>
              <a:rPr kumimoji="1" lang="ja-JP" altLang="en-US" dirty="0">
                <a:latin typeface="Meiryo UI" panose="020B0604030504040204" pitchFamily="50" charset="-128"/>
                <a:ea typeface="Meiryo UI" panose="020B0604030504040204" pitchFamily="50" charset="-128"/>
              </a:rPr>
              <a:t>に</a:t>
            </a:r>
            <a:r>
              <a:rPr kumimoji="1" lang="ja-JP" altLang="en-US" dirty="0" smtClean="0">
                <a:latin typeface="Meiryo UI" panose="020B0604030504040204" pitchFamily="50" charset="-128"/>
                <a:ea typeface="Meiryo UI" panose="020B0604030504040204" pitchFamily="50" charset="-128"/>
              </a:rPr>
              <a:t>減少しているが、</a:t>
            </a:r>
            <a:r>
              <a:rPr kumimoji="1" lang="ja-JP" altLang="en-US" b="1" u="sng" dirty="0" smtClean="0">
                <a:latin typeface="Meiryo UI" panose="020B0604030504040204" pitchFamily="50" charset="-128"/>
                <a:ea typeface="Meiryo UI" panose="020B0604030504040204" pitchFamily="50" charset="-128"/>
              </a:rPr>
              <a:t>市内</a:t>
            </a:r>
            <a:endParaRPr kumimoji="1" lang="en-US" altLang="ja-JP" b="1" u="sng" dirty="0" smtClean="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　</a:t>
            </a:r>
            <a:r>
              <a:rPr kumimoji="1" lang="ja-JP" altLang="en-US" b="1" u="sng" dirty="0" smtClean="0">
                <a:latin typeface="Meiryo UI" panose="020B0604030504040204" pitchFamily="50" charset="-128"/>
                <a:ea typeface="Meiryo UI" panose="020B0604030504040204" pitchFamily="50" charset="-128"/>
              </a:rPr>
              <a:t>の夜の街の関係者等は市外に比べ、依然多い。</a:t>
            </a:r>
            <a:endParaRPr kumimoji="1" lang="en-US" altLang="ja-JP" b="1" u="sng"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12/3</a:t>
            </a:r>
            <a:r>
              <a:rPr lang="ja-JP" altLang="en-US" dirty="0" smtClean="0">
                <a:latin typeface="Meiryo UI" panose="020B0604030504040204" pitchFamily="50" charset="-128"/>
                <a:ea typeface="Meiryo UI" panose="020B0604030504040204" pitchFamily="50" charset="-128"/>
              </a:rPr>
              <a:t>以降新規陽性者が</a:t>
            </a:r>
            <a:r>
              <a:rPr lang="en-US" altLang="ja-JP" dirty="0" smtClean="0">
                <a:latin typeface="Meiryo UI" panose="020B0604030504040204" pitchFamily="50" charset="-128"/>
                <a:ea typeface="Meiryo UI" panose="020B0604030504040204" pitchFamily="50" charset="-128"/>
              </a:rPr>
              <a:t>366</a:t>
            </a:r>
            <a:r>
              <a:rPr lang="ja-JP" altLang="en-US" dirty="0" smtClean="0">
                <a:latin typeface="Meiryo UI" panose="020B0604030504040204" pitchFamily="50" charset="-128"/>
                <a:ea typeface="Meiryo UI" panose="020B0604030504040204" pitchFamily="50" charset="-128"/>
              </a:rPr>
              <a:t>名／日発生し、上記要請により</a:t>
            </a:r>
            <a:r>
              <a:rPr lang="en-US" altLang="ja-JP" dirty="0" smtClean="0">
                <a:latin typeface="Meiryo UI" panose="020B0604030504040204" pitchFamily="50" charset="-128"/>
                <a:ea typeface="Meiryo UI" panose="020B0604030504040204" pitchFamily="50" charset="-128"/>
              </a:rPr>
              <a:t>12/11</a:t>
            </a:r>
            <a:r>
              <a:rPr lang="ja-JP" altLang="en-US" dirty="0" smtClean="0">
                <a:latin typeface="Meiryo UI" panose="020B0604030504040204" pitchFamily="50" charset="-128"/>
                <a:ea typeface="Meiryo UI" panose="020B0604030504040204" pitchFamily="50" charset="-128"/>
              </a:rPr>
              <a:t>を起点に感染者</a:t>
            </a:r>
            <a:r>
              <a:rPr lang="ja-JP" altLang="en-US" dirty="0">
                <a:latin typeface="Meiryo UI" panose="020B0604030504040204" pitchFamily="50" charset="-128"/>
                <a:ea typeface="Meiryo UI" panose="020B0604030504040204" pitchFamily="50" charset="-128"/>
              </a:rPr>
              <a:t>が緩やかに減少に転じると</a:t>
            </a:r>
            <a:r>
              <a:rPr lang="ja-JP" altLang="en-US" dirty="0" smtClean="0">
                <a:latin typeface="Meiryo UI" panose="020B0604030504040204" pitchFamily="50" charset="-128"/>
                <a:ea typeface="Meiryo UI" panose="020B0604030504040204" pitchFamily="50" charset="-128"/>
              </a:rPr>
              <a:t>仮定した場</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合でも</a:t>
            </a:r>
            <a:r>
              <a:rPr lang="ja-JP" altLang="en-US" dirty="0">
                <a:latin typeface="Meiryo UI" panose="020B0604030504040204" pitchFamily="50" charset="-128"/>
                <a:ea typeface="Meiryo UI" panose="020B0604030504040204" pitchFamily="50" charset="-128"/>
              </a:rPr>
              <a:t>、</a:t>
            </a:r>
            <a:r>
              <a:rPr lang="en-US" altLang="ja-JP" b="1" u="sng" dirty="0">
                <a:latin typeface="Meiryo UI" panose="020B0604030504040204" pitchFamily="50" charset="-128"/>
                <a:ea typeface="Meiryo UI" panose="020B0604030504040204" pitchFamily="50" charset="-128"/>
              </a:rPr>
              <a:t>12</a:t>
            </a:r>
            <a:r>
              <a:rPr lang="ja-JP" altLang="en-US" b="1" u="sng" dirty="0" smtClean="0">
                <a:latin typeface="Meiryo UI" panose="020B0604030504040204" pitchFamily="50" charset="-128"/>
                <a:ea typeface="Meiryo UI" panose="020B0604030504040204" pitchFamily="50" charset="-128"/>
              </a:rPr>
              <a:t>月末</a:t>
            </a:r>
            <a:r>
              <a:rPr lang="ja-JP" altLang="en-US" b="1" u="sng" dirty="0">
                <a:latin typeface="Meiryo UI" panose="020B0604030504040204" pitchFamily="50" charset="-128"/>
                <a:ea typeface="Meiryo UI" panose="020B0604030504040204" pitchFamily="50" charset="-128"/>
              </a:rPr>
              <a:t>時点で約</a:t>
            </a:r>
            <a:r>
              <a:rPr lang="en-US" altLang="ja-JP" b="1" u="sng" dirty="0">
                <a:latin typeface="Meiryo UI" panose="020B0604030504040204" pitchFamily="50" charset="-128"/>
                <a:ea typeface="Meiryo UI" panose="020B0604030504040204" pitchFamily="50" charset="-128"/>
              </a:rPr>
              <a:t>250</a:t>
            </a:r>
            <a:r>
              <a:rPr lang="ja-JP" altLang="en-US" b="1" u="sng" dirty="0">
                <a:latin typeface="Meiryo UI" panose="020B0604030504040204" pitchFamily="50" charset="-128"/>
                <a:ea typeface="Meiryo UI" panose="020B0604030504040204" pitchFamily="50" charset="-128"/>
              </a:rPr>
              <a:t>名程度の感染者が日々、発生する</a:t>
            </a:r>
            <a:r>
              <a:rPr lang="ja-JP" altLang="en-US" b="1" u="sng" dirty="0" smtClean="0">
                <a:latin typeface="Meiryo UI" panose="020B0604030504040204" pitchFamily="50" charset="-128"/>
                <a:ea typeface="Meiryo UI" panose="020B0604030504040204" pitchFamily="50" charset="-128"/>
              </a:rPr>
              <a:t>見込み。</a:t>
            </a:r>
            <a:endParaRPr lang="en-US" altLang="ja-JP" b="1" u="sng" dirty="0" smtClean="0">
              <a:latin typeface="Meiryo UI" panose="020B0604030504040204" pitchFamily="50" charset="-128"/>
              <a:ea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A396F46-6F5F-483F-BC68-432494F2ED7F}"/>
              </a:ext>
            </a:extLst>
          </p:cNvPr>
          <p:cNvSpPr txBox="1"/>
          <p:nvPr/>
        </p:nvSpPr>
        <p:spPr>
          <a:xfrm>
            <a:off x="10681855" y="47631"/>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ＭＳ ゴシック" panose="020B0609070205080204" pitchFamily="49" charset="-128"/>
                <a:ea typeface="ＭＳ ゴシック" panose="020B0609070205080204" pitchFamily="49" charset="-128"/>
              </a:rPr>
              <a:t>資料１－３</a:t>
            </a:r>
            <a:endParaRPr kumimoji="1" lang="ja-JP" altLang="en-US" sz="1600" dirty="0">
              <a:latin typeface="ＭＳ ゴシック" panose="020B0609070205080204" pitchFamily="49" charset="-128"/>
              <a:ea typeface="ＭＳ ゴシック" panose="020B0609070205080204" pitchFamily="49" charset="-128"/>
            </a:endParaRPr>
          </a:p>
        </p:txBody>
      </p:sp>
      <p:sp>
        <p:nvSpPr>
          <p:cNvPr id="3" name="テキスト ボックス 2"/>
          <p:cNvSpPr txBox="1"/>
          <p:nvPr/>
        </p:nvSpPr>
        <p:spPr>
          <a:xfrm>
            <a:off x="1144082" y="2216727"/>
            <a:ext cx="9903835" cy="1046440"/>
          </a:xfrm>
          <a:prstGeom prst="rect">
            <a:avLst/>
          </a:prstGeom>
          <a:noFill/>
          <a:ln>
            <a:solidFill>
              <a:schemeClr val="tx1"/>
            </a:solidFill>
            <a:prstDash val="sysDash"/>
          </a:ln>
        </p:spPr>
        <p:txBody>
          <a:bodyPr wrap="square" rtlCol="0">
            <a:spAutoFit/>
          </a:bodyPr>
          <a:lstStyle/>
          <a:p>
            <a:r>
              <a:rPr lang="ja-JP" altLang="en-US" sz="14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（参考　これまでの取組み）</a:t>
            </a:r>
          </a:p>
          <a:p>
            <a:r>
              <a:rPr lang="ja-JP" altLang="en-US" sz="1200" dirty="0">
                <a:latin typeface="Meiryo UI" panose="020B0604030504040204" pitchFamily="50" charset="-128"/>
                <a:ea typeface="Meiryo UI" panose="020B0604030504040204" pitchFamily="50" charset="-128"/>
              </a:rPr>
              <a:t>　　　①</a:t>
            </a:r>
            <a:r>
              <a:rPr lang="en-US" altLang="ja-JP" sz="1200" dirty="0">
                <a:latin typeface="Meiryo UI" panose="020B0604030504040204" pitchFamily="50" charset="-128"/>
                <a:ea typeface="Meiryo UI" panose="020B0604030504040204" pitchFamily="50" charset="-128"/>
              </a:rPr>
              <a:t>11/21</a:t>
            </a:r>
            <a:r>
              <a:rPr lang="ja-JP" altLang="en-US" sz="1200" dirty="0">
                <a:latin typeface="Meiryo UI" panose="020B0604030504040204" pitchFamily="50" charset="-128"/>
                <a:ea typeface="Meiryo UI" panose="020B0604030504040204" pitchFamily="50" charset="-128"/>
              </a:rPr>
              <a:t>～イエローステージ</a:t>
            </a:r>
            <a:r>
              <a:rPr lang="en-US" altLang="ja-JP" sz="1200" dirty="0">
                <a:latin typeface="Meiryo UI" panose="020B0604030504040204" pitchFamily="50" charset="-128"/>
                <a:ea typeface="Meiryo UI" panose="020B0604030504040204" pitchFamily="50" charset="-128"/>
              </a:rPr>
              <a:t>Ⅱ</a:t>
            </a:r>
            <a:r>
              <a:rPr lang="ja-JP" altLang="en-US" sz="1200" dirty="0">
                <a:latin typeface="Meiryo UI" panose="020B0604030504040204" pitchFamily="50" charset="-128"/>
                <a:ea typeface="Meiryo UI" panose="020B0604030504040204" pitchFamily="50" charset="-128"/>
              </a:rPr>
              <a:t>に移行。</a:t>
            </a:r>
          </a:p>
          <a:p>
            <a:r>
              <a:rPr lang="ja-JP" altLang="en-US" sz="1200" dirty="0">
                <a:latin typeface="Meiryo UI" panose="020B0604030504040204" pitchFamily="50" charset="-128"/>
                <a:ea typeface="Meiryo UI" panose="020B0604030504040204" pitchFamily="50" charset="-128"/>
              </a:rPr>
              <a:t>　　　　　　　　　　 府民等に対し、「５人以上」「２時間以上」の宴会・飲み会は控えることや、重症化リスクの高い方は、不要不急の外出を控えることなどを要請</a:t>
            </a:r>
          </a:p>
          <a:p>
            <a:r>
              <a:rPr lang="ja-JP" altLang="en-US" sz="1200" dirty="0">
                <a:latin typeface="Meiryo UI" panose="020B0604030504040204" pitchFamily="50" charset="-128"/>
                <a:ea typeface="Meiryo UI" panose="020B0604030504040204" pitchFamily="50" charset="-128"/>
              </a:rPr>
              <a:t>　　　②</a:t>
            </a:r>
            <a:r>
              <a:rPr lang="en-US" altLang="ja-JP" sz="1200" dirty="0">
                <a:latin typeface="Meiryo UI" panose="020B0604030504040204" pitchFamily="50" charset="-128"/>
                <a:ea typeface="Meiryo UI" panose="020B0604030504040204" pitchFamily="50" charset="-128"/>
              </a:rPr>
              <a:t>11/27</a:t>
            </a:r>
            <a:r>
              <a:rPr lang="ja-JP" altLang="en-US" sz="1200" dirty="0">
                <a:latin typeface="Meiryo UI" panose="020B0604030504040204" pitchFamily="50" charset="-128"/>
                <a:ea typeface="Meiryo UI" panose="020B0604030504040204" pitchFamily="50" charset="-128"/>
              </a:rPr>
              <a:t>～大阪市北区、中央区の接待を伴う飲食店、酒類の提供を行う飲食店</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居酒屋等に対する休業又は営業時間短縮の要請</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③</a:t>
            </a:r>
            <a:r>
              <a:rPr lang="en-US" altLang="ja-JP" sz="1200" dirty="0">
                <a:latin typeface="Meiryo UI" panose="020B0604030504040204" pitchFamily="50" charset="-128"/>
                <a:ea typeface="Meiryo UI" panose="020B0604030504040204" pitchFamily="50" charset="-128"/>
              </a:rPr>
              <a:t>12/4  </a:t>
            </a:r>
            <a:r>
              <a:rPr lang="ja-JP" altLang="en-US" sz="1200" dirty="0">
                <a:latin typeface="Meiryo UI" panose="020B0604030504040204" pitchFamily="50" charset="-128"/>
                <a:ea typeface="Meiryo UI" panose="020B0604030504040204" pitchFamily="50" charset="-128"/>
              </a:rPr>
              <a:t>～府民に対するできる限りの不要不急の外出自粛要請</a:t>
            </a:r>
            <a:endParaRPr lang="en-US" altLang="ja-JP" sz="14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1</a:t>
            </a:fld>
            <a:endParaRPr kumimoji="1" lang="ja-JP" altLang="en-US"/>
          </a:p>
        </p:txBody>
      </p:sp>
    </p:spTree>
    <p:extLst>
      <p:ext uri="{BB962C8B-B14F-4D97-AF65-F5344CB8AC3E}">
        <p14:creationId xmlns:p14="http://schemas.microsoft.com/office/powerpoint/2010/main" val="44291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UD デジタル 教科書体 NK-B" panose="02020700000000000000" pitchFamily="18" charset="-128"/>
                <a:ea typeface="UD デジタル 教科書体 NK-B" panose="02020700000000000000" pitchFamily="18" charset="-128"/>
              </a:rPr>
              <a:t>感染状況と医療提供体制の状況について</a:t>
            </a:r>
          </a:p>
        </p:txBody>
      </p:sp>
      <p:sp>
        <p:nvSpPr>
          <p:cNvPr id="2" name="テキスト ボックス 1"/>
          <p:cNvSpPr txBox="1"/>
          <p:nvPr/>
        </p:nvSpPr>
        <p:spPr>
          <a:xfrm>
            <a:off x="152105" y="345042"/>
            <a:ext cx="11887790" cy="4585871"/>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＜医療提供体制の状況＞</a:t>
            </a:r>
          </a:p>
          <a:p>
            <a:r>
              <a:rPr lang="ja-JP" altLang="en-US" dirty="0" smtClean="0">
                <a:latin typeface="Meiryo UI" panose="020B0604030504040204" pitchFamily="50" charset="-128"/>
                <a:ea typeface="Meiryo UI" panose="020B0604030504040204" pitchFamily="50" charset="-128"/>
              </a:rPr>
              <a:t>○重症</a:t>
            </a:r>
            <a:r>
              <a:rPr lang="ja-JP" altLang="en-US" dirty="0">
                <a:latin typeface="Meiryo UI" panose="020B0604030504040204" pitchFamily="50" charset="-128"/>
                <a:ea typeface="Meiryo UI" panose="020B0604030504040204" pitchFamily="50" charset="-128"/>
              </a:rPr>
              <a:t>病床使用率が</a:t>
            </a:r>
            <a:r>
              <a:rPr lang="en-US" altLang="ja-JP" dirty="0">
                <a:latin typeface="Meiryo UI" panose="020B0604030504040204" pitchFamily="50" charset="-128"/>
                <a:ea typeface="Meiryo UI" panose="020B0604030504040204" pitchFamily="50" charset="-128"/>
              </a:rPr>
              <a:t>12/8</a:t>
            </a:r>
            <a:r>
              <a:rPr lang="ja-JP" altLang="en-US" dirty="0">
                <a:latin typeface="Meiryo UI" panose="020B0604030504040204" pitchFamily="50" charset="-128"/>
                <a:ea typeface="Meiryo UI" panose="020B0604030504040204" pitchFamily="50" charset="-128"/>
              </a:rPr>
              <a:t>に</a:t>
            </a:r>
            <a:r>
              <a:rPr lang="en-US" altLang="ja-JP" dirty="0">
                <a:latin typeface="Meiryo UI" panose="020B0604030504040204" pitchFamily="50" charset="-128"/>
                <a:ea typeface="Meiryo UI" panose="020B0604030504040204" pitchFamily="50" charset="-128"/>
              </a:rPr>
              <a:t>70</a:t>
            </a:r>
            <a:r>
              <a:rPr lang="ja-JP" altLang="en-US" dirty="0">
                <a:latin typeface="Meiryo UI" panose="020B0604030504040204" pitchFamily="50" charset="-128"/>
                <a:ea typeface="Meiryo UI" panose="020B0604030504040204" pitchFamily="50" charset="-128"/>
              </a:rPr>
              <a:t>％（「非常事態」の基準）を超過し、</a:t>
            </a:r>
            <a:r>
              <a:rPr lang="ja-JP" altLang="en-US" b="1" u="sng" dirty="0">
                <a:latin typeface="Meiryo UI" panose="020B0604030504040204" pitchFamily="50" charset="-128"/>
                <a:ea typeface="Meiryo UI" panose="020B0604030504040204" pitchFamily="50" charset="-128"/>
              </a:rPr>
              <a:t>依然上昇傾向</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12/13 76.7%</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12/3</a:t>
            </a:r>
            <a:r>
              <a:rPr lang="ja-JP" altLang="en-US" dirty="0">
                <a:latin typeface="Meiryo UI" panose="020B0604030504040204" pitchFamily="50" charset="-128"/>
                <a:ea typeface="Meiryo UI" panose="020B0604030504040204" pitchFamily="50" charset="-128"/>
              </a:rPr>
              <a:t>以降新規陽性者</a:t>
            </a:r>
            <a:r>
              <a:rPr lang="en-US" altLang="ja-JP" dirty="0">
                <a:latin typeface="Meiryo UI" panose="020B0604030504040204" pitchFamily="50" charset="-128"/>
                <a:ea typeface="Meiryo UI" panose="020B0604030504040204" pitchFamily="50" charset="-128"/>
              </a:rPr>
              <a:t>366</a:t>
            </a:r>
            <a:r>
              <a:rPr lang="ja-JP" altLang="en-US" dirty="0">
                <a:latin typeface="Meiryo UI" panose="020B0604030504040204" pitchFamily="50" charset="-128"/>
                <a:ea typeface="Meiryo UI" panose="020B0604030504040204" pitchFamily="50" charset="-128"/>
              </a:rPr>
              <a:t>名が日々発生すると仮定した場合の試算では、</a:t>
            </a:r>
            <a:r>
              <a:rPr lang="en-US" altLang="ja-JP" b="1" u="sng" dirty="0">
                <a:latin typeface="Meiryo UI" panose="020B0604030504040204" pitchFamily="50" charset="-128"/>
                <a:ea typeface="Meiryo UI" panose="020B0604030504040204" pitchFamily="50" charset="-128"/>
              </a:rPr>
              <a:t>12/17</a:t>
            </a:r>
            <a:r>
              <a:rPr lang="ja-JP" altLang="en-US" b="1" u="sng" dirty="0">
                <a:latin typeface="Meiryo UI" panose="020B0604030504040204" pitchFamily="50" charset="-128"/>
                <a:ea typeface="Meiryo UI" panose="020B0604030504040204" pitchFamily="50" charset="-128"/>
              </a:rPr>
              <a:t>に重症患者数</a:t>
            </a:r>
            <a:r>
              <a:rPr lang="en-US" altLang="ja-JP" b="1" u="sng" dirty="0">
                <a:latin typeface="Meiryo UI" panose="020B0604030504040204" pitchFamily="50" charset="-128"/>
                <a:ea typeface="Meiryo UI" panose="020B0604030504040204" pitchFamily="50" charset="-128"/>
              </a:rPr>
              <a:t>153</a:t>
            </a:r>
            <a:r>
              <a:rPr lang="ja-JP" altLang="en-US" b="1" u="sng" dirty="0">
                <a:latin typeface="Meiryo UI" panose="020B0604030504040204" pitchFamily="50" charset="-128"/>
                <a:ea typeface="Meiryo UI" panose="020B0604030504040204" pitchFamily="50" charset="-128"/>
              </a:rPr>
              <a:t>名となる見込みが</a:t>
            </a:r>
            <a:r>
              <a:rPr lang="ja-JP" altLang="en-US" b="1" u="sng" dirty="0" smtClean="0">
                <a:latin typeface="Meiryo UI" panose="020B0604030504040204" pitchFamily="50" charset="-128"/>
                <a:ea typeface="Meiryo UI" panose="020B0604030504040204" pitchFamily="50" charset="-128"/>
              </a:rPr>
              <a:t>、</a:t>
            </a:r>
            <a:endParaRPr lang="en-US" altLang="ja-JP" b="1" u="sng" dirty="0" smtClean="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a:t>
            </a:r>
            <a:r>
              <a:rPr lang="en-US" altLang="ja-JP" b="1" u="sng" dirty="0" smtClean="0">
                <a:latin typeface="Meiryo UI" panose="020B0604030504040204" pitchFamily="50" charset="-128"/>
                <a:ea typeface="Meiryo UI" panose="020B0604030504040204" pitchFamily="50" charset="-128"/>
              </a:rPr>
              <a:t>12/13</a:t>
            </a:r>
            <a:r>
              <a:rPr lang="ja-JP" altLang="en-US" b="1" u="sng" dirty="0">
                <a:latin typeface="Meiryo UI" panose="020B0604030504040204" pitchFamily="50" charset="-128"/>
                <a:ea typeface="Meiryo UI" panose="020B0604030504040204" pitchFamily="50" charset="-128"/>
              </a:rPr>
              <a:t>に</a:t>
            </a:r>
            <a:r>
              <a:rPr lang="en-US" altLang="ja-JP" b="1" u="sng" dirty="0" smtClean="0">
                <a:latin typeface="Meiryo UI" panose="020B0604030504040204" pitchFamily="50" charset="-128"/>
                <a:ea typeface="Meiryo UI" panose="020B0604030504040204" pitchFamily="50" charset="-128"/>
              </a:rPr>
              <a:t>158</a:t>
            </a:r>
            <a:r>
              <a:rPr lang="ja-JP" altLang="en-US" b="1" u="sng" dirty="0" smtClean="0">
                <a:latin typeface="Meiryo UI" panose="020B0604030504040204" pitchFamily="50" charset="-128"/>
                <a:ea typeface="Meiryo UI" panose="020B0604030504040204" pitchFamily="50" charset="-128"/>
              </a:rPr>
              <a:t>名</a:t>
            </a:r>
            <a:r>
              <a:rPr lang="ja-JP" altLang="en-US" b="1" u="sng" dirty="0">
                <a:latin typeface="Meiryo UI" panose="020B0604030504040204" pitchFamily="50" charset="-128"/>
                <a:ea typeface="Meiryo UI" panose="020B0604030504040204" pitchFamily="50" charset="-128"/>
              </a:rPr>
              <a:t>と上振れ。</a:t>
            </a:r>
            <a:endParaRPr lang="en-US" altLang="ja-JP" b="1" u="sng"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また</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40</a:t>
            </a:r>
            <a:r>
              <a:rPr lang="ja-JP" altLang="en-US" dirty="0">
                <a:latin typeface="Meiryo UI" panose="020B0604030504040204" pitchFamily="50" charset="-128"/>
                <a:ea typeface="Meiryo UI" panose="020B0604030504040204" pitchFamily="50" charset="-128"/>
              </a:rPr>
              <a:t>代</a:t>
            </a:r>
            <a:r>
              <a:rPr lang="ja-JP" altLang="en-US" dirty="0" smtClean="0">
                <a:latin typeface="Meiryo UI" panose="020B0604030504040204" pitchFamily="50" charset="-128"/>
                <a:ea typeface="Meiryo UI" panose="020B0604030504040204" pitchFamily="50" charset="-128"/>
              </a:rPr>
              <a:t>以上の新規陽性者数割合は</a:t>
            </a:r>
            <a:r>
              <a:rPr lang="en-US" altLang="ja-JP" dirty="0" smtClean="0">
                <a:latin typeface="Meiryo UI" panose="020B0604030504040204" pitchFamily="50" charset="-128"/>
                <a:ea typeface="Meiryo UI" panose="020B0604030504040204" pitchFamily="50" charset="-128"/>
              </a:rPr>
              <a:t>60</a:t>
            </a:r>
            <a:r>
              <a:rPr lang="ja-JP" altLang="en-US" dirty="0" smtClean="0">
                <a:latin typeface="Meiryo UI" panose="020B0604030504040204" pitchFamily="50" charset="-128"/>
                <a:ea typeface="Meiryo UI" panose="020B0604030504040204" pitchFamily="50" charset="-128"/>
              </a:rPr>
              <a:t>％にまで増加し、要請</a:t>
            </a:r>
            <a:r>
              <a:rPr lang="ja-JP" altLang="en-US" dirty="0">
                <a:latin typeface="Meiryo UI" panose="020B0604030504040204" pitchFamily="50" charset="-128"/>
                <a:ea typeface="Meiryo UI" panose="020B0604030504040204" pitchFamily="50" charset="-128"/>
              </a:rPr>
              <a:t>による感染者数の減少効果が十分に</a:t>
            </a:r>
            <a:r>
              <a:rPr lang="ja-JP" altLang="en-US" dirty="0" smtClean="0">
                <a:latin typeface="Meiryo UI" panose="020B0604030504040204" pitchFamily="50" charset="-128"/>
                <a:ea typeface="Meiryo UI" panose="020B0604030504040204" pitchFamily="50" charset="-128"/>
              </a:rPr>
              <a:t>表れなければ、</a:t>
            </a:r>
            <a:endParaRPr lang="en-US" altLang="ja-JP" dirty="0" smtClean="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a:t>
            </a:r>
            <a:r>
              <a:rPr lang="ja-JP" altLang="en-US" b="1" u="sng" dirty="0" smtClean="0">
                <a:latin typeface="Meiryo UI" panose="020B0604030504040204" pitchFamily="50" charset="-128"/>
                <a:ea typeface="Meiryo UI" panose="020B0604030504040204" pitchFamily="50" charset="-128"/>
              </a:rPr>
              <a:t>重症者数</a:t>
            </a:r>
            <a:r>
              <a:rPr lang="ja-JP" altLang="en-US" b="1" u="sng" dirty="0">
                <a:latin typeface="Meiryo UI" panose="020B0604030504040204" pitchFamily="50" charset="-128"/>
                <a:ea typeface="Meiryo UI" panose="020B0604030504040204" pitchFamily="50" charset="-128"/>
              </a:rPr>
              <a:t>は今後</a:t>
            </a:r>
            <a:r>
              <a:rPr lang="ja-JP" altLang="en-US" b="1" u="sng" dirty="0" smtClean="0">
                <a:latin typeface="Meiryo UI" panose="020B0604030504040204" pitchFamily="50" charset="-128"/>
                <a:ea typeface="Meiryo UI" panose="020B0604030504040204" pitchFamily="50" charset="-128"/>
              </a:rPr>
              <a:t>も試算</a:t>
            </a:r>
            <a:r>
              <a:rPr lang="ja-JP" altLang="en-US" b="1" u="sng" dirty="0">
                <a:latin typeface="Meiryo UI" panose="020B0604030504040204" pitchFamily="50" charset="-128"/>
                <a:ea typeface="Meiryo UI" panose="020B0604030504040204" pitchFamily="50" charset="-128"/>
              </a:rPr>
              <a:t>を上回る増加が予想される。</a:t>
            </a:r>
            <a:r>
              <a:rPr lang="ja-JP" altLang="en-US" sz="1600" dirty="0">
                <a:latin typeface="Meiryo UI" panose="020B0604030504040204" pitchFamily="50" charset="-128"/>
                <a:ea typeface="Meiryo UI" panose="020B0604030504040204" pitchFamily="50" charset="-128"/>
              </a:rPr>
              <a:t>（試算上では、１月中旬まで重症者数は</a:t>
            </a:r>
            <a:r>
              <a:rPr lang="en-US" altLang="ja-JP" sz="1600" dirty="0">
                <a:latin typeface="Meiryo UI" panose="020B0604030504040204" pitchFamily="50" charset="-128"/>
                <a:ea typeface="Meiryo UI" panose="020B0604030504040204" pitchFamily="50" charset="-128"/>
              </a:rPr>
              <a:t>100</a:t>
            </a:r>
            <a:r>
              <a:rPr lang="ja-JP" altLang="en-US" sz="1600" dirty="0">
                <a:latin typeface="Meiryo UI" panose="020B0604030504040204" pitchFamily="50" charset="-128"/>
                <a:ea typeface="Meiryo UI" panose="020B0604030504040204" pitchFamily="50" charset="-128"/>
              </a:rPr>
              <a:t>名を超える見込み）</a:t>
            </a:r>
            <a:endParaRPr lang="en-US" altLang="ja-JP" sz="1600"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a:t>
            </a:r>
            <a:r>
              <a:rPr lang="ja-JP" altLang="en-US" b="1" u="sng" dirty="0" smtClean="0">
                <a:latin typeface="Meiryo UI" panose="020B0604030504040204" pitchFamily="50" charset="-128"/>
                <a:ea typeface="Meiryo UI" panose="020B0604030504040204" pitchFamily="50" charset="-128"/>
              </a:rPr>
              <a:t>軽症・中等症</a:t>
            </a:r>
            <a:r>
              <a:rPr lang="ja-JP" altLang="en-US" b="1" u="sng" dirty="0">
                <a:latin typeface="Meiryo UI" panose="020B0604030504040204" pitchFamily="50" charset="-128"/>
                <a:ea typeface="Meiryo UI" panose="020B0604030504040204" pitchFamily="50" charset="-128"/>
              </a:rPr>
              <a:t>病床使用率についても、</a:t>
            </a:r>
            <a:r>
              <a:rPr lang="ja-JP" altLang="en-US" dirty="0">
                <a:latin typeface="Meiryo UI" panose="020B0604030504040204" pitchFamily="50" charset="-128"/>
                <a:ea typeface="Meiryo UI" panose="020B0604030504040204" pitchFamily="50" charset="-128"/>
              </a:rPr>
              <a:t>試算では</a:t>
            </a:r>
            <a:r>
              <a:rPr lang="en-US" altLang="ja-JP" dirty="0">
                <a:latin typeface="Meiryo UI" panose="020B0604030504040204" pitchFamily="50" charset="-128"/>
                <a:ea typeface="Meiryo UI" panose="020B0604030504040204" pitchFamily="50" charset="-128"/>
              </a:rPr>
              <a:t>12/14</a:t>
            </a:r>
            <a:r>
              <a:rPr lang="ja-JP" altLang="en-US" dirty="0">
                <a:latin typeface="Meiryo UI" panose="020B0604030504040204" pitchFamily="50" charset="-128"/>
                <a:ea typeface="Meiryo UI" panose="020B0604030504040204" pitchFamily="50" charset="-128"/>
              </a:rPr>
              <a:t>に</a:t>
            </a:r>
            <a:r>
              <a:rPr lang="en-US" altLang="ja-JP" dirty="0">
                <a:latin typeface="Meiryo UI" panose="020B0604030504040204" pitchFamily="50" charset="-128"/>
                <a:ea typeface="Meiryo UI" panose="020B0604030504040204" pitchFamily="50" charset="-128"/>
              </a:rPr>
              <a:t>737</a:t>
            </a:r>
            <a:r>
              <a:rPr lang="ja-JP" altLang="en-US" dirty="0">
                <a:latin typeface="Meiryo UI" panose="020B0604030504040204" pitchFamily="50" charset="-128"/>
                <a:ea typeface="Meiryo UI" panose="020B0604030504040204" pitchFamily="50" charset="-128"/>
              </a:rPr>
              <a:t>名となる見込みが、</a:t>
            </a:r>
            <a:r>
              <a:rPr lang="en-US" altLang="ja-JP" b="1" u="sng" dirty="0">
                <a:latin typeface="Meiryo UI" panose="020B0604030504040204" pitchFamily="50" charset="-128"/>
                <a:ea typeface="Meiryo UI" panose="020B0604030504040204" pitchFamily="50" charset="-128"/>
              </a:rPr>
              <a:t>12/13</a:t>
            </a:r>
            <a:r>
              <a:rPr lang="ja-JP" altLang="en-US" b="1" u="sng" dirty="0">
                <a:latin typeface="Meiryo UI" panose="020B0604030504040204" pitchFamily="50" charset="-128"/>
                <a:ea typeface="Meiryo UI" panose="020B0604030504040204" pitchFamily="50" charset="-128"/>
              </a:rPr>
              <a:t>時点で</a:t>
            </a:r>
            <a:r>
              <a:rPr lang="en-US" altLang="ja-JP" b="1" u="sng" dirty="0">
                <a:latin typeface="Meiryo UI" panose="020B0604030504040204" pitchFamily="50" charset="-128"/>
                <a:ea typeface="Meiryo UI" panose="020B0604030504040204" pitchFamily="50" charset="-128"/>
              </a:rPr>
              <a:t>821</a:t>
            </a:r>
            <a:r>
              <a:rPr lang="ja-JP" altLang="en-US" b="1" u="sng" dirty="0">
                <a:latin typeface="Meiryo UI" panose="020B0604030504040204" pitchFamily="50" charset="-128"/>
                <a:ea typeface="Meiryo UI" panose="020B0604030504040204" pitchFamily="50" charset="-128"/>
              </a:rPr>
              <a:t>名まで急増。</a:t>
            </a:r>
          </a:p>
          <a:p>
            <a:r>
              <a:rPr lang="ja-JP" altLang="en-US" dirty="0" smtClean="0">
                <a:latin typeface="Meiryo UI" panose="020B0604030504040204" pitchFamily="50" charset="-128"/>
                <a:ea typeface="Meiryo UI" panose="020B0604030504040204" pitchFamily="50" charset="-128"/>
              </a:rPr>
              <a:t>○</a:t>
            </a:r>
            <a:r>
              <a:rPr lang="ja-JP" altLang="en-US" b="1" u="sng" dirty="0" smtClean="0">
                <a:latin typeface="Meiryo UI" panose="020B0604030504040204" pitchFamily="50" charset="-128"/>
                <a:ea typeface="Meiryo UI" panose="020B0604030504040204" pitchFamily="50" charset="-128"/>
              </a:rPr>
              <a:t>病床</a:t>
            </a:r>
            <a:r>
              <a:rPr lang="ja-JP" altLang="en-US" b="1" u="sng" dirty="0">
                <a:latin typeface="Meiryo UI" panose="020B0604030504040204" pitchFamily="50" charset="-128"/>
                <a:ea typeface="Meiryo UI" panose="020B0604030504040204" pitchFamily="50" charset="-128"/>
              </a:rPr>
              <a:t>の実運用率は、</a:t>
            </a:r>
            <a:r>
              <a:rPr lang="en-US" altLang="ja-JP" dirty="0" smtClean="0">
                <a:latin typeface="Meiryo UI" panose="020B0604030504040204" pitchFamily="50" charset="-128"/>
                <a:ea typeface="Meiryo UI" panose="020B0604030504040204" pitchFamily="50" charset="-128"/>
              </a:rPr>
              <a:t>12/13</a:t>
            </a:r>
            <a:r>
              <a:rPr lang="ja-JP" altLang="en-US" dirty="0">
                <a:latin typeface="Meiryo UI" panose="020B0604030504040204" pitchFamily="50" charset="-128"/>
                <a:ea typeface="Meiryo UI" panose="020B0604030504040204" pitchFamily="50" charset="-128"/>
              </a:rPr>
              <a:t>に</a:t>
            </a:r>
            <a:r>
              <a:rPr lang="ja-JP" altLang="en-US" dirty="0" smtClean="0">
                <a:latin typeface="Meiryo UI" panose="020B0604030504040204" pitchFamily="50" charset="-128"/>
                <a:ea typeface="Meiryo UI" panose="020B0604030504040204" pitchFamily="50" charset="-128"/>
              </a:rPr>
              <a:t>重症</a:t>
            </a:r>
            <a:r>
              <a:rPr lang="ja-JP" altLang="en-US" dirty="0">
                <a:latin typeface="Meiryo UI" panose="020B0604030504040204" pitchFamily="50" charset="-128"/>
                <a:ea typeface="Meiryo UI" panose="020B0604030504040204" pitchFamily="50" charset="-128"/>
              </a:rPr>
              <a:t>病床運用率</a:t>
            </a:r>
            <a:r>
              <a:rPr lang="en-US" altLang="ja-JP" dirty="0">
                <a:latin typeface="Meiryo UI" panose="020B0604030504040204" pitchFamily="50" charset="-128"/>
                <a:ea typeface="Meiryo UI" panose="020B0604030504040204" pitchFamily="50" charset="-128"/>
              </a:rPr>
              <a:t>84.0</a:t>
            </a:r>
            <a:r>
              <a:rPr lang="ja-JP" altLang="en-US" dirty="0">
                <a:latin typeface="Meiryo UI" panose="020B0604030504040204" pitchFamily="50" charset="-128"/>
                <a:ea typeface="Meiryo UI" panose="020B0604030504040204" pitchFamily="50" charset="-128"/>
              </a:rPr>
              <a:t>％、軽症中等症病床運用率</a:t>
            </a:r>
            <a:r>
              <a:rPr lang="en-US" altLang="ja-JP" dirty="0">
                <a:latin typeface="Meiryo UI" panose="020B0604030504040204" pitchFamily="50" charset="-128"/>
                <a:ea typeface="Meiryo UI" panose="020B0604030504040204" pitchFamily="50" charset="-128"/>
              </a:rPr>
              <a:t>71.5</a:t>
            </a:r>
            <a:r>
              <a:rPr lang="ja-JP" altLang="en-US" dirty="0">
                <a:latin typeface="Meiryo UI" panose="020B0604030504040204" pitchFamily="50" charset="-128"/>
                <a:ea typeface="Meiryo UI" panose="020B0604030504040204" pitchFamily="50" charset="-128"/>
              </a:rPr>
              <a:t>％と増加し、</a:t>
            </a:r>
            <a:r>
              <a:rPr lang="ja-JP" altLang="en-US" b="1" u="sng" dirty="0">
                <a:latin typeface="Meiryo UI" panose="020B0604030504040204" pitchFamily="50" charset="-128"/>
                <a:ea typeface="Meiryo UI" panose="020B0604030504040204" pitchFamily="50" charset="-128"/>
              </a:rPr>
              <a:t>依然、極めて</a:t>
            </a:r>
            <a:r>
              <a:rPr lang="ja-JP" altLang="en-US" b="1" u="sng" dirty="0" smtClean="0">
                <a:latin typeface="Meiryo UI" panose="020B0604030504040204" pitchFamily="50" charset="-128"/>
                <a:ea typeface="Meiryo UI" panose="020B0604030504040204" pitchFamily="50" charset="-128"/>
              </a:rPr>
              <a:t>ひっ迫</a:t>
            </a:r>
            <a:r>
              <a:rPr lang="ja-JP" altLang="en-US" b="1" u="sng" dirty="0">
                <a:latin typeface="Meiryo UI" panose="020B0604030504040204" pitchFamily="50" charset="-128"/>
                <a:ea typeface="Meiryo UI" panose="020B0604030504040204" pitchFamily="50" charset="-128"/>
              </a:rPr>
              <a:t>。</a:t>
            </a:r>
          </a:p>
          <a:p>
            <a:endParaRPr lang="en-US" altLang="ja-JP"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＜今後の方針＞</a:t>
            </a:r>
            <a:endParaRPr lang="ja-JP" altLang="en-US" dirty="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a:t>
            </a:r>
            <a:r>
              <a:rPr lang="ja-JP" altLang="en-US" sz="2000" b="1" u="sng" dirty="0" smtClean="0">
                <a:latin typeface="Meiryo UI" panose="020B0604030504040204" pitchFamily="50" charset="-128"/>
                <a:ea typeface="Meiryo UI" panose="020B0604030504040204" pitchFamily="50" charset="-128"/>
              </a:rPr>
              <a:t>新規陽性者の発生規模が</a:t>
            </a:r>
            <a:r>
              <a:rPr lang="en-US" altLang="ja-JP" sz="2000" b="1" u="sng" dirty="0" smtClean="0">
                <a:latin typeface="Meiryo UI" panose="020B0604030504040204" pitchFamily="50" charset="-128"/>
                <a:ea typeface="Meiryo UI" panose="020B0604030504040204" pitchFamily="50" charset="-128"/>
              </a:rPr>
              <a:t>350</a:t>
            </a:r>
            <a:r>
              <a:rPr lang="ja-JP" altLang="en-US" sz="2000" b="1" u="sng" dirty="0" smtClean="0">
                <a:latin typeface="Meiryo UI" panose="020B0604030504040204" pitchFamily="50" charset="-128"/>
                <a:ea typeface="Meiryo UI" panose="020B0604030504040204" pitchFamily="50" charset="-128"/>
              </a:rPr>
              <a:t>人程度で高止まりし、医療提供体制は依然、極めてひっ迫。</a:t>
            </a:r>
            <a:endParaRPr lang="en-US" altLang="ja-JP" sz="2000" b="1" u="sng" dirty="0" smtClean="0">
              <a:latin typeface="Meiryo UI" panose="020B0604030504040204" pitchFamily="50" charset="-128"/>
              <a:ea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rPr>
              <a:t>　</a:t>
            </a:r>
            <a:r>
              <a:rPr lang="ja-JP" altLang="en-US" sz="2000" b="1" u="sng" dirty="0">
                <a:latin typeface="Meiryo UI" panose="020B0604030504040204" pitchFamily="50" charset="-128"/>
                <a:ea typeface="Meiryo UI" panose="020B0604030504040204" pitchFamily="50" charset="-128"/>
              </a:rPr>
              <a:t>新規陽性者の発生を徹底的に抑制しなければ、次の感染拡大の波に医療提供体制が対応できない恐れ</a:t>
            </a:r>
            <a:r>
              <a:rPr lang="ja-JP" altLang="en-US" sz="2000" dirty="0">
                <a:latin typeface="Meiryo UI" panose="020B0604030504040204" pitchFamily="50" charset="-128"/>
                <a:ea typeface="Meiryo UI" panose="020B0604030504040204" pitchFamily="50" charset="-128"/>
              </a:rPr>
              <a:t>がある。</a:t>
            </a:r>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特に年末</a:t>
            </a:r>
            <a:r>
              <a:rPr lang="ja-JP" altLang="en-US" sz="2000" dirty="0">
                <a:latin typeface="Meiryo UI" panose="020B0604030504040204" pitchFamily="50" charset="-128"/>
                <a:ea typeface="Meiryo UI" panose="020B0604030504040204" pitchFamily="50" charset="-128"/>
              </a:rPr>
              <a:t>年始は医療提供体制が相対的に弱まるとともに、人々の交流を通じて感染拡大の恐れがさらに</a:t>
            </a:r>
            <a:r>
              <a:rPr lang="ja-JP" altLang="en-US" sz="2000" dirty="0" smtClean="0">
                <a:latin typeface="Meiryo UI" panose="020B0604030504040204" pitchFamily="50" charset="-128"/>
                <a:ea typeface="Meiryo UI" panose="020B0604030504040204" pitchFamily="50" charset="-128"/>
              </a:rPr>
              <a:t>高まるこ</a:t>
            </a:r>
            <a:endParaRPr lang="en-US" altLang="ja-JP" sz="2000" dirty="0" smtClean="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rPr>
              <a:t> </a:t>
            </a:r>
            <a:r>
              <a:rPr lang="ja-JP" altLang="en-US" sz="2000" dirty="0" err="1" smtClean="0">
                <a:latin typeface="Meiryo UI" panose="020B0604030504040204" pitchFamily="50" charset="-128"/>
                <a:ea typeface="Meiryo UI" panose="020B0604030504040204" pitchFamily="50" charset="-128"/>
              </a:rPr>
              <a:t>とが</a:t>
            </a:r>
            <a:r>
              <a:rPr lang="ja-JP" altLang="en-US" sz="2000" dirty="0">
                <a:latin typeface="Meiryo UI" panose="020B0604030504040204" pitchFamily="50" charset="-128"/>
                <a:ea typeface="Meiryo UI" panose="020B0604030504040204" pitchFamily="50" charset="-128"/>
              </a:rPr>
              <a:t>想定</a:t>
            </a:r>
            <a:r>
              <a:rPr lang="ja-JP" altLang="en-US" sz="2000" dirty="0" smtClean="0">
                <a:latin typeface="Meiryo UI" panose="020B0604030504040204" pitchFamily="50" charset="-128"/>
                <a:ea typeface="Meiryo UI" panose="020B0604030504040204" pitchFamily="50" charset="-128"/>
              </a:rPr>
              <a:t>。こう</a:t>
            </a:r>
            <a:r>
              <a:rPr lang="ja-JP" altLang="en-US" sz="2000" dirty="0">
                <a:latin typeface="Meiryo UI" panose="020B0604030504040204" pitchFamily="50" charset="-128"/>
                <a:ea typeface="Meiryo UI" panose="020B0604030504040204" pitchFamily="50" charset="-128"/>
              </a:rPr>
              <a:t>した人々の行動が次の波の</a:t>
            </a:r>
            <a:r>
              <a:rPr lang="ja-JP" altLang="en-US" sz="2000" dirty="0" smtClean="0">
                <a:latin typeface="Meiryo UI" panose="020B0604030504040204" pitchFamily="50" charset="-128"/>
                <a:ea typeface="Meiryo UI" panose="020B0604030504040204" pitchFamily="50" charset="-128"/>
              </a:rPr>
              <a:t>きっかけとなる恐れがある。</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a:t>
            </a:r>
            <a:r>
              <a:rPr lang="ja-JP" altLang="en-US" sz="2000" b="1" u="sng" dirty="0" smtClean="0">
                <a:latin typeface="Meiryo UI" panose="020B0604030504040204" pitchFamily="50" charset="-128"/>
                <a:ea typeface="Meiryo UI" panose="020B0604030504040204" pitchFamily="50" charset="-128"/>
              </a:rPr>
              <a:t>短期間に感染を抑えこむため、対策の更なる強化が必要。</a:t>
            </a:r>
            <a:endParaRPr lang="en-US" altLang="ja-JP" sz="2000" b="1" u="sng"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AE8D62C-51FD-4D41-806D-1D2DE4710F3C}" type="slidenum">
              <a:rPr kumimoji="1" lang="ja-JP" altLang="en-US" smtClean="0"/>
              <a:t>2</a:t>
            </a:fld>
            <a:endParaRPr kumimoji="1" lang="ja-JP" altLang="en-US"/>
          </a:p>
        </p:txBody>
      </p:sp>
    </p:spTree>
    <p:extLst>
      <p:ext uri="{BB962C8B-B14F-4D97-AF65-F5344CB8AC3E}">
        <p14:creationId xmlns:p14="http://schemas.microsoft.com/office/powerpoint/2010/main" val="2481138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333829" y="0"/>
            <a:ext cx="11379200" cy="40787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dirty="0">
                <a:latin typeface="UD デジタル 教科書体 NK-B" panose="02020700000000000000" pitchFamily="18" charset="-128"/>
                <a:ea typeface="UD デジタル 教科書体 NK-B" panose="02020700000000000000" pitchFamily="18" charset="-128"/>
              </a:rPr>
              <a:t>年末年始の検査・医療提供体制の確保に向けた取組み</a:t>
            </a:r>
          </a:p>
        </p:txBody>
      </p:sp>
      <p:sp>
        <p:nvSpPr>
          <p:cNvPr id="6" name="正方形/長方形 5"/>
          <p:cNvSpPr/>
          <p:nvPr/>
        </p:nvSpPr>
        <p:spPr>
          <a:xfrm>
            <a:off x="333829" y="408544"/>
            <a:ext cx="11379200" cy="95172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年末年始において、急な発熱など新型コロナの疑いのある患者が相談・診療を受け、円滑に検査</a:t>
            </a:r>
            <a:endParaRPr lang="en-US" altLang="ja-JP" sz="20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につながるとともに、陽性となった場合に必要な医療をうけることができるよう、検査・医療提供体制</a:t>
            </a:r>
            <a:endParaRPr lang="en-US" altLang="ja-JP" sz="2000" dirty="0">
              <a:solidFill>
                <a:schemeClr val="tx1"/>
              </a:solidFill>
              <a:latin typeface="UD デジタル 教科書体 NK-B" panose="02020700000000000000" pitchFamily="18" charset="-128"/>
              <a:ea typeface="UD デジタル 教科書体 NK-B" panose="02020700000000000000" pitchFamily="18" charset="-128"/>
            </a:endParaRPr>
          </a:p>
          <a:p>
            <a:r>
              <a:rPr lang="ja-JP" altLang="en-US" sz="2000" dirty="0">
                <a:solidFill>
                  <a:schemeClr val="tx1"/>
                </a:solidFill>
                <a:latin typeface="UD デジタル 教科書体 NK-B" panose="02020700000000000000" pitchFamily="18" charset="-128"/>
                <a:ea typeface="UD デジタル 教科書体 NK-B" panose="02020700000000000000" pitchFamily="18" charset="-128"/>
              </a:rPr>
              <a:t>　　の確保に向けた取組みを進める。</a:t>
            </a:r>
          </a:p>
        </p:txBody>
      </p:sp>
      <p:sp>
        <p:nvSpPr>
          <p:cNvPr id="42" name="角丸四角形 41"/>
          <p:cNvSpPr/>
          <p:nvPr/>
        </p:nvSpPr>
        <p:spPr>
          <a:xfrm>
            <a:off x="348053" y="1616881"/>
            <a:ext cx="5504599" cy="5159835"/>
          </a:xfrm>
          <a:prstGeom prst="roundRect">
            <a:avLst>
              <a:gd name="adj" fmla="val 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000" dirty="0"/>
          </a:p>
        </p:txBody>
      </p:sp>
      <p:sp>
        <p:nvSpPr>
          <p:cNvPr id="22" name="角丸四角形 21"/>
          <p:cNvSpPr/>
          <p:nvPr/>
        </p:nvSpPr>
        <p:spPr>
          <a:xfrm>
            <a:off x="6323409" y="1634299"/>
            <a:ext cx="5389620" cy="5142416"/>
          </a:xfrm>
          <a:prstGeom prst="roundRect">
            <a:avLst>
              <a:gd name="adj" fmla="val 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000" dirty="0"/>
          </a:p>
        </p:txBody>
      </p:sp>
      <p:sp>
        <p:nvSpPr>
          <p:cNvPr id="3" name="ホームベース 2"/>
          <p:cNvSpPr/>
          <p:nvPr/>
        </p:nvSpPr>
        <p:spPr>
          <a:xfrm>
            <a:off x="348053" y="1415358"/>
            <a:ext cx="3294308" cy="43788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UD デジタル 教科書体 NK-B" panose="02020700000000000000" pitchFamily="18" charset="-128"/>
                <a:ea typeface="UD デジタル 教科書体 NK-B" panose="02020700000000000000" pitchFamily="18" charset="-128"/>
              </a:rPr>
              <a:t>診療・検査体制</a:t>
            </a:r>
          </a:p>
        </p:txBody>
      </p:sp>
      <p:sp>
        <p:nvSpPr>
          <p:cNvPr id="24" name="ホームベース 23"/>
          <p:cNvSpPr/>
          <p:nvPr/>
        </p:nvSpPr>
        <p:spPr>
          <a:xfrm>
            <a:off x="6323409" y="1415358"/>
            <a:ext cx="3048663" cy="43788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latin typeface="UD デジタル 教科書体 NK-B" panose="02020700000000000000" pitchFamily="18" charset="-128"/>
                <a:ea typeface="UD デジタル 教科書体 NK-B" panose="02020700000000000000" pitchFamily="18" charset="-128"/>
              </a:rPr>
              <a:t>入院等受入体制</a:t>
            </a:r>
          </a:p>
        </p:txBody>
      </p:sp>
      <p:sp>
        <p:nvSpPr>
          <p:cNvPr id="25" name="テキスト ボックス 24"/>
          <p:cNvSpPr txBox="1"/>
          <p:nvPr/>
        </p:nvSpPr>
        <p:spPr>
          <a:xfrm>
            <a:off x="333829" y="3680102"/>
            <a:ext cx="5714677" cy="1523494"/>
          </a:xfrm>
          <a:prstGeom prst="rect">
            <a:avLst/>
          </a:prstGeom>
          <a:noFill/>
        </p:spPr>
        <p:txBody>
          <a:bodyPr wrap="square" rtlCol="0">
            <a:spAutoFit/>
          </a:bodyPr>
          <a:lstStyle/>
          <a:p>
            <a:pPr marL="285750" indent="-285750">
              <a:buFont typeface="Wingdings" panose="05000000000000000000" pitchFamily="2" charset="2"/>
              <a:buChar char="u"/>
            </a:pPr>
            <a:r>
              <a:rPr lang="ja-JP" altLang="en-US" u="sng" dirty="0">
                <a:latin typeface="UD デジタル 教科書体 NK-B" panose="02020700000000000000" pitchFamily="18" charset="-128"/>
                <a:ea typeface="UD デジタル 教科書体 NK-B" panose="02020700000000000000" pitchFamily="18" charset="-128"/>
              </a:rPr>
              <a:t>協力金の支給</a:t>
            </a:r>
            <a:endParaRPr lang="en-US" altLang="ja-JP" sz="1600" u="sng" dirty="0">
              <a:latin typeface="UD デジタル 教科書体 NK-B" panose="02020700000000000000" pitchFamily="18" charset="-128"/>
              <a:ea typeface="UD デジタル 教科書体 NK-B" panose="02020700000000000000" pitchFamily="18" charset="-128"/>
            </a:endParaRPr>
          </a:p>
          <a:p>
            <a:r>
              <a:rPr lang="ja-JP" altLang="en-US" sz="1500" dirty="0">
                <a:latin typeface="+mn-ea"/>
              </a:rPr>
              <a:t>　新型コロナウイルス感染症の疑いがある患者に、年末年</a:t>
            </a:r>
            <a:endParaRPr lang="en-US" altLang="ja-JP" sz="1500" dirty="0">
              <a:latin typeface="+mn-ea"/>
            </a:endParaRPr>
          </a:p>
          <a:p>
            <a:r>
              <a:rPr lang="ja-JP" altLang="en-US" sz="1500" dirty="0">
                <a:latin typeface="+mn-ea"/>
              </a:rPr>
              <a:t>　始（</a:t>
            </a:r>
            <a:r>
              <a:rPr lang="en-US" altLang="ja-JP" sz="1500" dirty="0">
                <a:latin typeface="+mn-ea"/>
              </a:rPr>
              <a:t>12/29</a:t>
            </a:r>
            <a:r>
              <a:rPr lang="ja-JP" altLang="en-US" sz="1500" dirty="0">
                <a:latin typeface="+mn-ea"/>
              </a:rPr>
              <a:t>～</a:t>
            </a:r>
            <a:r>
              <a:rPr lang="en-US" altLang="ja-JP" sz="1500" dirty="0">
                <a:latin typeface="+mn-ea"/>
              </a:rPr>
              <a:t>1/3</a:t>
            </a:r>
            <a:r>
              <a:rPr lang="ja-JP" altLang="en-US" sz="1500" dirty="0">
                <a:latin typeface="+mn-ea"/>
              </a:rPr>
              <a:t>）に検査（ＰＣＲ検査、抗原検査）を</a:t>
            </a:r>
            <a:endParaRPr lang="en-US" altLang="ja-JP" sz="1500" dirty="0">
              <a:latin typeface="+mn-ea"/>
            </a:endParaRPr>
          </a:p>
          <a:p>
            <a:r>
              <a:rPr lang="ja-JP" altLang="en-US" sz="1500" dirty="0">
                <a:latin typeface="+mn-ea"/>
              </a:rPr>
              <a:t>　実施する医療機関（受診調整機能付き地域外来・検査</a:t>
            </a:r>
            <a:endParaRPr lang="en-US" altLang="ja-JP" sz="1500" dirty="0">
              <a:latin typeface="+mn-ea"/>
            </a:endParaRPr>
          </a:p>
          <a:p>
            <a:r>
              <a:rPr lang="ja-JP" altLang="en-US" sz="1500" dirty="0">
                <a:latin typeface="+mn-ea"/>
              </a:rPr>
              <a:t>　センター、診療・検査医療機関等）に対し、協力金を</a:t>
            </a:r>
            <a:endParaRPr lang="en-US" altLang="ja-JP" sz="1500" dirty="0">
              <a:latin typeface="+mn-ea"/>
            </a:endParaRPr>
          </a:p>
          <a:p>
            <a:r>
              <a:rPr lang="ja-JP" altLang="en-US" sz="1500" dirty="0">
                <a:latin typeface="+mn-ea"/>
              </a:rPr>
              <a:t>　支給（</a:t>
            </a:r>
            <a:r>
              <a:rPr lang="ja-JP" altLang="en-US" sz="1500" dirty="0" smtClean="0">
                <a:latin typeface="+mn-ea"/>
              </a:rPr>
              <a:t>検査実施１名</a:t>
            </a:r>
            <a:r>
              <a:rPr lang="ja-JP" altLang="en-US" sz="1500" dirty="0">
                <a:latin typeface="+mn-ea"/>
              </a:rPr>
              <a:t>につき１万円）</a:t>
            </a:r>
            <a:endParaRPr lang="en-US" altLang="ja-JP" sz="1500" dirty="0">
              <a:latin typeface="+mn-ea"/>
            </a:endParaRPr>
          </a:p>
        </p:txBody>
      </p:sp>
      <p:sp>
        <p:nvSpPr>
          <p:cNvPr id="26" name="テキスト ボックス 25"/>
          <p:cNvSpPr txBox="1"/>
          <p:nvPr/>
        </p:nvSpPr>
        <p:spPr>
          <a:xfrm>
            <a:off x="348053" y="1986701"/>
            <a:ext cx="5504599" cy="1600438"/>
          </a:xfrm>
          <a:prstGeom prst="rect">
            <a:avLst/>
          </a:prstGeom>
          <a:noFill/>
        </p:spPr>
        <p:txBody>
          <a:bodyPr wrap="square" rtlCol="0">
            <a:spAutoFit/>
          </a:bodyPr>
          <a:lstStyle/>
          <a:p>
            <a:pPr marL="285750" indent="-285750">
              <a:buFont typeface="Wingdings" panose="05000000000000000000" pitchFamily="2" charset="2"/>
              <a:buChar char="u"/>
            </a:pPr>
            <a:r>
              <a:rPr lang="ja-JP" altLang="en-US" u="sng" dirty="0">
                <a:latin typeface="UD デジタル 教科書体 NK-B" panose="02020700000000000000" pitchFamily="18" charset="-128"/>
                <a:ea typeface="UD デジタル 教科書体 NK-B" panose="02020700000000000000" pitchFamily="18" charset="-128"/>
              </a:rPr>
              <a:t>体制確保に向けた要請・確認</a:t>
            </a:r>
            <a:endParaRPr lang="en-US" altLang="ja-JP" u="sng" dirty="0">
              <a:latin typeface="UD デジタル 教科書体 NK-B" panose="02020700000000000000" pitchFamily="18" charset="-128"/>
              <a:ea typeface="UD デジタル 教科書体 NK-B" panose="02020700000000000000" pitchFamily="18" charset="-128"/>
            </a:endParaRPr>
          </a:p>
          <a:p>
            <a:r>
              <a:rPr lang="ja-JP" altLang="en-US" sz="1500" dirty="0">
                <a:latin typeface="+mn-ea"/>
              </a:rPr>
              <a:t> ○年末年始の診療・検査実施体制の確保について要請</a:t>
            </a:r>
            <a:endParaRPr lang="en-US" altLang="ja-JP" sz="1500" dirty="0">
              <a:latin typeface="+mn-ea"/>
            </a:endParaRPr>
          </a:p>
          <a:p>
            <a:r>
              <a:rPr lang="ja-JP" altLang="en-US" sz="1500" dirty="0">
                <a:latin typeface="+mn-ea"/>
              </a:rPr>
              <a:t>　 </a:t>
            </a:r>
            <a:r>
              <a:rPr lang="en-US" altLang="ja-JP" sz="1500" dirty="0">
                <a:latin typeface="+mn-ea"/>
              </a:rPr>
              <a:t>11/27</a:t>
            </a:r>
            <a:r>
              <a:rPr lang="ja-JP" altLang="en-US" sz="1500" dirty="0">
                <a:latin typeface="+mn-ea"/>
              </a:rPr>
              <a:t>・</a:t>
            </a:r>
            <a:r>
              <a:rPr lang="en-US" altLang="ja-JP" sz="1500" dirty="0">
                <a:latin typeface="+mn-ea"/>
              </a:rPr>
              <a:t>12/4</a:t>
            </a:r>
            <a:r>
              <a:rPr lang="ja-JP" altLang="en-US" sz="1500" dirty="0">
                <a:latin typeface="+mn-ea"/>
              </a:rPr>
              <a:t>　要請文の発出</a:t>
            </a:r>
            <a:endParaRPr lang="en-US" altLang="ja-JP" sz="1500" dirty="0">
              <a:latin typeface="+mn-ea"/>
            </a:endParaRPr>
          </a:p>
          <a:p>
            <a:pPr>
              <a:spcBef>
                <a:spcPts val="600"/>
              </a:spcBef>
            </a:pPr>
            <a:r>
              <a:rPr lang="ja-JP" altLang="en-US" sz="1500" dirty="0">
                <a:latin typeface="+mn-ea"/>
              </a:rPr>
              <a:t> ○検査実施医療機関等への調査により体制確認</a:t>
            </a:r>
            <a:endParaRPr lang="en-US" altLang="ja-JP" sz="1500" dirty="0">
              <a:latin typeface="+mn-ea"/>
            </a:endParaRPr>
          </a:p>
          <a:p>
            <a:pPr>
              <a:spcBef>
                <a:spcPts val="600"/>
              </a:spcBef>
            </a:pPr>
            <a:r>
              <a:rPr lang="ja-JP" altLang="en-US" sz="1300" dirty="0">
                <a:latin typeface="+mn-ea"/>
              </a:rPr>
              <a:t> </a:t>
            </a:r>
            <a:r>
              <a:rPr lang="en-US" altLang="ja-JP" sz="1300" dirty="0">
                <a:latin typeface="+mn-ea"/>
              </a:rPr>
              <a:t>※</a:t>
            </a:r>
            <a:r>
              <a:rPr lang="ja-JP" altLang="en-US" sz="1300" dirty="0">
                <a:latin typeface="+mn-ea"/>
              </a:rPr>
              <a:t>新型コロナ受診相談センターについては年末年始も</a:t>
            </a:r>
            <a:r>
              <a:rPr lang="en-US" altLang="ja-JP" sz="1300" dirty="0">
                <a:latin typeface="+mn-ea"/>
              </a:rPr>
              <a:t>24</a:t>
            </a:r>
            <a:r>
              <a:rPr lang="ja-JP" altLang="en-US" sz="1300" dirty="0">
                <a:latin typeface="+mn-ea"/>
              </a:rPr>
              <a:t>時間体制で</a:t>
            </a:r>
            <a:endParaRPr lang="en-US" altLang="ja-JP" sz="1300" dirty="0">
              <a:latin typeface="+mn-ea"/>
            </a:endParaRPr>
          </a:p>
          <a:p>
            <a:r>
              <a:rPr lang="ja-JP" altLang="en-US" sz="1300" dirty="0">
                <a:latin typeface="+mn-ea"/>
              </a:rPr>
              <a:t>　受付</a:t>
            </a:r>
          </a:p>
        </p:txBody>
      </p:sp>
      <p:sp>
        <p:nvSpPr>
          <p:cNvPr id="7" name="二等辺三角形 6"/>
          <p:cNvSpPr/>
          <p:nvPr/>
        </p:nvSpPr>
        <p:spPr>
          <a:xfrm rot="10800000">
            <a:off x="2331669" y="5991272"/>
            <a:ext cx="631065" cy="14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テキスト ボックス 26"/>
          <p:cNvSpPr txBox="1"/>
          <p:nvPr/>
        </p:nvSpPr>
        <p:spPr>
          <a:xfrm>
            <a:off x="412585" y="6223517"/>
            <a:ext cx="5375533" cy="338554"/>
          </a:xfrm>
          <a:prstGeom prst="rect">
            <a:avLst/>
          </a:prstGeom>
          <a:noFill/>
        </p:spPr>
        <p:txBody>
          <a:bodyPr wrap="square" rtlCol="0">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上記で不十分な場合は、改めて要請・圏域内での調整を行う</a:t>
            </a:r>
          </a:p>
        </p:txBody>
      </p:sp>
      <p:sp>
        <p:nvSpPr>
          <p:cNvPr id="28" name="テキスト ボックス 27"/>
          <p:cNvSpPr txBox="1"/>
          <p:nvPr/>
        </p:nvSpPr>
        <p:spPr>
          <a:xfrm>
            <a:off x="6323409" y="2041328"/>
            <a:ext cx="5430390" cy="3739485"/>
          </a:xfrm>
          <a:prstGeom prst="rect">
            <a:avLst/>
          </a:prstGeom>
          <a:noFill/>
        </p:spPr>
        <p:txBody>
          <a:bodyPr wrap="square" rtlCol="0">
            <a:spAutoFit/>
          </a:bodyPr>
          <a:lstStyle/>
          <a:p>
            <a:pPr marL="360000" indent="-285750">
              <a:spcBef>
                <a:spcPts val="600"/>
              </a:spcBef>
              <a:buFont typeface="Wingdings" panose="05000000000000000000" pitchFamily="2" charset="2"/>
              <a:buChar char="u"/>
            </a:pPr>
            <a:r>
              <a:rPr lang="ja-JP" altLang="en-US" u="sng" dirty="0">
                <a:latin typeface="UD デジタル 教科書体 NK-B" panose="02020700000000000000" pitchFamily="18" charset="-128"/>
                <a:ea typeface="UD デジタル 教科書体 NK-B" panose="02020700000000000000" pitchFamily="18" charset="-128"/>
              </a:rPr>
              <a:t>受入体制確保に向けた要請・確認</a:t>
            </a:r>
            <a:endParaRPr lang="en-US" altLang="ja-JP" u="sng" dirty="0">
              <a:latin typeface="UD デジタル 教科書体 NK-B" panose="02020700000000000000" pitchFamily="18" charset="-128"/>
              <a:ea typeface="UD デジタル 教科書体 NK-B" panose="02020700000000000000" pitchFamily="18" charset="-128"/>
            </a:endParaRPr>
          </a:p>
          <a:p>
            <a:r>
              <a:rPr lang="ja-JP" altLang="en-US" sz="1400" dirty="0">
                <a:latin typeface="+mn-ea"/>
              </a:rPr>
              <a:t>　</a:t>
            </a:r>
            <a:r>
              <a:rPr lang="ja-JP" altLang="en-US" sz="1500" dirty="0">
                <a:latin typeface="+mn-ea"/>
              </a:rPr>
              <a:t>○年末年始の受入体制の確保について要請</a:t>
            </a:r>
            <a:endParaRPr lang="en-US" altLang="ja-JP" sz="1500" dirty="0">
              <a:latin typeface="+mn-ea"/>
            </a:endParaRPr>
          </a:p>
          <a:p>
            <a:r>
              <a:rPr lang="ja-JP" altLang="en-US" sz="1500" dirty="0">
                <a:latin typeface="+mn-ea"/>
              </a:rPr>
              <a:t>　　</a:t>
            </a:r>
            <a:r>
              <a:rPr lang="en-US" altLang="ja-JP" sz="1500" dirty="0">
                <a:latin typeface="+mn-ea"/>
              </a:rPr>
              <a:t>12/</a:t>
            </a:r>
            <a:r>
              <a:rPr lang="ja-JP" altLang="en-US" sz="1500" dirty="0">
                <a:latin typeface="+mn-ea"/>
              </a:rPr>
              <a:t>１　要請文の発出</a:t>
            </a:r>
            <a:endParaRPr lang="en-US" altLang="ja-JP" sz="1500" dirty="0">
              <a:latin typeface="+mn-ea"/>
            </a:endParaRPr>
          </a:p>
          <a:p>
            <a:pPr>
              <a:spcBef>
                <a:spcPts val="600"/>
              </a:spcBef>
            </a:pPr>
            <a:r>
              <a:rPr lang="ja-JP" altLang="en-US" sz="1500" dirty="0">
                <a:latin typeface="+mn-ea"/>
              </a:rPr>
              <a:t>　○受入医療機関への調査により体制確認</a:t>
            </a:r>
            <a:endParaRPr lang="en-US" altLang="ja-JP" sz="1500" dirty="0">
              <a:latin typeface="+mn-ea"/>
            </a:endParaRPr>
          </a:p>
          <a:p>
            <a:endParaRPr lang="en-US" altLang="ja-JP" sz="1400" dirty="0">
              <a:latin typeface="+mn-ea"/>
            </a:endParaRPr>
          </a:p>
          <a:p>
            <a:endParaRPr lang="en-US" altLang="ja-JP" sz="1400" dirty="0">
              <a:latin typeface="+mn-ea"/>
            </a:endParaRPr>
          </a:p>
          <a:p>
            <a:pPr marL="360000" indent="-285750">
              <a:spcBef>
                <a:spcPts val="600"/>
              </a:spcBef>
              <a:buFont typeface="Wingdings" panose="05000000000000000000" pitchFamily="2" charset="2"/>
              <a:buChar char="u"/>
            </a:pPr>
            <a:r>
              <a:rPr lang="ja-JP" altLang="en-US" u="sng" dirty="0">
                <a:latin typeface="UD デジタル 教科書体 NK-B" panose="02020700000000000000" pitchFamily="18" charset="-128"/>
                <a:ea typeface="UD デジタル 教科書体 NK-B" panose="02020700000000000000" pitchFamily="18" charset="-128"/>
              </a:rPr>
              <a:t>協力金の支給</a:t>
            </a:r>
            <a:endParaRPr lang="en-US" altLang="ja-JP" u="sng" dirty="0">
              <a:latin typeface="UD デジタル 教科書体 NK-B" panose="02020700000000000000" pitchFamily="18" charset="-128"/>
              <a:ea typeface="UD デジタル 教科書体 NK-B" panose="02020700000000000000" pitchFamily="18" charset="-128"/>
            </a:endParaRPr>
          </a:p>
          <a:p>
            <a:r>
              <a:rPr lang="ja-JP" altLang="en-US" sz="1500" dirty="0">
                <a:latin typeface="+mn-ea"/>
              </a:rPr>
              <a:t>　新型コロナウイルス患者受入病床の確保を要請されて</a:t>
            </a:r>
            <a:endParaRPr lang="en-US" altLang="ja-JP" sz="1500" dirty="0">
              <a:latin typeface="+mn-ea"/>
            </a:endParaRPr>
          </a:p>
          <a:p>
            <a:r>
              <a:rPr lang="ja-JP" altLang="en-US" sz="1500" dirty="0">
                <a:latin typeface="+mn-ea"/>
              </a:rPr>
              <a:t>　いる医療機関のうち、年末年始</a:t>
            </a:r>
            <a:r>
              <a:rPr lang="en-US" altLang="ja-JP" sz="1500" dirty="0">
                <a:latin typeface="+mn-ea"/>
              </a:rPr>
              <a:t>(12/29</a:t>
            </a:r>
            <a:r>
              <a:rPr lang="ja-JP" altLang="en-US" sz="1500" dirty="0">
                <a:latin typeface="+mn-ea"/>
              </a:rPr>
              <a:t>～</a:t>
            </a:r>
            <a:r>
              <a:rPr lang="en-US" altLang="ja-JP" sz="1500" dirty="0">
                <a:latin typeface="+mn-ea"/>
              </a:rPr>
              <a:t>1/3</a:t>
            </a:r>
            <a:r>
              <a:rPr lang="ja-JP" altLang="en-US" sz="1500" dirty="0">
                <a:latin typeface="+mn-ea"/>
              </a:rPr>
              <a:t>）に新規の</a:t>
            </a:r>
            <a:endParaRPr lang="en-US" altLang="ja-JP" sz="1500" dirty="0">
              <a:latin typeface="+mn-ea"/>
            </a:endParaRPr>
          </a:p>
          <a:p>
            <a:r>
              <a:rPr lang="ja-JP" altLang="en-US" sz="1500" dirty="0">
                <a:latin typeface="+mn-ea"/>
              </a:rPr>
              <a:t>　入院患者を受け入れた医療機関に対し、協力金を支給</a:t>
            </a:r>
            <a:endParaRPr lang="en-US" altLang="ja-JP" sz="1500" dirty="0">
              <a:latin typeface="+mn-ea"/>
            </a:endParaRPr>
          </a:p>
          <a:p>
            <a:r>
              <a:rPr lang="ja-JP" altLang="en-US" sz="1500" dirty="0">
                <a:latin typeface="+mn-ea"/>
              </a:rPr>
              <a:t>　（新規入院</a:t>
            </a:r>
            <a:r>
              <a:rPr lang="ja-JP" altLang="en-US" sz="1500" dirty="0" smtClean="0">
                <a:latin typeface="+mn-ea"/>
              </a:rPr>
              <a:t>患者受入１名</a:t>
            </a:r>
            <a:r>
              <a:rPr lang="ja-JP" altLang="en-US" sz="1500" dirty="0">
                <a:latin typeface="+mn-ea"/>
              </a:rPr>
              <a:t>につき</a:t>
            </a:r>
            <a:r>
              <a:rPr lang="en-US" altLang="ja-JP" sz="1500" dirty="0">
                <a:latin typeface="+mn-ea"/>
              </a:rPr>
              <a:t>20</a:t>
            </a:r>
            <a:r>
              <a:rPr lang="ja-JP" altLang="en-US" sz="1500" dirty="0">
                <a:latin typeface="+mn-ea"/>
              </a:rPr>
              <a:t>万円）</a:t>
            </a:r>
            <a:endParaRPr lang="en-US" altLang="ja-JP" sz="1500" dirty="0">
              <a:latin typeface="+mn-ea"/>
            </a:endParaRPr>
          </a:p>
          <a:p>
            <a:pPr marL="360000" indent="-285750">
              <a:spcBef>
                <a:spcPts val="600"/>
              </a:spcBef>
              <a:buFont typeface="Wingdings" panose="05000000000000000000" pitchFamily="2" charset="2"/>
              <a:buChar char="Ø"/>
            </a:pPr>
            <a:r>
              <a:rPr lang="ja-JP" altLang="en-US" sz="1400" dirty="0">
                <a:latin typeface="UD デジタル 教科書体 NK-B" panose="02020700000000000000" pitchFamily="18" charset="-128"/>
                <a:ea typeface="UD デジタル 教科書体 NK-B" panose="02020700000000000000" pitchFamily="18" charset="-128"/>
              </a:rPr>
              <a:t>大阪市における支援制度（参考）</a:t>
            </a:r>
            <a:endParaRPr lang="en-US" altLang="ja-JP" sz="1400" dirty="0">
              <a:latin typeface="UD デジタル 教科書体 NK-B" panose="02020700000000000000" pitchFamily="18" charset="-128"/>
              <a:ea typeface="UD デジタル 教科書体 NK-B" panose="02020700000000000000" pitchFamily="18" charset="-128"/>
            </a:endParaRPr>
          </a:p>
          <a:p>
            <a:pPr marL="74250"/>
            <a:r>
              <a:rPr lang="en-US" altLang="ja-JP" sz="1300" dirty="0">
                <a:latin typeface="+mn-ea"/>
              </a:rPr>
              <a:t> </a:t>
            </a:r>
            <a:r>
              <a:rPr lang="ja-JP" altLang="en-US" sz="1300" dirty="0">
                <a:latin typeface="+mn-ea"/>
              </a:rPr>
              <a:t>　</a:t>
            </a:r>
            <a:r>
              <a:rPr lang="en-US" altLang="ja-JP" sz="1300" dirty="0">
                <a:latin typeface="+mn-ea"/>
              </a:rPr>
              <a:t>12/4</a:t>
            </a:r>
            <a:r>
              <a:rPr lang="ja-JP" altLang="en-US" sz="1300" dirty="0">
                <a:latin typeface="+mn-ea"/>
              </a:rPr>
              <a:t>～</a:t>
            </a:r>
            <a:r>
              <a:rPr lang="en-US" altLang="ja-JP" sz="1300" dirty="0">
                <a:latin typeface="+mn-ea"/>
              </a:rPr>
              <a:t>31</a:t>
            </a:r>
            <a:r>
              <a:rPr lang="ja-JP" altLang="en-US" sz="1300" dirty="0">
                <a:latin typeface="+mn-ea"/>
              </a:rPr>
              <a:t>の間に新たに確保病床を増床した受入医療機関及び</a:t>
            </a:r>
            <a:endParaRPr lang="en-US" altLang="ja-JP" sz="1300" dirty="0">
              <a:latin typeface="+mn-ea"/>
            </a:endParaRPr>
          </a:p>
          <a:p>
            <a:pPr marL="74250"/>
            <a:r>
              <a:rPr lang="en-US" altLang="ja-JP" sz="1300" dirty="0">
                <a:latin typeface="+mn-ea"/>
              </a:rPr>
              <a:t> </a:t>
            </a:r>
            <a:r>
              <a:rPr lang="ja-JP" altLang="en-US" sz="1300" dirty="0">
                <a:latin typeface="+mn-ea"/>
              </a:rPr>
              <a:t>　新たに受入医療機関になった医療機関（大阪市内の医療機関</a:t>
            </a:r>
            <a:endParaRPr lang="en-US" altLang="ja-JP" sz="1300" dirty="0">
              <a:latin typeface="+mn-ea"/>
            </a:endParaRPr>
          </a:p>
          <a:p>
            <a:pPr marL="74250"/>
            <a:r>
              <a:rPr lang="en-US" altLang="ja-JP" sz="1300" dirty="0">
                <a:latin typeface="+mn-ea"/>
              </a:rPr>
              <a:t> </a:t>
            </a:r>
            <a:r>
              <a:rPr lang="ja-JP" altLang="en-US" sz="1300" dirty="0">
                <a:latin typeface="+mn-ea"/>
              </a:rPr>
              <a:t>　に限る）に対し支援（１病床あたり</a:t>
            </a:r>
            <a:r>
              <a:rPr lang="en-US" altLang="ja-JP" sz="1300" dirty="0">
                <a:latin typeface="+mn-ea"/>
              </a:rPr>
              <a:t>1,000</a:t>
            </a:r>
            <a:r>
              <a:rPr lang="ja-JP" altLang="en-US" sz="1300" dirty="0">
                <a:latin typeface="+mn-ea"/>
              </a:rPr>
              <a:t>万円）</a:t>
            </a:r>
          </a:p>
        </p:txBody>
      </p:sp>
      <p:sp>
        <p:nvSpPr>
          <p:cNvPr id="29" name="二等辺三角形 28"/>
          <p:cNvSpPr/>
          <p:nvPr/>
        </p:nvSpPr>
        <p:spPr>
          <a:xfrm rot="10800000">
            <a:off x="8529797" y="5991272"/>
            <a:ext cx="631065" cy="14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0" name="テキスト ボックス 29"/>
          <p:cNvSpPr txBox="1"/>
          <p:nvPr/>
        </p:nvSpPr>
        <p:spPr>
          <a:xfrm>
            <a:off x="6685329" y="6236860"/>
            <a:ext cx="4533362" cy="338554"/>
          </a:xfrm>
          <a:prstGeom prst="rect">
            <a:avLst/>
          </a:prstGeom>
          <a:noFill/>
        </p:spPr>
        <p:txBody>
          <a:bodyPr wrap="square" rtlCol="0">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上記で不十分な場合は、改めて個別調整を行う</a:t>
            </a:r>
          </a:p>
        </p:txBody>
      </p:sp>
      <p:sp>
        <p:nvSpPr>
          <p:cNvPr id="8" name="正方形/長方形 7"/>
          <p:cNvSpPr/>
          <p:nvPr/>
        </p:nvSpPr>
        <p:spPr>
          <a:xfrm>
            <a:off x="381186" y="5348302"/>
            <a:ext cx="5503184" cy="369332"/>
          </a:xfrm>
          <a:prstGeom prst="rect">
            <a:avLst/>
          </a:prstGeom>
        </p:spPr>
        <p:txBody>
          <a:bodyPr wrap="square">
            <a:spAutoFit/>
          </a:bodyPr>
          <a:lstStyle/>
          <a:p>
            <a:pPr marL="285750" indent="-285750">
              <a:buFont typeface="Wingdings" panose="05000000000000000000" pitchFamily="2" charset="2"/>
              <a:buChar char="u"/>
            </a:pPr>
            <a:r>
              <a:rPr lang="ja-JP" altLang="en-US" u="sng" dirty="0">
                <a:latin typeface="UD デジタル 教科書体 NK-B" panose="02020700000000000000" pitchFamily="18" charset="-128"/>
                <a:ea typeface="UD デジタル 教科書体 NK-B" panose="02020700000000000000" pitchFamily="18" charset="-128"/>
              </a:rPr>
              <a:t>ドライブスルー検査場等での検査枠の拡大</a:t>
            </a:r>
            <a:endParaRPr lang="en-US" altLang="ja-JP" u="sng"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931073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844"/>
            <a:ext cx="12192000" cy="468282"/>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latin typeface="UD デジタル 教科書体 NK-B" panose="02020700000000000000" pitchFamily="18" charset="-128"/>
                <a:ea typeface="UD デジタル 教科書体 NK-B" panose="02020700000000000000" pitchFamily="18" charset="-128"/>
              </a:rPr>
              <a:t>＜参考＞感染</a:t>
            </a:r>
            <a:r>
              <a:rPr kumimoji="1" lang="ja-JP" altLang="en-US" sz="2800" b="1" dirty="0">
                <a:latin typeface="UD デジタル 教科書体 NK-B" panose="02020700000000000000" pitchFamily="18" charset="-128"/>
                <a:ea typeface="UD デジタル 教科書体 NK-B" panose="02020700000000000000" pitchFamily="18" charset="-128"/>
              </a:rPr>
              <a:t>状況と医療提供体制の状況について</a:t>
            </a:r>
          </a:p>
        </p:txBody>
      </p:sp>
      <p:sp>
        <p:nvSpPr>
          <p:cNvPr id="5" name="テキスト ボックス 4"/>
          <p:cNvSpPr txBox="1"/>
          <p:nvPr/>
        </p:nvSpPr>
        <p:spPr>
          <a:xfrm>
            <a:off x="307969" y="683611"/>
            <a:ext cx="11770026" cy="3693319"/>
          </a:xfrm>
          <a:prstGeom prst="rect">
            <a:avLst/>
          </a:prstGeom>
          <a:noFill/>
          <a:ln>
            <a:noFill/>
            <a:prstDash val="sysDash"/>
          </a:ln>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今後の感染の状況を踏まえた対応についての分科会から政府への提言</a:t>
            </a:r>
            <a:r>
              <a:rPr lang="ja-JP" altLang="en-US" dirty="0" smtClean="0">
                <a:latin typeface="Meiryo UI" panose="020B0604030504040204" pitchFamily="50" charset="-128"/>
                <a:ea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rPr>
              <a:t>12/11</a:t>
            </a: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18</a:t>
            </a:r>
            <a:r>
              <a:rPr lang="ja-JP" altLang="en-US" sz="1600" dirty="0" smtClean="0">
                <a:latin typeface="Meiryo UI" panose="020B0604030504040204" pitchFamily="50" charset="-128"/>
                <a:ea typeface="Meiryo UI" panose="020B0604030504040204" pitchFamily="50" charset="-128"/>
              </a:rPr>
              <a:t>回新型コロナウイルス感染症対策分科会）</a:t>
            </a:r>
            <a:endParaRPr lang="en-US" altLang="ja-JP" dirty="0">
              <a:latin typeface="Meiryo UI" panose="020B0604030504040204" pitchFamily="50" charset="-128"/>
              <a:ea typeface="Meiryo UI" panose="020B0604030504040204" pitchFamily="50" charset="-128"/>
            </a:endParaRPr>
          </a:p>
          <a:p>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シナリオ２</a:t>
            </a:r>
            <a:r>
              <a:rPr lang="en-US" altLang="ja-JP"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感染高止まり地域</a:t>
            </a:r>
            <a:endParaRPr lang="en-US" altLang="ja-JP" b="1" dirty="0" smtClean="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このシナリオの対象地域は、ステージ</a:t>
            </a:r>
            <a:r>
              <a:rPr kumimoji="1" lang="en-US" altLang="ja-JP" dirty="0" smtClean="0">
                <a:latin typeface="Meiryo UI" panose="020B0604030504040204" pitchFamily="50" charset="-128"/>
                <a:ea typeface="Meiryo UI" panose="020B0604030504040204" pitchFamily="50" charset="-128"/>
              </a:rPr>
              <a:t>Ⅲ</a:t>
            </a:r>
            <a:r>
              <a:rPr kumimoji="1" lang="ja-JP" altLang="en-US" dirty="0" smtClean="0">
                <a:latin typeface="Meiryo UI" panose="020B0604030504040204" pitchFamily="50" charset="-128"/>
                <a:ea typeface="Meiryo UI" panose="020B0604030504040204" pitchFamily="50" charset="-128"/>
              </a:rPr>
              <a:t>相当の対策が必要とされていた地域で、なおかつ、「報告数が高止まりしている地域」で</a:t>
            </a:r>
            <a:endParaRPr kumimoji="1"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ある。</a:t>
            </a:r>
            <a:r>
              <a:rPr kumimoji="1" lang="ja-JP" altLang="en-US" b="1" u="sng" dirty="0" smtClean="0">
                <a:latin typeface="Meiryo UI" panose="020B0604030504040204" pitchFamily="50" charset="-128"/>
                <a:ea typeface="Meiryo UI" panose="020B0604030504040204" pitchFamily="50" charset="-128"/>
              </a:rPr>
              <a:t>この地域で、感染高止まり状況がさらに継続すると、　医療提供体制や公衆衛生体制に大きな支障が発生</a:t>
            </a:r>
            <a:r>
              <a:rPr kumimoji="1" lang="ja-JP" altLang="en-US" dirty="0" smtClean="0">
                <a:latin typeface="Meiryo UI" panose="020B0604030504040204" pitchFamily="50" charset="-128"/>
                <a:ea typeface="Meiryo UI" panose="020B0604030504040204" pitchFamily="50" charset="-128"/>
              </a:rPr>
              <a:t>する。</a:t>
            </a:r>
            <a:endParaRPr kumimoji="1"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感染高止まり状況にあることは、これまで実施してきた対策の実効が、感染拡大を沈静化させるまでには上がっていないことを示</a:t>
            </a:r>
            <a:endParaRPr lang="en-US" altLang="ja-JP" dirty="0" smtClean="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 </a:t>
            </a:r>
            <a:r>
              <a:rPr lang="en-US" altLang="ja-JP"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す。</a:t>
            </a:r>
            <a:endParaRPr lang="en-US" altLang="ja-JP" dirty="0" smtClean="0">
              <a:latin typeface="Meiryo UI" panose="020B0604030504040204" pitchFamily="50" charset="-128"/>
              <a:ea typeface="Meiryo UI" panose="020B0604030504040204" pitchFamily="50" charset="-128"/>
            </a:endParaRPr>
          </a:p>
          <a:p>
            <a:r>
              <a:rPr kumimoji="1" lang="ja-JP" altLang="en-US" b="1" dirty="0">
                <a:latin typeface="Meiryo UI" panose="020B0604030504040204" pitchFamily="50" charset="-128"/>
                <a:ea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したがって、</a:t>
            </a:r>
            <a:r>
              <a:rPr kumimoji="1" lang="ja-JP" altLang="en-US" b="1" dirty="0" smtClean="0">
                <a:latin typeface="Meiryo UI" panose="020B0604030504040204" pitchFamily="50" charset="-128"/>
                <a:ea typeface="Meiryo UI" panose="020B0604030504040204" pitchFamily="50" charset="-128"/>
              </a:rPr>
              <a:t>現行の対策の延長だけでなく、対策の更なる強化を図ることが必要</a:t>
            </a:r>
            <a:r>
              <a:rPr kumimoji="1" lang="ja-JP" altLang="en-US" dirty="0" smtClean="0">
                <a:latin typeface="Meiryo UI" panose="020B0604030504040204" pitchFamily="50" charset="-128"/>
                <a:ea typeface="Meiryo UI" panose="020B0604030504040204" pitchFamily="50" charset="-128"/>
              </a:rPr>
              <a:t>と考えられる。</a:t>
            </a:r>
            <a:endParaRPr kumimoji="1" lang="en-US" altLang="ja-JP" dirty="0" smtClean="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（参考）感染減少地域について</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ステージ</a:t>
            </a:r>
            <a:r>
              <a:rPr lang="en-US" altLang="ja-JP" dirty="0" smtClean="0">
                <a:latin typeface="Meiryo UI" panose="020B0604030504040204" pitchFamily="50" charset="-128"/>
                <a:ea typeface="Meiryo UI" panose="020B0604030504040204" pitchFamily="50" charset="-128"/>
              </a:rPr>
              <a:t>Ⅲ</a:t>
            </a:r>
            <a:r>
              <a:rPr lang="ja-JP" altLang="en-US" dirty="0" smtClean="0">
                <a:latin typeface="Meiryo UI" panose="020B0604030504040204" pitchFamily="50" charset="-128"/>
                <a:ea typeface="Meiryo UI" panose="020B0604030504040204" pitchFamily="50" charset="-128"/>
              </a:rPr>
              <a:t>相当の対策が必要とされていた地域であるものの、「報告数の減少が見られる地域」である。</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この地域においても、　　感染の状況や医療提供体制への負荷等が、少なくともステージ</a:t>
            </a:r>
            <a:r>
              <a:rPr lang="en-US" altLang="ja-JP" dirty="0" smtClean="0">
                <a:latin typeface="Meiryo UI" panose="020B0604030504040204" pitchFamily="50" charset="-128"/>
                <a:ea typeface="Meiryo UI" panose="020B0604030504040204" pitchFamily="50" charset="-128"/>
              </a:rPr>
              <a:t>Ⅱ</a:t>
            </a:r>
            <a:r>
              <a:rPr lang="ja-JP" altLang="en-US" dirty="0" smtClean="0">
                <a:latin typeface="Meiryo UI" panose="020B0604030504040204" pitchFamily="50" charset="-128"/>
                <a:ea typeface="Meiryo UI" panose="020B0604030504040204" pitchFamily="50" charset="-128"/>
              </a:rPr>
              <a:t>相当以下の水準まで引き下</a:t>
            </a:r>
            <a:endParaRPr lang="en-US" altLang="ja-JP" dirty="0" smtClean="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dirty="0" err="1" smtClean="0">
                <a:latin typeface="Meiryo UI" panose="020B0604030504040204" pitchFamily="50" charset="-128"/>
                <a:ea typeface="Meiryo UI" panose="020B0604030504040204" pitchFamily="50" charset="-128"/>
              </a:rPr>
              <a:t>げる</a:t>
            </a:r>
            <a:r>
              <a:rPr lang="ja-JP" altLang="en-US" dirty="0" smtClean="0">
                <a:latin typeface="Meiryo UI" panose="020B0604030504040204" pitchFamily="50" charset="-128"/>
                <a:ea typeface="Meiryo UI" panose="020B0604030504040204" pitchFamily="50" charset="-128"/>
              </a:rPr>
              <a:t>ことが必要である。</a:t>
            </a:r>
            <a:endParaRPr kumimoji="1" lang="en-US" altLang="ja-JP"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AE8D62C-51FD-4D41-806D-1D2DE4710F3C}" type="slidenum">
              <a:rPr kumimoji="1" lang="ja-JP" altLang="en-US" smtClean="0"/>
              <a:t>4</a:t>
            </a:fld>
            <a:endParaRPr kumimoji="1" lang="ja-JP" altLang="en-US"/>
          </a:p>
        </p:txBody>
      </p:sp>
      <p:sp>
        <p:nvSpPr>
          <p:cNvPr id="2" name="大かっこ 1"/>
          <p:cNvSpPr/>
          <p:nvPr/>
        </p:nvSpPr>
        <p:spPr>
          <a:xfrm>
            <a:off x="512618" y="3144982"/>
            <a:ext cx="11443855" cy="116378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247504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2517</TotalTime>
  <Words>1480</Words>
  <Application>Microsoft Office PowerPoint</Application>
  <PresentationFormat>ワイド画面</PresentationFormat>
  <Paragraphs>99</Paragraphs>
  <Slides>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ゴシック</vt:lpstr>
      <vt:lpstr>UD デジタル 教科書体 NK-B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松永　あかり</cp:lastModifiedBy>
  <cp:revision>191</cp:revision>
  <cp:lastPrinted>2020-12-14T06:22:29Z</cp:lastPrinted>
  <dcterms:created xsi:type="dcterms:W3CDTF">2020-07-15T08:05:42Z</dcterms:created>
  <dcterms:modified xsi:type="dcterms:W3CDTF">2020-12-14T08:21:38Z</dcterms:modified>
</cp:coreProperties>
</file>