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09" r:id="rId2"/>
    <p:sldId id="510" r:id="rId3"/>
    <p:sldId id="529" r:id="rId4"/>
    <p:sldId id="512" r:id="rId5"/>
    <p:sldId id="513" r:id="rId6"/>
    <p:sldId id="514" r:id="rId7"/>
    <p:sldId id="515" r:id="rId8"/>
    <p:sldId id="516" r:id="rId9"/>
    <p:sldId id="489" r:id="rId10"/>
    <p:sldId id="536" r:id="rId11"/>
    <p:sldId id="537" r:id="rId12"/>
    <p:sldId id="538" r:id="rId13"/>
    <p:sldId id="539" r:id="rId14"/>
    <p:sldId id="540" r:id="rId15"/>
    <p:sldId id="541" r:id="rId16"/>
    <p:sldId id="542" r:id="rId17"/>
    <p:sldId id="531" r:id="rId18"/>
    <p:sldId id="532" r:id="rId19"/>
    <p:sldId id="533" r:id="rId20"/>
    <p:sldId id="534" r:id="rId21"/>
    <p:sldId id="535" r:id="rId22"/>
    <p:sldId id="530" r:id="rId23"/>
    <p:sldId id="524" r:id="rId24"/>
    <p:sldId id="525" r:id="rId25"/>
    <p:sldId id="543" r:id="rId26"/>
    <p:sldId id="526" r:id="rId27"/>
    <p:sldId id="544" r:id="rId28"/>
    <p:sldId id="545" r:id="rId29"/>
    <p:sldId id="546"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74" d="100"/>
          <a:sy n="74" d="100"/>
        </p:scale>
        <p:origin x="456" y="90"/>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2020/12/14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367748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29</a:t>
            </a:fld>
            <a:endParaRPr kumimoji="1" lang="ja-JP" altLang="en-US"/>
          </a:p>
        </p:txBody>
      </p:sp>
    </p:spTree>
    <p:extLst>
      <p:ext uri="{BB962C8B-B14F-4D97-AF65-F5344CB8AC3E}">
        <p14:creationId xmlns:p14="http://schemas.microsoft.com/office/powerpoint/2010/main" val="168882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20213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352074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10</a:t>
            </a:fld>
            <a:endParaRPr kumimoji="1" lang="ja-JP" altLang="en-US"/>
          </a:p>
        </p:txBody>
      </p:sp>
    </p:spTree>
    <p:extLst>
      <p:ext uri="{BB962C8B-B14F-4D97-AF65-F5344CB8AC3E}">
        <p14:creationId xmlns:p14="http://schemas.microsoft.com/office/powerpoint/2010/main" val="72125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15</a:t>
            </a:fld>
            <a:endParaRPr kumimoji="1" lang="ja-JP" altLang="en-US"/>
          </a:p>
        </p:txBody>
      </p:sp>
    </p:spTree>
    <p:extLst>
      <p:ext uri="{BB962C8B-B14F-4D97-AF65-F5344CB8AC3E}">
        <p14:creationId xmlns:p14="http://schemas.microsoft.com/office/powerpoint/2010/main" val="386213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16</a:t>
            </a:fld>
            <a:endParaRPr kumimoji="1" lang="ja-JP" altLang="en-US"/>
          </a:p>
        </p:txBody>
      </p:sp>
    </p:spTree>
    <p:extLst>
      <p:ext uri="{BB962C8B-B14F-4D97-AF65-F5344CB8AC3E}">
        <p14:creationId xmlns:p14="http://schemas.microsoft.com/office/powerpoint/2010/main" val="410050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22</a:t>
            </a:fld>
            <a:endParaRPr kumimoji="1" lang="ja-JP" altLang="en-US"/>
          </a:p>
        </p:txBody>
      </p:sp>
    </p:spTree>
    <p:extLst>
      <p:ext uri="{BB962C8B-B14F-4D97-AF65-F5344CB8AC3E}">
        <p14:creationId xmlns:p14="http://schemas.microsoft.com/office/powerpoint/2010/main" val="394419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25</a:t>
            </a:fld>
            <a:endParaRPr kumimoji="1" lang="ja-JP" altLang="en-US"/>
          </a:p>
        </p:txBody>
      </p:sp>
    </p:spTree>
    <p:extLst>
      <p:ext uri="{BB962C8B-B14F-4D97-AF65-F5344CB8AC3E}">
        <p14:creationId xmlns:p14="http://schemas.microsoft.com/office/powerpoint/2010/main" val="54114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27</a:t>
            </a:fld>
            <a:endParaRPr kumimoji="1" lang="ja-JP" altLang="en-US"/>
          </a:p>
        </p:txBody>
      </p:sp>
    </p:spTree>
    <p:extLst>
      <p:ext uri="{BB962C8B-B14F-4D97-AF65-F5344CB8AC3E}">
        <p14:creationId xmlns:p14="http://schemas.microsoft.com/office/powerpoint/2010/main" val="147426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EFD4CD2-7004-46A4-B590-AA0810415208}" type="datetime1">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B5CCCC-76BE-4E7D-8903-78787C275AE7}" type="datetime1">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0B4800-0B7A-4602-AB57-974BDFC9D48D}" type="datetime1">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299B1E-23F3-4A4F-9321-55969BE987CF}" type="datetime1">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9800DB-F5B7-4938-AC83-83A0E0760F3F}" type="datetime1">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A0CF161-AD96-4B8E-A197-198360E791D1}" type="datetime1">
              <a:rPr kumimoji="1" lang="ja-JP" altLang="en-US" smtClean="0"/>
              <a:t>2020/12/14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5B50EEC-E7DE-4D35-B9E2-B613B0E38754}" type="datetime1">
              <a:rPr kumimoji="1" lang="ja-JP" altLang="en-US" smtClean="0"/>
              <a:t>2020/12/14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924E116-6DF9-4AF0-A98C-AC1E6B9CCFE2}" type="datetime1">
              <a:rPr kumimoji="1" lang="ja-JP" altLang="en-US" smtClean="0"/>
              <a:t>2020/12/14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4B6661-E4D7-4E8C-B800-5E14D4B161F8}" type="datetime1">
              <a:rPr kumimoji="1" lang="ja-JP" altLang="en-US" smtClean="0"/>
              <a:t>2020/12/14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07CD70-8116-4941-9DC5-74AB7CC0F1C5}" type="datetime1">
              <a:rPr kumimoji="1" lang="ja-JP" altLang="en-US" smtClean="0"/>
              <a:t>2020/12/14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E54403-A170-4797-B56B-05FBB0F54FA8}" type="datetime1">
              <a:rPr kumimoji="1" lang="ja-JP" altLang="en-US" smtClean="0"/>
              <a:t>2020/12/14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D37E8-E88E-43DE-BAFA-16E9B3A87F45}" type="datetime1">
              <a:rPr kumimoji="1" lang="ja-JP" altLang="en-US" smtClean="0"/>
              <a:t>2020/12/14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png"/><Relationship Id="rId2"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emf"/></Relationships>
</file>

<file path=ppt/slides/_rels/slide2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emf"/><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emf"/><Relationship Id="rId10" Type="http://schemas.openxmlformats.org/officeDocument/2006/relationships/image" Target="../media/image64.png"/><Relationship Id="rId4" Type="http://schemas.openxmlformats.org/officeDocument/2006/relationships/image" Target="../media/image58.emf"/><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6" name="テキスト ボックス 5"/>
          <p:cNvSpPr txBox="1"/>
          <p:nvPr/>
        </p:nvSpPr>
        <p:spPr>
          <a:xfrm>
            <a:off x="10676586" y="97105"/>
            <a:ext cx="1326524" cy="369332"/>
          </a:xfrm>
          <a:prstGeom prst="rect">
            <a:avLst/>
          </a:prstGeom>
          <a:solidFill>
            <a:schemeClr val="bg1"/>
          </a:solidFill>
        </p:spPr>
        <p:txBody>
          <a:bodyPr wrap="square" rtlCol="0">
            <a:spAutoFit/>
          </a:bodyPr>
          <a:lstStyle/>
          <a:p>
            <a:r>
              <a:rPr kumimoji="1" lang="ja-JP" altLang="en-US" dirty="0" smtClean="0"/>
              <a:t>資料１－１</a:t>
            </a:r>
            <a:endParaRPr kumimoji="1" lang="ja-JP" altLang="en-US" dirty="0"/>
          </a:p>
        </p:txBody>
      </p:sp>
      <p:sp>
        <p:nvSpPr>
          <p:cNvPr id="7" name="テキスト ボックス 1"/>
          <p:cNvSpPr txBox="1"/>
          <p:nvPr/>
        </p:nvSpPr>
        <p:spPr>
          <a:xfrm>
            <a:off x="1794928" y="454864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2413608" y="4548644"/>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5000068" y="457223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8305165" y="4559121"/>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7816694" y="4548643"/>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8906947" y="4559121"/>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6694688" y="4548642"/>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9703991" y="4548643"/>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レッドステージ１移行を決定（赤信号点灯）</a:t>
            </a:r>
          </a:p>
        </p:txBody>
      </p:sp>
      <p:sp>
        <p:nvSpPr>
          <p:cNvPr id="20" name="テキスト ボックス 1"/>
          <p:cNvSpPr txBox="1"/>
          <p:nvPr/>
        </p:nvSpPr>
        <p:spPr>
          <a:xfrm>
            <a:off x="10001485" y="4548642"/>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54933" y="755810"/>
            <a:ext cx="11882134" cy="3816427"/>
          </a:xfrm>
          <a:prstGeom prst="rect">
            <a:avLst/>
          </a:prstGeom>
        </p:spPr>
      </p:pic>
    </p:spTree>
    <p:extLst>
      <p:ext uri="{BB962C8B-B14F-4D97-AF65-F5344CB8AC3E}">
        <p14:creationId xmlns:p14="http://schemas.microsoft.com/office/powerpoint/2010/main" val="808325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10</a:t>
            </a:fld>
            <a:endParaRPr kumimoji="1" lang="ja-JP" altLang="en-US"/>
          </a:p>
        </p:txBody>
      </p:sp>
      <p:sp>
        <p:nvSpPr>
          <p:cNvPr id="9" name="正方形/長方形 8"/>
          <p:cNvSpPr/>
          <p:nvPr/>
        </p:nvSpPr>
        <p:spPr>
          <a:xfrm>
            <a:off x="6425678" y="621596"/>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22,835</a:t>
            </a:r>
            <a:r>
              <a:rPr lang="ja-JP" altLang="en-US" sz="1600" dirty="0" smtClean="0"/>
              <a:t>事例</a:t>
            </a:r>
            <a:r>
              <a:rPr lang="ja-JP" altLang="en-US" sz="1600" dirty="0"/>
              <a:t>の状況）</a:t>
            </a:r>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pic>
        <p:nvPicPr>
          <p:cNvPr id="2" name="図 1"/>
          <p:cNvPicPr>
            <a:picLocks noChangeAspect="1"/>
          </p:cNvPicPr>
          <p:nvPr/>
        </p:nvPicPr>
        <p:blipFill>
          <a:blip r:embed="rId3"/>
          <a:stretch>
            <a:fillRect/>
          </a:stretch>
        </p:blipFill>
        <p:spPr>
          <a:xfrm>
            <a:off x="119386" y="960253"/>
            <a:ext cx="5736833" cy="5761219"/>
          </a:xfrm>
          <a:prstGeom prst="rect">
            <a:avLst/>
          </a:prstGeom>
        </p:spPr>
      </p:pic>
      <p:pic>
        <p:nvPicPr>
          <p:cNvPr id="4" name="図 3"/>
          <p:cNvPicPr>
            <a:picLocks noChangeAspect="1"/>
          </p:cNvPicPr>
          <p:nvPr/>
        </p:nvPicPr>
        <p:blipFill>
          <a:blip r:embed="rId4"/>
          <a:stretch>
            <a:fillRect/>
          </a:stretch>
        </p:blipFill>
        <p:spPr>
          <a:xfrm>
            <a:off x="6096000" y="960253"/>
            <a:ext cx="5907536" cy="5761219"/>
          </a:xfrm>
          <a:prstGeom prst="rect">
            <a:avLst/>
          </a:prstGeom>
        </p:spPr>
      </p:pic>
    </p:spTree>
    <p:extLst>
      <p:ext uri="{BB962C8B-B14F-4D97-AF65-F5344CB8AC3E}">
        <p14:creationId xmlns:p14="http://schemas.microsoft.com/office/powerpoint/2010/main" val="4137116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11</a:t>
            </a:fld>
            <a:endParaRPr kumimoji="1" lang="ja-JP" altLang="en-US" dirty="0"/>
          </a:p>
        </p:txBody>
      </p:sp>
      <p:sp>
        <p:nvSpPr>
          <p:cNvPr id="10" name="テキスト ボックス 9"/>
          <p:cNvSpPr txBox="1"/>
          <p:nvPr/>
        </p:nvSpPr>
        <p:spPr>
          <a:xfrm>
            <a:off x="137375" y="6126144"/>
            <a:ext cx="11917250" cy="369332"/>
          </a:xfrm>
          <a:prstGeom prst="rect">
            <a:avLst/>
          </a:prstGeom>
          <a:noFill/>
          <a:ln>
            <a:noFill/>
          </a:ln>
        </p:spPr>
        <p:txBody>
          <a:bodyPr wrap="square" rtlCol="0">
            <a:spAutoFit/>
          </a:bodyPr>
          <a:lstStyle/>
          <a:p>
            <a:r>
              <a:rPr lang="ja-JP" altLang="en-US" b="1" dirty="0" smtClean="0"/>
              <a:t>市内の週・人口</a:t>
            </a:r>
            <a:r>
              <a:rPr lang="en-US" altLang="ja-JP" b="1" dirty="0"/>
              <a:t>10</a:t>
            </a:r>
            <a:r>
              <a:rPr lang="ja-JP" altLang="en-US" b="1" dirty="0" smtClean="0"/>
              <a:t>万人あた</a:t>
            </a:r>
            <a:r>
              <a:rPr lang="ja-JP" altLang="en-US" b="1" dirty="0"/>
              <a:t>り</a:t>
            </a:r>
            <a:r>
              <a:rPr lang="ja-JP" altLang="en-US" b="1" dirty="0" smtClean="0"/>
              <a:t>の</a:t>
            </a:r>
            <a:r>
              <a:rPr lang="ja-JP" altLang="en-US" b="1" dirty="0"/>
              <a:t>新規陽性者数</a:t>
            </a:r>
            <a:r>
              <a:rPr lang="ja-JP" altLang="en-US" b="1" dirty="0" smtClean="0"/>
              <a:t>は直近２週間で減少したが、市外と比較すると</a:t>
            </a:r>
            <a:r>
              <a:rPr lang="en-US" altLang="ja-JP" b="1" dirty="0" smtClean="0"/>
              <a:t>1.5</a:t>
            </a:r>
            <a:r>
              <a:rPr lang="ja-JP" altLang="en-US" b="1" dirty="0" smtClean="0"/>
              <a:t>倍と多い。</a:t>
            </a:r>
            <a:endParaRPr kumimoji="1" lang="ja-JP" altLang="en-US" b="1" dirty="0"/>
          </a:p>
        </p:txBody>
      </p:sp>
      <p:pic>
        <p:nvPicPr>
          <p:cNvPr id="2" name="図 1"/>
          <p:cNvPicPr>
            <a:picLocks noChangeAspect="1"/>
          </p:cNvPicPr>
          <p:nvPr/>
        </p:nvPicPr>
        <p:blipFill>
          <a:blip r:embed="rId2"/>
          <a:stretch>
            <a:fillRect/>
          </a:stretch>
        </p:blipFill>
        <p:spPr>
          <a:xfrm>
            <a:off x="232217" y="716520"/>
            <a:ext cx="5700254" cy="5328366"/>
          </a:xfrm>
          <a:prstGeom prst="rect">
            <a:avLst/>
          </a:prstGeom>
        </p:spPr>
      </p:pic>
      <p:pic>
        <p:nvPicPr>
          <p:cNvPr id="3" name="図 2"/>
          <p:cNvPicPr>
            <a:picLocks noChangeAspect="1"/>
          </p:cNvPicPr>
          <p:nvPr/>
        </p:nvPicPr>
        <p:blipFill>
          <a:blip r:embed="rId3"/>
          <a:stretch>
            <a:fillRect/>
          </a:stretch>
        </p:blipFill>
        <p:spPr>
          <a:xfrm>
            <a:off x="6096000" y="704327"/>
            <a:ext cx="5956308" cy="5352752"/>
          </a:xfrm>
          <a:prstGeom prst="rect">
            <a:avLst/>
          </a:prstGeom>
        </p:spPr>
      </p:pic>
    </p:spTree>
    <p:extLst>
      <p:ext uri="{BB962C8B-B14F-4D97-AF65-F5344CB8AC3E}">
        <p14:creationId xmlns:p14="http://schemas.microsoft.com/office/powerpoint/2010/main" val="62331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12</a:t>
            </a:fld>
            <a:endParaRPr kumimoji="1" lang="ja-JP" altLang="en-US" dirty="0"/>
          </a:p>
        </p:txBody>
      </p:sp>
      <p:sp>
        <p:nvSpPr>
          <p:cNvPr id="9" name="正方形/長方形 8"/>
          <p:cNvSpPr/>
          <p:nvPr/>
        </p:nvSpPr>
        <p:spPr>
          <a:xfrm>
            <a:off x="6541588" y="624868"/>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22,835</a:t>
            </a:r>
            <a:r>
              <a:rPr lang="ja-JP" altLang="en-US" sz="1600" dirty="0" smtClean="0"/>
              <a:t>事例</a:t>
            </a:r>
            <a:r>
              <a:rPr lang="ja-JP" altLang="en-US" sz="1600" dirty="0"/>
              <a:t>の状況）</a:t>
            </a:r>
          </a:p>
        </p:txBody>
      </p:sp>
      <p:sp>
        <p:nvSpPr>
          <p:cNvPr id="16" name="テキスト ボックス 15"/>
          <p:cNvSpPr txBox="1"/>
          <p:nvPr/>
        </p:nvSpPr>
        <p:spPr>
          <a:xfrm>
            <a:off x="5668394" y="167754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8394" y="386241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pic>
        <p:nvPicPr>
          <p:cNvPr id="3" name="図 2"/>
          <p:cNvPicPr>
            <a:picLocks noChangeAspect="1"/>
          </p:cNvPicPr>
          <p:nvPr/>
        </p:nvPicPr>
        <p:blipFill>
          <a:blip r:embed="rId2"/>
          <a:stretch>
            <a:fillRect/>
          </a:stretch>
        </p:blipFill>
        <p:spPr>
          <a:xfrm>
            <a:off x="197618" y="963610"/>
            <a:ext cx="5614903" cy="5797798"/>
          </a:xfrm>
          <a:prstGeom prst="rect">
            <a:avLst/>
          </a:prstGeom>
        </p:spPr>
      </p:pic>
      <p:pic>
        <p:nvPicPr>
          <p:cNvPr id="4" name="図 3"/>
          <p:cNvPicPr>
            <a:picLocks noChangeAspect="1"/>
          </p:cNvPicPr>
          <p:nvPr/>
        </p:nvPicPr>
        <p:blipFill>
          <a:blip r:embed="rId3"/>
          <a:stretch>
            <a:fillRect/>
          </a:stretch>
        </p:blipFill>
        <p:spPr>
          <a:xfrm>
            <a:off x="6286668" y="963422"/>
            <a:ext cx="5736833" cy="5797798"/>
          </a:xfrm>
          <a:prstGeom prst="rect">
            <a:avLst/>
          </a:prstGeom>
        </p:spPr>
      </p:pic>
    </p:spTree>
    <p:extLst>
      <p:ext uri="{BB962C8B-B14F-4D97-AF65-F5344CB8AC3E}">
        <p14:creationId xmlns:p14="http://schemas.microsoft.com/office/powerpoint/2010/main" val="47704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13</a:t>
            </a:fld>
            <a:endParaRPr kumimoji="1" lang="ja-JP" altLang="en-US" dirty="0"/>
          </a:p>
        </p:txBody>
      </p:sp>
      <p:sp>
        <p:nvSpPr>
          <p:cNvPr id="16" name="テキスト ボックス 15"/>
          <p:cNvSpPr txBox="1"/>
          <p:nvPr/>
        </p:nvSpPr>
        <p:spPr>
          <a:xfrm>
            <a:off x="5668394" y="167754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8394" y="386241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pic>
        <p:nvPicPr>
          <p:cNvPr id="3" name="図 2"/>
          <p:cNvPicPr>
            <a:picLocks noChangeAspect="1"/>
          </p:cNvPicPr>
          <p:nvPr/>
        </p:nvPicPr>
        <p:blipFill>
          <a:blip r:embed="rId2"/>
          <a:stretch>
            <a:fillRect/>
          </a:stretch>
        </p:blipFill>
        <p:spPr>
          <a:xfrm>
            <a:off x="190516" y="963610"/>
            <a:ext cx="5694158" cy="5797798"/>
          </a:xfrm>
          <a:prstGeom prst="rect">
            <a:avLst/>
          </a:prstGeom>
        </p:spPr>
      </p:pic>
      <p:pic>
        <p:nvPicPr>
          <p:cNvPr id="4" name="図 3"/>
          <p:cNvPicPr>
            <a:picLocks noChangeAspect="1"/>
          </p:cNvPicPr>
          <p:nvPr/>
        </p:nvPicPr>
        <p:blipFill>
          <a:blip r:embed="rId3"/>
          <a:stretch>
            <a:fillRect/>
          </a:stretch>
        </p:blipFill>
        <p:spPr>
          <a:xfrm>
            <a:off x="6237551" y="963610"/>
            <a:ext cx="5822185" cy="5797798"/>
          </a:xfrm>
          <a:prstGeom prst="rect">
            <a:avLst/>
          </a:prstGeom>
        </p:spPr>
      </p:pic>
    </p:spTree>
    <p:extLst>
      <p:ext uri="{BB962C8B-B14F-4D97-AF65-F5344CB8AC3E}">
        <p14:creationId xmlns:p14="http://schemas.microsoft.com/office/powerpoint/2010/main" val="23134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14</a:t>
            </a:fld>
            <a:endParaRPr kumimoji="1" lang="ja-JP" altLang="en-US" dirty="0"/>
          </a:p>
        </p:txBody>
      </p:sp>
      <p:sp>
        <p:nvSpPr>
          <p:cNvPr id="6" name="正方形/長方形 5"/>
          <p:cNvSpPr/>
          <p:nvPr/>
        </p:nvSpPr>
        <p:spPr>
          <a:xfrm>
            <a:off x="6311474" y="607644"/>
            <a:ext cx="588013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12</a:t>
            </a:r>
            <a:r>
              <a:rPr lang="ja-JP" altLang="en-US" sz="1600" dirty="0" smtClean="0"/>
              <a:t>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smtClean="0"/>
              <a:t>13,872</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343925" y="841952"/>
            <a:ext cx="11504149" cy="5791702"/>
          </a:xfrm>
          <a:prstGeom prst="rect">
            <a:avLst/>
          </a:prstGeom>
        </p:spPr>
      </p:pic>
    </p:spTree>
    <p:extLst>
      <p:ext uri="{BB962C8B-B14F-4D97-AF65-F5344CB8AC3E}">
        <p14:creationId xmlns:p14="http://schemas.microsoft.com/office/powerpoint/2010/main" val="249451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年代別症状（</a:t>
            </a:r>
            <a:r>
              <a:rPr kumimoji="1" lang="ja-JP" altLang="en-US" sz="2800" b="1" dirty="0">
                <a:latin typeface="UD デジタル 教科書体 NK-B" panose="02020700000000000000" pitchFamily="18" charset="-128"/>
                <a:ea typeface="UD デジタル 教科書体 NK-B" panose="02020700000000000000" pitchFamily="18" charset="-128"/>
              </a:rPr>
              <a:t>判</a:t>
            </a:r>
            <a:r>
              <a:rPr kumimoji="1" lang="ja-JP" altLang="en-US" sz="2800" b="1" dirty="0" smtClean="0">
                <a:latin typeface="UD デジタル 教科書体 NK-B" panose="02020700000000000000" pitchFamily="18" charset="-128"/>
                <a:ea typeface="UD デジタル 教科書体 NK-B" panose="02020700000000000000" pitchFamily="18" charset="-128"/>
              </a:rPr>
              <a:t>明日</a:t>
            </a:r>
            <a:r>
              <a:rPr kumimoji="1" lang="ja-JP" altLang="en-US" sz="2800" b="1" dirty="0">
                <a:latin typeface="UD デジタル 教科書体 NK-B" panose="02020700000000000000" pitchFamily="18" charset="-128"/>
                <a:ea typeface="UD デジタル 教科書体 NK-B" panose="02020700000000000000" pitchFamily="18" charset="-128"/>
              </a:rPr>
              <a:t>時点</a:t>
            </a:r>
            <a:r>
              <a:rPr kumimoji="1" lang="ja-JP" altLang="en-US" sz="2800" b="1" dirty="0" smtClean="0">
                <a:latin typeface="UD デジタル 教科書体 NK-B" panose="02020700000000000000" pitchFamily="18" charset="-128"/>
                <a:ea typeface="UD デジタル 教科書体 NK-B" panose="02020700000000000000" pitchFamily="18" charset="-128"/>
              </a:rPr>
              <a:t>）</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66961"/>
            <a:ext cx="2743200" cy="365125"/>
          </a:xfrm>
        </p:spPr>
        <p:txBody>
          <a:bodyPr/>
          <a:lstStyle/>
          <a:p>
            <a:fld id="{0B62D5CB-8769-475A-9BC8-A2F17E2F558B}" type="slidenum">
              <a:rPr kumimoji="1" lang="ja-JP" altLang="en-US" smtClean="0"/>
              <a:t>15</a:t>
            </a:fld>
            <a:endParaRPr kumimoji="1" lang="ja-JP" altLang="en-US" dirty="0"/>
          </a:p>
        </p:txBody>
      </p:sp>
      <p:pic>
        <p:nvPicPr>
          <p:cNvPr id="3" name="図 2"/>
          <p:cNvPicPr>
            <a:picLocks noChangeAspect="1"/>
          </p:cNvPicPr>
          <p:nvPr/>
        </p:nvPicPr>
        <p:blipFill>
          <a:blip r:embed="rId3"/>
          <a:stretch>
            <a:fillRect/>
          </a:stretch>
        </p:blipFill>
        <p:spPr>
          <a:xfrm>
            <a:off x="111124" y="959622"/>
            <a:ext cx="6431837" cy="4962574"/>
          </a:xfrm>
          <a:prstGeom prst="rect">
            <a:avLst/>
          </a:prstGeom>
        </p:spPr>
      </p:pic>
      <p:pic>
        <p:nvPicPr>
          <p:cNvPr id="4" name="図 3"/>
          <p:cNvPicPr>
            <a:picLocks noChangeAspect="1"/>
          </p:cNvPicPr>
          <p:nvPr/>
        </p:nvPicPr>
        <p:blipFill>
          <a:blip r:embed="rId4"/>
          <a:stretch>
            <a:fillRect/>
          </a:stretch>
        </p:blipFill>
        <p:spPr>
          <a:xfrm>
            <a:off x="281040" y="5906337"/>
            <a:ext cx="5334462" cy="688908"/>
          </a:xfrm>
          <a:prstGeom prst="rect">
            <a:avLst/>
          </a:prstGeom>
        </p:spPr>
      </p:pic>
      <p:pic>
        <p:nvPicPr>
          <p:cNvPr id="5" name="図 4"/>
          <p:cNvPicPr>
            <a:picLocks noChangeAspect="1"/>
          </p:cNvPicPr>
          <p:nvPr/>
        </p:nvPicPr>
        <p:blipFill>
          <a:blip r:embed="rId5"/>
          <a:stretch>
            <a:fillRect/>
          </a:stretch>
        </p:blipFill>
        <p:spPr>
          <a:xfrm>
            <a:off x="6094829" y="959622"/>
            <a:ext cx="6072142" cy="4962574"/>
          </a:xfrm>
          <a:prstGeom prst="rect">
            <a:avLst/>
          </a:prstGeom>
        </p:spPr>
      </p:pic>
      <p:pic>
        <p:nvPicPr>
          <p:cNvPr id="6" name="図 5"/>
          <p:cNvPicPr>
            <a:picLocks noChangeAspect="1"/>
          </p:cNvPicPr>
          <p:nvPr/>
        </p:nvPicPr>
        <p:blipFill>
          <a:blip r:embed="rId6"/>
          <a:stretch>
            <a:fillRect/>
          </a:stretch>
        </p:blipFill>
        <p:spPr>
          <a:xfrm>
            <a:off x="6236973" y="5776077"/>
            <a:ext cx="5083556" cy="896190"/>
          </a:xfrm>
          <a:prstGeom prst="rect">
            <a:avLst/>
          </a:prstGeom>
        </p:spPr>
      </p:pic>
    </p:spTree>
    <p:extLst>
      <p:ext uri="{BB962C8B-B14F-4D97-AF65-F5344CB8AC3E}">
        <p14:creationId xmlns:p14="http://schemas.microsoft.com/office/powerpoint/2010/main" val="3095435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陽性者の症状（</a:t>
            </a:r>
            <a:r>
              <a:rPr kumimoji="1" lang="ja-JP" altLang="en-US" sz="2800" b="1" dirty="0">
                <a:latin typeface="UD デジタル 教科書体 NK-B" panose="02020700000000000000" pitchFamily="18" charset="-128"/>
                <a:ea typeface="UD デジタル 教科書体 NK-B" panose="02020700000000000000" pitchFamily="18" charset="-128"/>
              </a:rPr>
              <a:t>判</a:t>
            </a:r>
            <a:r>
              <a:rPr kumimoji="1" lang="ja-JP" altLang="en-US" sz="2800" b="1" dirty="0" smtClean="0">
                <a:latin typeface="UD デジタル 教科書体 NK-B" panose="02020700000000000000" pitchFamily="18" charset="-128"/>
                <a:ea typeface="UD デジタル 教科書体 NK-B" panose="02020700000000000000" pitchFamily="18" charset="-128"/>
              </a:rPr>
              <a:t>明日</a:t>
            </a:r>
            <a:r>
              <a:rPr kumimoji="1" lang="ja-JP" altLang="en-US" sz="2800" b="1" dirty="0">
                <a:latin typeface="UD デジタル 教科書体 NK-B" panose="02020700000000000000" pitchFamily="18" charset="-128"/>
                <a:ea typeface="UD デジタル 教科書体 NK-B" panose="02020700000000000000" pitchFamily="18" charset="-128"/>
              </a:rPr>
              <a:t>時点</a:t>
            </a:r>
            <a:r>
              <a:rPr kumimoji="1" lang="ja-JP" altLang="en-US" sz="2800" b="1" dirty="0" smtClean="0">
                <a:latin typeface="UD デジタル 教科書体 NK-B" panose="02020700000000000000" pitchFamily="18" charset="-128"/>
                <a:ea typeface="UD デジタル 教科書体 NK-B" panose="02020700000000000000" pitchFamily="18" charset="-128"/>
              </a:rPr>
              <a:t>）</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66961"/>
            <a:ext cx="2743200" cy="365125"/>
          </a:xfrm>
        </p:spPr>
        <p:txBody>
          <a:bodyPr/>
          <a:lstStyle/>
          <a:p>
            <a:fld id="{0B62D5CB-8769-475A-9BC8-A2F17E2F558B}" type="slidenum">
              <a:rPr kumimoji="1" lang="ja-JP" altLang="en-US" smtClean="0"/>
              <a:t>16</a:t>
            </a:fld>
            <a:endParaRPr kumimoji="1" lang="ja-JP" altLang="en-US" dirty="0"/>
          </a:p>
        </p:txBody>
      </p:sp>
      <p:sp>
        <p:nvSpPr>
          <p:cNvPr id="12" name="正方形/長方形 11"/>
          <p:cNvSpPr/>
          <p:nvPr/>
        </p:nvSpPr>
        <p:spPr>
          <a:xfrm>
            <a:off x="6541588" y="624868"/>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22,835</a:t>
            </a:r>
            <a:r>
              <a:rPr lang="ja-JP" altLang="en-US" sz="1600" dirty="0" smtClean="0"/>
              <a:t>事例</a:t>
            </a:r>
            <a:r>
              <a:rPr lang="ja-JP" altLang="en-US" sz="1600" dirty="0"/>
              <a:t>の状況）</a:t>
            </a:r>
          </a:p>
        </p:txBody>
      </p:sp>
      <p:pic>
        <p:nvPicPr>
          <p:cNvPr id="3" name="図 2"/>
          <p:cNvPicPr>
            <a:picLocks noChangeAspect="1"/>
          </p:cNvPicPr>
          <p:nvPr/>
        </p:nvPicPr>
        <p:blipFill>
          <a:blip r:embed="rId3"/>
          <a:stretch>
            <a:fillRect/>
          </a:stretch>
        </p:blipFill>
        <p:spPr>
          <a:xfrm>
            <a:off x="209802" y="930979"/>
            <a:ext cx="11772396" cy="5718544"/>
          </a:xfrm>
          <a:prstGeom prst="rect">
            <a:avLst/>
          </a:prstGeom>
        </p:spPr>
      </p:pic>
    </p:spTree>
    <p:extLst>
      <p:ext uri="{BB962C8B-B14F-4D97-AF65-F5344CB8AC3E}">
        <p14:creationId xmlns:p14="http://schemas.microsoft.com/office/powerpoint/2010/main" val="4269766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17</a:t>
            </a:fld>
            <a:endParaRPr kumimoji="1" lang="ja-JP" altLang="en-US" dirty="0"/>
          </a:p>
        </p:txBody>
      </p:sp>
      <p:sp>
        <p:nvSpPr>
          <p:cNvPr id="15" name="正方形/長方形 14"/>
          <p:cNvSpPr/>
          <p:nvPr/>
        </p:nvSpPr>
        <p:spPr>
          <a:xfrm>
            <a:off x="6653304" y="753913"/>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a:t>12</a:t>
            </a:r>
            <a:r>
              <a:rPr lang="ja-JP" altLang="en-US" sz="1600" dirty="0" smtClean="0"/>
              <a:t>日</a:t>
            </a:r>
            <a:r>
              <a:rPr lang="ja-JP" altLang="en-US" sz="1600" dirty="0"/>
              <a:t>までに判明</a:t>
            </a:r>
            <a:r>
              <a:rPr lang="ja-JP" altLang="en-US" sz="1600" dirty="0" smtClean="0"/>
              <a:t>した</a:t>
            </a:r>
            <a:r>
              <a:rPr lang="en-US" altLang="ja-JP" sz="1600" dirty="0" smtClean="0"/>
              <a:t>22,835</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218947" y="1267957"/>
            <a:ext cx="5877053" cy="5389331"/>
          </a:xfrm>
          <a:prstGeom prst="rect">
            <a:avLst/>
          </a:prstGeom>
        </p:spPr>
      </p:pic>
      <p:pic>
        <p:nvPicPr>
          <p:cNvPr id="4" name="図 3"/>
          <p:cNvPicPr>
            <a:picLocks noChangeAspect="1"/>
          </p:cNvPicPr>
          <p:nvPr/>
        </p:nvPicPr>
        <p:blipFill>
          <a:blip r:embed="rId3"/>
          <a:stretch>
            <a:fillRect/>
          </a:stretch>
        </p:blipFill>
        <p:spPr>
          <a:xfrm>
            <a:off x="6185078" y="1267957"/>
            <a:ext cx="5877053" cy="5401524"/>
          </a:xfrm>
          <a:prstGeom prst="rect">
            <a:avLst/>
          </a:prstGeom>
        </p:spPr>
      </p:pic>
    </p:spTree>
    <p:extLst>
      <p:ext uri="{BB962C8B-B14F-4D97-AF65-F5344CB8AC3E}">
        <p14:creationId xmlns:p14="http://schemas.microsoft.com/office/powerpoint/2010/main" val="2000086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した感染経路不明者</a:t>
            </a:r>
            <a:r>
              <a:rPr lang="en-US" altLang="ja-JP" sz="1600" dirty="0" smtClean="0"/>
              <a:t>13,244</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18</a:t>
            </a:fld>
            <a:endParaRPr kumimoji="1" lang="ja-JP" altLang="en-US" dirty="0"/>
          </a:p>
        </p:txBody>
      </p:sp>
      <p:pic>
        <p:nvPicPr>
          <p:cNvPr id="3" name="図 2"/>
          <p:cNvPicPr>
            <a:picLocks noChangeAspect="1"/>
          </p:cNvPicPr>
          <p:nvPr/>
        </p:nvPicPr>
        <p:blipFill>
          <a:blip r:embed="rId2"/>
          <a:stretch>
            <a:fillRect/>
          </a:stretch>
        </p:blipFill>
        <p:spPr>
          <a:xfrm>
            <a:off x="48244" y="1092719"/>
            <a:ext cx="6047756" cy="5486876"/>
          </a:xfrm>
          <a:prstGeom prst="rect">
            <a:avLst/>
          </a:prstGeom>
        </p:spPr>
      </p:pic>
      <p:pic>
        <p:nvPicPr>
          <p:cNvPr id="5" name="図 4"/>
          <p:cNvPicPr>
            <a:picLocks noChangeAspect="1"/>
          </p:cNvPicPr>
          <p:nvPr/>
        </p:nvPicPr>
        <p:blipFill>
          <a:blip r:embed="rId3"/>
          <a:stretch>
            <a:fillRect/>
          </a:stretch>
        </p:blipFill>
        <p:spPr>
          <a:xfrm>
            <a:off x="6226184" y="1092719"/>
            <a:ext cx="5834378" cy="5486876"/>
          </a:xfrm>
          <a:prstGeom prst="rect">
            <a:avLst/>
          </a:prstGeom>
        </p:spPr>
      </p:pic>
    </p:spTree>
    <p:extLst>
      <p:ext uri="{BB962C8B-B14F-4D97-AF65-F5344CB8AC3E}">
        <p14:creationId xmlns:p14="http://schemas.microsoft.com/office/powerpoint/2010/main" val="3021451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19</a:t>
            </a:fld>
            <a:endParaRPr kumimoji="1" lang="ja-JP" altLang="en-US" dirty="0"/>
          </a:p>
        </p:txBody>
      </p:sp>
      <p:sp>
        <p:nvSpPr>
          <p:cNvPr id="19" name="正方形/長方形 18"/>
          <p:cNvSpPr/>
          <p:nvPr/>
        </p:nvSpPr>
        <p:spPr>
          <a:xfrm>
            <a:off x="6717650" y="738128"/>
            <a:ext cx="583525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3,394</a:t>
            </a:r>
            <a:r>
              <a:rPr lang="ja-JP" altLang="en-US" sz="1600" dirty="0" smtClean="0"/>
              <a:t>事例の</a:t>
            </a:r>
            <a:r>
              <a:rPr lang="ja-JP" altLang="en-US" sz="1600" dirty="0"/>
              <a:t>状況）</a:t>
            </a:r>
          </a:p>
        </p:txBody>
      </p:sp>
      <p:pic>
        <p:nvPicPr>
          <p:cNvPr id="2" name="図 1"/>
          <p:cNvPicPr>
            <a:picLocks noChangeAspect="1"/>
          </p:cNvPicPr>
          <p:nvPr/>
        </p:nvPicPr>
        <p:blipFill>
          <a:blip r:embed="rId2"/>
          <a:stretch>
            <a:fillRect/>
          </a:stretch>
        </p:blipFill>
        <p:spPr>
          <a:xfrm>
            <a:off x="112257" y="1089023"/>
            <a:ext cx="11967485" cy="5322269"/>
          </a:xfrm>
          <a:prstGeom prst="rect">
            <a:avLst/>
          </a:prstGeom>
        </p:spPr>
      </p:pic>
    </p:spTree>
    <p:extLst>
      <p:ext uri="{BB962C8B-B14F-4D97-AF65-F5344CB8AC3E}">
        <p14:creationId xmlns:p14="http://schemas.microsoft.com/office/powerpoint/2010/main" val="3447102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3718" y="576842"/>
            <a:ext cx="11930906" cy="577950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19" name="テキスト ボックス 18"/>
          <p:cNvSpPr txBox="1"/>
          <p:nvPr/>
        </p:nvSpPr>
        <p:spPr>
          <a:xfrm>
            <a:off x="10199590" y="905070"/>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1.0</a:t>
            </a:r>
            <a:r>
              <a:rPr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6</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上矢印 20"/>
          <p:cNvSpPr/>
          <p:nvPr/>
        </p:nvSpPr>
        <p:spPr>
          <a:xfrm rot="8199595">
            <a:off x="11658083" y="1212177"/>
            <a:ext cx="310998" cy="37284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rot="19768530">
            <a:off x="10836120" y="1187197"/>
            <a:ext cx="390866"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179953" y="902971"/>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0.97</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5" name="テキスト ボックス 24"/>
          <p:cNvSpPr txBox="1"/>
          <p:nvPr/>
        </p:nvSpPr>
        <p:spPr>
          <a:xfrm>
            <a:off x="9567606" y="1279780"/>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1.0</a:t>
            </a:r>
            <a:r>
              <a:rPr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6</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6" name="右矢印 25"/>
          <p:cNvSpPr/>
          <p:nvPr/>
        </p:nvSpPr>
        <p:spPr>
          <a:xfrm rot="19768530">
            <a:off x="10414605" y="1469307"/>
            <a:ext cx="390866"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9303053">
            <a:off x="9948328" y="2251540"/>
            <a:ext cx="390866"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308826" y="2006264"/>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1.39</a:t>
            </a:r>
            <a:r>
              <a:rPr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3678363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20</a:t>
            </a:fld>
            <a:endParaRPr kumimoji="1" lang="ja-JP" altLang="en-US" dirty="0"/>
          </a:p>
        </p:txBody>
      </p:sp>
      <p:sp>
        <p:nvSpPr>
          <p:cNvPr id="13" name="正方形/長方形 12"/>
          <p:cNvSpPr/>
          <p:nvPr/>
        </p:nvSpPr>
        <p:spPr>
          <a:xfrm>
            <a:off x="6717650" y="738128"/>
            <a:ext cx="583525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3,394</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118354" y="1076682"/>
            <a:ext cx="11955292" cy="5438103"/>
          </a:xfrm>
          <a:prstGeom prst="rect">
            <a:avLst/>
          </a:prstGeom>
        </p:spPr>
      </p:pic>
    </p:spTree>
    <p:extLst>
      <p:ext uri="{BB962C8B-B14F-4D97-AF65-F5344CB8AC3E}">
        <p14:creationId xmlns:p14="http://schemas.microsoft.com/office/powerpoint/2010/main" val="384998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21</a:t>
            </a:fld>
            <a:endParaRPr kumimoji="1" lang="ja-JP" altLang="en-US" dirty="0"/>
          </a:p>
        </p:txBody>
      </p:sp>
      <p:sp>
        <p:nvSpPr>
          <p:cNvPr id="9" name="正方形/長方形 8"/>
          <p:cNvSpPr/>
          <p:nvPr/>
        </p:nvSpPr>
        <p:spPr>
          <a:xfrm>
            <a:off x="6717650" y="738128"/>
            <a:ext cx="583525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3,394</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392697" y="1109234"/>
            <a:ext cx="11406605" cy="5413717"/>
          </a:xfrm>
          <a:prstGeom prst="rect">
            <a:avLst/>
          </a:prstGeom>
        </p:spPr>
      </p:pic>
    </p:spTree>
    <p:extLst>
      <p:ext uri="{BB962C8B-B14F-4D97-AF65-F5344CB8AC3E}">
        <p14:creationId xmlns:p14="http://schemas.microsoft.com/office/powerpoint/2010/main" val="2530914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153166" y="1512133"/>
            <a:ext cx="5809992" cy="4925995"/>
          </a:xfrm>
          <a:prstGeom prst="rect">
            <a:avLst/>
          </a:prstGeom>
        </p:spPr>
      </p:pic>
      <p:sp>
        <p:nvSpPr>
          <p:cNvPr id="27" name="正方形/長方形 26"/>
          <p:cNvSpPr/>
          <p:nvPr/>
        </p:nvSpPr>
        <p:spPr>
          <a:xfrm>
            <a:off x="7825436" y="728351"/>
            <a:ext cx="316500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435946" y="1035833"/>
            <a:ext cx="2706099"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クラスターの発生状況</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277737" y="969100"/>
            <a:ext cx="2385781"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801770" y="1656208"/>
            <a:ext cx="583814" cy="251159"/>
          </a:xfrm>
          <a:prstGeom prst="rect">
            <a:avLst/>
          </a:prstGeom>
          <a:noFill/>
        </p:spPr>
        <p:txBody>
          <a:bodyPr wrap="none" rtlCol="0">
            <a:spAutoFit/>
          </a:bodyPr>
          <a:lstStyle/>
          <a:p>
            <a:r>
              <a:rPr lang="ja-JP" altLang="en-US" sz="1032" dirty="0"/>
              <a:t>［人］</a:t>
            </a:r>
          </a:p>
        </p:txBody>
      </p:sp>
      <p:sp>
        <p:nvSpPr>
          <p:cNvPr id="45" name="テキスト ボックス 44"/>
          <p:cNvSpPr txBox="1"/>
          <p:nvPr/>
        </p:nvSpPr>
        <p:spPr>
          <a:xfrm>
            <a:off x="6435946" y="1732868"/>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1414259" y="5191167"/>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277737" y="5506281"/>
            <a:ext cx="2096741" cy="246221"/>
          </a:xfrm>
          <a:prstGeom prst="rect">
            <a:avLst/>
          </a:prstGeom>
          <a:noFill/>
        </p:spPr>
        <p:txBody>
          <a:bodyPr wrap="square" rtlCol="0">
            <a:spAutoFit/>
          </a:bodyPr>
          <a:lstStyle/>
          <a:p>
            <a:r>
              <a:rPr lang="en-US" altLang="ja-JP" sz="1000" dirty="0"/>
              <a:t>【</a:t>
            </a:r>
            <a:r>
              <a:rPr lang="ja-JP" altLang="en-US" sz="1000" dirty="0"/>
              <a:t>全陽性者に占める割合</a:t>
            </a:r>
            <a:r>
              <a:rPr lang="en-US" altLang="ja-JP" sz="1000" dirty="0"/>
              <a:t>】</a:t>
            </a:r>
          </a:p>
        </p:txBody>
      </p:sp>
      <p:graphicFrame>
        <p:nvGraphicFramePr>
          <p:cNvPr id="2" name="表 1"/>
          <p:cNvGraphicFramePr>
            <a:graphicFrameLocks noGrp="1"/>
          </p:cNvGraphicFramePr>
          <p:nvPr>
            <p:extLst>
              <p:ext uri="{D42A27DB-BD31-4B8C-83A1-F6EECF244321}">
                <p14:modId xmlns:p14="http://schemas.microsoft.com/office/powerpoint/2010/main" val="1434004108"/>
              </p:ext>
            </p:extLst>
          </p:nvPr>
        </p:nvGraphicFramePr>
        <p:xfrm>
          <a:off x="167425" y="5769052"/>
          <a:ext cx="5925281" cy="932028"/>
        </p:xfrm>
        <a:graphic>
          <a:graphicData uri="http://schemas.openxmlformats.org/drawingml/2006/table">
            <a:tbl>
              <a:tblPr firstRow="1" bandRow="1">
                <a:tableStyleId>{F5AB1C69-6EDB-4FF4-983F-18BD219EF322}</a:tableStyleId>
              </a:tblPr>
              <a:tblGrid>
                <a:gridCol w="1004552">
                  <a:extLst>
                    <a:ext uri="{9D8B030D-6E8A-4147-A177-3AD203B41FA5}">
                      <a16:colId xmlns:a16="http://schemas.microsoft.com/office/drawing/2014/main" val="2210063772"/>
                    </a:ext>
                  </a:extLst>
                </a:gridCol>
                <a:gridCol w="1014771">
                  <a:extLst>
                    <a:ext uri="{9D8B030D-6E8A-4147-A177-3AD203B41FA5}">
                      <a16:colId xmlns:a16="http://schemas.microsoft.com/office/drawing/2014/main" val="749325653"/>
                    </a:ext>
                  </a:extLst>
                </a:gridCol>
                <a:gridCol w="1300685">
                  <a:extLst>
                    <a:ext uri="{9D8B030D-6E8A-4147-A177-3AD203B41FA5}">
                      <a16:colId xmlns:a16="http://schemas.microsoft.com/office/drawing/2014/main" val="2508332398"/>
                    </a:ext>
                  </a:extLst>
                </a:gridCol>
                <a:gridCol w="1387969">
                  <a:extLst>
                    <a:ext uri="{9D8B030D-6E8A-4147-A177-3AD203B41FA5}">
                      <a16:colId xmlns:a16="http://schemas.microsoft.com/office/drawing/2014/main" val="3497716960"/>
                    </a:ext>
                  </a:extLst>
                </a:gridCol>
                <a:gridCol w="1217304">
                  <a:extLst>
                    <a:ext uri="{9D8B030D-6E8A-4147-A177-3AD203B41FA5}">
                      <a16:colId xmlns:a16="http://schemas.microsoft.com/office/drawing/2014/main" val="4276844383"/>
                    </a:ext>
                  </a:extLst>
                </a:gridCol>
              </a:tblGrid>
              <a:tr h="31067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rPr>
                        <a:t>11/1-11/14</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10.7%</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16.0%</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2.1.%</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2.8%</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11/15-11/28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6.6%</a:t>
                      </a: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12.7%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11/29-12/12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6.0%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17.2%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6474737" y="6444270"/>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11/1-11/14</a:t>
            </a:r>
            <a:r>
              <a:rPr lang="ja-JP" altLang="en-US" sz="975" dirty="0"/>
              <a:t>　</a:t>
            </a:r>
            <a:r>
              <a:rPr lang="en-US" altLang="ja-JP" sz="975" dirty="0"/>
              <a:t>2,402</a:t>
            </a:r>
            <a:r>
              <a:rPr lang="ja-JP" altLang="en-US" sz="975" dirty="0" smtClean="0"/>
              <a:t>名</a:t>
            </a:r>
            <a:r>
              <a:rPr lang="ja-JP" altLang="en-US" sz="975" dirty="0"/>
              <a:t>　</a:t>
            </a:r>
            <a:r>
              <a:rPr lang="en-US" altLang="ja-JP" sz="975" dirty="0" smtClean="0"/>
              <a:t>11/15-11/28</a:t>
            </a:r>
            <a:r>
              <a:rPr lang="ja-JP" altLang="en-US" sz="975" dirty="0"/>
              <a:t>　</a:t>
            </a:r>
            <a:r>
              <a:rPr lang="en-US" altLang="ja-JP" sz="975" dirty="0"/>
              <a:t>4,475</a:t>
            </a:r>
            <a:r>
              <a:rPr lang="ja-JP" altLang="en-US" sz="975" dirty="0" smtClean="0"/>
              <a:t>名    </a:t>
            </a:r>
            <a:r>
              <a:rPr lang="en-US" altLang="ja-JP" sz="975" dirty="0" smtClean="0"/>
              <a:t>11/29-12/12  4,991</a:t>
            </a:r>
            <a:r>
              <a:rPr lang="ja-JP" altLang="en-US" sz="975" dirty="0" smtClean="0"/>
              <a:t>名</a:t>
            </a:r>
            <a:endParaRPr lang="en-US" altLang="ja-JP" sz="975" dirty="0"/>
          </a:p>
        </p:txBody>
      </p:sp>
      <p:sp>
        <p:nvSpPr>
          <p:cNvPr id="55" name="四角形吹き出し 54"/>
          <p:cNvSpPr/>
          <p:nvPr/>
        </p:nvSpPr>
        <p:spPr>
          <a:xfrm>
            <a:off x="11136421" y="5145762"/>
            <a:ext cx="739624" cy="321750"/>
          </a:xfrm>
          <a:prstGeom prst="wedgeRectCallout">
            <a:avLst>
              <a:gd name="adj1" fmla="val -130383"/>
              <a:gd name="adj2" fmla="val 26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11</a:t>
            </a:r>
            <a:r>
              <a:rPr lang="ja-JP" altLang="en-US" sz="1327" dirty="0" smtClean="0"/>
              <a:t>施設</a:t>
            </a:r>
            <a:endParaRPr lang="ja-JP" altLang="en-US" sz="1327" dirty="0"/>
          </a:p>
        </p:txBody>
      </p:sp>
      <p:sp>
        <p:nvSpPr>
          <p:cNvPr id="56" name="四角形吹き出し 55"/>
          <p:cNvSpPr/>
          <p:nvPr/>
        </p:nvSpPr>
        <p:spPr>
          <a:xfrm>
            <a:off x="11010613" y="2919915"/>
            <a:ext cx="797890" cy="321750"/>
          </a:xfrm>
          <a:prstGeom prst="wedgeRectCallout">
            <a:avLst>
              <a:gd name="adj1" fmla="val -118411"/>
              <a:gd name="adj2" fmla="val -75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9</a:t>
            </a:r>
            <a:r>
              <a:rPr lang="ja-JP" altLang="en-US" sz="1327" dirty="0" smtClean="0"/>
              <a:t>施設</a:t>
            </a:r>
            <a:endParaRPr lang="ja-JP" altLang="en-US" sz="1327" dirty="0"/>
          </a:p>
        </p:txBody>
      </p:sp>
      <p:sp>
        <p:nvSpPr>
          <p:cNvPr id="57" name="四角形吹き出し 56"/>
          <p:cNvSpPr/>
          <p:nvPr/>
        </p:nvSpPr>
        <p:spPr>
          <a:xfrm>
            <a:off x="11124630" y="2281057"/>
            <a:ext cx="797890" cy="321750"/>
          </a:xfrm>
          <a:prstGeom prst="wedgeRectCallout">
            <a:avLst>
              <a:gd name="adj1" fmla="val -78077"/>
              <a:gd name="adj2" fmla="val -22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4</a:t>
            </a:r>
            <a:r>
              <a:rPr lang="ja-JP" altLang="en-US" sz="1327" dirty="0" smtClean="0"/>
              <a:t>ヵ所</a:t>
            </a:r>
            <a:endParaRPr lang="ja-JP" altLang="en-US" sz="1327" dirty="0"/>
          </a:p>
        </p:txBody>
      </p:sp>
      <p:sp>
        <p:nvSpPr>
          <p:cNvPr id="58" name="テキスト ボックス 57"/>
          <p:cNvSpPr txBox="1"/>
          <p:nvPr/>
        </p:nvSpPr>
        <p:spPr>
          <a:xfrm>
            <a:off x="8606358" y="3758768"/>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15</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365</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10764315" y="4893308"/>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5" name="テキスト ボックス 64"/>
          <p:cNvSpPr txBox="1"/>
          <p:nvPr/>
        </p:nvSpPr>
        <p:spPr>
          <a:xfrm>
            <a:off x="10688890" y="3451378"/>
            <a:ext cx="1202056" cy="392415"/>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高齢者・</a:t>
            </a:r>
            <a:r>
              <a:rPr lang="ja-JP" altLang="en-US" sz="975" dirty="0" err="1" smtClean="0">
                <a:solidFill>
                  <a:schemeClr val="tx1">
                    <a:lumMod val="75000"/>
                    <a:lumOff val="25000"/>
                  </a:schemeClr>
                </a:solidFill>
                <a:latin typeface="+mn-ea"/>
              </a:rPr>
              <a:t>障がい</a:t>
            </a:r>
            <a:r>
              <a:rPr lang="ja-JP" altLang="en-US" sz="975" dirty="0" smtClean="0">
                <a:solidFill>
                  <a:schemeClr val="tx1">
                    <a:lumMod val="75000"/>
                    <a:lumOff val="25000"/>
                  </a:schemeClr>
                </a:solidFill>
                <a:latin typeface="+mn-ea"/>
              </a:rPr>
              <a:t>者施設</a:t>
            </a:r>
            <a:endParaRPr lang="ja-JP" altLang="en-US" sz="975" dirty="0">
              <a:solidFill>
                <a:schemeClr val="tx1">
                  <a:lumMod val="75000"/>
                  <a:lumOff val="25000"/>
                </a:schemeClr>
              </a:solidFill>
              <a:latin typeface="+mn-ea"/>
            </a:endParaRPr>
          </a:p>
        </p:txBody>
      </p:sp>
      <p:sp>
        <p:nvSpPr>
          <p:cNvPr id="66" name="テキスト ボックス 65"/>
          <p:cNvSpPr txBox="1"/>
          <p:nvPr/>
        </p:nvSpPr>
        <p:spPr>
          <a:xfrm>
            <a:off x="10754665" y="2624221"/>
            <a:ext cx="113628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児童施設・学校</a:t>
            </a:r>
          </a:p>
        </p:txBody>
      </p:sp>
      <p:sp>
        <p:nvSpPr>
          <p:cNvPr id="67" name="テキスト ボックス 66"/>
          <p:cNvSpPr txBox="1"/>
          <p:nvPr/>
        </p:nvSpPr>
        <p:spPr>
          <a:xfrm>
            <a:off x="10754665" y="2057770"/>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a:t>
            </a:r>
            <a:r>
              <a:rPr lang="ja-JP" altLang="en-US" sz="975" dirty="0">
                <a:solidFill>
                  <a:schemeClr val="tx1">
                    <a:lumMod val="75000"/>
                    <a:lumOff val="25000"/>
                  </a:schemeClr>
                </a:solidFill>
                <a:latin typeface="+mn-ea"/>
              </a:rPr>
              <a:t>事業所</a:t>
            </a:r>
          </a:p>
        </p:txBody>
      </p:sp>
      <p:sp>
        <p:nvSpPr>
          <p:cNvPr id="69" name="テキスト ボックス 68"/>
          <p:cNvSpPr txBox="1"/>
          <p:nvPr/>
        </p:nvSpPr>
        <p:spPr>
          <a:xfrm>
            <a:off x="9959178" y="1769921"/>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57</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879</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70" name="四角形吹き出し 69"/>
          <p:cNvSpPr/>
          <p:nvPr/>
        </p:nvSpPr>
        <p:spPr>
          <a:xfrm>
            <a:off x="11076552" y="3921996"/>
            <a:ext cx="814394" cy="321750"/>
          </a:xfrm>
          <a:prstGeom prst="wedgeRectCallout">
            <a:avLst>
              <a:gd name="adj1" fmla="val -117665"/>
              <a:gd name="adj2"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31</a:t>
            </a:r>
            <a:r>
              <a:rPr lang="ja-JP" altLang="en-US" sz="1327" dirty="0" smtClean="0"/>
              <a:t>施設</a:t>
            </a:r>
            <a:endParaRPr lang="ja-JP" altLang="en-US" sz="1327" dirty="0"/>
          </a:p>
        </p:txBody>
      </p:sp>
      <p:sp>
        <p:nvSpPr>
          <p:cNvPr id="3" name="スライド番号プレースホルダー 2"/>
          <p:cNvSpPr>
            <a:spLocks noGrp="1"/>
          </p:cNvSpPr>
          <p:nvPr>
            <p:ph type="sldNum" sz="quarter" idx="12"/>
          </p:nvPr>
        </p:nvSpPr>
        <p:spPr>
          <a:xfrm>
            <a:off x="9682560" y="6236481"/>
            <a:ext cx="2228850" cy="296664"/>
          </a:xfrm>
        </p:spPr>
        <p:txBody>
          <a:bodyPr/>
          <a:lstStyle/>
          <a:p>
            <a:fld id="{F216AE56-EAD3-4706-B860-3EC2C2952B40}" type="slidenum">
              <a:rPr lang="ja-JP" altLang="en-US"/>
              <a:t>22</a:t>
            </a:fld>
            <a:endParaRPr lang="ja-JP" altLang="en-US" dirty="0"/>
          </a:p>
        </p:txBody>
      </p:sp>
      <p:sp>
        <p:nvSpPr>
          <p:cNvPr id="38" name="テキスト ボックス 37"/>
          <p:cNvSpPr txBox="1"/>
          <p:nvPr/>
        </p:nvSpPr>
        <p:spPr>
          <a:xfrm>
            <a:off x="7232899" y="4260579"/>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15</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252</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43" name="四角形吹き出し 42"/>
          <p:cNvSpPr/>
          <p:nvPr/>
        </p:nvSpPr>
        <p:spPr>
          <a:xfrm>
            <a:off x="8573051" y="5369313"/>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5</a:t>
            </a:r>
            <a:r>
              <a:rPr lang="ja-JP" altLang="en-US" sz="975" dirty="0"/>
              <a:t>施設</a:t>
            </a:r>
          </a:p>
        </p:txBody>
      </p:sp>
      <p:sp>
        <p:nvSpPr>
          <p:cNvPr id="47" name="四角形吹き出し 46"/>
          <p:cNvSpPr/>
          <p:nvPr/>
        </p:nvSpPr>
        <p:spPr>
          <a:xfrm>
            <a:off x="9259994" y="4898749"/>
            <a:ext cx="510869" cy="247013"/>
          </a:xfrm>
          <a:prstGeom prst="wedgeRectCallout">
            <a:avLst>
              <a:gd name="adj1" fmla="val -90913"/>
              <a:gd name="adj2" fmla="val -48343"/>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7</a:t>
            </a:r>
            <a:r>
              <a:rPr lang="ja-JP" altLang="en-US" sz="975" dirty="0" smtClean="0"/>
              <a:t>施設</a:t>
            </a:r>
            <a:endParaRPr lang="ja-JP" altLang="en-US" sz="975" dirty="0"/>
          </a:p>
        </p:txBody>
      </p:sp>
      <p:sp>
        <p:nvSpPr>
          <p:cNvPr id="50" name="四角形吹き出し 49"/>
          <p:cNvSpPr/>
          <p:nvPr/>
        </p:nvSpPr>
        <p:spPr>
          <a:xfrm>
            <a:off x="7928326" y="5515410"/>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smtClean="0"/>
              <a:t>施設</a:t>
            </a:r>
            <a:endParaRPr lang="ja-JP" altLang="en-US" sz="975" dirty="0"/>
          </a:p>
        </p:txBody>
      </p:sp>
      <p:sp>
        <p:nvSpPr>
          <p:cNvPr id="52" name="四角形吹き出し 51"/>
          <p:cNvSpPr/>
          <p:nvPr/>
        </p:nvSpPr>
        <p:spPr>
          <a:xfrm>
            <a:off x="6908699" y="5285323"/>
            <a:ext cx="510869" cy="247013"/>
          </a:xfrm>
          <a:prstGeom prst="wedgeRectCallout">
            <a:avLst>
              <a:gd name="adj1" fmla="val 42673"/>
              <a:gd name="adj2" fmla="val -9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6</a:t>
            </a:r>
            <a:r>
              <a:rPr lang="ja-JP" altLang="en-US" sz="975" dirty="0" smtClean="0"/>
              <a:t>施設</a:t>
            </a:r>
            <a:endParaRPr lang="ja-JP" altLang="en-US" sz="975" dirty="0"/>
          </a:p>
        </p:txBody>
      </p:sp>
      <p:sp>
        <p:nvSpPr>
          <p:cNvPr id="60" name="テキスト ボックス 59"/>
          <p:cNvSpPr txBox="1"/>
          <p:nvPr/>
        </p:nvSpPr>
        <p:spPr>
          <a:xfrm>
            <a:off x="7828341" y="5340727"/>
            <a:ext cx="683619" cy="215444"/>
          </a:xfrm>
          <a:prstGeom prst="rect">
            <a:avLst/>
          </a:prstGeom>
          <a:noFill/>
        </p:spPr>
        <p:txBody>
          <a:bodyPr wrap="square" rtlCol="0">
            <a:spAutoFit/>
          </a:bodyPr>
          <a:lstStyle/>
          <a:p>
            <a:r>
              <a:rPr lang="ja-JP" altLang="en-US" sz="800" dirty="0">
                <a:solidFill>
                  <a:schemeClr val="tx1">
                    <a:lumMod val="75000"/>
                    <a:lumOff val="25000"/>
                  </a:schemeClr>
                </a:solidFill>
                <a:latin typeface="+mn-ea"/>
              </a:rPr>
              <a:t>医療機関</a:t>
            </a:r>
          </a:p>
        </p:txBody>
      </p:sp>
      <p:sp>
        <p:nvSpPr>
          <p:cNvPr id="61" name="テキスト ボックス 60"/>
          <p:cNvSpPr txBox="1"/>
          <p:nvPr/>
        </p:nvSpPr>
        <p:spPr>
          <a:xfrm>
            <a:off x="9012679" y="5381257"/>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2" name="テキスト ボックス 61"/>
          <p:cNvSpPr txBox="1"/>
          <p:nvPr/>
        </p:nvSpPr>
        <p:spPr>
          <a:xfrm>
            <a:off x="7368025" y="5181995"/>
            <a:ext cx="711400" cy="215444"/>
          </a:xfrm>
          <a:prstGeom prst="rect">
            <a:avLst/>
          </a:prstGeom>
          <a:noFill/>
        </p:spPr>
        <p:txBody>
          <a:bodyPr wrap="square" rtlCol="0">
            <a:spAutoFit/>
          </a:bodyPr>
          <a:lstStyle/>
          <a:p>
            <a:r>
              <a:rPr lang="ja-JP" altLang="en-US" sz="800" dirty="0" smtClean="0">
                <a:solidFill>
                  <a:schemeClr val="tx1">
                    <a:lumMod val="75000"/>
                    <a:lumOff val="25000"/>
                  </a:schemeClr>
                </a:solidFill>
                <a:latin typeface="+mn-ea"/>
              </a:rPr>
              <a:t>高齢者施設</a:t>
            </a:r>
            <a:endParaRPr lang="ja-JP" altLang="en-US" sz="800" dirty="0">
              <a:solidFill>
                <a:schemeClr val="tx1">
                  <a:lumMod val="75000"/>
                  <a:lumOff val="25000"/>
                </a:schemeClr>
              </a:solidFill>
              <a:latin typeface="+mn-ea"/>
            </a:endParaRPr>
          </a:p>
        </p:txBody>
      </p:sp>
      <p:sp>
        <p:nvSpPr>
          <p:cNvPr id="71" name="四角形吹き出し 70"/>
          <p:cNvSpPr/>
          <p:nvPr/>
        </p:nvSpPr>
        <p:spPr>
          <a:xfrm>
            <a:off x="7064994" y="2664661"/>
            <a:ext cx="2077051" cy="981902"/>
          </a:xfrm>
          <a:prstGeom prst="wedgeRectCallout">
            <a:avLst>
              <a:gd name="adj1" fmla="val -37339"/>
              <a:gd name="adj2" fmla="val 160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t>カラオケ　　　　</a:t>
            </a:r>
            <a:r>
              <a:rPr lang="en-US" altLang="ja-JP" sz="1000" dirty="0" smtClean="0"/>
              <a:t>1</a:t>
            </a:r>
            <a:r>
              <a:rPr lang="ja-JP" altLang="en-US" sz="1000" dirty="0" smtClean="0"/>
              <a:t>店</a:t>
            </a:r>
            <a:r>
              <a:rPr lang="en-US" altLang="ja-JP" sz="1000" dirty="0" smtClean="0"/>
              <a:t>(12</a:t>
            </a:r>
            <a:r>
              <a:rPr lang="ja-JP" altLang="en-US" sz="1000" dirty="0" smtClean="0"/>
              <a:t>人</a:t>
            </a:r>
            <a:r>
              <a:rPr lang="en-US" altLang="ja-JP" sz="1000" dirty="0" smtClean="0"/>
              <a:t>)</a:t>
            </a:r>
          </a:p>
          <a:p>
            <a:r>
              <a:rPr lang="ja-JP" altLang="en-US" sz="1000" dirty="0" smtClean="0"/>
              <a:t>スポーツ</a:t>
            </a:r>
            <a:r>
              <a:rPr lang="ja-JP" altLang="en-US" sz="1000" dirty="0"/>
              <a:t>　</a:t>
            </a:r>
            <a:r>
              <a:rPr lang="ja-JP" altLang="en-US" sz="1000" dirty="0" smtClean="0"/>
              <a:t>　　　</a:t>
            </a:r>
            <a:r>
              <a:rPr lang="en-US" altLang="ja-JP" sz="1000" dirty="0" smtClean="0"/>
              <a:t>1</a:t>
            </a:r>
            <a:r>
              <a:rPr lang="ja-JP" altLang="en-US" sz="1000" dirty="0" smtClean="0"/>
              <a:t>件</a:t>
            </a:r>
            <a:r>
              <a:rPr lang="en-US" altLang="ja-JP" sz="1000" dirty="0" smtClean="0"/>
              <a:t>(10</a:t>
            </a:r>
            <a:r>
              <a:rPr lang="ja-JP" altLang="en-US" sz="1000" dirty="0" smtClean="0"/>
              <a:t>人</a:t>
            </a:r>
            <a:r>
              <a:rPr lang="en-US" altLang="ja-JP" sz="1000" dirty="0" smtClean="0"/>
              <a:t>)</a:t>
            </a:r>
          </a:p>
          <a:p>
            <a:r>
              <a:rPr lang="ja-JP" altLang="en-US" sz="1000" dirty="0" smtClean="0"/>
              <a:t>旅行　　　　　　</a:t>
            </a:r>
            <a:r>
              <a:rPr lang="en-US" altLang="ja-JP" sz="1000" dirty="0" smtClean="0"/>
              <a:t>2</a:t>
            </a:r>
            <a:r>
              <a:rPr lang="ja-JP" altLang="en-US" sz="1000" dirty="0" smtClean="0"/>
              <a:t>件</a:t>
            </a:r>
            <a:r>
              <a:rPr lang="en-US" altLang="ja-JP" sz="1000" dirty="0" smtClean="0"/>
              <a:t>(26</a:t>
            </a:r>
            <a:r>
              <a:rPr lang="ja-JP" altLang="en-US" sz="1000" dirty="0" smtClean="0"/>
              <a:t>人</a:t>
            </a:r>
            <a:r>
              <a:rPr lang="en-US" altLang="ja-JP" sz="1000" dirty="0" smtClean="0"/>
              <a:t>)</a:t>
            </a:r>
            <a:br>
              <a:rPr lang="en-US" altLang="ja-JP" sz="1000" dirty="0" smtClean="0"/>
            </a:br>
            <a:r>
              <a:rPr lang="ja-JP" altLang="en-US" sz="1000" dirty="0" smtClean="0"/>
              <a:t>企業事業所　　　</a:t>
            </a:r>
            <a:r>
              <a:rPr lang="en-US" altLang="ja-JP" sz="1000" dirty="0" smtClean="0"/>
              <a:t>1</a:t>
            </a:r>
            <a:r>
              <a:rPr lang="ja-JP" altLang="en-US" sz="1000" dirty="0" smtClean="0"/>
              <a:t>ヵ所</a:t>
            </a:r>
            <a:r>
              <a:rPr lang="en-US" altLang="ja-JP" sz="1000" dirty="0" smtClean="0"/>
              <a:t>(7</a:t>
            </a:r>
            <a:r>
              <a:rPr lang="ja-JP" altLang="en-US" sz="1000" dirty="0" smtClean="0"/>
              <a:t>人</a:t>
            </a:r>
            <a:r>
              <a:rPr lang="en-US" altLang="ja-JP" sz="1000" dirty="0" smtClean="0"/>
              <a:t>)</a:t>
            </a:r>
          </a:p>
          <a:p>
            <a:r>
              <a:rPr lang="ja-JP" altLang="en-US" sz="1000" dirty="0" smtClean="0"/>
              <a:t>児童施設・学校    </a:t>
            </a:r>
            <a:r>
              <a:rPr lang="en-US" altLang="ja-JP" sz="1000" dirty="0" smtClean="0"/>
              <a:t>2</a:t>
            </a:r>
            <a:r>
              <a:rPr lang="ja-JP" altLang="en-US" sz="1000" dirty="0" smtClean="0"/>
              <a:t>施設</a:t>
            </a:r>
            <a:r>
              <a:rPr lang="en-US" altLang="ja-JP" sz="1000" dirty="0" smtClean="0"/>
              <a:t>(25</a:t>
            </a:r>
            <a:r>
              <a:rPr lang="ja-JP" altLang="en-US" sz="1000" dirty="0" smtClean="0"/>
              <a:t>人</a:t>
            </a:r>
            <a:r>
              <a:rPr lang="en-US" altLang="ja-JP" sz="1000" dirty="0" smtClean="0"/>
              <a:t>)</a:t>
            </a:r>
            <a:endParaRPr lang="ja-JP" altLang="en-US" sz="1000" dirty="0"/>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状況別の陽性者、クラスターの発生状況</a:t>
            </a:r>
          </a:p>
        </p:txBody>
      </p:sp>
      <p:sp>
        <p:nvSpPr>
          <p:cNvPr id="72" name="テキスト ボックス 71"/>
          <p:cNvSpPr txBox="1"/>
          <p:nvPr/>
        </p:nvSpPr>
        <p:spPr>
          <a:xfrm>
            <a:off x="9142045" y="4660262"/>
            <a:ext cx="860879" cy="242374"/>
          </a:xfrm>
          <a:prstGeom prst="rect">
            <a:avLst/>
          </a:prstGeom>
          <a:noFill/>
          <a:ln>
            <a:noFill/>
          </a:ln>
        </p:spPr>
        <p:txBody>
          <a:bodyPr wrap="square" rtlCol="0">
            <a:spAutoFit/>
          </a:bodyPr>
          <a:lstStyle/>
          <a:p>
            <a:r>
              <a:rPr lang="ja-JP" altLang="en-US" sz="975" dirty="0" smtClean="0">
                <a:solidFill>
                  <a:schemeClr val="tx1">
                    <a:lumMod val="75000"/>
                    <a:lumOff val="25000"/>
                  </a:schemeClr>
                </a:solidFill>
                <a:latin typeface="+mn-ea"/>
              </a:rPr>
              <a:t>高齢者施設</a:t>
            </a:r>
            <a:endParaRPr lang="ja-JP" altLang="en-US" sz="975" dirty="0">
              <a:solidFill>
                <a:schemeClr val="tx1">
                  <a:lumMod val="75000"/>
                  <a:lumOff val="25000"/>
                </a:schemeClr>
              </a:solidFill>
              <a:latin typeface="+mn-ea"/>
            </a:endParaRPr>
          </a:p>
        </p:txBody>
      </p:sp>
      <p:sp>
        <p:nvSpPr>
          <p:cNvPr id="46" name="テキスト ボックス 45"/>
          <p:cNvSpPr txBox="1"/>
          <p:nvPr/>
        </p:nvSpPr>
        <p:spPr>
          <a:xfrm>
            <a:off x="9268137" y="3922753"/>
            <a:ext cx="827196" cy="392415"/>
          </a:xfrm>
          <a:prstGeom prst="rect">
            <a:avLst/>
          </a:prstGeom>
          <a:noFill/>
        </p:spPr>
        <p:txBody>
          <a:bodyPr wrap="square" rtlCol="0">
            <a:spAutoFit/>
          </a:bodyPr>
          <a:lstStyle/>
          <a:p>
            <a:pPr algn="ctr"/>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r>
              <a:rPr lang="ja-JP" altLang="en-US" sz="975" dirty="0">
                <a:solidFill>
                  <a:schemeClr val="tx1">
                    <a:lumMod val="75000"/>
                    <a:lumOff val="25000"/>
                  </a:schemeClr>
                </a:solidFill>
                <a:latin typeface="+mn-ea"/>
              </a:rPr>
              <a:t>学校</a:t>
            </a:r>
          </a:p>
        </p:txBody>
      </p:sp>
      <p:sp>
        <p:nvSpPr>
          <p:cNvPr id="73" name="四角形吹き出し 72"/>
          <p:cNvSpPr/>
          <p:nvPr/>
        </p:nvSpPr>
        <p:spPr>
          <a:xfrm>
            <a:off x="9287684" y="4261763"/>
            <a:ext cx="510869" cy="247013"/>
          </a:xfrm>
          <a:prstGeom prst="wedgeRectCallout">
            <a:avLst>
              <a:gd name="adj1" fmla="val -82246"/>
              <a:gd name="adj2" fmla="val 7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3</a:t>
            </a:r>
            <a:r>
              <a:rPr lang="ja-JP" altLang="en-US" sz="975" dirty="0" smtClean="0"/>
              <a:t>施設</a:t>
            </a:r>
            <a:endParaRPr lang="ja-JP" altLang="en-US" sz="975" dirty="0"/>
          </a:p>
        </p:txBody>
      </p:sp>
      <p:sp>
        <p:nvSpPr>
          <p:cNvPr id="51" name="四角形吹き出し 50"/>
          <p:cNvSpPr/>
          <p:nvPr/>
        </p:nvSpPr>
        <p:spPr>
          <a:xfrm>
            <a:off x="11211918" y="1546046"/>
            <a:ext cx="797890" cy="321750"/>
          </a:xfrm>
          <a:prstGeom prst="wedgeRectCallout">
            <a:avLst>
              <a:gd name="adj1" fmla="val -112690"/>
              <a:gd name="adj2" fmla="val 144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smtClean="0"/>
              <a:t>2</a:t>
            </a:r>
            <a:r>
              <a:rPr lang="ja-JP" altLang="en-US" sz="1327" dirty="0" smtClean="0"/>
              <a:t>店</a:t>
            </a:r>
            <a:endParaRPr lang="ja-JP" altLang="en-US" sz="1327" dirty="0"/>
          </a:p>
        </p:txBody>
      </p:sp>
      <p:sp>
        <p:nvSpPr>
          <p:cNvPr id="79" name="テキスト ボックス 78"/>
          <p:cNvSpPr txBox="1"/>
          <p:nvPr/>
        </p:nvSpPr>
        <p:spPr>
          <a:xfrm>
            <a:off x="10764315" y="1360966"/>
            <a:ext cx="93145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カラオケ</a:t>
            </a:r>
            <a:endParaRPr lang="ja-JP" altLang="en-US" sz="975" dirty="0">
              <a:solidFill>
                <a:schemeClr val="tx1">
                  <a:lumMod val="75000"/>
                  <a:lumOff val="25000"/>
                </a:schemeClr>
              </a:solidFill>
              <a:latin typeface="+mn-ea"/>
            </a:endParaRPr>
          </a:p>
        </p:txBody>
      </p:sp>
      <p:pic>
        <p:nvPicPr>
          <p:cNvPr id="5" name="図 4"/>
          <p:cNvPicPr>
            <a:picLocks noChangeAspect="1"/>
          </p:cNvPicPr>
          <p:nvPr/>
        </p:nvPicPr>
        <p:blipFill>
          <a:blip r:embed="rId4"/>
          <a:stretch>
            <a:fillRect/>
          </a:stretch>
        </p:blipFill>
        <p:spPr>
          <a:xfrm>
            <a:off x="277737" y="1600301"/>
            <a:ext cx="6011177" cy="3895682"/>
          </a:xfrm>
          <a:prstGeom prst="rect">
            <a:avLst/>
          </a:prstGeom>
        </p:spPr>
      </p:pic>
    </p:spTree>
    <p:extLst>
      <p:ext uri="{BB962C8B-B14F-4D97-AF65-F5344CB8AC3E}">
        <p14:creationId xmlns:p14="http://schemas.microsoft.com/office/powerpoint/2010/main" val="385302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3" y="1373753"/>
          <a:ext cx="5746499" cy="185420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ライブ参加者</a:t>
                      </a:r>
                      <a:endParaRPr kumimoji="1" lang="ja-JP" altLang="en-US" sz="1600" dirty="0"/>
                    </a:p>
                  </a:txBody>
                  <a:tcPr/>
                </a:tc>
                <a:tc>
                  <a:txBody>
                    <a:bodyPr/>
                    <a:lstStyle/>
                    <a:p>
                      <a:pPr algn="ctr"/>
                      <a:r>
                        <a:rPr kumimoji="1" lang="ja-JP" altLang="en-US" sz="1600" dirty="0" smtClean="0"/>
                        <a:t>４施設</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14.1</a:t>
                      </a:r>
                      <a:r>
                        <a:rPr kumimoji="1" lang="ja-JP" altLang="en-US" sz="1600" dirty="0" smtClean="0"/>
                        <a:t>％</a:t>
                      </a:r>
                      <a:endParaRPr kumimoji="1" lang="ja-JP" altLang="en-US" sz="1600" dirty="0"/>
                    </a:p>
                  </a:txBody>
                  <a:tcPr/>
                </a:tc>
                <a:extLst>
                  <a:ext uri="{0D108BD9-81ED-4DB2-BD59-A6C34878D82A}">
                    <a16:rowId xmlns:a16="http://schemas.microsoft.com/office/drawing/2014/main" val="1701459504"/>
                  </a:ext>
                </a:extLst>
              </a:tr>
              <a:tr h="370840">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大学の関係者</a:t>
                      </a:r>
                      <a:endParaRPr kumimoji="1" lang="ja-JP" altLang="en-US" sz="1600" dirty="0"/>
                    </a:p>
                  </a:txBody>
                  <a:tcPr/>
                </a:tc>
                <a:tc>
                  <a:txBody>
                    <a:bodyPr/>
                    <a:lstStyle/>
                    <a:p>
                      <a:pPr algn="ctr"/>
                      <a:r>
                        <a:rPr kumimoji="1" lang="ja-JP" altLang="en-US" sz="1600" dirty="0" smtClean="0"/>
                        <a:t>１大学</a:t>
                      </a:r>
                      <a:endParaRPr kumimoji="1" lang="ja-JP" altLang="en-US" sz="1600" dirty="0"/>
                    </a:p>
                  </a:txBody>
                  <a:tcPr/>
                </a:tc>
                <a:tc>
                  <a:txBody>
                    <a:bodyPr/>
                    <a:lstStyle/>
                    <a:p>
                      <a:pPr algn="ctr"/>
                      <a:r>
                        <a:rPr kumimoji="1" lang="ja-JP" altLang="en-US" sz="1600" dirty="0" smtClean="0"/>
                        <a:t>８</a:t>
                      </a:r>
                      <a:endParaRPr kumimoji="1" lang="ja-JP" altLang="en-US" sz="1600" dirty="0"/>
                    </a:p>
                  </a:txBody>
                  <a:tcPr/>
                </a:tc>
                <a:tc>
                  <a:txBody>
                    <a:bodyPr/>
                    <a:lstStyle/>
                    <a:p>
                      <a:pPr algn="ctr"/>
                      <a:r>
                        <a:rPr kumimoji="1" lang="en-US" altLang="ja-JP" sz="1600" dirty="0" smtClean="0"/>
                        <a:t>2.4</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ja-JP" altLang="en-US" sz="1600" dirty="0" smtClean="0"/>
                        <a:t>６</a:t>
                      </a:r>
                      <a:r>
                        <a:rPr kumimoji="1" lang="ja-JP" altLang="en-US" sz="1200" dirty="0" smtClean="0"/>
                        <a:t>医療機関</a:t>
                      </a:r>
                      <a:endParaRPr kumimoji="1" lang="ja-JP" altLang="en-US" sz="1200" dirty="0"/>
                    </a:p>
                  </a:txBody>
                  <a:tcPr/>
                </a:tc>
                <a:tc>
                  <a:txBody>
                    <a:bodyPr/>
                    <a:lstStyle/>
                    <a:p>
                      <a:pPr algn="ctr"/>
                      <a:r>
                        <a:rPr kumimoji="1" lang="en-US" altLang="ja-JP" sz="1600" dirty="0" smtClean="0"/>
                        <a:t>284</a:t>
                      </a:r>
                      <a:endParaRPr kumimoji="1" lang="ja-JP" altLang="en-US" sz="1600" dirty="0"/>
                    </a:p>
                  </a:txBody>
                  <a:tcPr/>
                </a:tc>
                <a:tc>
                  <a:txBody>
                    <a:bodyPr/>
                    <a:lstStyle/>
                    <a:p>
                      <a:pPr algn="ctr"/>
                      <a:r>
                        <a:rPr kumimoji="1" lang="en-US" altLang="ja-JP" sz="1600" dirty="0" smtClean="0"/>
                        <a:t>83.5</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340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622438" y="693480"/>
            <a:ext cx="3155176" cy="584775"/>
          </a:xfrm>
          <a:prstGeom prst="rect">
            <a:avLst/>
          </a:prstGeom>
          <a:noFill/>
        </p:spPr>
        <p:txBody>
          <a:bodyPr wrap="square" rtlCol="0">
            <a:spAutoFit/>
          </a:bodyPr>
          <a:lstStyle/>
          <a:p>
            <a:r>
              <a:rPr lang="ja-JP" altLang="en-US" sz="1600" dirty="0" smtClean="0"/>
              <a:t>第一波のクラスターの発生状況</a:t>
            </a:r>
            <a:endParaRPr lang="en-US" altLang="ja-JP" sz="1600" dirty="0" smtClean="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a:t>
            </a:r>
            <a:r>
              <a:rPr kumimoji="1" lang="ja-JP" altLang="en-US" sz="1600" dirty="0" smtClean="0"/>
              <a:t>まで）</a:t>
            </a:r>
            <a:endParaRPr kumimoji="1" lang="ja-JP" altLang="en-US" sz="1600" dirty="0"/>
          </a:p>
        </p:txBody>
      </p:sp>
      <p:sp>
        <p:nvSpPr>
          <p:cNvPr id="20" name="テキスト ボックス 19"/>
          <p:cNvSpPr txBox="1"/>
          <p:nvPr/>
        </p:nvSpPr>
        <p:spPr>
          <a:xfrm>
            <a:off x="7489054" y="693480"/>
            <a:ext cx="3314965" cy="584775"/>
          </a:xfrm>
          <a:prstGeom prst="rect">
            <a:avLst/>
          </a:prstGeom>
          <a:noFill/>
        </p:spPr>
        <p:txBody>
          <a:bodyPr wrap="square" rtlCol="0">
            <a:spAutoFit/>
          </a:bodyPr>
          <a:lstStyle/>
          <a:p>
            <a:r>
              <a:rPr lang="ja-JP" altLang="en-US" sz="1600" dirty="0" smtClean="0"/>
              <a:t>第</a:t>
            </a:r>
            <a:r>
              <a:rPr lang="ja-JP" altLang="en-US" sz="1600" dirty="0"/>
              <a:t>二</a:t>
            </a:r>
            <a:r>
              <a:rPr lang="ja-JP" altLang="en-US" sz="1600" dirty="0" smtClean="0"/>
              <a:t>波のクラスターの発生状況</a:t>
            </a:r>
            <a:endParaRPr lang="en-US" altLang="ja-JP" sz="1600" dirty="0" smtClean="0"/>
          </a:p>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10</a:t>
            </a:r>
            <a:r>
              <a:rPr lang="ja-JP" altLang="en-US" sz="1600" dirty="0" smtClean="0"/>
              <a:t>月</a:t>
            </a:r>
            <a:r>
              <a:rPr lang="en-US" altLang="ja-JP" sz="1600" dirty="0"/>
              <a:t>9</a:t>
            </a:r>
            <a:r>
              <a:rPr lang="ja-JP" altLang="en-US" sz="1600" dirty="0" smtClean="0"/>
              <a:t>日まで）</a:t>
            </a:r>
            <a:endParaRPr kumimoji="1" lang="ja-JP" altLang="en-US" sz="1600" dirty="0"/>
          </a:p>
        </p:txBody>
      </p:sp>
      <p:sp>
        <p:nvSpPr>
          <p:cNvPr id="39" name="テキスト ボックス 38"/>
          <p:cNvSpPr txBox="1"/>
          <p:nvPr/>
        </p:nvSpPr>
        <p:spPr>
          <a:xfrm>
            <a:off x="7605424" y="4336738"/>
            <a:ext cx="3630195" cy="338554"/>
          </a:xfrm>
          <a:prstGeom prst="rect">
            <a:avLst/>
          </a:prstGeom>
          <a:noFill/>
        </p:spPr>
        <p:txBody>
          <a:bodyPr wrap="square" rtlCol="0">
            <a:spAutoFit/>
          </a:bodyPr>
          <a:lstStyle/>
          <a:p>
            <a:r>
              <a:rPr lang="ja-JP" altLang="en-US" sz="1600" dirty="0" smtClean="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65950" y="1393312"/>
          <a:ext cx="5994975" cy="280416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576133">
                  <a:extLst>
                    <a:ext uri="{9D8B030D-6E8A-4147-A177-3AD203B41FA5}">
                      <a16:colId xmlns:a16="http://schemas.microsoft.com/office/drawing/2014/main" val="1060905580"/>
                    </a:ext>
                  </a:extLst>
                </a:gridCol>
                <a:gridCol w="1033572">
                  <a:extLst>
                    <a:ext uri="{9D8B030D-6E8A-4147-A177-3AD203B41FA5}">
                      <a16:colId xmlns:a16="http://schemas.microsoft.com/office/drawing/2014/main" val="3017506703"/>
                    </a:ext>
                  </a:extLst>
                </a:gridCol>
                <a:gridCol w="1033572">
                  <a:extLst>
                    <a:ext uri="{9D8B030D-6E8A-4147-A177-3AD203B41FA5}">
                      <a16:colId xmlns:a16="http://schemas.microsoft.com/office/drawing/2014/main" val="1694481235"/>
                    </a:ext>
                  </a:extLst>
                </a:gridCol>
                <a:gridCol w="1033572">
                  <a:extLst>
                    <a:ext uri="{9D8B030D-6E8A-4147-A177-3AD203B41FA5}">
                      <a16:colId xmlns:a16="http://schemas.microsoft.com/office/drawing/2014/main" val="878916134"/>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飲食店関連</a:t>
                      </a:r>
                      <a:endParaRPr kumimoji="1" lang="ja-JP" altLang="en-US" sz="1600" dirty="0"/>
                    </a:p>
                  </a:txBody>
                  <a:tcPr/>
                </a:tc>
                <a:tc>
                  <a:txBody>
                    <a:bodyPr/>
                    <a:lstStyle/>
                    <a:p>
                      <a:pPr algn="ctr"/>
                      <a:r>
                        <a:rPr kumimoji="1" lang="ja-JP" altLang="en-US" sz="1600" dirty="0" smtClean="0"/>
                        <a:t>５店</a:t>
                      </a:r>
                      <a:endParaRPr kumimoji="1" lang="ja-JP" altLang="en-US" sz="1600" dirty="0"/>
                    </a:p>
                  </a:txBody>
                  <a:tcPr/>
                </a:tc>
                <a:tc>
                  <a:txBody>
                    <a:bodyPr/>
                    <a:lstStyle/>
                    <a:p>
                      <a:pPr algn="ctr"/>
                      <a:r>
                        <a:rPr kumimoji="1" lang="en-US" altLang="ja-JP" sz="1600" dirty="0" smtClean="0"/>
                        <a:t>45</a:t>
                      </a:r>
                      <a:endParaRPr kumimoji="1" lang="ja-JP" altLang="en-US" sz="1600" dirty="0"/>
                    </a:p>
                  </a:txBody>
                  <a:tcPr/>
                </a:tc>
                <a:tc>
                  <a:txBody>
                    <a:bodyPr/>
                    <a:lstStyle/>
                    <a:p>
                      <a:pPr algn="ctr"/>
                      <a:r>
                        <a:rPr kumimoji="1" lang="en-US" altLang="ja-JP" sz="1600" dirty="0" smtClean="0"/>
                        <a:t>5.4</a:t>
                      </a:r>
                      <a:r>
                        <a:rPr kumimoji="1" lang="ja-JP" altLang="en-US" sz="1600" dirty="0" smtClean="0"/>
                        <a:t>％</a:t>
                      </a:r>
                      <a:endParaRPr kumimoji="1" lang="ja-JP" altLang="en-US" sz="1600" dirty="0"/>
                    </a:p>
                  </a:txBody>
                  <a:tcPr/>
                </a:tc>
                <a:extLst>
                  <a:ext uri="{0D108BD9-81ED-4DB2-BD59-A6C34878D82A}">
                    <a16:rowId xmlns:a16="http://schemas.microsoft.com/office/drawing/2014/main" val="1701459504"/>
                  </a:ext>
                </a:extLst>
              </a:tr>
              <a:tr h="370840">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ja-JP" altLang="en-US" sz="1600" dirty="0" smtClean="0"/>
                        <a:t>３校</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5.7</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en-US" altLang="ja-JP" sz="1600" dirty="0" smtClean="0"/>
                        <a:t>10</a:t>
                      </a:r>
                      <a:r>
                        <a:rPr kumimoji="1" lang="ja-JP" altLang="en-US" sz="1200" dirty="0" smtClean="0"/>
                        <a:t>医療機関</a:t>
                      </a:r>
                      <a:endParaRPr kumimoji="1" lang="ja-JP" altLang="en-US" sz="1200" dirty="0"/>
                    </a:p>
                  </a:txBody>
                  <a:tcPr/>
                </a:tc>
                <a:tc>
                  <a:txBody>
                    <a:bodyPr/>
                    <a:lstStyle/>
                    <a:p>
                      <a:pPr algn="ctr"/>
                      <a:r>
                        <a:rPr kumimoji="1" lang="en-US" altLang="ja-JP" sz="1600" dirty="0" smtClean="0"/>
                        <a:t>295</a:t>
                      </a:r>
                      <a:endParaRPr kumimoji="1" lang="ja-JP" altLang="en-US" sz="1600" dirty="0"/>
                    </a:p>
                  </a:txBody>
                  <a:tcPr/>
                </a:tc>
                <a:tc>
                  <a:txBody>
                    <a:bodyPr/>
                    <a:lstStyle/>
                    <a:p>
                      <a:pPr algn="ctr"/>
                      <a:r>
                        <a:rPr kumimoji="1" lang="en-US" altLang="ja-JP" sz="1600" dirty="0" smtClean="0"/>
                        <a:t>35.1</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600" dirty="0" smtClean="0"/>
                        <a:t>高齢者施設・</a:t>
                      </a:r>
                      <a:r>
                        <a:rPr kumimoji="1" lang="ja-JP" altLang="en-US" sz="1600" dirty="0" err="1" smtClean="0"/>
                        <a:t>障がい</a:t>
                      </a:r>
                      <a:r>
                        <a:rPr kumimoji="1" lang="ja-JP" altLang="en-US" sz="1600" dirty="0" smtClean="0"/>
                        <a:t>者施設関連</a:t>
                      </a:r>
                      <a:endParaRPr kumimoji="1" lang="ja-JP" altLang="en-US" sz="1600" dirty="0"/>
                    </a:p>
                  </a:txBody>
                  <a:tcPr/>
                </a:tc>
                <a:tc>
                  <a:txBody>
                    <a:bodyPr/>
                    <a:lstStyle/>
                    <a:p>
                      <a:pPr algn="ctr"/>
                      <a:r>
                        <a:rPr kumimoji="1" lang="en-US" altLang="ja-JP" sz="1600" dirty="0" smtClean="0"/>
                        <a:t>23</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389</a:t>
                      </a:r>
                      <a:endParaRPr kumimoji="1" lang="ja-JP" altLang="en-US" sz="1600" dirty="0"/>
                    </a:p>
                  </a:txBody>
                  <a:tcPr anchor="ctr"/>
                </a:tc>
                <a:tc>
                  <a:txBody>
                    <a:bodyPr/>
                    <a:lstStyle/>
                    <a:p>
                      <a:pPr algn="ctr"/>
                      <a:r>
                        <a:rPr kumimoji="1" lang="en-US" altLang="ja-JP" sz="1600" dirty="0" smtClean="0"/>
                        <a:t>46.3</a:t>
                      </a:r>
                      <a:r>
                        <a:rPr kumimoji="1" lang="ja-JP" altLang="en-US" sz="1600" dirty="0" smtClean="0"/>
                        <a:t>％</a:t>
                      </a:r>
                      <a:endParaRPr kumimoji="1" lang="ja-JP" altLang="en-US" sz="1600" dirty="0"/>
                    </a:p>
                  </a:txBody>
                  <a:tcPr anchor="ctr"/>
                </a:tc>
                <a:extLst>
                  <a:ext uri="{0D108BD9-81ED-4DB2-BD59-A6C34878D82A}">
                    <a16:rowId xmlns:a16="http://schemas.microsoft.com/office/drawing/2014/main" val="2344768415"/>
                  </a:ext>
                </a:extLst>
              </a:tr>
              <a:tr h="370840">
                <a:tc>
                  <a:txBody>
                    <a:bodyPr/>
                    <a:lstStyle/>
                    <a:p>
                      <a:pPr algn="ctr"/>
                      <a:r>
                        <a:rPr kumimoji="1" lang="ja-JP" altLang="en-US" sz="1600" dirty="0" smtClean="0"/>
                        <a:t>５</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4</a:t>
                      </a:r>
                      <a:r>
                        <a:rPr kumimoji="1" lang="ja-JP" altLang="en-US" sz="1600" dirty="0" smtClean="0"/>
                        <a:t>件</a:t>
                      </a:r>
                      <a:endParaRPr kumimoji="1" lang="ja-JP" altLang="en-US" sz="1600" dirty="0"/>
                    </a:p>
                  </a:txBody>
                  <a:tcPr/>
                </a:tc>
                <a:tc>
                  <a:txBody>
                    <a:bodyPr/>
                    <a:lstStyle/>
                    <a:p>
                      <a:pPr algn="ctr"/>
                      <a:r>
                        <a:rPr kumimoji="1" lang="en-US" altLang="ja-JP" sz="1600" dirty="0" smtClean="0"/>
                        <a:t>63</a:t>
                      </a:r>
                      <a:endParaRPr kumimoji="1" lang="ja-JP" altLang="en-US" sz="1600" dirty="0"/>
                    </a:p>
                  </a:txBody>
                  <a:tcPr/>
                </a:tc>
                <a:tc>
                  <a:txBody>
                    <a:bodyPr/>
                    <a:lstStyle/>
                    <a:p>
                      <a:pPr algn="ctr"/>
                      <a:r>
                        <a:rPr kumimoji="1" lang="en-US" altLang="ja-JP" sz="1600" dirty="0" smtClean="0"/>
                        <a:t>7.5</a:t>
                      </a:r>
                      <a:r>
                        <a:rPr kumimoji="1" lang="ja-JP" altLang="en-US" sz="1600" dirty="0" smtClean="0"/>
                        <a:t>％</a:t>
                      </a:r>
                      <a:endParaRPr kumimoji="1" lang="ja-JP" altLang="en-US" sz="1600" dirty="0"/>
                    </a:p>
                  </a:txBody>
                  <a:tcPr/>
                </a:tc>
                <a:extLst>
                  <a:ext uri="{0D108BD9-81ED-4DB2-BD59-A6C34878D82A}">
                    <a16:rowId xmlns:a16="http://schemas.microsoft.com/office/drawing/2014/main" val="1483617145"/>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840</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22438" y="3511360"/>
            <a:ext cx="3314965" cy="584775"/>
          </a:xfrm>
          <a:prstGeom prst="rect">
            <a:avLst/>
          </a:prstGeom>
          <a:noFill/>
        </p:spPr>
        <p:txBody>
          <a:bodyPr wrap="square" rtlCol="0">
            <a:spAutoFit/>
          </a:bodyPr>
          <a:lstStyle/>
          <a:p>
            <a:r>
              <a:rPr lang="ja-JP" altLang="en-US" sz="1600" dirty="0" smtClean="0"/>
              <a:t>第</a:t>
            </a:r>
            <a:r>
              <a:rPr lang="ja-JP" altLang="en-US" sz="1600" dirty="0"/>
              <a:t>三</a:t>
            </a:r>
            <a:r>
              <a:rPr lang="ja-JP" altLang="en-US" sz="1600" dirty="0" smtClean="0"/>
              <a:t>波のクラスターの発生状況</a:t>
            </a:r>
            <a:endParaRPr lang="en-US" altLang="ja-JP" sz="1600" dirty="0" smtClean="0"/>
          </a:p>
          <a:p>
            <a:r>
              <a:rPr lang="ja-JP" altLang="en-US" sz="1600" dirty="0"/>
              <a:t>（ </a:t>
            </a:r>
            <a:r>
              <a:rPr lang="en-US" altLang="ja-JP" sz="1600" dirty="0"/>
              <a:t>10</a:t>
            </a:r>
            <a:r>
              <a:rPr lang="ja-JP" altLang="en-US" sz="1600" dirty="0" smtClean="0"/>
              <a:t>月</a:t>
            </a:r>
            <a:r>
              <a:rPr lang="en-US" altLang="ja-JP" sz="1600" dirty="0"/>
              <a:t>10</a:t>
            </a:r>
            <a:r>
              <a:rPr lang="ja-JP" altLang="en-US" sz="1600" dirty="0" smtClean="0"/>
              <a:t>日以降</a:t>
            </a:r>
            <a:r>
              <a:rPr lang="en-US" altLang="ja-JP" sz="1600" dirty="0"/>
              <a:t>12</a:t>
            </a:r>
            <a:r>
              <a:rPr lang="ja-JP" altLang="en-US" sz="1600" dirty="0" smtClean="0"/>
              <a:t>月</a:t>
            </a:r>
            <a:r>
              <a:rPr lang="en-US" altLang="ja-JP" sz="1600" dirty="0"/>
              <a:t>13</a:t>
            </a:r>
            <a:r>
              <a:rPr lang="ja-JP" altLang="en-US" sz="1600" dirty="0" smtClean="0"/>
              <a:t>日まで）</a:t>
            </a:r>
            <a:endParaRPr kumimoji="1" lang="ja-JP" altLang="en-US" sz="1600" dirty="0"/>
          </a:p>
        </p:txBody>
      </p:sp>
      <p:graphicFrame>
        <p:nvGraphicFramePr>
          <p:cNvPr id="14" name="表 13"/>
          <p:cNvGraphicFramePr>
            <a:graphicFrameLocks noGrp="1"/>
          </p:cNvGraphicFramePr>
          <p:nvPr>
            <p:extLst>
              <p:ext uri="{D42A27DB-BD31-4B8C-83A1-F6EECF244321}">
                <p14:modId xmlns:p14="http://schemas.microsoft.com/office/powerpoint/2010/main" val="1963458631"/>
              </p:ext>
            </p:extLst>
          </p:nvPr>
        </p:nvGraphicFramePr>
        <p:xfrm>
          <a:off x="152025" y="4143133"/>
          <a:ext cx="5746496" cy="2397760"/>
        </p:xfrm>
        <a:graphic>
          <a:graphicData uri="http://schemas.openxmlformats.org/drawingml/2006/table">
            <a:tbl>
              <a:tblPr firstRow="1" bandRow="1">
                <a:tableStyleId>{5C22544A-7EE6-4342-B048-85BDC9FD1C3A}</a:tableStyleId>
              </a:tblPr>
              <a:tblGrid>
                <a:gridCol w="323604">
                  <a:extLst>
                    <a:ext uri="{9D8B030D-6E8A-4147-A177-3AD203B41FA5}">
                      <a16:colId xmlns:a16="http://schemas.microsoft.com/office/drawing/2014/main" val="293234343"/>
                    </a:ext>
                  </a:extLst>
                </a:gridCol>
                <a:gridCol w="2357095">
                  <a:extLst>
                    <a:ext uri="{9D8B030D-6E8A-4147-A177-3AD203B41FA5}">
                      <a16:colId xmlns:a16="http://schemas.microsoft.com/office/drawing/2014/main" val="1060905580"/>
                    </a:ext>
                  </a:extLst>
                </a:gridCol>
                <a:gridCol w="1077738">
                  <a:extLst>
                    <a:ext uri="{9D8B030D-6E8A-4147-A177-3AD203B41FA5}">
                      <a16:colId xmlns:a16="http://schemas.microsoft.com/office/drawing/2014/main" val="3780754470"/>
                    </a:ext>
                  </a:extLst>
                </a:gridCol>
                <a:gridCol w="1077738">
                  <a:extLst>
                    <a:ext uri="{9D8B030D-6E8A-4147-A177-3AD203B41FA5}">
                      <a16:colId xmlns:a16="http://schemas.microsoft.com/office/drawing/2014/main" val="1694481235"/>
                    </a:ext>
                  </a:extLst>
                </a:gridCol>
                <a:gridCol w="910321">
                  <a:extLst>
                    <a:ext uri="{9D8B030D-6E8A-4147-A177-3AD203B41FA5}">
                      <a16:colId xmlns:a16="http://schemas.microsoft.com/office/drawing/2014/main" val="1845653867"/>
                    </a:ext>
                  </a:extLst>
                </a:gridCol>
              </a:tblGrid>
              <a:tr h="370840">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tc>
                <a:tc>
                  <a:txBody>
                    <a:bodyPr/>
                    <a:lstStyle/>
                    <a:p>
                      <a:pPr algn="ctr"/>
                      <a:r>
                        <a:rPr kumimoji="1" lang="ja-JP" altLang="en-US" sz="1600" dirty="0" smtClean="0"/>
                        <a:t>件数</a:t>
                      </a:r>
                      <a:endParaRPr kumimoji="1" lang="ja-JP" altLang="en-US" sz="1600" dirty="0"/>
                    </a:p>
                  </a:txBody>
                  <a:tcPr/>
                </a:tc>
                <a:tc>
                  <a:txBody>
                    <a:bodyPr/>
                    <a:lstStyle/>
                    <a:p>
                      <a:pPr algn="ctr"/>
                      <a:r>
                        <a:rPr kumimoji="1" lang="ja-JP" altLang="en-US" sz="1600" dirty="0" smtClean="0"/>
                        <a:t>陽性者数</a:t>
                      </a:r>
                      <a:endParaRPr kumimoji="1" lang="ja-JP" altLang="en-US" sz="1600" dirty="0"/>
                    </a:p>
                  </a:txBody>
                  <a:tcPr/>
                </a:tc>
                <a:tc>
                  <a:txBody>
                    <a:bodyPr/>
                    <a:lstStyle/>
                    <a:p>
                      <a:pPr algn="ctr"/>
                      <a:r>
                        <a:rPr kumimoji="1" lang="ja-JP" altLang="en-US" sz="1600" dirty="0" smtClean="0"/>
                        <a:t>割合</a:t>
                      </a:r>
                      <a:endParaRPr kumimoji="1" lang="ja-JP" altLang="en-US" sz="1600" dirty="0"/>
                    </a:p>
                  </a:txBody>
                  <a:tcPr/>
                </a:tc>
                <a:extLst>
                  <a:ext uri="{0D108BD9-81ED-4DB2-BD59-A6C34878D82A}">
                    <a16:rowId xmlns:a16="http://schemas.microsoft.com/office/drawing/2014/main" val="3281253019"/>
                  </a:ext>
                </a:extLst>
              </a:tr>
              <a:tr h="370840">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en-US" altLang="ja-JP" sz="1600" dirty="0" smtClean="0"/>
                        <a:t>12</a:t>
                      </a:r>
                      <a:r>
                        <a:rPr kumimoji="1" lang="ja-JP" altLang="en-US" sz="1600" dirty="0" smtClean="0"/>
                        <a:t>校</a:t>
                      </a:r>
                      <a:endParaRPr kumimoji="1" lang="ja-JP" altLang="en-US" sz="1600" dirty="0"/>
                    </a:p>
                  </a:txBody>
                  <a:tcPr/>
                </a:tc>
                <a:tc>
                  <a:txBody>
                    <a:bodyPr/>
                    <a:lstStyle/>
                    <a:p>
                      <a:pPr algn="ctr"/>
                      <a:r>
                        <a:rPr kumimoji="1" lang="en-US" altLang="ja-JP" sz="1600" dirty="0" smtClean="0"/>
                        <a:t>206</a:t>
                      </a:r>
                      <a:endParaRPr kumimoji="1" lang="ja-JP" altLang="en-US" sz="1600" dirty="0"/>
                    </a:p>
                  </a:txBody>
                  <a:tcPr/>
                </a:tc>
                <a:tc>
                  <a:txBody>
                    <a:bodyPr/>
                    <a:lstStyle/>
                    <a:p>
                      <a:pPr algn="ctr"/>
                      <a:r>
                        <a:rPr kumimoji="1" lang="en-US" altLang="ja-JP" sz="1600" dirty="0" smtClean="0"/>
                        <a:t>11.0</a:t>
                      </a:r>
                      <a:r>
                        <a:rPr kumimoji="1" lang="ja-JP" altLang="en-US" sz="1600" dirty="0" smtClean="0"/>
                        <a:t>％</a:t>
                      </a:r>
                      <a:endParaRPr kumimoji="1" lang="ja-JP" altLang="en-US" sz="1600" dirty="0"/>
                    </a:p>
                  </a:txBody>
                  <a:tcPr/>
                </a:tc>
                <a:extLst>
                  <a:ext uri="{0D108BD9-81ED-4DB2-BD59-A6C34878D82A}">
                    <a16:rowId xmlns:a16="http://schemas.microsoft.com/office/drawing/2014/main" val="2287436891"/>
                  </a:ext>
                </a:extLst>
              </a:tr>
              <a:tr h="370840">
                <a:tc>
                  <a:txBody>
                    <a:bodyPr/>
                    <a:lstStyle/>
                    <a:p>
                      <a:pPr algn="ctr"/>
                      <a:r>
                        <a:rPr kumimoji="1" lang="ja-JP" altLang="en-US" sz="1600" dirty="0" smtClean="0"/>
                        <a:t>２</a:t>
                      </a:r>
                      <a:endParaRPr kumimoji="1" lang="ja-JP" altLang="en-US" sz="1600" dirty="0"/>
                    </a:p>
                  </a:txBody>
                  <a:tcPr/>
                </a:tc>
                <a:tc>
                  <a:txBody>
                    <a:bodyPr/>
                    <a:lstStyle/>
                    <a:p>
                      <a:pPr algn="l"/>
                      <a:r>
                        <a:rPr kumimoji="1" lang="ja-JP" altLang="en-US" sz="1600" dirty="0" smtClean="0"/>
                        <a:t>医療機関関連（</a:t>
                      </a:r>
                      <a:r>
                        <a:rPr kumimoji="1" lang="en-US" altLang="ja-JP" sz="1600" dirty="0" smtClean="0"/>
                        <a:t>※</a:t>
                      </a:r>
                      <a:r>
                        <a:rPr kumimoji="1" lang="ja-JP" altLang="en-US" sz="1600" dirty="0" smtClean="0"/>
                        <a:t>）</a:t>
                      </a:r>
                      <a:endParaRPr kumimoji="1" lang="ja-JP" altLang="en-US" sz="1600" dirty="0"/>
                    </a:p>
                  </a:txBody>
                  <a:tcPr/>
                </a:tc>
                <a:tc>
                  <a:txBody>
                    <a:bodyPr/>
                    <a:lstStyle/>
                    <a:p>
                      <a:pPr algn="ctr"/>
                      <a:r>
                        <a:rPr kumimoji="1" lang="en-US" altLang="ja-JP" sz="1600" dirty="0" smtClean="0"/>
                        <a:t>23</a:t>
                      </a:r>
                      <a:r>
                        <a:rPr kumimoji="1" lang="ja-JP" altLang="en-US" sz="1200" dirty="0" smtClean="0"/>
                        <a:t>医療機関</a:t>
                      </a:r>
                      <a:endParaRPr kumimoji="1" lang="ja-JP" altLang="en-US" sz="1200" dirty="0"/>
                    </a:p>
                  </a:txBody>
                  <a:tcPr/>
                </a:tc>
                <a:tc>
                  <a:txBody>
                    <a:bodyPr/>
                    <a:lstStyle/>
                    <a:p>
                      <a:pPr algn="ctr"/>
                      <a:r>
                        <a:rPr kumimoji="1" lang="en-US" altLang="ja-JP" sz="1600" dirty="0" smtClean="0"/>
                        <a:t>621</a:t>
                      </a:r>
                      <a:endParaRPr kumimoji="1" lang="ja-JP" altLang="en-US" sz="1600" dirty="0"/>
                    </a:p>
                  </a:txBody>
                  <a:tcPr/>
                </a:tc>
                <a:tc>
                  <a:txBody>
                    <a:bodyPr/>
                    <a:lstStyle/>
                    <a:p>
                      <a:pPr algn="ctr"/>
                      <a:r>
                        <a:rPr kumimoji="1" lang="en-US" altLang="ja-JP" sz="1600" dirty="0" smtClean="0"/>
                        <a:t>33.0</a:t>
                      </a:r>
                      <a:r>
                        <a:rPr kumimoji="1" lang="ja-JP" altLang="en-US" sz="1600" dirty="0" smtClean="0"/>
                        <a:t>％</a:t>
                      </a:r>
                      <a:endParaRPr kumimoji="1" lang="ja-JP" altLang="en-US" sz="1600" dirty="0"/>
                    </a:p>
                  </a:txBody>
                  <a:tcPr/>
                </a:tc>
                <a:extLst>
                  <a:ext uri="{0D108BD9-81ED-4DB2-BD59-A6C34878D82A}">
                    <a16:rowId xmlns:a16="http://schemas.microsoft.com/office/drawing/2014/main" val="3127832718"/>
                  </a:ext>
                </a:extLst>
              </a:tr>
              <a:tr h="370840">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高齢者施設・</a:t>
                      </a:r>
                      <a:r>
                        <a:rPr kumimoji="1" lang="ja-JP" altLang="en-US" sz="1600" dirty="0" err="1" smtClean="0"/>
                        <a:t>障がい</a:t>
                      </a:r>
                      <a:r>
                        <a:rPr kumimoji="1" lang="ja-JP" altLang="en-US" sz="1600" dirty="0" smtClean="0"/>
                        <a:t>者施設関連（</a:t>
                      </a:r>
                      <a:r>
                        <a:rPr kumimoji="1" lang="en-US" altLang="ja-JP" sz="1600" dirty="0" smtClean="0"/>
                        <a:t>※</a:t>
                      </a:r>
                      <a:r>
                        <a:rPr kumimoji="1" lang="ja-JP" altLang="en-US" sz="1600" dirty="0" smtClean="0"/>
                        <a:t>）</a:t>
                      </a:r>
                      <a:endParaRPr kumimoji="1" lang="ja-JP" altLang="en-US" sz="1600" dirty="0"/>
                    </a:p>
                  </a:txBody>
                  <a:tcPr/>
                </a:tc>
                <a:tc>
                  <a:txBody>
                    <a:bodyPr/>
                    <a:lstStyle/>
                    <a:p>
                      <a:pPr algn="ctr"/>
                      <a:r>
                        <a:rPr kumimoji="1" lang="en-US" altLang="ja-JP" sz="1600" dirty="0" smtClean="0"/>
                        <a:t>48</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869</a:t>
                      </a:r>
                      <a:endParaRPr kumimoji="1" lang="ja-JP" altLang="en-US" sz="1600" dirty="0"/>
                    </a:p>
                  </a:txBody>
                  <a:tcPr anchor="ctr"/>
                </a:tc>
                <a:tc>
                  <a:txBody>
                    <a:bodyPr/>
                    <a:lstStyle/>
                    <a:p>
                      <a:pPr algn="ctr"/>
                      <a:r>
                        <a:rPr kumimoji="1" lang="en-US" altLang="ja-JP" sz="1600" dirty="0" smtClean="0"/>
                        <a:t>46.2</a:t>
                      </a:r>
                      <a:r>
                        <a:rPr kumimoji="1" lang="ja-JP" altLang="en-US" sz="1600" dirty="0" smtClean="0"/>
                        <a:t>％</a:t>
                      </a:r>
                      <a:endParaRPr kumimoji="1" lang="ja-JP" altLang="en-US" sz="1600" dirty="0"/>
                    </a:p>
                  </a:txBody>
                  <a:tcPr anchor="ctr"/>
                </a:tc>
                <a:extLst>
                  <a:ext uri="{0D108BD9-81ED-4DB2-BD59-A6C34878D82A}">
                    <a16:rowId xmlns:a16="http://schemas.microsoft.com/office/drawing/2014/main" val="2344768415"/>
                  </a:ext>
                </a:extLst>
              </a:tr>
              <a:tr h="334207">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18</a:t>
                      </a:r>
                      <a:r>
                        <a:rPr kumimoji="1" lang="ja-JP" altLang="en-US" sz="1600" dirty="0" smtClean="0"/>
                        <a:t>件</a:t>
                      </a:r>
                      <a:endParaRPr kumimoji="1" lang="ja-JP" altLang="en-US" sz="1600" dirty="0"/>
                    </a:p>
                  </a:txBody>
                  <a:tcPr/>
                </a:tc>
                <a:tc>
                  <a:txBody>
                    <a:bodyPr/>
                    <a:lstStyle/>
                    <a:p>
                      <a:pPr algn="ctr"/>
                      <a:r>
                        <a:rPr kumimoji="1" lang="en-US" altLang="ja-JP" sz="1600" dirty="0" smtClean="0"/>
                        <a:t>185</a:t>
                      </a:r>
                      <a:endParaRPr kumimoji="1" lang="ja-JP" altLang="en-US" sz="1600" dirty="0"/>
                    </a:p>
                  </a:txBody>
                  <a:tcPr/>
                </a:tc>
                <a:tc>
                  <a:txBody>
                    <a:bodyPr/>
                    <a:lstStyle/>
                    <a:p>
                      <a:pPr algn="ctr"/>
                      <a:r>
                        <a:rPr kumimoji="1" lang="en-US" altLang="ja-JP" sz="1600" dirty="0" smtClean="0"/>
                        <a:t>9.8</a:t>
                      </a:r>
                      <a:r>
                        <a:rPr kumimoji="1" lang="ja-JP" altLang="en-US" sz="1600" dirty="0" smtClean="0"/>
                        <a:t>％</a:t>
                      </a:r>
                      <a:endParaRPr kumimoji="1" lang="ja-JP" altLang="en-US" sz="1600" dirty="0"/>
                    </a:p>
                  </a:txBody>
                  <a:tcPr/>
                </a:tc>
                <a:extLst>
                  <a:ext uri="{0D108BD9-81ED-4DB2-BD59-A6C34878D82A}">
                    <a16:rowId xmlns:a16="http://schemas.microsoft.com/office/drawing/2014/main" val="1483617145"/>
                  </a:ext>
                </a:extLst>
              </a:tr>
              <a:tr h="370840">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1,881</a:t>
                      </a:r>
                      <a:endParaRPr kumimoji="1" lang="ja-JP" altLang="en-US" sz="1600" dirty="0"/>
                    </a:p>
                  </a:txBody>
                  <a:tcPr/>
                </a:tc>
                <a:tc>
                  <a:txBody>
                    <a:bodyPr/>
                    <a:lstStyle/>
                    <a:p>
                      <a:pPr algn="ctr"/>
                      <a:r>
                        <a:rPr kumimoji="1" lang="en-US" altLang="ja-JP" sz="1600" dirty="0" smtClean="0"/>
                        <a:t>100</a:t>
                      </a:r>
                      <a:r>
                        <a:rPr kumimoji="1" lang="ja-JP" altLang="en-US" sz="1600" dirty="0" smtClean="0"/>
                        <a:t>％</a:t>
                      </a:r>
                      <a:endParaRPr kumimoji="1" lang="ja-JP" altLang="en-US" sz="1600" dirty="0"/>
                    </a:p>
                  </a:txBody>
                  <a:tcP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614471840"/>
              </p:ext>
            </p:extLst>
          </p:nvPr>
        </p:nvGraphicFramePr>
        <p:xfrm>
          <a:off x="6211475" y="4712354"/>
          <a:ext cx="5703924" cy="1656080"/>
        </p:xfrm>
        <a:graphic>
          <a:graphicData uri="http://schemas.openxmlformats.org/drawingml/2006/table">
            <a:tbl>
              <a:tblPr firstRow="1" bandRow="1">
                <a:tableStyleId>{C083E6E3-FA7D-4D7B-A595-EF9225AFEA82}</a:tableStyleId>
              </a:tblPr>
              <a:tblGrid>
                <a:gridCol w="2410049">
                  <a:extLst>
                    <a:ext uri="{9D8B030D-6E8A-4147-A177-3AD203B41FA5}">
                      <a16:colId xmlns:a16="http://schemas.microsoft.com/office/drawing/2014/main" val="293234343"/>
                    </a:ext>
                  </a:extLst>
                </a:gridCol>
                <a:gridCol w="1068247">
                  <a:extLst>
                    <a:ext uri="{9D8B030D-6E8A-4147-A177-3AD203B41FA5}">
                      <a16:colId xmlns:a16="http://schemas.microsoft.com/office/drawing/2014/main" val="1060905580"/>
                    </a:ext>
                  </a:extLst>
                </a:gridCol>
                <a:gridCol w="1112814">
                  <a:extLst>
                    <a:ext uri="{9D8B030D-6E8A-4147-A177-3AD203B41FA5}">
                      <a16:colId xmlns:a16="http://schemas.microsoft.com/office/drawing/2014/main" val="1694481235"/>
                    </a:ext>
                  </a:extLst>
                </a:gridCol>
                <a:gridCol w="1112814">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smtClean="0"/>
                        <a:t>第一波</a:t>
                      </a:r>
                      <a:endParaRPr kumimoji="1" lang="ja-JP" altLang="en-US" sz="1600" b="0" dirty="0"/>
                    </a:p>
                  </a:txBody>
                  <a:tcPr anchor="ctr"/>
                </a:tc>
                <a:tc>
                  <a:txBody>
                    <a:bodyPr/>
                    <a:lstStyle/>
                    <a:p>
                      <a:pPr algn="ctr"/>
                      <a:r>
                        <a:rPr kumimoji="1" lang="ja-JP" altLang="en-US" sz="1600" b="0" dirty="0" smtClean="0"/>
                        <a:t>第二波</a:t>
                      </a:r>
                      <a:endParaRPr kumimoji="1" lang="ja-JP" altLang="en-US" sz="1600" b="0" dirty="0"/>
                    </a:p>
                  </a:txBody>
                  <a:tcPr anchor="ctr"/>
                </a:tc>
                <a:tc>
                  <a:txBody>
                    <a:bodyPr/>
                    <a:lstStyle/>
                    <a:p>
                      <a:pPr algn="ctr"/>
                      <a:r>
                        <a:rPr kumimoji="1" lang="ja-JP" altLang="en-US" sz="1600" b="0" dirty="0" smtClean="0"/>
                        <a:t>第三波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smtClean="0"/>
                        <a:t>クラスターにおける陽性者数</a:t>
                      </a:r>
                      <a:endParaRPr kumimoji="1" lang="en-US" altLang="ja-JP" sz="1600" dirty="0" smtClean="0"/>
                    </a:p>
                  </a:txBody>
                  <a:tcPr anchor="ctr"/>
                </a:tc>
                <a:tc>
                  <a:txBody>
                    <a:bodyPr/>
                    <a:lstStyle/>
                    <a:p>
                      <a:pPr algn="ctr"/>
                      <a:r>
                        <a:rPr kumimoji="1" lang="en-US" altLang="ja-JP" sz="1600" dirty="0" smtClean="0"/>
                        <a:t>340</a:t>
                      </a:r>
                      <a:endParaRPr kumimoji="1" lang="ja-JP" altLang="en-US" sz="1600" dirty="0"/>
                    </a:p>
                  </a:txBody>
                  <a:tcPr anchor="ctr"/>
                </a:tc>
                <a:tc>
                  <a:txBody>
                    <a:bodyPr/>
                    <a:lstStyle/>
                    <a:p>
                      <a:pPr algn="ctr"/>
                      <a:r>
                        <a:rPr kumimoji="1" lang="en-US" altLang="ja-JP" sz="1600" dirty="0" smtClean="0"/>
                        <a:t>840</a:t>
                      </a:r>
                      <a:endParaRPr kumimoji="1" lang="ja-JP" altLang="en-US" sz="1600" dirty="0"/>
                    </a:p>
                  </a:txBody>
                  <a:tcPr anchor="ctr"/>
                </a:tc>
                <a:tc>
                  <a:txBody>
                    <a:bodyPr/>
                    <a:lstStyle/>
                    <a:p>
                      <a:pPr algn="ctr"/>
                      <a:r>
                        <a:rPr kumimoji="1" lang="en-US" altLang="ja-JP" sz="1600" dirty="0" smtClean="0"/>
                        <a:t>1,881</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smtClean="0"/>
                        <a:t>全陽性者数</a:t>
                      </a:r>
                      <a:endParaRPr kumimoji="1" lang="en-US" altLang="ja-JP" sz="1600" dirty="0" smtClean="0"/>
                    </a:p>
                  </a:txBody>
                  <a:tcPr anchor="ctr"/>
                </a:tc>
                <a:tc>
                  <a:txBody>
                    <a:bodyPr/>
                    <a:lstStyle/>
                    <a:p>
                      <a:pPr algn="ctr"/>
                      <a:r>
                        <a:rPr kumimoji="1" lang="en-US" altLang="ja-JP" sz="1600" dirty="0" smtClean="0"/>
                        <a:t>1,786</a:t>
                      </a:r>
                      <a:endParaRPr kumimoji="1" lang="ja-JP" altLang="en-US" sz="1600" dirty="0"/>
                    </a:p>
                  </a:txBody>
                  <a:tcPr anchor="ctr"/>
                </a:tc>
                <a:tc>
                  <a:txBody>
                    <a:bodyPr/>
                    <a:lstStyle/>
                    <a:p>
                      <a:pPr algn="ctr"/>
                      <a:r>
                        <a:rPr kumimoji="1" lang="en-US" altLang="ja-JP" sz="1600" dirty="0" smtClean="0"/>
                        <a:t>9,271</a:t>
                      </a:r>
                      <a:endParaRPr kumimoji="1" lang="ja-JP" altLang="en-US" sz="1600" dirty="0"/>
                    </a:p>
                  </a:txBody>
                  <a:tcPr anchor="ctr"/>
                </a:tc>
                <a:tc>
                  <a:txBody>
                    <a:bodyPr/>
                    <a:lstStyle/>
                    <a:p>
                      <a:pPr algn="ctr"/>
                      <a:r>
                        <a:rPr kumimoji="1" lang="en-US" altLang="ja-JP" sz="1600" dirty="0" smtClean="0"/>
                        <a:t>13,872</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smtClean="0"/>
                        <a:t>割合</a:t>
                      </a:r>
                      <a:endParaRPr kumimoji="1" lang="ja-JP" altLang="en-US" sz="1600" dirty="0"/>
                    </a:p>
                  </a:txBody>
                  <a:tcPr anchor="ctr"/>
                </a:tc>
                <a:tc>
                  <a:txBody>
                    <a:bodyPr/>
                    <a:lstStyle/>
                    <a:p>
                      <a:pPr algn="ctr"/>
                      <a:r>
                        <a:rPr kumimoji="1" lang="en-US" altLang="ja-JP" sz="1600" dirty="0" smtClean="0"/>
                        <a:t>19.0</a:t>
                      </a:r>
                      <a:r>
                        <a:rPr kumimoji="1" lang="ja-JP" altLang="en-US" sz="1600" dirty="0" smtClean="0"/>
                        <a:t>％</a:t>
                      </a:r>
                      <a:endParaRPr kumimoji="1" lang="ja-JP" altLang="en-US" sz="1600" dirty="0"/>
                    </a:p>
                  </a:txBody>
                  <a:tcPr anchor="ctr"/>
                </a:tc>
                <a:tc>
                  <a:txBody>
                    <a:bodyPr/>
                    <a:lstStyle/>
                    <a:p>
                      <a:pPr algn="ctr"/>
                      <a:r>
                        <a:rPr kumimoji="1" lang="en-US" altLang="ja-JP" sz="1600" dirty="0" smtClean="0"/>
                        <a:t>9.1</a:t>
                      </a:r>
                      <a:r>
                        <a:rPr kumimoji="1" lang="ja-JP" altLang="en-US" sz="1600" dirty="0" smtClean="0"/>
                        <a:t>％</a:t>
                      </a:r>
                      <a:endParaRPr kumimoji="1" lang="ja-JP" altLang="en-US" sz="1600" dirty="0"/>
                    </a:p>
                  </a:txBody>
                  <a:tcPr anchor="ctr"/>
                </a:tc>
                <a:tc>
                  <a:txBody>
                    <a:bodyPr/>
                    <a:lstStyle/>
                    <a:p>
                      <a:pPr algn="ctr"/>
                      <a:r>
                        <a:rPr kumimoji="1" lang="en-US" altLang="ja-JP" sz="1600" dirty="0" smtClean="0"/>
                        <a:t>13.6</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23</a:t>
            </a:fld>
            <a:endParaRPr kumimoji="1" lang="ja-JP" altLang="en-US"/>
          </a:p>
        </p:txBody>
      </p:sp>
      <p:sp>
        <p:nvSpPr>
          <p:cNvPr id="16" name="テキスト ボックス 15"/>
          <p:cNvSpPr txBox="1"/>
          <p:nvPr/>
        </p:nvSpPr>
        <p:spPr>
          <a:xfrm>
            <a:off x="165957" y="6532885"/>
            <a:ext cx="6363631" cy="276999"/>
          </a:xfrm>
          <a:prstGeom prst="rect">
            <a:avLst/>
          </a:prstGeom>
          <a:noFill/>
        </p:spPr>
        <p:txBody>
          <a:bodyPr wrap="square" rtlCol="0">
            <a:spAutoFit/>
          </a:bodyPr>
          <a:lstStyle/>
          <a:p>
            <a:r>
              <a:rPr lang="ja-JP" altLang="en-US" sz="1200" u="sng" dirty="0" smtClean="0"/>
              <a:t>（</a:t>
            </a:r>
            <a:r>
              <a:rPr lang="en-US" altLang="ja-JP" sz="1200" u="sng" dirty="0" smtClean="0"/>
              <a:t>※</a:t>
            </a:r>
            <a:r>
              <a:rPr lang="ja-JP" altLang="en-US" sz="1200" u="sng" dirty="0" smtClean="0"/>
              <a:t>）医療機関関連及び施設関連陽性者合計</a:t>
            </a:r>
            <a:r>
              <a:rPr lang="en-US" altLang="ja-JP" sz="1200" u="sng" dirty="0" smtClean="0"/>
              <a:t>1,490</a:t>
            </a:r>
            <a:r>
              <a:rPr lang="ja-JP" altLang="en-US" sz="1200" u="sng" dirty="0" smtClean="0"/>
              <a:t>人（職員</a:t>
            </a:r>
            <a:r>
              <a:rPr lang="en-US" altLang="ja-JP" sz="1200" u="sng" dirty="0" smtClean="0"/>
              <a:t>514</a:t>
            </a:r>
            <a:r>
              <a:rPr lang="ja-JP" altLang="en-US" sz="1200" u="sng" dirty="0" smtClean="0"/>
              <a:t>人、利用者</a:t>
            </a:r>
            <a:r>
              <a:rPr lang="en-US" altLang="ja-JP" sz="1200" u="sng" dirty="0" smtClean="0"/>
              <a:t>976</a:t>
            </a:r>
            <a:r>
              <a:rPr lang="ja-JP" altLang="en-US" sz="1200" u="sng" dirty="0" smtClean="0"/>
              <a:t>人）</a:t>
            </a:r>
            <a:endParaRPr kumimoji="1" lang="ja-JP" altLang="en-US" sz="1200" u="sng" dirty="0"/>
          </a:p>
        </p:txBody>
      </p:sp>
    </p:spTree>
    <p:extLst>
      <p:ext uri="{BB962C8B-B14F-4D97-AF65-F5344CB8AC3E}">
        <p14:creationId xmlns:p14="http://schemas.microsoft.com/office/powerpoint/2010/main" val="2711484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高齢者施設・</a:t>
            </a:r>
            <a:r>
              <a:rPr lang="ja-JP" altLang="en-US" sz="2800" b="1" dirty="0" err="1" smtClean="0">
                <a:latin typeface="UD デジタル 教科書体 NP-B" panose="02020700000000000000" pitchFamily="18" charset="-128"/>
                <a:ea typeface="UD デジタル 教科書体 NP-B" panose="02020700000000000000" pitchFamily="18" charset="-128"/>
              </a:rPr>
              <a:t>障がい</a:t>
            </a:r>
            <a:r>
              <a:rPr lang="ja-JP" altLang="en-US" sz="2800" b="1" smtClean="0">
                <a:latin typeface="UD デジタル 教科書体 NP-B" panose="02020700000000000000" pitchFamily="18" charset="-128"/>
                <a:ea typeface="UD デジタル 教科書体 NP-B" panose="02020700000000000000" pitchFamily="18" charset="-128"/>
              </a:rPr>
              <a:t>者施設クラスター</a:t>
            </a:r>
            <a:r>
              <a:rPr lang="ja-JP" altLang="en-US" sz="2800" b="1" dirty="0" smtClean="0">
                <a:latin typeface="UD デジタル 教科書体 NP-B" panose="02020700000000000000" pitchFamily="18" charset="-128"/>
                <a:ea typeface="UD デジタル 教科書体 NP-B" panose="02020700000000000000" pitchFamily="18" charset="-128"/>
              </a:rPr>
              <a:t>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8449540" y="616798"/>
            <a:ext cx="3762568" cy="338554"/>
          </a:xfrm>
          <a:prstGeom prst="rect">
            <a:avLst/>
          </a:prstGeom>
        </p:spPr>
        <p:txBody>
          <a:bodyPr wrap="none">
            <a:spAutoFit/>
          </a:bodyPr>
          <a:lstStyle/>
          <a:p>
            <a:r>
              <a:rPr lang="ja-JP" altLang="en-US" sz="1600" dirty="0" smtClean="0"/>
              <a:t>（</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a:t>12</a:t>
            </a:r>
            <a:r>
              <a:rPr lang="ja-JP" altLang="en-US" sz="1600" dirty="0" smtClean="0"/>
              <a:t>月</a:t>
            </a:r>
            <a:r>
              <a:rPr lang="en-US" altLang="ja-JP" sz="1600" dirty="0" smtClean="0"/>
              <a:t>13</a:t>
            </a:r>
            <a:r>
              <a:rPr lang="ja-JP" altLang="en-US" sz="1600" dirty="0" smtClean="0"/>
              <a:t>日発表分まで）</a:t>
            </a:r>
            <a:endParaRPr lang="ja-JP" altLang="en-US" sz="1600" dirty="0"/>
          </a:p>
        </p:txBody>
      </p:sp>
      <p:sp>
        <p:nvSpPr>
          <p:cNvPr id="8" name="スライド番号プレースホルダー 7"/>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24</a:t>
            </a:fld>
            <a:endParaRPr kumimoji="1" lang="ja-JP" altLang="en-US" dirty="0"/>
          </a:p>
        </p:txBody>
      </p:sp>
      <p:sp>
        <p:nvSpPr>
          <p:cNvPr id="3" name="テキスト ボックス 2"/>
          <p:cNvSpPr txBox="1"/>
          <p:nvPr/>
        </p:nvSpPr>
        <p:spPr>
          <a:xfrm>
            <a:off x="1645226" y="1400072"/>
            <a:ext cx="3467616" cy="584775"/>
          </a:xfrm>
          <a:prstGeom prst="rect">
            <a:avLst/>
          </a:prstGeom>
          <a:noFill/>
        </p:spPr>
        <p:txBody>
          <a:bodyPr wrap="none" rtlCol="0">
            <a:spAutoFit/>
          </a:bodyPr>
          <a:lstStyle/>
          <a:p>
            <a:r>
              <a:rPr kumimoji="1" lang="ja-JP" altLang="en-US" sz="1600" dirty="0" smtClean="0"/>
              <a:t>施設クラスターの</a:t>
            </a:r>
            <a:endParaRPr kumimoji="1" lang="en-US" altLang="ja-JP" sz="1600" dirty="0" smtClean="0"/>
          </a:p>
          <a:p>
            <a:r>
              <a:rPr kumimoji="1" lang="ja-JP" altLang="en-US" sz="1600" dirty="0" smtClean="0"/>
              <a:t>規模（定員）別内訳（施設数割合）</a:t>
            </a:r>
            <a:endParaRPr kumimoji="1" lang="en-US" altLang="ja-JP" sz="1600" dirty="0" smtClean="0"/>
          </a:p>
        </p:txBody>
      </p:sp>
      <p:sp>
        <p:nvSpPr>
          <p:cNvPr id="9" name="テキスト ボックス 8"/>
          <p:cNvSpPr txBox="1"/>
          <p:nvPr/>
        </p:nvSpPr>
        <p:spPr>
          <a:xfrm>
            <a:off x="7068392" y="1400072"/>
            <a:ext cx="3262432" cy="584775"/>
          </a:xfrm>
          <a:prstGeom prst="rect">
            <a:avLst/>
          </a:prstGeom>
          <a:noFill/>
        </p:spPr>
        <p:txBody>
          <a:bodyPr wrap="none" rtlCol="0">
            <a:spAutoFit/>
          </a:bodyPr>
          <a:lstStyle/>
          <a:p>
            <a:r>
              <a:rPr kumimoji="1" lang="ja-JP" altLang="en-US" sz="1600" dirty="0" smtClean="0"/>
              <a:t>施設クラスターの</a:t>
            </a:r>
            <a:endParaRPr kumimoji="1" lang="en-US" altLang="ja-JP" sz="1600" dirty="0" smtClean="0"/>
          </a:p>
          <a:p>
            <a:r>
              <a:rPr kumimoji="1" lang="ja-JP" altLang="en-US" sz="1600" dirty="0" smtClean="0"/>
              <a:t>施設規模別内訳（陽性者数割合）</a:t>
            </a:r>
            <a:endParaRPr kumimoji="1" lang="en-US" altLang="ja-JP" sz="1600" dirty="0" smtClean="0"/>
          </a:p>
        </p:txBody>
      </p:sp>
      <p:pic>
        <p:nvPicPr>
          <p:cNvPr id="2" name="図 1"/>
          <p:cNvPicPr>
            <a:picLocks noChangeAspect="1"/>
          </p:cNvPicPr>
          <p:nvPr/>
        </p:nvPicPr>
        <p:blipFill>
          <a:blip r:embed="rId2"/>
          <a:stretch>
            <a:fillRect/>
          </a:stretch>
        </p:blipFill>
        <p:spPr>
          <a:xfrm>
            <a:off x="667357" y="2352275"/>
            <a:ext cx="4572396" cy="2743438"/>
          </a:xfrm>
          <a:prstGeom prst="rect">
            <a:avLst/>
          </a:prstGeom>
        </p:spPr>
      </p:pic>
      <p:pic>
        <p:nvPicPr>
          <p:cNvPr id="4" name="図 3"/>
          <p:cNvPicPr>
            <a:picLocks noChangeAspect="1"/>
          </p:cNvPicPr>
          <p:nvPr/>
        </p:nvPicPr>
        <p:blipFill>
          <a:blip r:embed="rId3"/>
          <a:stretch>
            <a:fillRect/>
          </a:stretch>
        </p:blipFill>
        <p:spPr>
          <a:xfrm>
            <a:off x="6413410" y="2349346"/>
            <a:ext cx="4572396" cy="2749534"/>
          </a:xfrm>
          <a:prstGeom prst="rect">
            <a:avLst/>
          </a:prstGeom>
        </p:spPr>
      </p:pic>
    </p:spTree>
    <p:extLst>
      <p:ext uri="{BB962C8B-B14F-4D97-AF65-F5344CB8AC3E}">
        <p14:creationId xmlns:p14="http://schemas.microsoft.com/office/powerpoint/2010/main" val="3737657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左右矢印 12"/>
          <p:cNvSpPr/>
          <p:nvPr/>
        </p:nvSpPr>
        <p:spPr>
          <a:xfrm>
            <a:off x="3580846" y="1359558"/>
            <a:ext cx="864647"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 name="スライド番号プレースホルダー 1"/>
          <p:cNvSpPr>
            <a:spLocks noGrp="1"/>
          </p:cNvSpPr>
          <p:nvPr>
            <p:ph type="sldNum" sz="quarter" idx="12"/>
          </p:nvPr>
        </p:nvSpPr>
        <p:spPr>
          <a:xfrm>
            <a:off x="9448800" y="6518297"/>
            <a:ext cx="2743200" cy="365125"/>
          </a:xfrm>
        </p:spPr>
        <p:txBody>
          <a:bodyPr/>
          <a:lstStyle/>
          <a:p>
            <a:fld id="{FE1BD58B-2CDE-485A-8E10-5E6FB430C5D3}" type="slidenum">
              <a:rPr kumimoji="1" lang="ja-JP" altLang="en-US" smtClean="0"/>
              <a:t>25</a:t>
            </a:fld>
            <a:endParaRPr kumimoji="1" lang="ja-JP" altLang="en-US" dirty="0"/>
          </a:p>
        </p:txBody>
      </p:sp>
      <p:sp>
        <p:nvSpPr>
          <p:cNvPr id="16" name="正方形/長方形 15"/>
          <p:cNvSpPr/>
          <p:nvPr/>
        </p:nvSpPr>
        <p:spPr>
          <a:xfrm>
            <a:off x="0" y="-11300"/>
            <a:ext cx="12192000" cy="5254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陽性者の年齢区分と重症者数の推移</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3368288" y="921168"/>
            <a:ext cx="42511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a:t>
            </a:r>
            <a:endParaRPr kumimoji="1" lang="ja-JP" altLang="en-US" sz="11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215606" y="921168"/>
            <a:ext cx="513282"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8/16</a:t>
            </a:r>
            <a:endParaRPr kumimoji="1" lang="ja-JP" altLang="en-US" sz="1100" dirty="0">
              <a:latin typeface="Meiryo UI" panose="020B0604030504040204" pitchFamily="50" charset="-128"/>
              <a:ea typeface="Meiryo UI" panose="020B0604030504040204" pitchFamily="50" charset="-128"/>
            </a:endParaRPr>
          </a:p>
        </p:txBody>
      </p:sp>
      <p:sp>
        <p:nvSpPr>
          <p:cNvPr id="10" name="角丸四角形吹き出し 9"/>
          <p:cNvSpPr/>
          <p:nvPr/>
        </p:nvSpPr>
        <p:spPr>
          <a:xfrm>
            <a:off x="4851570" y="1524084"/>
            <a:ext cx="3170490" cy="686027"/>
          </a:xfrm>
          <a:prstGeom prst="wedgeRoundRectCallout">
            <a:avLst>
              <a:gd name="adj1" fmla="val -61129"/>
              <a:gd name="adj2" fmla="val -3901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8/1</a:t>
            </a:r>
            <a:r>
              <a:rPr kumimoji="1" lang="ja-JP" altLang="en-US" sz="1200" dirty="0" smtClean="0">
                <a:latin typeface="Meiryo UI" panose="020B0604030504040204" pitchFamily="50" charset="-128"/>
                <a:ea typeface="Meiryo UI" panose="020B0604030504040204" pitchFamily="50" charset="-128"/>
              </a:rPr>
              <a:t>イエローステージ</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移行後から約</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週間後に重症患者数は最大値となった。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重症患者は約</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名増加した。</a:t>
            </a:r>
            <a:endParaRPr kumimoji="1" lang="en-US" altLang="ja-JP" sz="1200" dirty="0" smtClean="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4428689" y="1269193"/>
            <a:ext cx="16804" cy="26927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683205" y="1432906"/>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間</a:t>
            </a:r>
            <a:endParaRPr kumimoji="1" lang="ja-JP" altLang="en-US" sz="11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H="1">
            <a:off x="3558219" y="1359558"/>
            <a:ext cx="3556" cy="32779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447" y="696538"/>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陽性者数</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881036" y="677253"/>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重症者数</a:t>
            </a:r>
            <a:endParaRPr kumimoji="1" lang="ja-JP" altLang="en-US" sz="1050" dirty="0">
              <a:latin typeface="Meiryo UI" panose="020B0604030504040204" pitchFamily="50" charset="-128"/>
              <a:ea typeface="Meiryo UI" panose="020B0604030504040204" pitchFamily="50" charset="-128"/>
            </a:endParaRPr>
          </a:p>
        </p:txBody>
      </p:sp>
      <p:sp>
        <p:nvSpPr>
          <p:cNvPr id="17" name="左右矢印 16"/>
          <p:cNvSpPr/>
          <p:nvPr/>
        </p:nvSpPr>
        <p:spPr>
          <a:xfrm>
            <a:off x="4265474" y="4484088"/>
            <a:ext cx="1192515" cy="338461"/>
          </a:xfrm>
          <a:prstGeom prst="leftRightArrow">
            <a:avLst>
              <a:gd name="adj1" fmla="val 62643"/>
              <a:gd name="adj2" fmla="val 34826"/>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8" name="テキスト ボックス 13"/>
          <p:cNvSpPr txBox="1"/>
          <p:nvPr/>
        </p:nvSpPr>
        <p:spPr>
          <a:xfrm>
            <a:off x="4472247" y="4506709"/>
            <a:ext cx="778971" cy="26161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sp>
        <p:nvSpPr>
          <p:cNvPr id="19" name="角丸四角形吹き出し 18"/>
          <p:cNvSpPr/>
          <p:nvPr/>
        </p:nvSpPr>
        <p:spPr>
          <a:xfrm>
            <a:off x="5800330" y="3836981"/>
            <a:ext cx="2324605" cy="599536"/>
          </a:xfrm>
          <a:prstGeom prst="wedgeRoundRectCallout">
            <a:avLst>
              <a:gd name="adj1" fmla="val -65566"/>
              <a:gd name="adj2" fmla="val 4915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rPr>
              <a:t>重症患者が</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名以上を推移した期間は約</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日間続いた。</a:t>
            </a:r>
            <a:endParaRPr kumimoji="1" lang="en-US" altLang="ja-JP" sz="12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263474" y="408223"/>
            <a:ext cx="11790686" cy="6462320"/>
          </a:xfrm>
          <a:prstGeom prst="rect">
            <a:avLst/>
          </a:prstGeom>
        </p:spPr>
      </p:pic>
    </p:spTree>
    <p:extLst>
      <p:ext uri="{BB962C8B-B14F-4D97-AF65-F5344CB8AC3E}">
        <p14:creationId xmlns:p14="http://schemas.microsoft.com/office/powerpoint/2010/main" val="27327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06643" y="593341"/>
            <a:ext cx="10778713"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日以降の重症例</a:t>
            </a:r>
            <a:r>
              <a:rPr lang="en-US" altLang="ja-JP" dirty="0" smtClean="0">
                <a:latin typeface="Meiryo UI" panose="020B0604030504040204" pitchFamily="50" charset="-128"/>
                <a:ea typeface="Meiryo UI" panose="020B0604030504040204" pitchFamily="50" charset="-128"/>
              </a:rPr>
              <a:t>412</a:t>
            </a:r>
            <a:r>
              <a:rPr lang="ja-JP" altLang="en-US" dirty="0" smtClean="0">
                <a:latin typeface="Meiryo UI" panose="020B0604030504040204" pitchFamily="50" charset="-128"/>
                <a:ea typeface="Meiryo UI" panose="020B0604030504040204" pitchFamily="50" charset="-128"/>
              </a:rPr>
              <a:t>名について、推定</a:t>
            </a:r>
            <a:r>
              <a:rPr lang="ja-JP" altLang="en-US" dirty="0">
                <a:latin typeface="Meiryo UI" panose="020B0604030504040204" pitchFamily="50" charset="-128"/>
                <a:ea typeface="Meiryo UI" panose="020B0604030504040204" pitchFamily="50" charset="-128"/>
              </a:rPr>
              <a:t>される感染</a:t>
            </a:r>
            <a:r>
              <a:rPr lang="ja-JP" altLang="en-US" dirty="0" smtClean="0">
                <a:latin typeface="Meiryo UI" panose="020B0604030504040204" pitchFamily="50" charset="-128"/>
                <a:ea typeface="Meiryo UI" panose="020B0604030504040204" pitchFamily="50" charset="-128"/>
              </a:rPr>
              <a:t>経路の約</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割は感染</a:t>
            </a:r>
            <a:r>
              <a:rPr lang="ja-JP" altLang="en-US" dirty="0">
                <a:latin typeface="Meiryo UI" panose="020B0604030504040204" pitchFamily="50" charset="-128"/>
                <a:ea typeface="Meiryo UI" panose="020B0604030504040204" pitchFamily="50" charset="-128"/>
              </a:rPr>
              <a:t>経路</a:t>
            </a:r>
            <a:r>
              <a:rPr lang="ja-JP" altLang="en-US" dirty="0" smtClean="0">
                <a:latin typeface="Meiryo UI" panose="020B0604030504040204" pitchFamily="50" charset="-128"/>
                <a:ea typeface="Meiryo UI" panose="020B0604030504040204" pitchFamily="50" charset="-128"/>
              </a:rPr>
              <a:t>不明者。</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死亡例</a:t>
            </a:r>
            <a:r>
              <a:rPr lang="en-US" altLang="ja-JP" dirty="0" smtClean="0">
                <a:latin typeface="Meiryo UI" panose="020B0604030504040204" pitchFamily="50" charset="-128"/>
                <a:ea typeface="Meiryo UI" panose="020B0604030504040204" pitchFamily="50" charset="-128"/>
              </a:rPr>
              <a:t>179</a:t>
            </a:r>
            <a:r>
              <a:rPr lang="ja-JP" altLang="en-US" dirty="0" smtClean="0">
                <a:latin typeface="Meiryo UI" panose="020B0604030504040204" pitchFamily="50" charset="-128"/>
                <a:ea typeface="Meiryo UI" panose="020B0604030504040204" pitchFamily="50" charset="-128"/>
              </a:rPr>
              <a:t>名について、推定される感染経路の</a:t>
            </a:r>
            <a:r>
              <a:rPr lang="en-US" altLang="ja-JP" dirty="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割強が施設・医療機関関連で、４割弱が感染経路不明者。</a:t>
            </a:r>
            <a:endParaRPr lang="en-US" altLang="ja-JP" dirty="0">
              <a:latin typeface="Meiryo UI" panose="020B0604030504040204" pitchFamily="50" charset="-128"/>
              <a:ea typeface="Meiryo UI" panose="020B0604030504040204" pitchFamily="50" charset="-128"/>
            </a:endParaRPr>
          </a:p>
        </p:txBody>
      </p:sp>
      <p:sp>
        <p:nvSpPr>
          <p:cNvPr id="10" name="スライド番号プレースホルダー 16"/>
          <p:cNvSpPr>
            <a:spLocks noGrp="1"/>
          </p:cNvSpPr>
          <p:nvPr>
            <p:ph type="sldNum" sz="quarter" idx="12"/>
          </p:nvPr>
        </p:nvSpPr>
        <p:spPr>
          <a:xfrm>
            <a:off x="9402528" y="6485729"/>
            <a:ext cx="2743200" cy="365125"/>
          </a:xfrm>
        </p:spPr>
        <p:txBody>
          <a:bodyPr/>
          <a:lstStyle/>
          <a:p>
            <a:r>
              <a:rPr lang="en-US" altLang="ja-JP" dirty="0" smtClean="0">
                <a:solidFill>
                  <a:schemeClr val="tx1">
                    <a:lumMod val="50000"/>
                    <a:lumOff val="50000"/>
                  </a:schemeClr>
                </a:solidFill>
              </a:rPr>
              <a:t>26 </a:t>
            </a:r>
            <a:endParaRPr kumimoji="1" lang="ja-JP" altLang="en-US" dirty="0">
              <a:solidFill>
                <a:schemeClr val="tx1">
                  <a:lumMod val="50000"/>
                  <a:lumOff val="50000"/>
                </a:schemeClr>
              </a:solidFill>
            </a:endParaRPr>
          </a:p>
        </p:txBody>
      </p:sp>
      <p:sp>
        <p:nvSpPr>
          <p:cNvPr id="7" name="テキスト ボックス 6"/>
          <p:cNvSpPr txBox="1"/>
          <p:nvPr/>
        </p:nvSpPr>
        <p:spPr>
          <a:xfrm>
            <a:off x="9061027" y="1629143"/>
            <a:ext cx="2975495"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lang="en-US" altLang="ja-JP" sz="1050" dirty="0" smtClean="0">
                <a:latin typeface="Meiryo UI" panose="020B0604030504040204" pitchFamily="50" charset="-128"/>
                <a:ea typeface="Meiryo UI" panose="020B0604030504040204" pitchFamily="50" charset="-128"/>
              </a:rPr>
              <a:t>412</a:t>
            </a:r>
            <a:r>
              <a:rPr kumimoji="1" lang="ja-JP" altLang="en-US" sz="1050" dirty="0" smtClean="0">
                <a:latin typeface="Meiryo UI" panose="020B0604030504040204" pitchFamily="50" charset="-128"/>
                <a:ea typeface="Meiryo UI" panose="020B0604030504040204" pitchFamily="50" charset="-128"/>
              </a:rPr>
              <a:t>例のうち</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17</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重症・死亡例について推定される感染経路（</a:t>
            </a:r>
            <a:r>
              <a:rPr lang="en-US" altLang="ja-JP" sz="2400" b="1" dirty="0" smtClean="0">
                <a:latin typeface="UD デジタル 教科書体 NP-B" panose="02020700000000000000" pitchFamily="18" charset="-128"/>
                <a:ea typeface="UD デジタル 教科書体 NP-B" panose="02020700000000000000" pitchFamily="18" charset="-128"/>
              </a:rPr>
              <a:t>12/13</a:t>
            </a:r>
            <a:r>
              <a:rPr lang="ja-JP" altLang="en-US" sz="2400" b="1" dirty="0" smtClean="0">
                <a:latin typeface="UD デジタル 教科書体 NP-B" panose="02020700000000000000" pitchFamily="18" charset="-128"/>
                <a:ea typeface="UD デジタル 教科書体 NP-B" panose="02020700000000000000" pitchFamily="18" charset="-128"/>
              </a:rPr>
              <a:t>判明時点）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stretch>
            <a:fillRect/>
          </a:stretch>
        </p:blipFill>
        <p:spPr>
          <a:xfrm>
            <a:off x="168037" y="4214033"/>
            <a:ext cx="6300791" cy="2301386"/>
          </a:xfrm>
          <a:prstGeom prst="rect">
            <a:avLst/>
          </a:prstGeom>
        </p:spPr>
      </p:pic>
      <p:pic>
        <p:nvPicPr>
          <p:cNvPr id="5" name="図 4"/>
          <p:cNvPicPr>
            <a:picLocks noChangeAspect="1"/>
          </p:cNvPicPr>
          <p:nvPr/>
        </p:nvPicPr>
        <p:blipFill>
          <a:blip r:embed="rId3"/>
          <a:stretch>
            <a:fillRect/>
          </a:stretch>
        </p:blipFill>
        <p:spPr>
          <a:xfrm>
            <a:off x="3318432" y="3278556"/>
            <a:ext cx="2411526" cy="696609"/>
          </a:xfrm>
          <a:prstGeom prst="rect">
            <a:avLst/>
          </a:prstGeom>
        </p:spPr>
      </p:pic>
      <p:pic>
        <p:nvPicPr>
          <p:cNvPr id="6" name="図 5"/>
          <p:cNvPicPr>
            <a:picLocks noChangeAspect="1"/>
          </p:cNvPicPr>
          <p:nvPr/>
        </p:nvPicPr>
        <p:blipFill>
          <a:blip r:embed="rId4"/>
          <a:stretch>
            <a:fillRect/>
          </a:stretch>
        </p:blipFill>
        <p:spPr>
          <a:xfrm>
            <a:off x="6625443" y="4214033"/>
            <a:ext cx="5411079" cy="2301386"/>
          </a:xfrm>
          <a:prstGeom prst="rect">
            <a:avLst/>
          </a:prstGeom>
        </p:spPr>
      </p:pic>
      <p:pic>
        <p:nvPicPr>
          <p:cNvPr id="9" name="図 8"/>
          <p:cNvPicPr>
            <a:picLocks noChangeAspect="1"/>
          </p:cNvPicPr>
          <p:nvPr/>
        </p:nvPicPr>
        <p:blipFill>
          <a:blip r:embed="rId5"/>
          <a:stretch>
            <a:fillRect/>
          </a:stretch>
        </p:blipFill>
        <p:spPr>
          <a:xfrm>
            <a:off x="10045521" y="3181989"/>
            <a:ext cx="2065675" cy="696609"/>
          </a:xfrm>
          <a:prstGeom prst="rect">
            <a:avLst/>
          </a:prstGeom>
        </p:spPr>
      </p:pic>
      <p:pic>
        <p:nvPicPr>
          <p:cNvPr id="3" name="図 2"/>
          <p:cNvPicPr>
            <a:picLocks noChangeAspect="1"/>
          </p:cNvPicPr>
          <p:nvPr/>
        </p:nvPicPr>
        <p:blipFill>
          <a:blip r:embed="rId6"/>
          <a:stretch>
            <a:fillRect/>
          </a:stretch>
        </p:blipFill>
        <p:spPr>
          <a:xfrm>
            <a:off x="-862847" y="1309016"/>
            <a:ext cx="7230483" cy="2889754"/>
          </a:xfrm>
          <a:prstGeom prst="rect">
            <a:avLst/>
          </a:prstGeom>
        </p:spPr>
      </p:pic>
      <p:pic>
        <p:nvPicPr>
          <p:cNvPr id="4" name="図 3"/>
          <p:cNvPicPr>
            <a:picLocks noChangeAspect="1"/>
          </p:cNvPicPr>
          <p:nvPr/>
        </p:nvPicPr>
        <p:blipFill>
          <a:blip r:embed="rId7"/>
          <a:stretch>
            <a:fillRect/>
          </a:stretch>
        </p:blipFill>
        <p:spPr>
          <a:xfrm>
            <a:off x="5336048" y="1299892"/>
            <a:ext cx="7449958" cy="2914141"/>
          </a:xfrm>
          <a:prstGeom prst="rect">
            <a:avLst/>
          </a:prstGeom>
        </p:spPr>
      </p:pic>
    </p:spTree>
    <p:extLst>
      <p:ext uri="{BB962C8B-B14F-4D97-AF65-F5344CB8AC3E}">
        <p14:creationId xmlns:p14="http://schemas.microsoft.com/office/powerpoint/2010/main" val="2519141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272121" y="3515645"/>
            <a:ext cx="3845925"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7</a:t>
            </a:r>
            <a:r>
              <a:rPr kumimoji="1" lang="ja-JP" altLang="en-US" sz="1000" dirty="0" smtClean="0"/>
              <a:t>例あり</a:t>
            </a:r>
            <a:endParaRPr kumimoji="1" lang="ja-JP" altLang="en-US" sz="1000" dirty="0"/>
          </a:p>
        </p:txBody>
      </p:sp>
      <p:sp>
        <p:nvSpPr>
          <p:cNvPr id="5" name="テキスト ボックス 4"/>
          <p:cNvSpPr txBox="1"/>
          <p:nvPr/>
        </p:nvSpPr>
        <p:spPr>
          <a:xfrm>
            <a:off x="359737" y="3701600"/>
            <a:ext cx="354295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kumimoji="1" lang="en-US" altLang="ja-JP" sz="1200" dirty="0" smtClean="0"/>
              <a:t>13.9%</a:t>
            </a:r>
          </a:p>
          <a:p>
            <a:r>
              <a:rPr lang="ja-JP" altLang="en-US" sz="1200" dirty="0" smtClean="0"/>
              <a:t>全陽性者数に占める重症者の割合：</a:t>
            </a:r>
            <a:r>
              <a:rPr lang="en-US" altLang="ja-JP" sz="1200" dirty="0" smtClean="0"/>
              <a:t>8.2%</a:t>
            </a:r>
            <a:endParaRPr kumimoji="1" lang="ja-JP" altLang="en-US" sz="1200" dirty="0"/>
          </a:p>
        </p:txBody>
      </p:sp>
      <p:sp>
        <p:nvSpPr>
          <p:cNvPr id="19" name="テキスト ボックス 18"/>
          <p:cNvSpPr txBox="1"/>
          <p:nvPr/>
        </p:nvSpPr>
        <p:spPr>
          <a:xfrm>
            <a:off x="4447802" y="3739538"/>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smtClean="0"/>
              <a:t>5.8</a:t>
            </a:r>
            <a:r>
              <a:rPr kumimoji="1" lang="en-US" altLang="ja-JP" sz="1200" dirty="0" smtClean="0"/>
              <a:t>%</a:t>
            </a:r>
          </a:p>
          <a:p>
            <a:r>
              <a:rPr lang="ja-JP" altLang="en-US" sz="1200" dirty="0" smtClean="0"/>
              <a:t>全陽性者数に占める重症者の割合：</a:t>
            </a:r>
            <a:r>
              <a:rPr lang="en-US" altLang="ja-JP" sz="1200" dirty="0" smtClean="0"/>
              <a:t>2.5%</a:t>
            </a:r>
            <a:endParaRPr kumimoji="1" lang="ja-JP" altLang="en-US" sz="1200" dirty="0"/>
          </a:p>
        </p:txBody>
      </p:sp>
      <p:sp>
        <p:nvSpPr>
          <p:cNvPr id="2" name="テキスト ボックス 1"/>
          <p:cNvSpPr txBox="1"/>
          <p:nvPr/>
        </p:nvSpPr>
        <p:spPr>
          <a:xfrm>
            <a:off x="420168" y="6448400"/>
            <a:ext cx="10342896" cy="430887"/>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重症の定義：「重症病床における</a:t>
            </a:r>
            <a:r>
              <a:rPr kumimoji="1" lang="en-US" altLang="ja-JP" sz="1100" dirty="0" smtClean="0">
                <a:latin typeface="Meiryo UI" panose="020B0604030504040204" pitchFamily="50" charset="-128"/>
                <a:ea typeface="Meiryo UI" panose="020B0604030504040204" pitchFamily="50" charset="-128"/>
              </a:rPr>
              <a:t>ICU</a:t>
            </a:r>
            <a:r>
              <a:rPr kumimoji="1" lang="ja-JP" altLang="en-US" sz="1100" dirty="0" smtClean="0">
                <a:latin typeface="Meiryo UI" panose="020B0604030504040204" pitchFamily="50" charset="-128"/>
                <a:ea typeface="Meiryo UI" panose="020B0604030504040204" pitchFamily="50" charset="-128"/>
              </a:rPr>
              <a:t>入室、挿管、人工呼吸器装着、</a:t>
            </a:r>
            <a:r>
              <a:rPr kumimoji="1" lang="en-US" altLang="ja-JP" sz="1100" dirty="0" smtClean="0">
                <a:latin typeface="Meiryo UI" panose="020B0604030504040204" pitchFamily="50" charset="-128"/>
                <a:ea typeface="Meiryo UI" panose="020B0604030504040204" pitchFamily="50" charset="-128"/>
              </a:rPr>
              <a:t>ECMO</a:t>
            </a:r>
            <a:r>
              <a:rPr kumimoji="1" lang="ja-JP" altLang="en-US" sz="1100" dirty="0" smtClean="0">
                <a:latin typeface="Meiryo UI" panose="020B0604030504040204" pitchFamily="50" charset="-128"/>
                <a:ea typeface="Meiryo UI" panose="020B0604030504040204" pitchFamily="50" charset="-128"/>
              </a:rPr>
              <a:t>使用」のいずれかとした。</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100" dirty="0" smtClean="0">
                <a:latin typeface="Meiryo UI" panose="020B0604030504040204" pitchFamily="50" charset="-128"/>
                <a:ea typeface="Meiryo UI" panose="020B0604030504040204" pitchFamily="50" charset="-128"/>
              </a:rPr>
              <a:t>COPD</a:t>
            </a:r>
            <a:r>
              <a:rPr lang="ja-JP" altLang="en-US" sz="1100" dirty="0" smtClean="0">
                <a:latin typeface="Meiryo UI" panose="020B0604030504040204" pitchFamily="50" charset="-128"/>
                <a:ea typeface="Meiryo UI" panose="020B0604030504040204" pitchFamily="50" charset="-128"/>
              </a:rPr>
              <a:t>等）、透析患者、</a:t>
            </a:r>
            <a:r>
              <a:rPr lang="ja-JP" altLang="en-US" sz="1100" dirty="0">
                <a:latin typeface="Meiryo UI" panose="020B0604030504040204" pitchFamily="50" charset="-128"/>
                <a:ea typeface="Meiryo UI" panose="020B0604030504040204" pitchFamily="50" charset="-128"/>
              </a:rPr>
              <a:t>免疫</a:t>
            </a:r>
            <a:r>
              <a:rPr lang="ja-JP" altLang="en-US" sz="1100" dirty="0" smtClean="0">
                <a:latin typeface="Meiryo UI" panose="020B0604030504040204" pitchFamily="50" charset="-128"/>
                <a:ea typeface="Meiryo UI" panose="020B0604030504040204" pitchFamily="50" charset="-128"/>
              </a:rPr>
              <a:t>抑制剤や抗がん剤等を用いている患者）</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542693" y="5968201"/>
            <a:ext cx="1653017" cy="46166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76.3%</a:t>
            </a: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a:latin typeface="Meiryo UI" panose="020B0604030504040204" pitchFamily="50" charset="-128"/>
                <a:ea typeface="Meiryo UI" panose="020B0604030504040204" pitchFamily="50" charset="-128"/>
              </a:rPr>
              <a:t>66.4</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22967" y="5969426"/>
            <a:ext cx="1653017" cy="58477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kumimoji="1" lang="en-US" altLang="ja-JP" sz="800" dirty="0" smtClean="0">
                <a:latin typeface="Meiryo UI" panose="020B0604030504040204" pitchFamily="50" charset="-128"/>
                <a:ea typeface="Meiryo UI" panose="020B0604030504040204" pitchFamily="50" charset="-128"/>
              </a:rPr>
              <a:t>60.6</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70.1%</a:t>
            </a:r>
          </a:p>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smtClean="0">
                <a:latin typeface="Meiryo UI" panose="020B0604030504040204" pitchFamily="50" charset="-128"/>
                <a:ea typeface="Meiryo UI" panose="020B0604030504040204" pitchFamily="50" charset="-128"/>
              </a:rPr>
              <a:t>61.2%</a:t>
            </a:r>
          </a:p>
          <a:p>
            <a:endParaRPr kumimoji="1" lang="ja-JP" altLang="en-US" sz="8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743418" y="1434798"/>
            <a:ext cx="2607185" cy="2130041"/>
          </a:xfrm>
          <a:prstGeom prst="rect">
            <a:avLst/>
          </a:prstGeom>
        </p:spPr>
      </p:pic>
      <p:sp>
        <p:nvSpPr>
          <p:cNvPr id="22" name="正方形/長方形 21"/>
          <p:cNvSpPr/>
          <p:nvPr/>
        </p:nvSpPr>
        <p:spPr>
          <a:xfrm>
            <a:off x="0" y="242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重症者のまとめ（</a:t>
            </a:r>
            <a:r>
              <a:rPr lang="en-US" altLang="ja-JP" sz="2400" b="1" dirty="0">
                <a:latin typeface="UD デジタル 教科書体 NP-B" panose="02020700000000000000" pitchFamily="18" charset="-128"/>
                <a:ea typeface="UD デジタル 教科書体 NP-B" panose="02020700000000000000" pitchFamily="18" charset="-128"/>
              </a:rPr>
              <a:t>12</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13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0" name="スライド番号プレースホルダー 2"/>
          <p:cNvSpPr>
            <a:spLocks noGrp="1"/>
          </p:cNvSpPr>
          <p:nvPr>
            <p:ph type="sldNum" sz="quarter" idx="12"/>
          </p:nvPr>
        </p:nvSpPr>
        <p:spPr>
          <a:xfrm>
            <a:off x="9402016" y="6419295"/>
            <a:ext cx="2743200" cy="365125"/>
          </a:xfrm>
        </p:spPr>
        <p:txBody>
          <a:bodyPr/>
          <a:lstStyle/>
          <a:p>
            <a:fld id="{0B62D5CB-8769-475A-9BC8-A2F17E2F558B}" type="slidenum">
              <a:rPr kumimoji="1" lang="ja-JP" altLang="en-US" smtClean="0"/>
              <a:t>27</a:t>
            </a:fld>
            <a:endParaRPr kumimoji="1" lang="ja-JP" altLang="en-US" dirty="0"/>
          </a:p>
        </p:txBody>
      </p:sp>
      <p:sp>
        <p:nvSpPr>
          <p:cNvPr id="26" name="正方形/長方形 25"/>
          <p:cNvSpPr/>
          <p:nvPr/>
        </p:nvSpPr>
        <p:spPr>
          <a:xfrm>
            <a:off x="1027237" y="1076828"/>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第一波（</a:t>
            </a:r>
            <a:r>
              <a:rPr lang="en-US" altLang="ja-JP" b="1" dirty="0" smtClean="0">
                <a:latin typeface="Meiryo UI" panose="020B0604030504040204" pitchFamily="50" charset="-128"/>
                <a:ea typeface="Meiryo UI" panose="020B0604030504040204" pitchFamily="50" charset="-128"/>
              </a:rPr>
              <a:t>6/13</a:t>
            </a:r>
            <a:r>
              <a:rPr lang="ja-JP" altLang="en-US" b="1" dirty="0" smtClean="0">
                <a:latin typeface="Meiryo UI" panose="020B0604030504040204" pitchFamily="50" charset="-128"/>
                <a:ea typeface="Meiryo UI" panose="020B0604030504040204" pitchFamily="50" charset="-128"/>
              </a:rPr>
              <a:t>まで）</a:t>
            </a:r>
            <a:endParaRPr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833734" y="1062577"/>
            <a:ext cx="320244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第二波（</a:t>
            </a:r>
            <a:r>
              <a:rPr lang="en-US" altLang="ja-JP" b="1" dirty="0" smtClean="0">
                <a:latin typeface="Meiryo UI" panose="020B0604030504040204" pitchFamily="50" charset="-128"/>
                <a:ea typeface="Meiryo UI" panose="020B0604030504040204" pitchFamily="50" charset="-128"/>
              </a:rPr>
              <a:t>6/14</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10/9</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261025" y="1069328"/>
            <a:ext cx="3750859" cy="5355782"/>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2" name="正方形/長方形 31"/>
          <p:cNvSpPr/>
          <p:nvPr/>
        </p:nvSpPr>
        <p:spPr>
          <a:xfrm>
            <a:off x="4272121" y="1076828"/>
            <a:ext cx="3750859" cy="5355782"/>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3" name="正方形/長方形 32"/>
          <p:cNvSpPr/>
          <p:nvPr/>
        </p:nvSpPr>
        <p:spPr>
          <a:xfrm>
            <a:off x="257196" y="1070264"/>
            <a:ext cx="3750859" cy="5355782"/>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4" name="正方形/長方形 33"/>
          <p:cNvSpPr/>
          <p:nvPr/>
        </p:nvSpPr>
        <p:spPr>
          <a:xfrm>
            <a:off x="8902361" y="1068825"/>
            <a:ext cx="2902951"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以降）</a:t>
            </a:r>
            <a:endParaRPr lang="ja-JP" altLang="en-US"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237944" y="3515645"/>
            <a:ext cx="3903633"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1</a:t>
            </a:r>
            <a:r>
              <a:rPr kumimoji="1" lang="ja-JP" altLang="en-US" sz="1000" dirty="0" smtClean="0"/>
              <a:t>例あり</a:t>
            </a:r>
            <a:endParaRPr kumimoji="1" lang="ja-JP" altLang="en-US" sz="1000" dirty="0"/>
          </a:p>
        </p:txBody>
      </p:sp>
      <p:sp>
        <p:nvSpPr>
          <p:cNvPr id="36" name="テキスト ボックス 35"/>
          <p:cNvSpPr txBox="1"/>
          <p:nvPr/>
        </p:nvSpPr>
        <p:spPr>
          <a:xfrm>
            <a:off x="8508037" y="3726757"/>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a:t>5.1</a:t>
            </a:r>
            <a:r>
              <a:rPr kumimoji="1" lang="en-US" altLang="ja-JP" sz="1200" dirty="0" smtClean="0"/>
              <a:t>%</a:t>
            </a:r>
          </a:p>
          <a:p>
            <a:r>
              <a:rPr lang="ja-JP" altLang="en-US" sz="1200" dirty="0" smtClean="0"/>
              <a:t>全陽性者数に占める重症者の割合：</a:t>
            </a:r>
            <a:r>
              <a:rPr lang="en-US" altLang="ja-JP" sz="1200" dirty="0" smtClean="0"/>
              <a:t>3.0%</a:t>
            </a:r>
            <a:endParaRPr kumimoji="1" lang="ja-JP" altLang="en-US" sz="1200" dirty="0"/>
          </a:p>
        </p:txBody>
      </p:sp>
      <p:sp>
        <p:nvSpPr>
          <p:cNvPr id="39" name="テキスト ボックス 38"/>
          <p:cNvSpPr txBox="1"/>
          <p:nvPr/>
        </p:nvSpPr>
        <p:spPr>
          <a:xfrm>
            <a:off x="9454670" y="5942355"/>
            <a:ext cx="1653017" cy="461665"/>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65.0</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a:t>
            </a:r>
            <a:r>
              <a:rPr lang="ja-JP" altLang="en-US" sz="800" dirty="0">
                <a:latin typeface="Meiryo UI" panose="020B0604030504040204" pitchFamily="50" charset="-128"/>
                <a:ea typeface="Meiryo UI" panose="020B0604030504040204" pitchFamily="50" charset="-128"/>
              </a:rPr>
              <a:t>以上</a:t>
            </a:r>
            <a:r>
              <a:rPr lang="ja-JP" altLang="en-US" sz="800" dirty="0" smtClean="0">
                <a:latin typeface="Meiryo UI" panose="020B0604030504040204" pitchFamily="50" charset="-128"/>
                <a:ea typeface="Meiryo UI" panose="020B0604030504040204" pitchFamily="50" charset="-128"/>
              </a:rPr>
              <a:t>の割合：</a:t>
            </a:r>
            <a:r>
              <a:rPr lang="en-US" altLang="ja-JP" sz="800" dirty="0">
                <a:latin typeface="Meiryo UI" panose="020B0604030504040204" pitchFamily="50" charset="-128"/>
                <a:ea typeface="Meiryo UI" panose="020B0604030504040204" pitchFamily="50" charset="-128"/>
              </a:rPr>
              <a:t>81.1</a:t>
            </a:r>
            <a:r>
              <a:rPr lang="en-US" altLang="ja-JP" sz="800" dirty="0" smtClean="0">
                <a:latin typeface="Meiryo UI" panose="020B0604030504040204" pitchFamily="50" charset="-128"/>
                <a:ea typeface="Meiryo UI" panose="020B0604030504040204" pitchFamily="50" charset="-128"/>
              </a:rPr>
              <a:t>%</a:t>
            </a: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再掲</a:t>
            </a:r>
            <a:r>
              <a:rPr lang="en-US" altLang="ja-JP" sz="800" dirty="0" smtClean="0">
                <a:latin typeface="Meiryo UI" panose="020B0604030504040204" pitchFamily="50" charset="-128"/>
                <a:ea typeface="Meiryo UI" panose="020B0604030504040204" pitchFamily="50" charset="-128"/>
              </a:rPr>
              <a:t>】65</a:t>
            </a:r>
            <a:r>
              <a:rPr lang="ja-JP" altLang="en-US" sz="800" dirty="0" smtClean="0">
                <a:latin typeface="Meiryo UI" panose="020B0604030504040204" pitchFamily="50" charset="-128"/>
                <a:ea typeface="Meiryo UI" panose="020B0604030504040204" pitchFamily="50" charset="-128"/>
              </a:rPr>
              <a:t>歳以上の割合：</a:t>
            </a:r>
            <a:r>
              <a:rPr lang="en-US" altLang="ja-JP" sz="800" dirty="0">
                <a:latin typeface="Meiryo UI" panose="020B0604030504040204" pitchFamily="50" charset="-128"/>
                <a:ea typeface="Meiryo UI" panose="020B0604030504040204" pitchFamily="50" charset="-128"/>
              </a:rPr>
              <a:t>70.9</a:t>
            </a: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904981" y="488965"/>
            <a:ext cx="10287019" cy="307777"/>
          </a:xfrm>
          <a:prstGeom prst="rect">
            <a:avLst/>
          </a:prstGeom>
          <a:noFill/>
        </p:spPr>
        <p:txBody>
          <a:bodyPr wrap="square" rtlCol="0">
            <a:spAutoFit/>
          </a:bodyPr>
          <a:lstStyle/>
          <a:p>
            <a:r>
              <a:rPr kumimoji="1" lang="en-US" altLang="ja-JP" sz="1400" dirty="0" smtClean="0"/>
              <a:t>※</a:t>
            </a:r>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29</a:t>
            </a:r>
            <a:r>
              <a:rPr kumimoji="1" lang="ja-JP" altLang="en-US" sz="1400" dirty="0" smtClean="0"/>
              <a:t>日から</a:t>
            </a:r>
            <a:r>
              <a:rPr kumimoji="1" lang="en-US" altLang="ja-JP" sz="1400" dirty="0" smtClean="0"/>
              <a:t>6</a:t>
            </a:r>
            <a:r>
              <a:rPr kumimoji="1" lang="ja-JP" altLang="en-US" sz="1400" dirty="0" smtClean="0"/>
              <a:t>月</a:t>
            </a:r>
            <a:r>
              <a:rPr kumimoji="1" lang="en-US" altLang="ja-JP" sz="1400" dirty="0" smtClean="0"/>
              <a:t>13</a:t>
            </a:r>
            <a:r>
              <a:rPr kumimoji="1" lang="ja-JP" altLang="en-US" sz="1400" dirty="0" smtClean="0"/>
              <a:t>日を「</a:t>
            </a:r>
            <a:r>
              <a:rPr kumimoji="1" lang="ja-JP" altLang="en-US" sz="1400" dirty="0"/>
              <a:t>第一波</a:t>
            </a:r>
            <a:r>
              <a:rPr kumimoji="1" lang="ja-JP" altLang="en-US" sz="1400" dirty="0" smtClean="0"/>
              <a:t>」、</a:t>
            </a:r>
            <a:r>
              <a:rPr kumimoji="1" lang="en-US" altLang="ja-JP" sz="1400" dirty="0" smtClean="0"/>
              <a:t>6</a:t>
            </a:r>
            <a:r>
              <a:rPr kumimoji="1" lang="ja-JP" altLang="en-US" sz="1400" dirty="0" smtClean="0"/>
              <a:t>月</a:t>
            </a:r>
            <a:r>
              <a:rPr kumimoji="1" lang="en-US" altLang="ja-JP" sz="1400" dirty="0" smtClean="0"/>
              <a:t>14</a:t>
            </a:r>
            <a:r>
              <a:rPr kumimoji="1" lang="ja-JP" altLang="en-US" sz="1400" dirty="0" smtClean="0"/>
              <a:t>日から</a:t>
            </a:r>
            <a:r>
              <a:rPr kumimoji="1" lang="en-US" altLang="ja-JP" sz="1400" dirty="0" smtClean="0"/>
              <a:t>10</a:t>
            </a:r>
            <a:r>
              <a:rPr kumimoji="1" lang="ja-JP" altLang="en-US" sz="1400" dirty="0" smtClean="0"/>
              <a:t>月</a:t>
            </a:r>
            <a:r>
              <a:rPr kumimoji="1" lang="en-US" altLang="ja-JP" sz="1400" dirty="0" smtClean="0"/>
              <a:t>9</a:t>
            </a:r>
            <a:r>
              <a:rPr kumimoji="1" lang="ja-JP" altLang="en-US" sz="1400" dirty="0" smtClean="0"/>
              <a:t>日を「第二波」、</a:t>
            </a:r>
            <a:r>
              <a:rPr kumimoji="1" lang="en-US" altLang="ja-JP" sz="1400" dirty="0" smtClean="0"/>
              <a:t>10</a:t>
            </a:r>
            <a:r>
              <a:rPr kumimoji="1" lang="ja-JP" altLang="en-US" sz="1400" dirty="0" smtClean="0"/>
              <a:t>月</a:t>
            </a:r>
            <a:r>
              <a:rPr kumimoji="1" lang="en-US" altLang="ja-JP" sz="1400" dirty="0" smtClean="0"/>
              <a:t>10</a:t>
            </a:r>
            <a:r>
              <a:rPr kumimoji="1" lang="ja-JP" altLang="en-US" sz="1400" dirty="0" smtClean="0"/>
              <a:t>日以降を「第三波」と総称して分析</a:t>
            </a:r>
            <a:endParaRPr kumimoji="1" lang="ja-JP" altLang="en-US" sz="1400" dirty="0"/>
          </a:p>
        </p:txBody>
      </p:sp>
      <p:pic>
        <p:nvPicPr>
          <p:cNvPr id="6" name="図 5"/>
          <p:cNvPicPr>
            <a:picLocks noChangeAspect="1"/>
          </p:cNvPicPr>
          <p:nvPr/>
        </p:nvPicPr>
        <p:blipFill>
          <a:blip r:embed="rId4"/>
          <a:stretch>
            <a:fillRect/>
          </a:stretch>
        </p:blipFill>
        <p:spPr>
          <a:xfrm>
            <a:off x="-713052" y="4189869"/>
            <a:ext cx="3657917" cy="2194750"/>
          </a:xfrm>
          <a:prstGeom prst="rect">
            <a:avLst/>
          </a:prstGeom>
        </p:spPr>
      </p:pic>
      <p:pic>
        <p:nvPicPr>
          <p:cNvPr id="7" name="図 6"/>
          <p:cNvPicPr>
            <a:picLocks noChangeAspect="1"/>
          </p:cNvPicPr>
          <p:nvPr/>
        </p:nvPicPr>
        <p:blipFill>
          <a:blip r:embed="rId5"/>
          <a:stretch>
            <a:fillRect/>
          </a:stretch>
        </p:blipFill>
        <p:spPr>
          <a:xfrm>
            <a:off x="2262723" y="4355427"/>
            <a:ext cx="2158171" cy="2274005"/>
          </a:xfrm>
          <a:prstGeom prst="rect">
            <a:avLst/>
          </a:prstGeom>
        </p:spPr>
      </p:pic>
      <p:pic>
        <p:nvPicPr>
          <p:cNvPr id="8" name="図 7"/>
          <p:cNvPicPr>
            <a:picLocks noChangeAspect="1"/>
          </p:cNvPicPr>
          <p:nvPr/>
        </p:nvPicPr>
        <p:blipFill>
          <a:blip r:embed="rId6"/>
          <a:stretch>
            <a:fillRect/>
          </a:stretch>
        </p:blipFill>
        <p:spPr>
          <a:xfrm>
            <a:off x="3597888" y="4164088"/>
            <a:ext cx="2987299" cy="2316681"/>
          </a:xfrm>
          <a:prstGeom prst="rect">
            <a:avLst/>
          </a:prstGeom>
        </p:spPr>
      </p:pic>
      <p:pic>
        <p:nvPicPr>
          <p:cNvPr id="9" name="図 8"/>
          <p:cNvPicPr>
            <a:picLocks noChangeAspect="1"/>
          </p:cNvPicPr>
          <p:nvPr/>
        </p:nvPicPr>
        <p:blipFill>
          <a:blip r:embed="rId7"/>
          <a:stretch>
            <a:fillRect/>
          </a:stretch>
        </p:blipFill>
        <p:spPr>
          <a:xfrm>
            <a:off x="5993416" y="4069364"/>
            <a:ext cx="2243522" cy="2145978"/>
          </a:xfrm>
          <a:prstGeom prst="rect">
            <a:avLst/>
          </a:prstGeom>
        </p:spPr>
      </p:pic>
      <p:pic>
        <p:nvPicPr>
          <p:cNvPr id="3" name="図 2"/>
          <p:cNvPicPr>
            <a:picLocks noChangeAspect="1"/>
          </p:cNvPicPr>
          <p:nvPr/>
        </p:nvPicPr>
        <p:blipFill>
          <a:blip r:embed="rId8"/>
          <a:stretch>
            <a:fillRect/>
          </a:stretch>
        </p:blipFill>
        <p:spPr>
          <a:xfrm>
            <a:off x="4937452" y="1447299"/>
            <a:ext cx="2420196" cy="2075236"/>
          </a:xfrm>
          <a:prstGeom prst="rect">
            <a:avLst/>
          </a:prstGeom>
        </p:spPr>
      </p:pic>
      <p:pic>
        <p:nvPicPr>
          <p:cNvPr id="4" name="図 3"/>
          <p:cNvPicPr>
            <a:picLocks noChangeAspect="1"/>
          </p:cNvPicPr>
          <p:nvPr/>
        </p:nvPicPr>
        <p:blipFill>
          <a:blip r:embed="rId9"/>
          <a:stretch>
            <a:fillRect/>
          </a:stretch>
        </p:blipFill>
        <p:spPr>
          <a:xfrm>
            <a:off x="8848659" y="1397733"/>
            <a:ext cx="2488025" cy="2133397"/>
          </a:xfrm>
          <a:prstGeom prst="rect">
            <a:avLst/>
          </a:prstGeom>
        </p:spPr>
      </p:pic>
      <p:pic>
        <p:nvPicPr>
          <p:cNvPr id="11" name="図 10"/>
          <p:cNvPicPr>
            <a:picLocks noChangeAspect="1"/>
          </p:cNvPicPr>
          <p:nvPr/>
        </p:nvPicPr>
        <p:blipFill>
          <a:blip r:embed="rId10"/>
          <a:stretch>
            <a:fillRect/>
          </a:stretch>
        </p:blipFill>
        <p:spPr>
          <a:xfrm>
            <a:off x="7928881" y="4161132"/>
            <a:ext cx="2353260" cy="2219136"/>
          </a:xfrm>
          <a:prstGeom prst="rect">
            <a:avLst/>
          </a:prstGeom>
        </p:spPr>
      </p:pic>
      <p:pic>
        <p:nvPicPr>
          <p:cNvPr id="12" name="図 11"/>
          <p:cNvPicPr>
            <a:picLocks noChangeAspect="1"/>
          </p:cNvPicPr>
          <p:nvPr/>
        </p:nvPicPr>
        <p:blipFill>
          <a:blip r:embed="rId11"/>
          <a:stretch>
            <a:fillRect/>
          </a:stretch>
        </p:blipFill>
        <p:spPr>
          <a:xfrm>
            <a:off x="10108098" y="4156219"/>
            <a:ext cx="1877731" cy="2152075"/>
          </a:xfrm>
          <a:prstGeom prst="rect">
            <a:avLst/>
          </a:prstGeom>
        </p:spPr>
      </p:pic>
    </p:spTree>
    <p:extLst>
      <p:ext uri="{BB962C8B-B14F-4D97-AF65-F5344CB8AC3E}">
        <p14:creationId xmlns:p14="http://schemas.microsoft.com/office/powerpoint/2010/main" val="1375122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437278" y="2081156"/>
            <a:ext cx="1464091"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22" name="角丸四角形 221"/>
          <p:cNvSpPr/>
          <p:nvPr/>
        </p:nvSpPr>
        <p:spPr>
          <a:xfrm>
            <a:off x="10502557" y="4517424"/>
            <a:ext cx="1425102" cy="616769"/>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6" name="角丸四角形 95"/>
          <p:cNvSpPr/>
          <p:nvPr/>
        </p:nvSpPr>
        <p:spPr>
          <a:xfrm>
            <a:off x="7417457" y="3295850"/>
            <a:ext cx="1831442" cy="93867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0712" y="2712083"/>
            <a:ext cx="1283586"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陽性患者</a:t>
            </a:r>
            <a:endParaRPr kumimoji="1" lang="en-US" altLang="ja-JP" dirty="0" smtClean="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13,872</a:t>
            </a:r>
            <a:r>
              <a:rPr lang="ja-JP" altLang="en-US" dirty="0" smtClean="0">
                <a:latin typeface="Meiryo UI" panose="020B0604030504040204" pitchFamily="50" charset="-128"/>
                <a:ea typeface="Meiryo UI" panose="020B0604030504040204" pitchFamily="50" charset="-128"/>
              </a:rPr>
              <a:t>名</a:t>
            </a:r>
            <a:endParaRPr kumimoji="1" lang="ja-JP" altLang="en-US"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1420183" y="2244307"/>
            <a:ext cx="703270" cy="7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405874" y="2984458"/>
            <a:ext cx="642635" cy="79811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57789" y="1540125"/>
            <a:ext cx="1724329"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自宅・宿泊療養</a:t>
            </a:r>
            <a:endParaRPr kumimoji="1" lang="en-US" altLang="ja-JP" sz="14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459324" y="1951059"/>
            <a:ext cx="1679557"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入院療養　</a:t>
            </a:r>
            <a:endParaRPr kumimoji="1" lang="en-US" altLang="ja-JP" dirty="0" smtClean="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893311" y="1079238"/>
            <a:ext cx="1130125"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療養解除</a:t>
            </a:r>
            <a:endParaRPr kumimoji="1" lang="en-US" altLang="ja-JP" sz="1400" dirty="0" smtClean="0">
              <a:latin typeface="Meiryo UI" panose="020B0604030504040204" pitchFamily="50" charset="-128"/>
              <a:ea typeface="Meiryo UI" panose="020B0604030504040204" pitchFamily="50" charset="-128"/>
            </a:endParaRPr>
          </a:p>
        </p:txBody>
      </p:sp>
      <p:cxnSp>
        <p:nvCxnSpPr>
          <p:cNvPr id="49" name="直線コネクタ 48"/>
          <p:cNvCxnSpPr/>
          <p:nvPr/>
        </p:nvCxnSpPr>
        <p:spPr>
          <a:xfrm flipV="1">
            <a:off x="5403795" y="1323750"/>
            <a:ext cx="638448" cy="310677"/>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004730" y="2179344"/>
            <a:ext cx="1706726"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軽症・調査中</a:t>
            </a:r>
            <a:endParaRPr kumimoji="1" lang="en-US" altLang="ja-JP"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1996619" y="1910229"/>
            <a:ext cx="1706726"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無症状</a:t>
            </a:r>
            <a:endParaRPr kumimoji="1" lang="en-US" altLang="ja-JP" dirty="0" smtClean="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101819" y="3478724"/>
            <a:ext cx="1446542"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110</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H="1" flipV="1">
            <a:off x="6368912" y="2282108"/>
            <a:ext cx="241458" cy="2167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807626" y="2637396"/>
            <a:ext cx="1758290"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重症化　</a:t>
            </a:r>
            <a:r>
              <a:rPr lang="en-US" altLang="ja-JP" dirty="0">
                <a:latin typeface="Meiryo UI" panose="020B0604030504040204" pitchFamily="50" charset="-128"/>
                <a:ea typeface="Meiryo UI" panose="020B0604030504040204" pitchFamily="50" charset="-128"/>
              </a:rPr>
              <a:t>302</a:t>
            </a:r>
            <a:r>
              <a:rPr lang="ja-JP" altLang="en-US" dirty="0" smtClean="0">
                <a:latin typeface="Meiryo UI" panose="020B0604030504040204" pitchFamily="50" charset="-128"/>
                <a:ea typeface="Meiryo UI" panose="020B0604030504040204" pitchFamily="50" charset="-128"/>
              </a:rPr>
              <a:t>名</a:t>
            </a:r>
            <a:endParaRPr lang="en-US" altLang="ja-JP" dirty="0" smtClean="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96726" y="3810401"/>
            <a:ext cx="3822977" cy="395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346835" y="3442751"/>
            <a:ext cx="1933765"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入院療養</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重症</a:t>
            </a:r>
            <a:r>
              <a:rPr lang="en-US" altLang="ja-JP" dirty="0" smtClean="0">
                <a:latin typeface="Meiryo UI" panose="020B0604030504040204" pitchFamily="50" charset="-128"/>
                <a:ea typeface="Meiryo UI" panose="020B0604030504040204" pitchFamily="50" charset="-128"/>
              </a:rPr>
              <a:t>)</a:t>
            </a:r>
          </a:p>
          <a:p>
            <a:pPr algn="ctr"/>
            <a:r>
              <a:rPr lang="en-US" altLang="ja-JP" dirty="0">
                <a:latin typeface="Meiryo UI" panose="020B0604030504040204" pitchFamily="50" charset="-128"/>
                <a:ea typeface="Meiryo UI" panose="020B0604030504040204" pitchFamily="50" charset="-128"/>
              </a:rPr>
              <a:t>412</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92118" y="2123561"/>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72" idx="3"/>
            <a:endCxn id="222" idx="1"/>
          </p:cNvCxnSpPr>
          <p:nvPr/>
        </p:nvCxnSpPr>
        <p:spPr>
          <a:xfrm>
            <a:off x="9280600" y="3765917"/>
            <a:ext cx="1221957" cy="1059892"/>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460893" y="3827962"/>
            <a:ext cx="1477448"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116</a:t>
            </a:r>
            <a:r>
              <a:rPr lang="ja-JP" altLang="en-US" dirty="0" smtClean="0">
                <a:latin typeface="Meiryo UI" panose="020B0604030504040204" pitchFamily="50" charset="-128"/>
                <a:ea typeface="Meiryo UI" panose="020B0604030504040204" pitchFamily="50" charset="-128"/>
              </a:rPr>
              <a:t>名　</a:t>
            </a:r>
            <a:endParaRPr lang="en-US" altLang="ja-JP" dirty="0" smtClean="0">
              <a:latin typeface="Meiryo UI" panose="020B0604030504040204" pitchFamily="50" charset="-128"/>
              <a:ea typeface="Meiryo UI" panose="020B0604030504040204" pitchFamily="50" charset="-128"/>
            </a:endParaRPr>
          </a:p>
        </p:txBody>
      </p:sp>
      <p:cxnSp>
        <p:nvCxnSpPr>
          <p:cNvPr id="104" name="直線コネクタ 103"/>
          <p:cNvCxnSpPr>
            <a:stCxn id="72" idx="3"/>
            <a:endCxn id="217" idx="1"/>
          </p:cNvCxnSpPr>
          <p:nvPr/>
        </p:nvCxnSpPr>
        <p:spPr>
          <a:xfrm>
            <a:off x="9280600" y="3765917"/>
            <a:ext cx="1180293" cy="47850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99099" y="4634563"/>
            <a:ext cx="1568270"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死亡</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rPr>
              <a:t>名</a:t>
            </a:r>
            <a:endParaRPr lang="en-US" altLang="ja-JP" baseline="64000" dirty="0" smtClean="0">
              <a:latin typeface="Meiryo UI" panose="020B0604030504040204" pitchFamily="50" charset="-128"/>
              <a:ea typeface="Meiryo UI" panose="020B0604030504040204" pitchFamily="50" charset="-128"/>
            </a:endParaRPr>
          </a:p>
        </p:txBody>
      </p:sp>
      <p:cxnSp>
        <p:nvCxnSpPr>
          <p:cNvPr id="112" name="直線コネクタ 111"/>
          <p:cNvCxnSpPr>
            <a:stCxn id="82" idx="1"/>
            <a:endCxn id="72" idx="3"/>
          </p:cNvCxnSpPr>
          <p:nvPr/>
        </p:nvCxnSpPr>
        <p:spPr>
          <a:xfrm flipH="1">
            <a:off x="9280600" y="3444855"/>
            <a:ext cx="1172438" cy="321062"/>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422874" y="3038864"/>
            <a:ext cx="1555306" cy="707886"/>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入院中</a:t>
            </a:r>
            <a:endParaRPr lang="en-US" altLang="ja-JP"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軽症中等症：</a:t>
            </a:r>
            <a:r>
              <a:rPr lang="en-US" altLang="ja-JP" sz="1100" dirty="0">
                <a:latin typeface="Meiryo UI" panose="020B0604030504040204" pitchFamily="50" charset="-128"/>
                <a:ea typeface="Meiryo UI" panose="020B0604030504040204" pitchFamily="50" charset="-128"/>
              </a:rPr>
              <a:t>104</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重症：</a:t>
            </a:r>
            <a:r>
              <a:rPr lang="en-US" altLang="ja-JP" sz="1100" dirty="0" smtClean="0">
                <a:latin typeface="Meiryo UI" panose="020B0604030504040204" pitchFamily="50" charset="-128"/>
                <a:ea typeface="Meiryo UI" panose="020B0604030504040204" pitchFamily="50" charset="-128"/>
              </a:rPr>
              <a:t>158</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p:txBody>
      </p:sp>
      <p:cxnSp>
        <p:nvCxnSpPr>
          <p:cNvPr id="127" name="直線コネクタ 126"/>
          <p:cNvCxnSpPr>
            <a:stCxn id="213" idx="1"/>
            <a:endCxn id="42" idx="3"/>
          </p:cNvCxnSpPr>
          <p:nvPr/>
        </p:nvCxnSpPr>
        <p:spPr>
          <a:xfrm flipH="1" flipV="1">
            <a:off x="9195098" y="2096954"/>
            <a:ext cx="1242180" cy="287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95098" y="2105567"/>
            <a:ext cx="334579" cy="51633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58868" y="1590903"/>
            <a:ext cx="1436607"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10467472" y="2194458"/>
            <a:ext cx="1782062"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死亡　</a:t>
            </a:r>
            <a:r>
              <a:rPr lang="en-US" altLang="ja-JP" sz="1600" dirty="0">
                <a:latin typeface="Meiryo UI" panose="020B0604030504040204" pitchFamily="50" charset="-128"/>
                <a:ea typeface="Meiryo UI" panose="020B0604030504040204" pitchFamily="50" charset="-128"/>
              </a:rPr>
              <a:t>145</a:t>
            </a:r>
            <a:r>
              <a:rPr lang="ja-JP" altLang="en-US" sz="1600" dirty="0" smtClean="0">
                <a:latin typeface="Meiryo UI" panose="020B0604030504040204" pitchFamily="50" charset="-128"/>
                <a:ea typeface="Meiryo UI" panose="020B0604030504040204" pitchFamily="50" charset="-128"/>
              </a:rPr>
              <a:t>名</a:t>
            </a:r>
            <a:r>
              <a:rPr lang="en-US" altLang="ja-JP" sz="1600" baseline="50000" dirty="0" smtClean="0">
                <a:latin typeface="Meiryo UI" panose="020B0604030504040204" pitchFamily="50" charset="-128"/>
                <a:ea typeface="Meiryo UI" panose="020B0604030504040204" pitchFamily="50" charset="-128"/>
              </a:rPr>
              <a:t>※</a:t>
            </a:r>
            <a:endParaRPr lang="en-US" altLang="ja-JP" sz="1600" baseline="500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9079243" y="2592374"/>
            <a:ext cx="1176092"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入院中</a:t>
            </a:r>
            <a:endParaRPr kumimoji="1" lang="en-US" altLang="ja-JP" dirty="0" smtClean="0">
              <a:latin typeface="Meiryo UI" panose="020B0604030504040204" pitchFamily="50" charset="-128"/>
              <a:ea typeface="Meiryo UI" panose="020B0604030504040204" pitchFamily="50" charset="-128"/>
            </a:endParaRPr>
          </a:p>
        </p:txBody>
      </p:sp>
      <p:cxnSp>
        <p:nvCxnSpPr>
          <p:cNvPr id="157" name="直線コネクタ 156"/>
          <p:cNvCxnSpPr>
            <a:stCxn id="42" idx="3"/>
            <a:endCxn id="212" idx="1"/>
          </p:cNvCxnSpPr>
          <p:nvPr/>
        </p:nvCxnSpPr>
        <p:spPr>
          <a:xfrm flipV="1">
            <a:off x="9195098" y="1778341"/>
            <a:ext cx="1243608" cy="31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6961502" y="3131622"/>
            <a:ext cx="458202" cy="408413"/>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438706" y="1493220"/>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7" name="角丸四角形 216"/>
          <p:cNvSpPr/>
          <p:nvPr/>
        </p:nvSpPr>
        <p:spPr>
          <a:xfrm>
            <a:off x="10444186" y="3758663"/>
            <a:ext cx="1479269" cy="73722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27" name="直線コネクタ 226"/>
          <p:cNvCxnSpPr/>
          <p:nvPr/>
        </p:nvCxnSpPr>
        <p:spPr>
          <a:xfrm flipH="1" flipV="1">
            <a:off x="5370224" y="1843394"/>
            <a:ext cx="411939" cy="119885"/>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764219" y="2515214"/>
            <a:ext cx="1845105" cy="61018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41" name="直線コネクタ 240"/>
          <p:cNvCxnSpPr/>
          <p:nvPr/>
        </p:nvCxnSpPr>
        <p:spPr>
          <a:xfrm flipV="1">
            <a:off x="3584304" y="1876874"/>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117457" y="1801817"/>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5" name="テキスト ボックス 244"/>
          <p:cNvSpPr txBox="1"/>
          <p:nvPr/>
        </p:nvSpPr>
        <p:spPr>
          <a:xfrm>
            <a:off x="2318522" y="1626182"/>
            <a:ext cx="1079142" cy="276999"/>
          </a:xfrm>
          <a:prstGeom prst="rect">
            <a:avLst/>
          </a:prstGeom>
          <a:solidFill>
            <a:schemeClr val="lt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sp>
        <p:nvSpPr>
          <p:cNvPr id="247" name="角丸四角形 246"/>
          <p:cNvSpPr/>
          <p:nvPr/>
        </p:nvSpPr>
        <p:spPr>
          <a:xfrm>
            <a:off x="2062818" y="3358414"/>
            <a:ext cx="1533908" cy="86782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5" name="テキスト ボックス 234"/>
          <p:cNvSpPr txBox="1"/>
          <p:nvPr/>
        </p:nvSpPr>
        <p:spPr>
          <a:xfrm>
            <a:off x="2311804" y="3172803"/>
            <a:ext cx="1079142" cy="276999"/>
          </a:xfrm>
          <a:prstGeom prst="rect">
            <a:avLst/>
          </a:prstGeom>
          <a:solidFill>
            <a:schemeClr val="bg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cxnSp>
        <p:nvCxnSpPr>
          <p:cNvPr id="64" name="直線コネクタ 63"/>
          <p:cNvCxnSpPr>
            <a:stCxn id="42" idx="1"/>
          </p:cNvCxnSpPr>
          <p:nvPr/>
        </p:nvCxnSpPr>
        <p:spPr>
          <a:xfrm flipH="1" flipV="1">
            <a:off x="6896854" y="2095822"/>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941387" y="1913276"/>
            <a:ext cx="1300746"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入院療養等　</a:t>
            </a:r>
            <a:endParaRPr kumimoji="1" lang="en-US" altLang="ja-JP" sz="1600"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7969759" y="1743095"/>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212568" y="2634266"/>
            <a:ext cx="1207615" cy="8585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584531" y="4212152"/>
            <a:ext cx="161725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重症率：</a:t>
            </a:r>
            <a:r>
              <a:rPr lang="en-US" altLang="ja-JP" sz="1600" b="1" dirty="0">
                <a:latin typeface="Meiryo UI" panose="020B0604030504040204" pitchFamily="50" charset="-128"/>
                <a:ea typeface="Meiryo UI" panose="020B0604030504040204" pitchFamily="50" charset="-128"/>
              </a:rPr>
              <a:t>3.0</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p:txBody>
      </p:sp>
      <p:sp>
        <p:nvSpPr>
          <p:cNvPr id="81" name="正方形/長方形 80"/>
          <p:cNvSpPr/>
          <p:nvPr/>
        </p:nvSpPr>
        <p:spPr>
          <a:xfrm>
            <a:off x="3690060" y="3236003"/>
            <a:ext cx="2895577" cy="577081"/>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重症の定義</a:t>
            </a:r>
            <a:endParaRPr lang="en-US" altLang="ja-JP"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重症病床における</a:t>
            </a:r>
            <a:r>
              <a:rPr lang="en-US" altLang="ja-JP" sz="1050" dirty="0" smtClean="0">
                <a:latin typeface="Meiryo UI" panose="020B0604030504040204" pitchFamily="50" charset="-128"/>
                <a:ea typeface="Meiryo UI" panose="020B0604030504040204" pitchFamily="50" charset="-128"/>
              </a:rPr>
              <a:t>ICU</a:t>
            </a:r>
            <a:r>
              <a:rPr lang="ja-JP" altLang="en-US" sz="1050" dirty="0" smtClean="0">
                <a:latin typeface="Meiryo UI" panose="020B0604030504040204" pitchFamily="50" charset="-128"/>
                <a:ea typeface="Meiryo UI" panose="020B0604030504040204" pitchFamily="50" charset="-128"/>
              </a:rPr>
              <a:t>入室、</a:t>
            </a:r>
            <a:r>
              <a:rPr lang="ja-JP" altLang="en-US" sz="1050" dirty="0">
                <a:latin typeface="Meiryo UI" panose="020B0604030504040204" pitchFamily="50" charset="-128"/>
                <a:ea typeface="Meiryo UI" panose="020B0604030504040204" pitchFamily="50" charset="-128"/>
              </a:rPr>
              <a:t>人工呼吸器装着</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ECMO</a:t>
            </a:r>
            <a:r>
              <a:rPr lang="ja-JP" altLang="en-US" sz="1050" dirty="0" smtClean="0">
                <a:latin typeface="Meiryo UI" panose="020B0604030504040204" pitchFamily="50" charset="-128"/>
                <a:ea typeface="Meiryo UI" panose="020B0604030504040204" pitchFamily="50" charset="-128"/>
              </a:rPr>
              <a:t>使用</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のいずれかとした</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7385" y="3520963"/>
            <a:ext cx="1707519"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(10/</a:t>
            </a:r>
            <a:r>
              <a:rPr lang="en-US" altLang="ja-JP" sz="1100" dirty="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12/13</a:t>
            </a:r>
            <a:r>
              <a:rPr lang="ja-JP" altLang="en-US" sz="1100" dirty="0" smtClean="0">
                <a:latin typeface="Meiryo UI" panose="020B0604030504040204" pitchFamily="50" charset="-128"/>
                <a:ea typeface="Meiryo UI" panose="020B0604030504040204" pitchFamily="50" charset="-128"/>
              </a:rPr>
              <a:t>判明分</a:t>
            </a:r>
            <a:r>
              <a:rPr lang="en-US" altLang="ja-JP" sz="1100" dirty="0" smtClean="0">
                <a:latin typeface="Meiryo UI" panose="020B0604030504040204" pitchFamily="50" charset="-128"/>
                <a:ea typeface="Meiryo UI" panose="020B0604030504040204" pitchFamily="50" charset="-128"/>
              </a:rPr>
              <a:t>)</a:t>
            </a:r>
          </a:p>
        </p:txBody>
      </p:sp>
      <p:sp>
        <p:nvSpPr>
          <p:cNvPr id="88" name="テキスト ボックス 87"/>
          <p:cNvSpPr txBox="1"/>
          <p:nvPr/>
        </p:nvSpPr>
        <p:spPr>
          <a:xfrm>
            <a:off x="-14948" y="1323750"/>
            <a:ext cx="249299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重症及び死亡例の経過</a:t>
            </a:r>
            <a:endParaRPr kumimoji="1" lang="ja-JP" altLang="en-US" b="1" dirty="0">
              <a:latin typeface="Meiryo UI" panose="020B0604030504040204" pitchFamily="50" charset="-128"/>
              <a:ea typeface="Meiryo UI" panose="020B0604030504040204" pitchFamily="50" charset="-128"/>
            </a:endParaRPr>
          </a:p>
        </p:txBody>
      </p:sp>
      <p:sp>
        <p:nvSpPr>
          <p:cNvPr id="82" name="角丸四角形 81"/>
          <p:cNvSpPr/>
          <p:nvPr/>
        </p:nvSpPr>
        <p:spPr>
          <a:xfrm>
            <a:off x="10439752" y="3033508"/>
            <a:ext cx="1459141" cy="71324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10255335" y="5598009"/>
            <a:ext cx="1956551"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死亡</a:t>
            </a:r>
            <a:r>
              <a:rPr lang="ja-JP" altLang="en-US" sz="1600" b="1" dirty="0" smtClean="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179</a:t>
            </a:r>
            <a:r>
              <a:rPr lang="ja-JP" altLang="en-US" sz="1600" b="1" dirty="0" smtClean="0">
                <a:latin typeface="Meiryo UI" panose="020B0604030504040204" pitchFamily="50" charset="-128"/>
                <a:ea typeface="Meiryo UI" panose="020B0604030504040204" pitchFamily="50" charset="-128"/>
              </a:rPr>
              <a:t>名</a:t>
            </a:r>
            <a:endParaRPr lang="ja-JP" altLang="en-US" sz="1600" b="1" dirty="0">
              <a:latin typeface="Meiryo UI" panose="020B0604030504040204" pitchFamily="50" charset="-128"/>
              <a:ea typeface="Meiryo UI" panose="020B0604030504040204" pitchFamily="50" charset="-128"/>
            </a:endParaRPr>
          </a:p>
        </p:txBody>
      </p:sp>
      <p:sp>
        <p:nvSpPr>
          <p:cNvPr id="76" name="正方形/長方形 75"/>
          <p:cNvSpPr/>
          <p:nvPr/>
        </p:nvSpPr>
        <p:spPr>
          <a:xfrm>
            <a:off x="10437278" y="5923285"/>
            <a:ext cx="1624163" cy="369332"/>
          </a:xfrm>
          <a:prstGeom prst="rect">
            <a:avLst/>
          </a:prstGeom>
          <a:ln w="41275" cmpd="sng">
            <a:solidFill>
              <a:srgbClr val="FF0000"/>
            </a:solidFill>
          </a:ln>
        </p:spPr>
        <p:txBody>
          <a:bodyPr wrap="none">
            <a:spAutoFit/>
          </a:bodyPr>
          <a:lstStyle/>
          <a:p>
            <a:r>
              <a:rPr lang="ja-JP" altLang="en-US" b="1" dirty="0">
                <a:latin typeface="Meiryo UI" panose="020B0604030504040204" pitchFamily="50" charset="-128"/>
                <a:ea typeface="Meiryo UI" panose="020B0604030504040204" pitchFamily="50" charset="-128"/>
              </a:rPr>
              <a:t>死亡率</a:t>
            </a:r>
            <a:r>
              <a:rPr lang="en-US" altLang="ja-JP" b="1" dirty="0" smtClean="0">
                <a:latin typeface="Meiryo UI" panose="020B0604030504040204" pitchFamily="50" charset="-128"/>
                <a:ea typeface="Meiryo UI" panose="020B0604030504040204" pitchFamily="50" charset="-128"/>
              </a:rPr>
              <a:t>:1.3%</a:t>
            </a:r>
            <a:endParaRPr lang="en-US" altLang="ja-JP"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14948" y="2086"/>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重症及び死亡事例のまとめ（</a:t>
            </a:r>
            <a:r>
              <a:rPr lang="en-US" altLang="ja-JP" sz="2400" b="1" dirty="0" smtClean="0">
                <a:latin typeface="UD デジタル 教科書体 NP-B" panose="02020700000000000000" pitchFamily="18" charset="-128"/>
                <a:ea typeface="UD デジタル 教科書体 NP-B" panose="02020700000000000000" pitchFamily="18" charset="-128"/>
              </a:rPr>
              <a:t>12</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13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156742" y="6448616"/>
            <a:ext cx="2743200" cy="365125"/>
          </a:xfrm>
        </p:spPr>
        <p:txBody>
          <a:bodyPr/>
          <a:lstStyle/>
          <a:p>
            <a:fld id="{0B62D5CB-8769-475A-9BC8-A2F17E2F558B}" type="slidenum">
              <a:rPr kumimoji="1" lang="ja-JP" altLang="en-US" smtClean="0"/>
              <a:t>28</a:t>
            </a:fld>
            <a:endParaRPr kumimoji="1" lang="ja-JP" altLang="en-US" dirty="0"/>
          </a:p>
        </p:txBody>
      </p:sp>
      <p:sp>
        <p:nvSpPr>
          <p:cNvPr id="60" name="テキスト ボックス 59"/>
          <p:cNvSpPr txBox="1"/>
          <p:nvPr/>
        </p:nvSpPr>
        <p:spPr>
          <a:xfrm>
            <a:off x="193533" y="4662137"/>
            <a:ext cx="3833101"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全国と大阪府の陽性者数と死亡者数（死亡率）の比較</a:t>
            </a:r>
            <a:endParaRPr kumimoji="1" lang="ja-JP" altLang="en-US" sz="1200" dirty="0">
              <a:latin typeface="Meiryo UI" panose="020B0604030504040204" pitchFamily="50" charset="-128"/>
              <a:ea typeface="Meiryo UI" panose="020B0604030504040204" pitchFamily="50" charset="-128"/>
            </a:endParaRPr>
          </a:p>
        </p:txBody>
      </p:sp>
      <p:sp>
        <p:nvSpPr>
          <p:cNvPr id="5" name="角丸四角形吹き出し 4"/>
          <p:cNvSpPr/>
          <p:nvPr/>
        </p:nvSpPr>
        <p:spPr>
          <a:xfrm>
            <a:off x="8293116" y="4872774"/>
            <a:ext cx="1803963" cy="614984"/>
          </a:xfrm>
          <a:prstGeom prst="wedgeRoundRectCallout">
            <a:avLst>
              <a:gd name="adj1" fmla="val 44881"/>
              <a:gd name="adj2" fmla="val -885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291854" y="4900228"/>
            <a:ext cx="1797287" cy="523220"/>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重症から死亡：</a:t>
            </a:r>
            <a:r>
              <a:rPr lang="en-US" altLang="ja-JP" sz="1400" b="1" dirty="0">
                <a:latin typeface="Meiryo UI" panose="020B0604030504040204" pitchFamily="50" charset="-128"/>
                <a:ea typeface="Meiryo UI" panose="020B0604030504040204" pitchFamily="50" charset="-128"/>
              </a:rPr>
              <a:t>34</a:t>
            </a:r>
            <a:r>
              <a:rPr kumimoji="1" lang="ja-JP" altLang="en-US" sz="1400" b="1" dirty="0" smtClean="0">
                <a:latin typeface="Meiryo UI" panose="020B0604030504040204" pitchFamily="50" charset="-128"/>
                <a:ea typeface="Meiryo UI" panose="020B0604030504040204" pitchFamily="50" charset="-128"/>
              </a:rPr>
              <a:t>名</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8.3</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flipH="1">
            <a:off x="10442445" y="5151085"/>
            <a:ext cx="1734607" cy="415498"/>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陽性判明時に死亡されて</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いた事例</a:t>
            </a:r>
            <a:r>
              <a:rPr kumimoji="1" lang="en-US" altLang="ja-JP" sz="1000" dirty="0" smtClean="0">
                <a:latin typeface="Meiryo UI" panose="020B0604030504040204" pitchFamily="50" charset="-128"/>
                <a:ea typeface="Meiryo UI" panose="020B0604030504040204" pitchFamily="50" charset="-128"/>
              </a:rPr>
              <a:t>(N=17)</a:t>
            </a:r>
            <a:r>
              <a:rPr kumimoji="1" lang="ja-JP" altLang="en-US" sz="1000" dirty="0" smtClean="0">
                <a:latin typeface="Meiryo UI" panose="020B0604030504040204" pitchFamily="50" charset="-128"/>
                <a:ea typeface="Meiryo UI" panose="020B0604030504040204" pitchFamily="50" charset="-128"/>
              </a:rPr>
              <a:t>含む。</a:t>
            </a:r>
            <a:endParaRPr kumimoji="1" lang="ja-JP" altLang="en-US" sz="1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258632" y="4741696"/>
            <a:ext cx="7198314" cy="2073375"/>
          </a:xfrm>
          <a:prstGeom prst="rect">
            <a:avLst/>
          </a:prstGeom>
        </p:spPr>
      </p:pic>
    </p:spTree>
    <p:extLst>
      <p:ext uri="{BB962C8B-B14F-4D97-AF65-F5344CB8AC3E}">
        <p14:creationId xmlns:p14="http://schemas.microsoft.com/office/powerpoint/2010/main" val="2695805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0168" y="2479569"/>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a:t>
            </a:r>
            <a:r>
              <a:rPr lang="ja-JP" altLang="en-US" sz="1200" dirty="0"/>
              <a:t>死</a:t>
            </a:r>
            <a:r>
              <a:rPr lang="ja-JP" altLang="en-US" sz="1200" dirty="0" smtClean="0"/>
              <a:t>亡</a:t>
            </a:r>
            <a:r>
              <a:rPr lang="ja-JP" altLang="en-US" sz="1200" dirty="0"/>
              <a:t>者</a:t>
            </a:r>
            <a:r>
              <a:rPr kumimoji="1" lang="ja-JP" altLang="en-US" sz="1200" dirty="0" smtClean="0"/>
              <a:t>の割合：</a:t>
            </a:r>
            <a:r>
              <a:rPr lang="en-US" altLang="ja-JP" sz="1200" dirty="0"/>
              <a:t>8.3</a:t>
            </a:r>
            <a:r>
              <a:rPr kumimoji="1" lang="en-US" altLang="ja-JP" sz="1200" dirty="0" smtClean="0"/>
              <a:t>%</a:t>
            </a:r>
          </a:p>
          <a:p>
            <a:r>
              <a:rPr lang="ja-JP" altLang="en-US" sz="1200" dirty="0" smtClean="0"/>
              <a:t>全陽性者数に占める</a:t>
            </a:r>
            <a:r>
              <a:rPr lang="ja-JP" altLang="en-US" sz="1200" dirty="0"/>
              <a:t>死</a:t>
            </a:r>
            <a:r>
              <a:rPr lang="ja-JP" altLang="en-US" sz="1200" dirty="0" smtClean="0"/>
              <a:t>亡</a:t>
            </a:r>
            <a:r>
              <a:rPr lang="ja-JP" altLang="en-US" sz="1200" dirty="0"/>
              <a:t>者</a:t>
            </a:r>
            <a:r>
              <a:rPr lang="ja-JP" altLang="en-US" sz="1200" dirty="0" smtClean="0"/>
              <a:t>の割合：</a:t>
            </a:r>
            <a:r>
              <a:rPr lang="en-US" altLang="ja-JP" sz="1200" dirty="0"/>
              <a:t>4.9</a:t>
            </a:r>
            <a:r>
              <a:rPr lang="en-US" altLang="ja-JP" sz="1200" dirty="0" smtClean="0"/>
              <a:t>%</a:t>
            </a:r>
            <a:endParaRPr kumimoji="1" lang="ja-JP" altLang="en-US" sz="1200" dirty="0"/>
          </a:p>
        </p:txBody>
      </p:sp>
      <p:sp>
        <p:nvSpPr>
          <p:cNvPr id="19" name="テキスト ボックス 18"/>
          <p:cNvSpPr txBox="1"/>
          <p:nvPr/>
        </p:nvSpPr>
        <p:spPr>
          <a:xfrm>
            <a:off x="4475760" y="2473629"/>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a:t>
            </a:r>
            <a:r>
              <a:rPr lang="ja-JP" altLang="en-US" sz="1200" dirty="0" smtClean="0"/>
              <a:t>死亡者</a:t>
            </a:r>
            <a:r>
              <a:rPr kumimoji="1" lang="ja-JP" altLang="en-US" sz="1200" dirty="0" smtClean="0"/>
              <a:t>の割合：</a:t>
            </a:r>
            <a:r>
              <a:rPr lang="en-US" altLang="ja-JP" sz="1200" dirty="0"/>
              <a:t>3.5</a:t>
            </a:r>
            <a:r>
              <a:rPr kumimoji="1" lang="en-US" altLang="ja-JP" sz="1200" dirty="0" smtClean="0"/>
              <a:t>%</a:t>
            </a:r>
          </a:p>
          <a:p>
            <a:r>
              <a:rPr lang="ja-JP" altLang="en-US" sz="1200" dirty="0" smtClean="0"/>
              <a:t>全陽性者数に占める</a:t>
            </a:r>
            <a:r>
              <a:rPr lang="ja-JP" altLang="en-US" sz="1200" dirty="0"/>
              <a:t>死</a:t>
            </a:r>
            <a:r>
              <a:rPr lang="ja-JP" altLang="en-US" sz="1200" dirty="0" smtClean="0"/>
              <a:t>亡</a:t>
            </a:r>
            <a:r>
              <a:rPr lang="ja-JP" altLang="en-US" sz="1200" dirty="0"/>
              <a:t>者</a:t>
            </a:r>
            <a:r>
              <a:rPr lang="ja-JP" altLang="en-US" sz="1200" dirty="0" smtClean="0"/>
              <a:t>の割合：</a:t>
            </a:r>
            <a:r>
              <a:rPr lang="en-US" altLang="ja-JP" sz="1200" dirty="0"/>
              <a:t>1.5</a:t>
            </a:r>
            <a:r>
              <a:rPr lang="en-US" altLang="ja-JP" sz="1200" dirty="0" smtClean="0"/>
              <a:t>%</a:t>
            </a:r>
            <a:endParaRPr kumimoji="1" lang="ja-JP" altLang="en-US" sz="1200" dirty="0"/>
          </a:p>
        </p:txBody>
      </p:sp>
      <p:sp>
        <p:nvSpPr>
          <p:cNvPr id="2" name="テキスト ボックス 1"/>
          <p:cNvSpPr txBox="1"/>
          <p:nvPr/>
        </p:nvSpPr>
        <p:spPr>
          <a:xfrm>
            <a:off x="211316" y="6520985"/>
            <a:ext cx="10142520"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100" dirty="0" smtClean="0">
                <a:latin typeface="Meiryo UI" panose="020B0604030504040204" pitchFamily="50" charset="-128"/>
                <a:ea typeface="Meiryo UI" panose="020B0604030504040204" pitchFamily="50" charset="-128"/>
              </a:rPr>
              <a:t>COPD</a:t>
            </a:r>
            <a:r>
              <a:rPr lang="ja-JP" altLang="en-US" sz="1100" dirty="0" smtClean="0">
                <a:latin typeface="Meiryo UI" panose="020B0604030504040204" pitchFamily="50" charset="-128"/>
                <a:ea typeface="Meiryo UI" panose="020B0604030504040204" pitchFamily="50" charset="-128"/>
              </a:rPr>
              <a:t>等）、透析患者、</a:t>
            </a:r>
            <a:r>
              <a:rPr lang="ja-JP" altLang="en-US" sz="1100" dirty="0">
                <a:latin typeface="Meiryo UI" panose="020B0604030504040204" pitchFamily="50" charset="-128"/>
                <a:ea typeface="Meiryo UI" panose="020B0604030504040204" pitchFamily="50" charset="-128"/>
              </a:rPr>
              <a:t>免疫</a:t>
            </a:r>
            <a:r>
              <a:rPr lang="ja-JP" altLang="en-US" sz="1100" dirty="0" smtClean="0">
                <a:latin typeface="Meiryo UI" panose="020B0604030504040204" pitchFamily="50" charset="-128"/>
                <a:ea typeface="Meiryo UI" panose="020B0604030504040204" pitchFamily="50" charset="-128"/>
              </a:rPr>
              <a:t>抑制剤や抗がん剤等を用いている患者）</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666937" y="4426173"/>
            <a:ext cx="1345240"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a:latin typeface="Meiryo UI" panose="020B0604030504040204" pitchFamily="50" charset="-128"/>
                <a:ea typeface="Meiryo UI" panose="020B0604030504040204" pitchFamily="50" charset="-128"/>
              </a:rPr>
              <a:t>76.9</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a:latin typeface="Meiryo UI" panose="020B0604030504040204" pitchFamily="50" charset="-128"/>
                <a:ea typeface="Meiryo UI" panose="020B0604030504040204" pitchFamily="50" charset="-128"/>
              </a:rPr>
              <a:t>97.2</a:t>
            </a:r>
            <a:r>
              <a:rPr lang="en-US" altLang="ja-JP" sz="800" dirty="0" smtClean="0">
                <a:latin typeface="Meiryo UI" panose="020B0604030504040204" pitchFamily="50" charset="-128"/>
                <a:ea typeface="Meiryo UI" panose="020B0604030504040204" pitchFamily="50" charset="-128"/>
              </a:rPr>
              <a:t>%</a:t>
            </a:r>
          </a:p>
        </p:txBody>
      </p:sp>
      <p:sp>
        <p:nvSpPr>
          <p:cNvPr id="23" name="テキスト ボックス 22"/>
          <p:cNvSpPr txBox="1"/>
          <p:nvPr/>
        </p:nvSpPr>
        <p:spPr>
          <a:xfrm>
            <a:off x="2701520" y="4426173"/>
            <a:ext cx="1345240"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a:latin typeface="Meiryo UI" panose="020B0604030504040204" pitchFamily="50" charset="-128"/>
                <a:ea typeface="Meiryo UI" panose="020B0604030504040204" pitchFamily="50" charset="-128"/>
              </a:rPr>
              <a:t>73.8</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93.1%</a:t>
            </a:r>
          </a:p>
        </p:txBody>
      </p:sp>
      <p:sp>
        <p:nvSpPr>
          <p:cNvPr id="22" name="正方形/長方形 21"/>
          <p:cNvSpPr/>
          <p:nvPr/>
        </p:nvSpPr>
        <p:spPr>
          <a:xfrm>
            <a:off x="0" y="242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死亡</a:t>
            </a:r>
            <a:r>
              <a:rPr lang="ja-JP" altLang="en-US" sz="2400" b="1" dirty="0" smtClean="0">
                <a:latin typeface="UD デジタル 教科書体 NP-B" panose="02020700000000000000" pitchFamily="18" charset="-128"/>
                <a:ea typeface="UD デジタル 教科書体 NP-B" panose="02020700000000000000" pitchFamily="18" charset="-128"/>
              </a:rPr>
              <a:t>者のまとめ（</a:t>
            </a:r>
            <a:r>
              <a:rPr lang="en-US" altLang="ja-JP" sz="2400" b="1" dirty="0">
                <a:latin typeface="UD デジタル 教科書体 NP-B" panose="02020700000000000000" pitchFamily="18" charset="-128"/>
                <a:ea typeface="UD デジタル 教科書体 NP-B" panose="02020700000000000000" pitchFamily="18" charset="-128"/>
              </a:rPr>
              <a:t>12</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13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0" name="スライド番号プレースホルダー 2"/>
          <p:cNvSpPr>
            <a:spLocks noGrp="1"/>
          </p:cNvSpPr>
          <p:nvPr>
            <p:ph type="sldNum" sz="quarter" idx="12"/>
          </p:nvPr>
        </p:nvSpPr>
        <p:spPr>
          <a:xfrm>
            <a:off x="9402016" y="6419295"/>
            <a:ext cx="2743200" cy="365125"/>
          </a:xfrm>
        </p:spPr>
        <p:txBody>
          <a:bodyPr/>
          <a:lstStyle/>
          <a:p>
            <a:fld id="{0B62D5CB-8769-475A-9BC8-A2F17E2F558B}" type="slidenum">
              <a:rPr kumimoji="1" lang="ja-JP" altLang="en-US" smtClean="0"/>
              <a:t>29</a:t>
            </a:fld>
            <a:endParaRPr kumimoji="1" lang="ja-JP" altLang="en-US" dirty="0"/>
          </a:p>
        </p:txBody>
      </p:sp>
      <p:sp>
        <p:nvSpPr>
          <p:cNvPr id="26" name="正方形/長方形 25"/>
          <p:cNvSpPr/>
          <p:nvPr/>
        </p:nvSpPr>
        <p:spPr>
          <a:xfrm>
            <a:off x="1027237" y="1076828"/>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第一波（</a:t>
            </a:r>
            <a:r>
              <a:rPr lang="en-US" altLang="ja-JP" b="1" dirty="0" smtClean="0">
                <a:latin typeface="Meiryo UI" panose="020B0604030504040204" pitchFamily="50" charset="-128"/>
                <a:ea typeface="Meiryo UI" panose="020B0604030504040204" pitchFamily="50" charset="-128"/>
              </a:rPr>
              <a:t>6/13</a:t>
            </a:r>
            <a:r>
              <a:rPr lang="ja-JP" altLang="en-US" b="1" dirty="0" smtClean="0">
                <a:latin typeface="Meiryo UI" panose="020B0604030504040204" pitchFamily="50" charset="-128"/>
                <a:ea typeface="Meiryo UI" panose="020B0604030504040204" pitchFamily="50" charset="-128"/>
              </a:rPr>
              <a:t>まで）</a:t>
            </a:r>
            <a:endParaRPr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956871" y="1062516"/>
            <a:ext cx="320244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第二波（</a:t>
            </a:r>
            <a:r>
              <a:rPr lang="en-US" altLang="ja-JP" b="1" dirty="0" smtClean="0">
                <a:latin typeface="Meiryo UI" panose="020B0604030504040204" pitchFamily="50" charset="-128"/>
                <a:ea typeface="Meiryo UI" panose="020B0604030504040204" pitchFamily="50" charset="-128"/>
              </a:rPr>
              <a:t>6/14</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10/9</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261025" y="1069328"/>
            <a:ext cx="3750859" cy="5355782"/>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2" name="正方形/長方形 31"/>
          <p:cNvSpPr/>
          <p:nvPr/>
        </p:nvSpPr>
        <p:spPr>
          <a:xfrm>
            <a:off x="4272121" y="1076828"/>
            <a:ext cx="3750859" cy="5355782"/>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3" name="正方形/長方形 32"/>
          <p:cNvSpPr/>
          <p:nvPr/>
        </p:nvSpPr>
        <p:spPr>
          <a:xfrm>
            <a:off x="257196" y="1070264"/>
            <a:ext cx="3750859" cy="5355782"/>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4" name="正方形/長方形 33"/>
          <p:cNvSpPr/>
          <p:nvPr/>
        </p:nvSpPr>
        <p:spPr>
          <a:xfrm>
            <a:off x="8902361" y="1068825"/>
            <a:ext cx="2902951"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以降）</a:t>
            </a:r>
            <a:endParaRPr lang="ja-JP" altLang="en-US"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446841" y="2473628"/>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a:t>2.2</a:t>
            </a:r>
            <a:r>
              <a:rPr kumimoji="1" lang="en-US" altLang="ja-JP" sz="1200" dirty="0" smtClean="0"/>
              <a:t>%</a:t>
            </a:r>
          </a:p>
          <a:p>
            <a:r>
              <a:rPr lang="ja-JP" altLang="en-US" sz="1200" dirty="0" smtClean="0"/>
              <a:t>全陽性者数に占める重症者の割合：</a:t>
            </a:r>
            <a:r>
              <a:rPr lang="en-US" altLang="ja-JP" sz="1200" dirty="0" smtClean="0"/>
              <a:t>1.3%</a:t>
            </a:r>
            <a:endParaRPr kumimoji="1" lang="ja-JP" altLang="en-US" sz="1200" dirty="0"/>
          </a:p>
        </p:txBody>
      </p:sp>
      <p:sp>
        <p:nvSpPr>
          <p:cNvPr id="39" name="テキスト ボックス 38"/>
          <p:cNvSpPr txBox="1"/>
          <p:nvPr/>
        </p:nvSpPr>
        <p:spPr>
          <a:xfrm>
            <a:off x="10674469" y="4426173"/>
            <a:ext cx="1345240"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a:latin typeface="Meiryo UI" panose="020B0604030504040204" pitchFamily="50" charset="-128"/>
                <a:ea typeface="Meiryo UI" panose="020B0604030504040204" pitchFamily="50" charset="-128"/>
              </a:rPr>
              <a:t>77.5</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a:t>
            </a:r>
            <a:r>
              <a:rPr lang="ja-JP" altLang="en-US" sz="800" dirty="0">
                <a:latin typeface="Meiryo UI" panose="020B0604030504040204" pitchFamily="50" charset="-128"/>
                <a:ea typeface="Meiryo UI" panose="020B0604030504040204" pitchFamily="50" charset="-128"/>
              </a:rPr>
              <a:t>以上</a:t>
            </a:r>
            <a:r>
              <a:rPr lang="ja-JP" altLang="en-US" sz="800" dirty="0" smtClean="0">
                <a:latin typeface="Meiryo UI" panose="020B0604030504040204" pitchFamily="50" charset="-128"/>
                <a:ea typeface="Meiryo UI" panose="020B0604030504040204" pitchFamily="50" charset="-128"/>
              </a:rPr>
              <a:t>の割合：</a:t>
            </a:r>
            <a:r>
              <a:rPr lang="en-US" altLang="ja-JP" sz="800" dirty="0">
                <a:latin typeface="Meiryo UI" panose="020B0604030504040204" pitchFamily="50" charset="-128"/>
                <a:ea typeface="Meiryo UI" panose="020B0604030504040204" pitchFamily="50" charset="-128"/>
              </a:rPr>
              <a:t>97.2</a:t>
            </a:r>
            <a:r>
              <a:rPr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1904981" y="488965"/>
            <a:ext cx="10287019" cy="307777"/>
          </a:xfrm>
          <a:prstGeom prst="rect">
            <a:avLst/>
          </a:prstGeom>
          <a:noFill/>
        </p:spPr>
        <p:txBody>
          <a:bodyPr wrap="square" rtlCol="0">
            <a:spAutoFit/>
          </a:bodyPr>
          <a:lstStyle/>
          <a:p>
            <a:r>
              <a:rPr kumimoji="1" lang="en-US" altLang="ja-JP" sz="1400" dirty="0" smtClean="0"/>
              <a:t>※</a:t>
            </a:r>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29</a:t>
            </a:r>
            <a:r>
              <a:rPr kumimoji="1" lang="ja-JP" altLang="en-US" sz="1400" dirty="0" smtClean="0"/>
              <a:t>日から</a:t>
            </a:r>
            <a:r>
              <a:rPr kumimoji="1" lang="en-US" altLang="ja-JP" sz="1400" dirty="0" smtClean="0"/>
              <a:t>6</a:t>
            </a:r>
            <a:r>
              <a:rPr kumimoji="1" lang="ja-JP" altLang="en-US" sz="1400" dirty="0" smtClean="0"/>
              <a:t>月</a:t>
            </a:r>
            <a:r>
              <a:rPr kumimoji="1" lang="en-US" altLang="ja-JP" sz="1400" dirty="0" smtClean="0"/>
              <a:t>13</a:t>
            </a:r>
            <a:r>
              <a:rPr kumimoji="1" lang="ja-JP" altLang="en-US" sz="1400" dirty="0" smtClean="0"/>
              <a:t>日を「</a:t>
            </a:r>
            <a:r>
              <a:rPr kumimoji="1" lang="ja-JP" altLang="en-US" sz="1400" dirty="0"/>
              <a:t>第一波</a:t>
            </a:r>
            <a:r>
              <a:rPr kumimoji="1" lang="ja-JP" altLang="en-US" sz="1400" dirty="0" smtClean="0"/>
              <a:t>」、</a:t>
            </a:r>
            <a:r>
              <a:rPr kumimoji="1" lang="en-US" altLang="ja-JP" sz="1400" dirty="0" smtClean="0"/>
              <a:t>6</a:t>
            </a:r>
            <a:r>
              <a:rPr kumimoji="1" lang="ja-JP" altLang="en-US" sz="1400" dirty="0" smtClean="0"/>
              <a:t>月</a:t>
            </a:r>
            <a:r>
              <a:rPr kumimoji="1" lang="en-US" altLang="ja-JP" sz="1400" dirty="0" smtClean="0"/>
              <a:t>14</a:t>
            </a:r>
            <a:r>
              <a:rPr kumimoji="1" lang="ja-JP" altLang="en-US" sz="1400" dirty="0" smtClean="0"/>
              <a:t>日から</a:t>
            </a:r>
            <a:r>
              <a:rPr kumimoji="1" lang="en-US" altLang="ja-JP" sz="1400" dirty="0" smtClean="0"/>
              <a:t>10</a:t>
            </a:r>
            <a:r>
              <a:rPr kumimoji="1" lang="ja-JP" altLang="en-US" sz="1400" dirty="0" smtClean="0"/>
              <a:t>月</a:t>
            </a:r>
            <a:r>
              <a:rPr kumimoji="1" lang="en-US" altLang="ja-JP" sz="1400" dirty="0" smtClean="0"/>
              <a:t>9</a:t>
            </a:r>
            <a:r>
              <a:rPr kumimoji="1" lang="ja-JP" altLang="en-US" sz="1400" dirty="0" smtClean="0"/>
              <a:t>日を「第二波」、</a:t>
            </a:r>
            <a:r>
              <a:rPr kumimoji="1" lang="en-US" altLang="ja-JP" sz="1400" dirty="0" smtClean="0"/>
              <a:t>10</a:t>
            </a:r>
            <a:r>
              <a:rPr kumimoji="1" lang="ja-JP" altLang="en-US" sz="1400" dirty="0" smtClean="0"/>
              <a:t>月</a:t>
            </a:r>
            <a:r>
              <a:rPr kumimoji="1" lang="en-US" altLang="ja-JP" sz="1400" dirty="0" smtClean="0"/>
              <a:t>10</a:t>
            </a:r>
            <a:r>
              <a:rPr kumimoji="1" lang="ja-JP" altLang="en-US" sz="1400" dirty="0" smtClean="0"/>
              <a:t>日以降を「第三波」と総称して分析</a:t>
            </a:r>
            <a:endParaRPr kumimoji="1" lang="ja-JP" altLang="en-US" sz="1400" dirty="0"/>
          </a:p>
        </p:txBody>
      </p:sp>
      <p:pic>
        <p:nvPicPr>
          <p:cNvPr id="11" name="図 10"/>
          <p:cNvPicPr>
            <a:picLocks noChangeAspect="1"/>
          </p:cNvPicPr>
          <p:nvPr/>
        </p:nvPicPr>
        <p:blipFill>
          <a:blip r:embed="rId3"/>
          <a:stretch>
            <a:fillRect/>
          </a:stretch>
        </p:blipFill>
        <p:spPr>
          <a:xfrm>
            <a:off x="676083" y="1412924"/>
            <a:ext cx="2910265" cy="1082933"/>
          </a:xfrm>
          <a:prstGeom prst="rect">
            <a:avLst/>
          </a:prstGeom>
        </p:spPr>
      </p:pic>
      <p:pic>
        <p:nvPicPr>
          <p:cNvPr id="12" name="図 11"/>
          <p:cNvPicPr>
            <a:picLocks noChangeAspect="1"/>
          </p:cNvPicPr>
          <p:nvPr/>
        </p:nvPicPr>
        <p:blipFill>
          <a:blip r:embed="rId4"/>
          <a:stretch>
            <a:fillRect/>
          </a:stretch>
        </p:blipFill>
        <p:spPr>
          <a:xfrm>
            <a:off x="4748424" y="1396588"/>
            <a:ext cx="2912669" cy="1083827"/>
          </a:xfrm>
          <a:prstGeom prst="rect">
            <a:avLst/>
          </a:prstGeom>
        </p:spPr>
      </p:pic>
      <p:pic>
        <p:nvPicPr>
          <p:cNvPr id="14" name="図 13"/>
          <p:cNvPicPr>
            <a:picLocks noChangeAspect="1"/>
          </p:cNvPicPr>
          <p:nvPr/>
        </p:nvPicPr>
        <p:blipFill>
          <a:blip r:embed="rId5"/>
          <a:stretch>
            <a:fillRect/>
          </a:stretch>
        </p:blipFill>
        <p:spPr>
          <a:xfrm>
            <a:off x="8695789" y="1408790"/>
            <a:ext cx="2861641" cy="1064839"/>
          </a:xfrm>
          <a:prstGeom prst="rect">
            <a:avLst/>
          </a:prstGeom>
        </p:spPr>
      </p:pic>
      <p:pic>
        <p:nvPicPr>
          <p:cNvPr id="3" name="図 2"/>
          <p:cNvPicPr>
            <a:picLocks noChangeAspect="1"/>
          </p:cNvPicPr>
          <p:nvPr/>
        </p:nvPicPr>
        <p:blipFill>
          <a:blip r:embed="rId6"/>
          <a:stretch>
            <a:fillRect/>
          </a:stretch>
        </p:blipFill>
        <p:spPr>
          <a:xfrm>
            <a:off x="353932" y="2783401"/>
            <a:ext cx="3328704" cy="2243522"/>
          </a:xfrm>
          <a:prstGeom prst="rect">
            <a:avLst/>
          </a:prstGeom>
        </p:spPr>
      </p:pic>
      <p:pic>
        <p:nvPicPr>
          <p:cNvPr id="4" name="図 3"/>
          <p:cNvPicPr>
            <a:picLocks noChangeAspect="1"/>
          </p:cNvPicPr>
          <p:nvPr/>
        </p:nvPicPr>
        <p:blipFill>
          <a:blip r:embed="rId7"/>
          <a:stretch>
            <a:fillRect/>
          </a:stretch>
        </p:blipFill>
        <p:spPr>
          <a:xfrm>
            <a:off x="612682" y="4354512"/>
            <a:ext cx="2731245" cy="2042337"/>
          </a:xfrm>
          <a:prstGeom prst="rect">
            <a:avLst/>
          </a:prstGeom>
        </p:spPr>
      </p:pic>
      <p:pic>
        <p:nvPicPr>
          <p:cNvPr id="6" name="図 5"/>
          <p:cNvPicPr>
            <a:picLocks noChangeAspect="1"/>
          </p:cNvPicPr>
          <p:nvPr/>
        </p:nvPicPr>
        <p:blipFill>
          <a:blip r:embed="rId8"/>
          <a:stretch>
            <a:fillRect/>
          </a:stretch>
        </p:blipFill>
        <p:spPr>
          <a:xfrm>
            <a:off x="4873646" y="2703708"/>
            <a:ext cx="2444708" cy="2152075"/>
          </a:xfrm>
          <a:prstGeom prst="rect">
            <a:avLst/>
          </a:prstGeom>
        </p:spPr>
      </p:pic>
      <p:pic>
        <p:nvPicPr>
          <p:cNvPr id="7" name="図 6"/>
          <p:cNvPicPr>
            <a:picLocks noChangeAspect="1"/>
          </p:cNvPicPr>
          <p:nvPr/>
        </p:nvPicPr>
        <p:blipFill>
          <a:blip r:embed="rId9"/>
          <a:stretch>
            <a:fillRect/>
          </a:stretch>
        </p:blipFill>
        <p:spPr>
          <a:xfrm>
            <a:off x="4873646" y="4563023"/>
            <a:ext cx="2420322" cy="1896020"/>
          </a:xfrm>
          <a:prstGeom prst="rect">
            <a:avLst/>
          </a:prstGeom>
        </p:spPr>
      </p:pic>
      <p:pic>
        <p:nvPicPr>
          <p:cNvPr id="8" name="図 7"/>
          <p:cNvPicPr>
            <a:picLocks noChangeAspect="1"/>
          </p:cNvPicPr>
          <p:nvPr/>
        </p:nvPicPr>
        <p:blipFill>
          <a:blip r:embed="rId10"/>
          <a:stretch>
            <a:fillRect/>
          </a:stretch>
        </p:blipFill>
        <p:spPr>
          <a:xfrm>
            <a:off x="8837193" y="2651862"/>
            <a:ext cx="2578832" cy="2176461"/>
          </a:xfrm>
          <a:prstGeom prst="rect">
            <a:avLst/>
          </a:prstGeom>
        </p:spPr>
      </p:pic>
      <p:pic>
        <p:nvPicPr>
          <p:cNvPr id="9" name="図 8"/>
          <p:cNvPicPr>
            <a:picLocks noChangeAspect="1"/>
          </p:cNvPicPr>
          <p:nvPr/>
        </p:nvPicPr>
        <p:blipFill>
          <a:blip r:embed="rId11"/>
          <a:stretch>
            <a:fillRect/>
          </a:stretch>
        </p:blipFill>
        <p:spPr>
          <a:xfrm>
            <a:off x="8895569" y="4278925"/>
            <a:ext cx="2560542" cy="2109399"/>
          </a:xfrm>
          <a:prstGeom prst="rect">
            <a:avLst/>
          </a:prstGeom>
        </p:spPr>
      </p:pic>
    </p:spTree>
    <p:extLst>
      <p:ext uri="{BB962C8B-B14F-4D97-AF65-F5344CB8AC3E}">
        <p14:creationId xmlns:p14="http://schemas.microsoft.com/office/powerpoint/2010/main" val="4005422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5898" y="730067"/>
            <a:ext cx="11760203" cy="454801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203020" y="86991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graphicFrame>
        <p:nvGraphicFramePr>
          <p:cNvPr id="8" name="コンテンツ プレースホルダー 3"/>
          <p:cNvGraphicFramePr>
            <a:graphicFrameLocks/>
          </p:cNvGraphicFramePr>
          <p:nvPr>
            <p:extLst/>
          </p:nvPr>
        </p:nvGraphicFramePr>
        <p:xfrm>
          <a:off x="706203" y="5816995"/>
          <a:ext cx="10897481" cy="884759"/>
        </p:xfrm>
        <a:graphic>
          <a:graphicData uri="http://schemas.openxmlformats.org/drawingml/2006/table">
            <a:tbl>
              <a:tblPr firstRow="1" bandRow="1">
                <a:tableStyleId>{5C22544A-7EE6-4342-B048-85BDC9FD1C3A}</a:tableStyleId>
              </a:tblPr>
              <a:tblGrid>
                <a:gridCol w="852141">
                  <a:extLst>
                    <a:ext uri="{9D8B030D-6E8A-4147-A177-3AD203B41FA5}">
                      <a16:colId xmlns:a16="http://schemas.microsoft.com/office/drawing/2014/main" val="2990677588"/>
                    </a:ext>
                  </a:extLst>
                </a:gridCol>
                <a:gridCol w="5022670">
                  <a:extLst>
                    <a:ext uri="{9D8B030D-6E8A-4147-A177-3AD203B41FA5}">
                      <a16:colId xmlns:a16="http://schemas.microsoft.com/office/drawing/2014/main" val="3257139658"/>
                    </a:ext>
                  </a:extLst>
                </a:gridCol>
                <a:gridCol w="5022670">
                  <a:extLst>
                    <a:ext uri="{9D8B030D-6E8A-4147-A177-3AD203B41FA5}">
                      <a16:colId xmlns:a16="http://schemas.microsoft.com/office/drawing/2014/main" val="3371878168"/>
                    </a:ext>
                  </a:extLst>
                </a:gridCol>
              </a:tblGrid>
              <a:tr h="275159">
                <a:tc rowSpan="2">
                  <a:txBody>
                    <a:bodyPr/>
                    <a:lstStyle/>
                    <a:p>
                      <a:pPr algn="ctr">
                        <a:spcAft>
                          <a:spcPts val="0"/>
                        </a:spcAft>
                      </a:pPr>
                      <a:r>
                        <a:rPr lang="ja-JP" altLang="en-US"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公表する</a:t>
                      </a:r>
                      <a:endParaRPr lang="en-US" altLang="ja-JP"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spcAft>
                          <a:spcPts val="0"/>
                        </a:spcAft>
                      </a:pPr>
                      <a:r>
                        <a:rPr lang="ja-JP" altLang="en-US"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陽性率の</a:t>
                      </a:r>
                      <a:endParaRPr lang="en-US" altLang="ja-JP"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spcAft>
                          <a:spcPts val="0"/>
                        </a:spcAft>
                      </a:pPr>
                      <a:r>
                        <a:rPr lang="ja-JP" altLang="en-US"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算出方法</a:t>
                      </a:r>
                      <a:endParaRPr lang="ja-JP" sz="11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変更前（～</a:t>
                      </a:r>
                      <a:r>
                        <a:rPr lang="en-US" altLang="ja-JP"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12</a:t>
                      </a:r>
                      <a:r>
                        <a:rPr lang="ja-JP" altLang="en-US"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a:t>
                      </a:r>
                      <a:r>
                        <a:rPr lang="en-US" altLang="ja-JP"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15</a:t>
                      </a:r>
                      <a:r>
                        <a:rPr lang="ja-JP" altLang="en-US"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日）</a:t>
                      </a:r>
                      <a:endParaRPr lang="ja-JP" sz="11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kumimoji="1" lang="ja-JP" sz="1100" kern="1200" dirty="0" smtClean="0">
                          <a:effectLst/>
                          <a:latin typeface="UD デジタル 教科書体 NK-B" panose="02020700000000000000" pitchFamily="18" charset="-128"/>
                          <a:ea typeface="UD デジタル 教科書体 NK-B" panose="02020700000000000000" pitchFamily="18" charset="-128"/>
                        </a:rPr>
                        <a:t>変更後</a:t>
                      </a:r>
                      <a:r>
                        <a:rPr kumimoji="1" lang="ja-JP" altLang="en-US" sz="1100" kern="1200" dirty="0" smtClean="0">
                          <a:effectLst/>
                          <a:latin typeface="UD デジタル 教科書体 NK-B" panose="02020700000000000000" pitchFamily="18" charset="-128"/>
                          <a:ea typeface="UD デジタル 教科書体 NK-B" panose="02020700000000000000" pitchFamily="18" charset="-128"/>
                        </a:rPr>
                        <a:t>（</a:t>
                      </a:r>
                      <a:r>
                        <a:rPr kumimoji="1" lang="en-US" altLang="ja-JP" sz="1100" kern="1200" dirty="0" smtClean="0">
                          <a:effectLst/>
                          <a:latin typeface="UD デジタル 教科書体 NK-B" panose="02020700000000000000" pitchFamily="18" charset="-128"/>
                          <a:ea typeface="UD デジタル 教科書体 NK-B" panose="02020700000000000000" pitchFamily="18" charset="-128"/>
                        </a:rPr>
                        <a:t>12</a:t>
                      </a:r>
                      <a:r>
                        <a:rPr kumimoji="1" lang="ja-JP" altLang="en-US" sz="1100" kern="1200" dirty="0" smtClean="0">
                          <a:effectLst/>
                          <a:latin typeface="UD デジタル 教科書体 NK-B" panose="02020700000000000000" pitchFamily="18" charset="-128"/>
                          <a:ea typeface="UD デジタル 教科書体 NK-B" panose="02020700000000000000" pitchFamily="18" charset="-128"/>
                        </a:rPr>
                        <a:t>月</a:t>
                      </a:r>
                      <a:r>
                        <a:rPr kumimoji="1" lang="en-US" altLang="ja-JP" sz="1100" kern="1200" dirty="0" smtClean="0">
                          <a:effectLst/>
                          <a:latin typeface="UD デジタル 教科書体 NK-B" panose="02020700000000000000" pitchFamily="18" charset="-128"/>
                          <a:ea typeface="UD デジタル 教科書体 NK-B" panose="02020700000000000000" pitchFamily="18" charset="-128"/>
                        </a:rPr>
                        <a:t>16</a:t>
                      </a:r>
                      <a:r>
                        <a:rPr kumimoji="1" lang="ja-JP" altLang="en-US" sz="1100" kern="1200" dirty="0" smtClean="0">
                          <a:effectLst/>
                          <a:latin typeface="UD デジタル 教科書体 NK-B" panose="02020700000000000000" pitchFamily="18" charset="-128"/>
                          <a:ea typeface="UD デジタル 教科書体 NK-B" panose="02020700000000000000" pitchFamily="18" charset="-128"/>
                        </a:rPr>
                        <a:t>日～）</a:t>
                      </a:r>
                      <a:endParaRPr lang="ja-JP" sz="11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60383988"/>
                  </a:ext>
                </a:extLst>
              </a:tr>
              <a:tr h="579470">
                <a:tc vMerge="1">
                  <a:txBody>
                    <a:bodyPr/>
                    <a:lstStyle/>
                    <a:p>
                      <a:pPr algn="just">
                        <a:lnSpc>
                          <a:spcPts val="1600"/>
                        </a:lnSpc>
                        <a:spcAft>
                          <a:spcPts val="0"/>
                        </a:spcAft>
                      </a:pPr>
                      <a:endParaRPr lang="ja-JP" sz="11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lnSpc>
                          <a:spcPts val="1600"/>
                        </a:lnSpc>
                        <a:spcAft>
                          <a:spcPts val="0"/>
                        </a:spcAft>
                      </a:pPr>
                      <a:endParaRPr lang="ja-JP" sz="11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l">
                        <a:lnSpc>
                          <a:spcPts val="1600"/>
                        </a:lnSpc>
                        <a:spcAft>
                          <a:spcPts val="0"/>
                        </a:spcAft>
                      </a:pPr>
                      <a:endParaRPr lang="en-US" altLang="ja-JP" sz="1100" kern="100" dirty="0" smtClean="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l">
                        <a:lnSpc>
                          <a:spcPts val="1600"/>
                        </a:lnSpc>
                        <a:spcAft>
                          <a:spcPts val="0"/>
                        </a:spcAft>
                      </a:pPr>
                      <a:endParaRPr lang="en-US" altLang="ja-JP" sz="1100" u="none" kern="100" baseline="0" dirty="0" smtClean="0">
                        <a:solidFill>
                          <a:schemeClr val="dk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l">
                        <a:lnSpc>
                          <a:spcPts val="1600"/>
                        </a:lnSpc>
                        <a:spcAft>
                          <a:spcPts val="0"/>
                        </a:spcAft>
                      </a:pPr>
                      <a:r>
                        <a:rPr lang="ja-JP" altLang="en-US" sz="1100" u="none" kern="100" baseline="0" dirty="0" smtClean="0">
                          <a:solidFill>
                            <a:schemeClr val="dk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endParaRPr lang="ja-JP" sz="11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65274183"/>
                  </a:ext>
                </a:extLst>
              </a:tr>
            </a:tbl>
          </a:graphicData>
        </a:graphic>
      </p:graphicFrame>
      <p:sp>
        <p:nvSpPr>
          <p:cNvPr id="9" name="正方形/長方形 8"/>
          <p:cNvSpPr/>
          <p:nvPr/>
        </p:nvSpPr>
        <p:spPr>
          <a:xfrm>
            <a:off x="360609" y="5324553"/>
            <a:ext cx="11605114" cy="461665"/>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　陽性率の算出について、</a:t>
            </a:r>
            <a:r>
              <a:rPr lang="ja-JP" altLang="en-US" sz="1200" dirty="0">
                <a:latin typeface="メイリオ" panose="020B0604030504040204" pitchFamily="50" charset="-128"/>
                <a:ea typeface="メイリオ" panose="020B0604030504040204" pitchFamily="50" charset="-128"/>
              </a:rPr>
              <a:t>第</a:t>
            </a:r>
            <a:r>
              <a:rPr lang="en-US" altLang="ja-JP" sz="1200" dirty="0">
                <a:latin typeface="メイリオ" panose="020B0604030504040204" pitchFamily="50" charset="-128"/>
                <a:ea typeface="メイリオ" panose="020B0604030504040204" pitchFamily="50" charset="-128"/>
              </a:rPr>
              <a:t>28</a:t>
            </a:r>
            <a:r>
              <a:rPr lang="ja-JP" altLang="en-US" sz="1200" dirty="0">
                <a:latin typeface="メイリオ" panose="020B0604030504040204" pitchFamily="50" charset="-128"/>
                <a:ea typeface="メイリオ" panose="020B0604030504040204" pitchFamily="50" charset="-128"/>
              </a:rPr>
              <a:t>回新型コロナウイルス対策本部会議（</a:t>
            </a:r>
            <a:r>
              <a:rPr lang="en-US" altLang="ja-JP" sz="1200" dirty="0">
                <a:latin typeface="メイリオ" panose="020B0604030504040204" pitchFamily="50" charset="-128"/>
                <a:ea typeface="メイリオ" panose="020B0604030504040204" pitchFamily="50" charset="-128"/>
              </a:rPr>
              <a:t>11</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11</a:t>
            </a:r>
            <a:r>
              <a:rPr lang="ja-JP" altLang="en-US" sz="1200" dirty="0">
                <a:latin typeface="メイリオ" panose="020B0604030504040204" pitchFamily="50" charset="-128"/>
                <a:ea typeface="メイリオ" panose="020B0604030504040204" pitchFamily="50" charset="-128"/>
              </a:rPr>
              <a:t>日開催）にて決定された</a:t>
            </a:r>
            <a:r>
              <a:rPr lang="ja-JP" altLang="en-US" sz="1200" dirty="0" smtClean="0">
                <a:latin typeface="メイリオ" panose="020B0604030504040204" pitchFamily="50" charset="-128"/>
                <a:ea typeface="メイリオ" panose="020B0604030504040204" pitchFamily="50" charset="-128"/>
              </a:rPr>
              <a:t>とおり、府</a:t>
            </a:r>
            <a:r>
              <a:rPr lang="ja-JP" altLang="en-US" sz="1200" dirty="0">
                <a:latin typeface="メイリオ" panose="020B0604030504040204" pitchFamily="50" charset="-128"/>
                <a:ea typeface="メイリオ" panose="020B0604030504040204" pitchFamily="50" charset="-128"/>
              </a:rPr>
              <a:t>独自</a:t>
            </a:r>
            <a:r>
              <a:rPr lang="ja-JP" altLang="en-US" sz="1200" dirty="0" smtClean="0">
                <a:latin typeface="メイリオ" panose="020B0604030504040204" pitchFamily="50" charset="-128"/>
                <a:ea typeface="メイリオ" panose="020B0604030504040204" pitchFamily="50" charset="-128"/>
              </a:rPr>
              <a:t>シテム</a:t>
            </a:r>
            <a:r>
              <a:rPr lang="ja-JP" altLang="en-US" sz="1200" dirty="0">
                <a:latin typeface="メイリオ" panose="020B0604030504040204" pitchFamily="50" charset="-128"/>
                <a:ea typeface="メイリオ" panose="020B0604030504040204" pitchFamily="50" charset="-128"/>
              </a:rPr>
              <a:t>（</a:t>
            </a:r>
            <a:r>
              <a:rPr lang="en-US" altLang="ja-JP" sz="1200" dirty="0" err="1" smtClean="0">
                <a:latin typeface="メイリオ" panose="020B0604030504040204" pitchFamily="50" charset="-128"/>
                <a:ea typeface="メイリオ" panose="020B0604030504040204" pitchFamily="50" charset="-128"/>
              </a:rPr>
              <a:t>kintone</a:t>
            </a:r>
            <a:r>
              <a:rPr lang="ja-JP" altLang="en-US" sz="1200" dirty="0" smtClean="0">
                <a:latin typeface="メイリオ" panose="020B0604030504040204" pitchFamily="50" charset="-128"/>
                <a:ea typeface="メイリオ" panose="020B0604030504040204" pitchFamily="50" charset="-128"/>
              </a:rPr>
              <a:t>）は</a:t>
            </a:r>
            <a:r>
              <a:rPr lang="en-US" altLang="ja-JP" sz="1200" dirty="0" smtClean="0">
                <a:latin typeface="メイリオ" panose="020B0604030504040204" pitchFamily="50" charset="-128"/>
                <a:ea typeface="メイリオ" panose="020B0604030504040204" pitchFamily="50" charset="-128"/>
              </a:rPr>
              <a:t>12</a:t>
            </a:r>
            <a:r>
              <a:rPr lang="ja-JP" altLang="en-US" sz="1200" dirty="0" smtClean="0">
                <a:latin typeface="メイリオ" panose="020B0604030504040204" pitchFamily="50" charset="-128"/>
                <a:ea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rPr>
              <a:t>14</a:t>
            </a:r>
            <a:r>
              <a:rPr lang="ja-JP" altLang="en-US" sz="1200" dirty="0" smtClean="0">
                <a:latin typeface="メイリオ" panose="020B0604030504040204" pitchFamily="50" charset="-128"/>
                <a:ea typeface="メイリオ" panose="020B0604030504040204" pitchFamily="50" charset="-128"/>
              </a:rPr>
              <a:t>日まで使用し、</a:t>
            </a:r>
            <a:endParaRPr lang="en-US" altLang="ja-JP" sz="1200" dirty="0" smtClean="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rPr>
              <a:t>12</a:t>
            </a:r>
            <a:r>
              <a:rPr lang="ja-JP" altLang="en-US" sz="1200" b="1" dirty="0" smtClean="0">
                <a:latin typeface="メイリオ" panose="020B0604030504040204" pitchFamily="50" charset="-128"/>
                <a:ea typeface="メイリオ" panose="020B0604030504040204" pitchFamily="50" charset="-128"/>
              </a:rPr>
              <a:t>月</a:t>
            </a:r>
            <a:r>
              <a:rPr lang="en-US" altLang="ja-JP" sz="1200" b="1" dirty="0" smtClean="0">
                <a:latin typeface="メイリオ" panose="020B0604030504040204" pitchFamily="50" charset="-128"/>
                <a:ea typeface="メイリオ" panose="020B0604030504040204" pitchFamily="50" charset="-128"/>
              </a:rPr>
              <a:t>15</a:t>
            </a:r>
            <a:r>
              <a:rPr lang="ja-JP" altLang="en-US" sz="1200" b="1" dirty="0" smtClean="0">
                <a:latin typeface="メイリオ" panose="020B0604030504040204" pitchFamily="50" charset="-128"/>
                <a:ea typeface="メイリオ" panose="020B0604030504040204" pitchFamily="50" charset="-128"/>
              </a:rPr>
              <a:t>日より国システム（</a:t>
            </a:r>
            <a:r>
              <a:rPr lang="en-US" altLang="ja-JP" sz="1200" b="1" dirty="0" smtClean="0">
                <a:latin typeface="メイリオ" panose="020B0604030504040204" pitchFamily="50" charset="-128"/>
                <a:ea typeface="メイリオ" panose="020B0604030504040204" pitchFamily="50" charset="-128"/>
              </a:rPr>
              <a:t>G-MIS</a:t>
            </a:r>
            <a:r>
              <a:rPr lang="ja-JP" altLang="en-US" sz="1200" b="1" dirty="0" smtClean="0">
                <a:latin typeface="メイリオ" panose="020B0604030504040204" pitchFamily="50" charset="-128"/>
                <a:ea typeface="メイリオ" panose="020B0604030504040204" pitchFamily="50" charset="-128"/>
              </a:rPr>
              <a:t>）を使用予定。</a:t>
            </a:r>
            <a:r>
              <a:rPr lang="ja-JP" altLang="en-US" sz="1200" dirty="0" smtClean="0">
                <a:latin typeface="メイリオ" panose="020B0604030504040204" pitchFamily="50" charset="-128"/>
                <a:ea typeface="メイリオ" panose="020B0604030504040204" pitchFamily="50" charset="-128"/>
              </a:rPr>
              <a:t>公表内容は</a:t>
            </a:r>
            <a:r>
              <a:rPr lang="en-US" altLang="ja-JP" sz="1200" b="1" dirty="0" smtClean="0">
                <a:latin typeface="メイリオ" panose="020B0604030504040204" pitchFamily="50" charset="-128"/>
                <a:ea typeface="メイリオ" panose="020B0604030504040204" pitchFamily="50" charset="-128"/>
              </a:rPr>
              <a:t>12</a:t>
            </a:r>
            <a:r>
              <a:rPr lang="ja-JP" altLang="en-US" sz="1200" b="1" dirty="0" smtClean="0">
                <a:latin typeface="メイリオ" panose="020B0604030504040204" pitchFamily="50" charset="-128"/>
                <a:ea typeface="メイリオ" panose="020B0604030504040204" pitchFamily="50" charset="-128"/>
              </a:rPr>
              <a:t>月</a:t>
            </a:r>
            <a:r>
              <a:rPr lang="en-US" altLang="ja-JP" sz="1200" b="1" dirty="0" smtClean="0">
                <a:latin typeface="メイリオ" panose="020B0604030504040204" pitchFamily="50" charset="-128"/>
                <a:ea typeface="メイリオ" panose="020B0604030504040204" pitchFamily="50" charset="-128"/>
              </a:rPr>
              <a:t>16</a:t>
            </a:r>
            <a:r>
              <a:rPr lang="ja-JP" altLang="en-US" sz="1200" b="1" dirty="0" smtClean="0">
                <a:latin typeface="メイリオ" panose="020B0604030504040204" pitchFamily="50" charset="-128"/>
                <a:ea typeface="メイリオ" panose="020B0604030504040204" pitchFamily="50" charset="-128"/>
              </a:rPr>
              <a:t>日から</a:t>
            </a:r>
            <a:r>
              <a:rPr lang="ja-JP" altLang="en-US" sz="1200" dirty="0" smtClean="0">
                <a:latin typeface="メイリオ" panose="020B0604030504040204" pitchFamily="50" charset="-128"/>
                <a:ea typeface="メイリオ" panose="020B0604030504040204" pitchFamily="50" charset="-128"/>
              </a:rPr>
              <a:t>変更。</a:t>
            </a:r>
            <a:endParaRPr lang="ja-JP" altLang="en-US" sz="1200" dirty="0">
              <a:latin typeface="メイリオ" panose="020B0604030504040204" pitchFamily="50" charset="-128"/>
              <a:ea typeface="メイリオ" panose="020B0604030504040204" pitchFamily="50" charset="-128"/>
            </a:endParaRPr>
          </a:p>
        </p:txBody>
      </p:sp>
      <p:cxnSp>
        <p:nvCxnSpPr>
          <p:cNvPr id="10" name="直線コネクタ 9"/>
          <p:cNvCxnSpPr/>
          <p:nvPr/>
        </p:nvCxnSpPr>
        <p:spPr>
          <a:xfrm>
            <a:off x="2390594" y="6393044"/>
            <a:ext cx="1944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474822" y="6393044"/>
            <a:ext cx="1756170" cy="261610"/>
          </a:xfrm>
          <a:prstGeom prst="rect">
            <a:avLst/>
          </a:prstGeom>
          <a:noFill/>
        </p:spPr>
        <p:txBody>
          <a:bodyPr wrap="square" rtlCol="0">
            <a:spAutoFit/>
          </a:bodyPr>
          <a:lstStyle/>
          <a:p>
            <a:r>
              <a:rPr kumimoji="1" lang="ja-JP" altLang="en-US" sz="1100" dirty="0" smtClean="0">
                <a:latin typeface="HGｺﾞｼｯｸM" panose="020B0609000000000000" pitchFamily="49" charset="-128"/>
                <a:ea typeface="HGｺﾞｼｯｸM" panose="020B0609000000000000" pitchFamily="49" charset="-128"/>
              </a:rPr>
              <a:t>（結果が判明した人数）</a:t>
            </a:r>
            <a:endParaRPr kumimoji="1" lang="ja-JP" altLang="en-US" sz="1100" dirty="0">
              <a:latin typeface="HGｺﾞｼｯｸM" panose="020B0609000000000000" pitchFamily="49" charset="-128"/>
              <a:ea typeface="HGｺﾞｼｯｸM" panose="020B0609000000000000" pitchFamily="49" charset="-128"/>
            </a:endParaRPr>
          </a:p>
        </p:txBody>
      </p:sp>
      <p:sp>
        <p:nvSpPr>
          <p:cNvPr id="13" name="テキスト ボックス 12"/>
          <p:cNvSpPr txBox="1"/>
          <p:nvPr/>
        </p:nvSpPr>
        <p:spPr>
          <a:xfrm>
            <a:off x="2367750" y="6117019"/>
            <a:ext cx="2156224" cy="261610"/>
          </a:xfrm>
          <a:prstGeom prst="rect">
            <a:avLst/>
          </a:prstGeom>
          <a:noFill/>
        </p:spPr>
        <p:txBody>
          <a:bodyPr wrap="square" rtlCol="0">
            <a:spAutoFit/>
          </a:bodyPr>
          <a:lstStyle/>
          <a:p>
            <a:r>
              <a:rPr kumimoji="1" lang="ja-JP" altLang="en-US" sz="1100" dirty="0" smtClean="0">
                <a:latin typeface="HGｺﾞｼｯｸM" panose="020B0609000000000000" pitchFamily="49" charset="-128"/>
                <a:ea typeface="HGｺﾞｼｯｸM" panose="020B0609000000000000" pitchFamily="49" charset="-128"/>
              </a:rPr>
              <a:t>（結果が陽性と判明した人数）</a:t>
            </a:r>
            <a:endParaRPr kumimoji="1" lang="ja-JP" altLang="en-US" sz="1100" dirty="0">
              <a:latin typeface="HGｺﾞｼｯｸM" panose="020B0609000000000000" pitchFamily="49" charset="-128"/>
              <a:ea typeface="HGｺﾞｼｯｸM" panose="020B0609000000000000" pitchFamily="49" charset="-128"/>
            </a:endParaRPr>
          </a:p>
        </p:txBody>
      </p:sp>
      <p:sp>
        <p:nvSpPr>
          <p:cNvPr id="14" name="テキスト ボックス 13"/>
          <p:cNvSpPr txBox="1"/>
          <p:nvPr/>
        </p:nvSpPr>
        <p:spPr>
          <a:xfrm>
            <a:off x="4415195" y="6234822"/>
            <a:ext cx="1440160" cy="261610"/>
          </a:xfrm>
          <a:prstGeom prst="rect">
            <a:avLst/>
          </a:prstGeom>
          <a:noFill/>
        </p:spPr>
        <p:txBody>
          <a:bodyPr wrap="square" rtlCol="0">
            <a:spAutoFit/>
          </a:bodyPr>
          <a:lstStyle/>
          <a:p>
            <a:r>
              <a:rPr kumimoji="1" lang="en-US" altLang="ja-JP" sz="1100" dirty="0" smtClean="0">
                <a:latin typeface="HGｺﾞｼｯｸM" panose="020B0609000000000000" pitchFamily="49" charset="-128"/>
                <a:ea typeface="HGｺﾞｼｯｸM" panose="020B0609000000000000" pitchFamily="49" charset="-128"/>
              </a:rPr>
              <a:t>×</a:t>
            </a:r>
            <a:r>
              <a:rPr kumimoji="1" lang="ja-JP" altLang="en-US" sz="1100" dirty="0" smtClean="0">
                <a:latin typeface="HGｺﾞｼｯｸM" panose="020B0609000000000000" pitchFamily="49" charset="-128"/>
                <a:ea typeface="HGｺﾞｼｯｸM" panose="020B0609000000000000" pitchFamily="49" charset="-128"/>
              </a:rPr>
              <a:t>１００ （％）</a:t>
            </a:r>
            <a:endParaRPr kumimoji="1" lang="ja-JP" altLang="en-US" sz="1100" dirty="0">
              <a:latin typeface="HGｺﾞｼｯｸM" panose="020B0609000000000000" pitchFamily="49" charset="-128"/>
              <a:ea typeface="HGｺﾞｼｯｸM" panose="020B0609000000000000" pitchFamily="49" charset="-128"/>
            </a:endParaRPr>
          </a:p>
        </p:txBody>
      </p:sp>
      <p:cxnSp>
        <p:nvCxnSpPr>
          <p:cNvPr id="15" name="直線コネクタ 14"/>
          <p:cNvCxnSpPr/>
          <p:nvPr/>
        </p:nvCxnSpPr>
        <p:spPr>
          <a:xfrm>
            <a:off x="7400490" y="6386052"/>
            <a:ext cx="1944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314895" y="6140873"/>
            <a:ext cx="2175469" cy="261610"/>
          </a:xfrm>
          <a:prstGeom prst="rect">
            <a:avLst/>
          </a:prstGeom>
          <a:noFill/>
        </p:spPr>
        <p:txBody>
          <a:bodyPr wrap="square" rtlCol="0">
            <a:spAutoFit/>
          </a:bodyPr>
          <a:lstStyle/>
          <a:p>
            <a:r>
              <a:rPr kumimoji="1" lang="ja-JP" altLang="en-US" sz="1100" dirty="0" smtClean="0">
                <a:latin typeface="HGｺﾞｼｯｸM" panose="020B0609000000000000" pitchFamily="49" charset="-128"/>
                <a:ea typeface="HGｺﾞｼｯｸM" panose="020B0609000000000000" pitchFamily="49" charset="-128"/>
              </a:rPr>
              <a:t>（結果が陽性と判明した人数）</a:t>
            </a:r>
            <a:endParaRPr kumimoji="1" lang="ja-JP" altLang="en-US" sz="1100" dirty="0">
              <a:latin typeface="HGｺﾞｼｯｸM" panose="020B0609000000000000" pitchFamily="49" charset="-128"/>
              <a:ea typeface="HGｺﾞｼｯｸM" panose="020B0609000000000000" pitchFamily="49" charset="-128"/>
            </a:endParaRPr>
          </a:p>
        </p:txBody>
      </p:sp>
      <p:sp>
        <p:nvSpPr>
          <p:cNvPr id="17" name="テキスト ボックス 16"/>
          <p:cNvSpPr txBox="1"/>
          <p:nvPr/>
        </p:nvSpPr>
        <p:spPr>
          <a:xfrm>
            <a:off x="9344490" y="6234822"/>
            <a:ext cx="1440160" cy="261610"/>
          </a:xfrm>
          <a:prstGeom prst="rect">
            <a:avLst/>
          </a:prstGeom>
          <a:noFill/>
        </p:spPr>
        <p:txBody>
          <a:bodyPr wrap="square" rtlCol="0">
            <a:spAutoFit/>
          </a:bodyPr>
          <a:lstStyle/>
          <a:p>
            <a:r>
              <a:rPr kumimoji="1" lang="en-US" altLang="ja-JP" sz="1100" dirty="0" smtClean="0">
                <a:latin typeface="HGｺﾞｼｯｸM" panose="020B0609000000000000" pitchFamily="49" charset="-128"/>
                <a:ea typeface="HGｺﾞｼｯｸM" panose="020B0609000000000000" pitchFamily="49" charset="-128"/>
              </a:rPr>
              <a:t>×</a:t>
            </a:r>
            <a:r>
              <a:rPr kumimoji="1" lang="ja-JP" altLang="en-US" sz="1100" dirty="0" smtClean="0">
                <a:latin typeface="HGｺﾞｼｯｸM" panose="020B0609000000000000" pitchFamily="49" charset="-128"/>
                <a:ea typeface="HGｺﾞｼｯｸM" panose="020B0609000000000000" pitchFamily="49" charset="-128"/>
              </a:rPr>
              <a:t>１００ （％）</a:t>
            </a:r>
            <a:endParaRPr kumimoji="1" lang="ja-JP" altLang="en-US" sz="1100" dirty="0">
              <a:latin typeface="HGｺﾞｼｯｸM" panose="020B0609000000000000" pitchFamily="49" charset="-128"/>
              <a:ea typeface="HGｺﾞｼｯｸM" panose="020B0609000000000000" pitchFamily="49" charset="-128"/>
            </a:endParaRPr>
          </a:p>
        </p:txBody>
      </p:sp>
      <p:sp>
        <p:nvSpPr>
          <p:cNvPr id="20" name="テキスト ボックス 19"/>
          <p:cNvSpPr txBox="1"/>
          <p:nvPr/>
        </p:nvSpPr>
        <p:spPr>
          <a:xfrm>
            <a:off x="7516901" y="6399204"/>
            <a:ext cx="3321106" cy="261610"/>
          </a:xfrm>
          <a:prstGeom prst="rect">
            <a:avLst/>
          </a:prstGeom>
          <a:noFill/>
        </p:spPr>
        <p:txBody>
          <a:bodyPr wrap="square" rtlCol="0">
            <a:spAutoFit/>
          </a:bodyPr>
          <a:lstStyle/>
          <a:p>
            <a:r>
              <a:rPr lang="ja-JP" altLang="en-US" sz="1100" dirty="0">
                <a:latin typeface="HGｺﾞｼｯｸM" panose="020B0609000000000000" pitchFamily="49" charset="-128"/>
                <a:ea typeface="HGｺﾞｼｯｸM" panose="020B0609000000000000" pitchFamily="49" charset="-128"/>
              </a:rPr>
              <a:t>（検体</a:t>
            </a:r>
            <a:r>
              <a:rPr lang="ja-JP" altLang="en-US" sz="1100">
                <a:latin typeface="HGｺﾞｼｯｸM" panose="020B0609000000000000" pitchFamily="49" charset="-128"/>
                <a:ea typeface="HGｺﾞｼｯｸM" panose="020B0609000000000000" pitchFamily="49" charset="-128"/>
              </a:rPr>
              <a:t>採取</a:t>
            </a:r>
            <a:r>
              <a:rPr lang="ja-JP" altLang="en-US" sz="1100" smtClean="0">
                <a:latin typeface="HGｺﾞｼｯｸM" panose="020B0609000000000000" pitchFamily="49" charset="-128"/>
                <a:ea typeface="HGｺﾞｼｯｸM" panose="020B0609000000000000" pitchFamily="49" charset="-128"/>
              </a:rPr>
              <a:t>した</a:t>
            </a:r>
            <a:r>
              <a:rPr lang="ja-JP" altLang="en-US" sz="1100">
                <a:latin typeface="HGｺﾞｼｯｸM" panose="020B0609000000000000" pitchFamily="49" charset="-128"/>
                <a:ea typeface="HGｺﾞｼｯｸM" panose="020B0609000000000000" pitchFamily="49" charset="-128"/>
              </a:rPr>
              <a:t>人数</a:t>
            </a:r>
            <a:r>
              <a:rPr lang="ja-JP" altLang="en-US" sz="1100" smtClean="0">
                <a:latin typeface="HGｺﾞｼｯｸM" panose="020B0609000000000000" pitchFamily="49" charset="-128"/>
                <a:ea typeface="HGｺﾞｼｯｸM" panose="020B0609000000000000" pitchFamily="49" charset="-128"/>
              </a:rPr>
              <a:t>）</a:t>
            </a:r>
            <a:endParaRPr lang="ja-JP" altLang="en-US" sz="1100" dirty="0">
              <a:latin typeface="HGｺﾞｼｯｸM" panose="020B0609000000000000" pitchFamily="49" charset="-128"/>
              <a:ea typeface="HGｺﾞｼｯｸM" panose="020B0609000000000000" pitchFamily="49"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3</a:t>
            </a:fld>
            <a:endParaRPr kumimoji="1" lang="ja-JP" altLang="en-US" dirty="0"/>
          </a:p>
        </p:txBody>
      </p:sp>
    </p:spTree>
    <p:extLst>
      <p:ext uri="{BB962C8B-B14F-4D97-AF65-F5344CB8AC3E}">
        <p14:creationId xmlns:p14="http://schemas.microsoft.com/office/powerpoint/2010/main" val="413711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4</a:t>
            </a:fld>
            <a:endParaRPr kumimoji="1" lang="ja-JP" altLang="en-US" dirty="0"/>
          </a:p>
        </p:txBody>
      </p:sp>
      <p:pic>
        <p:nvPicPr>
          <p:cNvPr id="8" name="図 7"/>
          <p:cNvPicPr>
            <a:picLocks noChangeAspect="1"/>
          </p:cNvPicPr>
          <p:nvPr/>
        </p:nvPicPr>
        <p:blipFill>
          <a:blip r:embed="rId2"/>
          <a:stretch>
            <a:fillRect/>
          </a:stretch>
        </p:blipFill>
        <p:spPr>
          <a:xfrm>
            <a:off x="4262907" y="5244040"/>
            <a:ext cx="7665869" cy="1514775"/>
          </a:xfrm>
          <a:prstGeom prst="rect">
            <a:avLst/>
          </a:prstGeom>
          <a:ln>
            <a:solidFill>
              <a:schemeClr val="tx1"/>
            </a:solidFill>
            <a:prstDash val="sysDot"/>
          </a:ln>
        </p:spPr>
      </p:pic>
      <p:pic>
        <p:nvPicPr>
          <p:cNvPr id="2" name="図 1"/>
          <p:cNvPicPr>
            <a:picLocks noChangeAspect="1"/>
          </p:cNvPicPr>
          <p:nvPr/>
        </p:nvPicPr>
        <p:blipFill>
          <a:blip r:embed="rId3"/>
          <a:stretch>
            <a:fillRect/>
          </a:stretch>
        </p:blipFill>
        <p:spPr>
          <a:xfrm>
            <a:off x="155186" y="522670"/>
            <a:ext cx="11886559" cy="4590243"/>
          </a:xfrm>
          <a:prstGeom prst="rect">
            <a:avLst/>
          </a:prstGeom>
        </p:spPr>
      </p:pic>
    </p:spTree>
    <p:extLst>
      <p:ext uri="{BB962C8B-B14F-4D97-AF65-F5344CB8AC3E}">
        <p14:creationId xmlns:p14="http://schemas.microsoft.com/office/powerpoint/2010/main" val="172072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481984"/>
            <a:ext cx="11943471" cy="978972"/>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分科会の指標の考え方</a:t>
            </a:r>
            <a:r>
              <a:rPr lang="en-US" altLang="ja-JP" sz="1400" dirty="0" smtClean="0"/>
              <a:t>】</a:t>
            </a:r>
          </a:p>
          <a:p>
            <a:r>
              <a:rPr lang="ja-JP" altLang="en-US" sz="1400" dirty="0" smtClean="0"/>
              <a:t>　ステージの移行を検知する指標はあくまで目安。指標をもって機械的に判断するのではなく、これらの指標を総合的に判断。</a:t>
            </a:r>
            <a:endParaRPr lang="en-US" altLang="ja-JP" sz="1400" dirty="0" smtClean="0"/>
          </a:p>
          <a:p>
            <a:r>
              <a:rPr lang="ja-JP" altLang="en-US" sz="1600" dirty="0" smtClean="0"/>
              <a:t>　</a:t>
            </a:r>
            <a:r>
              <a:rPr lang="en-US" altLang="ja-JP" sz="1200" dirty="0" smtClean="0"/>
              <a:t>※</a:t>
            </a:r>
            <a:r>
              <a:rPr lang="ja-JP" altLang="en-US" sz="1200" dirty="0" smtClean="0"/>
              <a:t>ステージ</a:t>
            </a:r>
            <a:r>
              <a:rPr lang="en-US" altLang="ja-JP" sz="1200" dirty="0" smtClean="0"/>
              <a:t>Ⅲ</a:t>
            </a:r>
            <a:r>
              <a:rPr lang="ja-JP" altLang="en-US" sz="1200" dirty="0" smtClean="0"/>
              <a:t>「感染者の急増及び医療提供体制における大きな支障の発生を避けるための対応が必要な段階」</a:t>
            </a:r>
            <a:endParaRPr lang="en-US" altLang="ja-JP" sz="1200" dirty="0" smtClean="0"/>
          </a:p>
          <a:p>
            <a:r>
              <a:rPr lang="ja-JP" altLang="en-US" sz="1200" dirty="0"/>
              <a:t>　</a:t>
            </a:r>
            <a:r>
              <a:rPr lang="ja-JP" altLang="en-US" sz="1200" dirty="0" smtClean="0"/>
              <a:t>　 ステージ</a:t>
            </a:r>
            <a:r>
              <a:rPr lang="en-US" altLang="ja-JP" sz="1200" dirty="0" smtClean="0"/>
              <a:t>Ⅳ</a:t>
            </a:r>
            <a:r>
              <a:rPr lang="ja-JP" altLang="en-US" sz="1200" dirty="0" smtClean="0"/>
              <a:t>「爆発的な感染拡大及び</a:t>
            </a:r>
            <a:r>
              <a:rPr lang="ja-JP" altLang="en-US" sz="1200" dirty="0"/>
              <a:t>深刻</a:t>
            </a:r>
            <a:r>
              <a:rPr lang="ja-JP" altLang="en-US" sz="1200" dirty="0" smtClean="0"/>
              <a:t>な医療提供体制の機能不全を避けるための対応が必要な段階」　　　</a:t>
            </a:r>
            <a:r>
              <a:rPr lang="en-US" altLang="ja-JP" sz="1200" dirty="0" smtClean="0"/>
              <a:t>※</a:t>
            </a:r>
            <a:r>
              <a:rPr lang="ja-JP" altLang="en-US" sz="1200" dirty="0" smtClean="0"/>
              <a:t>ステージ</a:t>
            </a:r>
            <a:r>
              <a:rPr lang="en-US" altLang="ja-JP" sz="1200" dirty="0" smtClean="0"/>
              <a:t>Ⅰ</a:t>
            </a:r>
            <a:r>
              <a:rPr lang="ja-JP" altLang="en-US" sz="1200" dirty="0" smtClean="0"/>
              <a:t>・</a:t>
            </a:r>
            <a:r>
              <a:rPr lang="en-US" altLang="ja-JP" sz="1200" dirty="0" smtClean="0"/>
              <a:t>Ⅱ</a:t>
            </a:r>
            <a:r>
              <a:rPr lang="ja-JP" altLang="en-US" sz="1200" dirty="0" smtClean="0"/>
              <a:t>の指標設定はなし</a:t>
            </a:r>
            <a:endParaRPr kumimoji="1" lang="ja-JP" altLang="en-US" sz="1200" dirty="0"/>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5</a:t>
            </a:fld>
            <a:endParaRPr kumimoji="1" lang="ja-JP" altLang="en-US" dirty="0"/>
          </a:p>
        </p:txBody>
      </p:sp>
      <p:sp>
        <p:nvSpPr>
          <p:cNvPr id="5" name="テキスト ボックス 4"/>
          <p:cNvSpPr txBox="1"/>
          <p:nvPr/>
        </p:nvSpPr>
        <p:spPr>
          <a:xfrm>
            <a:off x="124263" y="5892621"/>
            <a:ext cx="4910456" cy="430887"/>
          </a:xfrm>
          <a:prstGeom prst="rect">
            <a:avLst/>
          </a:prstGeom>
          <a:noFill/>
        </p:spPr>
        <p:txBody>
          <a:bodyPr wrap="square" rtlCol="0">
            <a:spAutoFit/>
          </a:bodyPr>
          <a:lstStyle/>
          <a:p>
            <a:r>
              <a:rPr kumimoji="1" lang="en-US" altLang="ja-JP" sz="1050" dirty="0" smtClean="0"/>
              <a:t>※</a:t>
            </a:r>
            <a:r>
              <a:rPr lang="ja-JP" altLang="en-US" sz="1050" dirty="0"/>
              <a:t>重症者用病床に関する占有率は</a:t>
            </a:r>
            <a:r>
              <a:rPr lang="ja-JP" altLang="en-US" sz="1050" dirty="0" smtClean="0"/>
              <a:t>、大阪府基準によ</a:t>
            </a:r>
            <a:r>
              <a:rPr lang="ja-JP" altLang="en-US" sz="1050" dirty="0"/>
              <a:t>り</a:t>
            </a:r>
            <a:r>
              <a:rPr lang="ja-JP" altLang="en-US" sz="1050" dirty="0" smtClean="0"/>
              <a:t>算出。</a:t>
            </a:r>
            <a:endParaRPr lang="en-US" altLang="ja-JP" sz="1050" dirty="0" smtClean="0"/>
          </a:p>
          <a:p>
            <a:r>
              <a:rPr kumimoji="1" lang="ja-JP" altLang="en-US" sz="1050" dirty="0" smtClean="0"/>
              <a:t>●：基準外　○：基準内</a:t>
            </a:r>
            <a:endParaRPr kumimoji="1" lang="ja-JP" altLang="en-US" sz="1050" dirty="0"/>
          </a:p>
        </p:txBody>
      </p:sp>
      <p:pic>
        <p:nvPicPr>
          <p:cNvPr id="10" name="図 9"/>
          <p:cNvPicPr>
            <a:picLocks noChangeAspect="1"/>
          </p:cNvPicPr>
          <p:nvPr/>
        </p:nvPicPr>
        <p:blipFill>
          <a:blip r:embed="rId2"/>
          <a:stretch>
            <a:fillRect/>
          </a:stretch>
        </p:blipFill>
        <p:spPr>
          <a:xfrm>
            <a:off x="3850784" y="5794542"/>
            <a:ext cx="7884810" cy="1013665"/>
          </a:xfrm>
          <a:prstGeom prst="rect">
            <a:avLst/>
          </a:prstGeom>
          <a:ln>
            <a:solidFill>
              <a:schemeClr val="tx1"/>
            </a:solidFill>
            <a:prstDash val="sysDot"/>
          </a:ln>
        </p:spPr>
      </p:pic>
      <p:pic>
        <p:nvPicPr>
          <p:cNvPr id="4" name="図 3"/>
          <p:cNvPicPr>
            <a:picLocks noChangeAspect="1"/>
          </p:cNvPicPr>
          <p:nvPr/>
        </p:nvPicPr>
        <p:blipFill>
          <a:blip r:embed="rId3"/>
          <a:stretch>
            <a:fillRect/>
          </a:stretch>
        </p:blipFill>
        <p:spPr>
          <a:xfrm>
            <a:off x="124263" y="1521931"/>
            <a:ext cx="11943471" cy="4211636"/>
          </a:xfrm>
          <a:prstGeom prst="rect">
            <a:avLst/>
          </a:prstGeom>
        </p:spPr>
      </p:pic>
    </p:spTree>
    <p:extLst>
      <p:ext uri="{BB962C8B-B14F-4D97-AF65-F5344CB8AC3E}">
        <p14:creationId xmlns:p14="http://schemas.microsoft.com/office/powerpoint/2010/main" val="173161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18310" y="572289"/>
            <a:ext cx="11772396" cy="2755631"/>
          </a:xfrm>
          <a:prstGeom prst="rect">
            <a:avLst/>
          </a:prstGeom>
        </p:spPr>
      </p:pic>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新規陽性者数と入院・療養者数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6</a:t>
            </a:fld>
            <a:endParaRPr kumimoji="1" lang="ja-JP" altLang="en-US" dirty="0"/>
          </a:p>
        </p:txBody>
      </p:sp>
      <p:pic>
        <p:nvPicPr>
          <p:cNvPr id="5" name="図 4"/>
          <p:cNvPicPr>
            <a:picLocks noChangeAspect="1"/>
          </p:cNvPicPr>
          <p:nvPr/>
        </p:nvPicPr>
        <p:blipFill>
          <a:blip r:embed="rId3"/>
          <a:stretch>
            <a:fillRect/>
          </a:stretch>
        </p:blipFill>
        <p:spPr>
          <a:xfrm>
            <a:off x="140678" y="3249247"/>
            <a:ext cx="2822693" cy="3517697"/>
          </a:xfrm>
          <a:prstGeom prst="rect">
            <a:avLst/>
          </a:prstGeom>
        </p:spPr>
      </p:pic>
      <p:pic>
        <p:nvPicPr>
          <p:cNvPr id="6" name="図 5"/>
          <p:cNvPicPr>
            <a:picLocks noChangeAspect="1"/>
          </p:cNvPicPr>
          <p:nvPr/>
        </p:nvPicPr>
        <p:blipFill>
          <a:blip r:embed="rId4"/>
          <a:stretch>
            <a:fillRect/>
          </a:stretch>
        </p:blipFill>
        <p:spPr>
          <a:xfrm>
            <a:off x="3163917" y="3244366"/>
            <a:ext cx="3042168" cy="3517697"/>
          </a:xfrm>
          <a:prstGeom prst="rect">
            <a:avLst/>
          </a:prstGeom>
        </p:spPr>
      </p:pic>
      <p:pic>
        <p:nvPicPr>
          <p:cNvPr id="7" name="図 6"/>
          <p:cNvPicPr>
            <a:picLocks noChangeAspect="1"/>
          </p:cNvPicPr>
          <p:nvPr/>
        </p:nvPicPr>
        <p:blipFill>
          <a:blip r:embed="rId5"/>
          <a:stretch>
            <a:fillRect/>
          </a:stretch>
        </p:blipFill>
        <p:spPr>
          <a:xfrm>
            <a:off x="6283717" y="3254522"/>
            <a:ext cx="2658086" cy="3517697"/>
          </a:xfrm>
          <a:prstGeom prst="rect">
            <a:avLst/>
          </a:prstGeom>
        </p:spPr>
      </p:pic>
      <p:pic>
        <p:nvPicPr>
          <p:cNvPr id="8" name="図 7"/>
          <p:cNvPicPr>
            <a:picLocks noChangeAspect="1"/>
          </p:cNvPicPr>
          <p:nvPr/>
        </p:nvPicPr>
        <p:blipFill>
          <a:blip r:embed="rId6"/>
          <a:stretch>
            <a:fillRect/>
          </a:stretch>
        </p:blipFill>
        <p:spPr>
          <a:xfrm>
            <a:off x="9168013" y="3221105"/>
            <a:ext cx="2822693" cy="3499407"/>
          </a:xfrm>
          <a:prstGeom prst="rect">
            <a:avLst/>
          </a:prstGeom>
        </p:spPr>
      </p:pic>
    </p:spTree>
    <p:extLst>
      <p:ext uri="{BB962C8B-B14F-4D97-AF65-F5344CB8AC3E}">
        <p14:creationId xmlns:p14="http://schemas.microsoft.com/office/powerpoint/2010/main" val="371739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入院・療養状況（</a:t>
            </a:r>
            <a:r>
              <a:rPr lang="en-US" altLang="ja-JP" sz="2800" b="1" dirty="0" smtClean="0">
                <a:latin typeface="UD デジタル 教科書体 NK-B" panose="02020700000000000000" pitchFamily="18" charset="-128"/>
                <a:ea typeface="UD デジタル 教科書体 NK-B" panose="02020700000000000000" pitchFamily="18" charset="-128"/>
              </a:rPr>
              <a:t>12</a:t>
            </a:r>
            <a:r>
              <a:rPr lang="ja-JP" altLang="en-US" sz="2800" b="1" dirty="0" smtClean="0">
                <a:latin typeface="UD デジタル 教科書体 NK-B" panose="02020700000000000000" pitchFamily="18" charset="-128"/>
                <a:ea typeface="UD デジタル 教科書体 NK-B" panose="02020700000000000000" pitchFamily="18" charset="-128"/>
              </a:rPr>
              <a:t>月</a:t>
            </a:r>
            <a:r>
              <a:rPr lang="en-US" altLang="ja-JP" sz="2800" b="1" dirty="0" smtClean="0">
                <a:latin typeface="UD デジタル 教科書体 NK-B" panose="02020700000000000000" pitchFamily="18" charset="-128"/>
                <a:ea typeface="UD デジタル 教科書体 NK-B" panose="02020700000000000000" pitchFamily="18" charset="-128"/>
              </a:rPr>
              <a:t>13</a:t>
            </a:r>
            <a:r>
              <a:rPr lang="ja-JP" altLang="en-US" sz="28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972633487"/>
              </p:ext>
            </p:extLst>
          </p:nvPr>
        </p:nvGraphicFramePr>
        <p:xfrm>
          <a:off x="372448" y="819769"/>
          <a:ext cx="11464120" cy="5195221"/>
        </p:xfrm>
        <a:graphic>
          <a:graphicData uri="http://schemas.openxmlformats.org/drawingml/2006/table">
            <a:tbl>
              <a:tblPr firstRow="1" firstCol="1" bandRow="1">
                <a:tableStyleId>{5C22544A-7EE6-4342-B048-85BDC9FD1C3A}</a:tableStyleId>
              </a:tblPr>
              <a:tblGrid>
                <a:gridCol w="1554646">
                  <a:extLst>
                    <a:ext uri="{9D8B030D-6E8A-4147-A177-3AD203B41FA5}">
                      <a16:colId xmlns:a16="http://schemas.microsoft.com/office/drawing/2014/main" val="4214479889"/>
                    </a:ext>
                  </a:extLst>
                </a:gridCol>
                <a:gridCol w="2408941">
                  <a:extLst>
                    <a:ext uri="{9D8B030D-6E8A-4147-A177-3AD203B41FA5}">
                      <a16:colId xmlns:a16="http://schemas.microsoft.com/office/drawing/2014/main" val="2827451945"/>
                    </a:ext>
                  </a:extLst>
                </a:gridCol>
                <a:gridCol w="2615788">
                  <a:extLst>
                    <a:ext uri="{9D8B030D-6E8A-4147-A177-3AD203B41FA5}">
                      <a16:colId xmlns:a16="http://schemas.microsoft.com/office/drawing/2014/main" val="3330282666"/>
                    </a:ext>
                  </a:extLst>
                </a:gridCol>
                <a:gridCol w="2524259">
                  <a:extLst>
                    <a:ext uri="{9D8B030D-6E8A-4147-A177-3AD203B41FA5}">
                      <a16:colId xmlns:a16="http://schemas.microsoft.com/office/drawing/2014/main" val="2446586581"/>
                    </a:ext>
                  </a:extLst>
                </a:gridCol>
                <a:gridCol w="2360486">
                  <a:extLst>
                    <a:ext uri="{9D8B030D-6E8A-4147-A177-3AD203B41FA5}">
                      <a16:colId xmlns:a16="http://schemas.microsoft.com/office/drawing/2014/main" val="2405967172"/>
                    </a:ext>
                  </a:extLst>
                </a:gridCol>
              </a:tblGrid>
              <a:tr h="304543">
                <a:tc gridSpan="2">
                  <a:txBody>
                    <a:bodyPr/>
                    <a:lstStyle/>
                    <a:p>
                      <a:pPr algn="ctr">
                        <a:spcAft>
                          <a:spcPts val="0"/>
                        </a:spcAft>
                      </a:pPr>
                      <a:r>
                        <a:rPr lang="en-US" sz="1400" kern="100">
                          <a:effectLst/>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effectLst/>
                        </a:rPr>
                        <a:t>重症病床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軽症中等症病床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宿泊療養施設</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7943038"/>
                  </a:ext>
                </a:extLst>
              </a:tr>
              <a:tr h="352140">
                <a:tc rowSpan="4">
                  <a:txBody>
                    <a:bodyPr/>
                    <a:lstStyle/>
                    <a:p>
                      <a:pPr algn="just">
                        <a:spcAft>
                          <a:spcPts val="0"/>
                        </a:spcAft>
                      </a:pPr>
                      <a:r>
                        <a:rPr lang="ja-JP" sz="1400" kern="100">
                          <a:effectLst/>
                        </a:rPr>
                        <a:t>確保計画</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フェーズ１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６０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５００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４００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4033225"/>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149374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フェーズ３</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１５０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０００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sz="1400" kern="100" dirty="0" smtClean="0">
                          <a:effectLst/>
                        </a:rPr>
                        <a:t>,</a:t>
                      </a:r>
                      <a:r>
                        <a:rPr lang="ja-JP" altLang="en-US" sz="1400" kern="100" dirty="0" smtClean="0">
                          <a:effectLst/>
                        </a:rPr>
                        <a:t>０３６</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066141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フェーズ４</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２１５</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４００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595924"/>
                  </a:ext>
                </a:extLst>
              </a:tr>
              <a:tr h="1238264">
                <a:tc gridSpan="2">
                  <a:txBody>
                    <a:bodyPr/>
                    <a:lstStyle/>
                    <a:p>
                      <a:pPr algn="just">
                        <a:lnSpc>
                          <a:spcPts val="2000"/>
                        </a:lnSpc>
                        <a:spcAft>
                          <a:spcPts val="0"/>
                        </a:spcAft>
                      </a:pPr>
                      <a:r>
                        <a:rPr lang="ja-JP" sz="1400" kern="100" dirty="0">
                          <a:effectLst/>
                        </a:rPr>
                        <a:t>確保数等</a:t>
                      </a:r>
                    </a:p>
                    <a:p>
                      <a:pPr marL="264160" indent="-130810" algn="just">
                        <a:lnSpc>
                          <a:spcPts val="1500"/>
                        </a:lnSpc>
                        <a:spcAft>
                          <a:spcPts val="0"/>
                        </a:spcAft>
                      </a:pPr>
                      <a:r>
                        <a:rPr lang="ja-JP" sz="1400" kern="100" dirty="0">
                          <a:effectLst/>
                        </a:rPr>
                        <a:t>※重症病床、軽症中等症病床について</a:t>
                      </a:r>
                      <a:r>
                        <a:rPr lang="ja-JP" sz="1400" kern="100" dirty="0" smtClean="0">
                          <a:effectLst/>
                        </a:rPr>
                        <a:t>、</a:t>
                      </a:r>
                      <a:endParaRPr lang="en-US" altLang="ja-JP" sz="1400" kern="100" dirty="0" smtClean="0">
                        <a:effectLst/>
                      </a:endParaRPr>
                    </a:p>
                    <a:p>
                      <a:pPr marL="264160" indent="-130810" algn="just">
                        <a:lnSpc>
                          <a:spcPts val="1500"/>
                        </a:lnSpc>
                        <a:spcAft>
                          <a:spcPts val="0"/>
                        </a:spcAft>
                      </a:pPr>
                      <a:r>
                        <a:rPr lang="ja-JP" altLang="en-US" sz="1400" kern="100" dirty="0" smtClean="0">
                          <a:effectLst/>
                        </a:rPr>
                        <a:t>　</a:t>
                      </a:r>
                      <a:r>
                        <a:rPr lang="en-US" sz="1400" kern="100" dirty="0" smtClean="0">
                          <a:effectLst/>
                        </a:rPr>
                        <a:t>11</a:t>
                      </a:r>
                      <a:r>
                        <a:rPr lang="ja-JP" sz="1400" kern="100" dirty="0">
                          <a:effectLst/>
                        </a:rPr>
                        <a:t>月</a:t>
                      </a:r>
                      <a:r>
                        <a:rPr lang="en-US" sz="1400" kern="100" dirty="0">
                          <a:effectLst/>
                        </a:rPr>
                        <a:t>19</a:t>
                      </a:r>
                      <a:r>
                        <a:rPr lang="ja-JP" sz="1400" kern="100" dirty="0">
                          <a:effectLst/>
                        </a:rPr>
                        <a:t>日からフェーズ</a:t>
                      </a:r>
                      <a:r>
                        <a:rPr lang="en-US" sz="1400" kern="100" dirty="0">
                          <a:effectLst/>
                        </a:rPr>
                        <a:t>4</a:t>
                      </a:r>
                      <a:r>
                        <a:rPr lang="ja-JP" sz="1400" kern="100" dirty="0">
                          <a:effectLst/>
                        </a:rPr>
                        <a:t>へ移行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2000"/>
                        </a:lnSpc>
                        <a:spcAft>
                          <a:spcPts val="0"/>
                        </a:spcAft>
                      </a:pPr>
                      <a:r>
                        <a:rPr lang="ja-JP" altLang="en-US" sz="1400" kern="100" dirty="0" smtClean="0">
                          <a:effectLst/>
                          <a:latin typeface="+mn-lt"/>
                        </a:rPr>
                        <a:t>確保数２０６床</a:t>
                      </a:r>
                      <a:endParaRPr lang="en-US" altLang="ja-JP" sz="1400" kern="100" dirty="0" smtClean="0">
                        <a:effectLst/>
                        <a:latin typeface="+mn-lt"/>
                      </a:endParaRPr>
                    </a:p>
                  </a:txBody>
                  <a:tcPr marL="68580" marR="68580" marT="0" marB="0" anchor="ctr"/>
                </a:tc>
                <a:tc>
                  <a:txBody>
                    <a:bodyPr/>
                    <a:lstStyle/>
                    <a:p>
                      <a:pPr algn="ctr">
                        <a:lnSpc>
                          <a:spcPts val="2000"/>
                        </a:lnSpc>
                        <a:spcAft>
                          <a:spcPts val="0"/>
                        </a:spcAft>
                      </a:pPr>
                      <a:r>
                        <a:rPr lang="ja-JP" altLang="en-US" sz="1400" kern="100" dirty="0" smtClean="0">
                          <a:effectLst/>
                          <a:latin typeface="+mn-lt"/>
                        </a:rPr>
                        <a:t>確保数１，２２６床</a:t>
                      </a:r>
                      <a:endParaRPr lang="en-US" altLang="ja-JP" sz="1400" kern="100" dirty="0" smtClean="0">
                        <a:effectLst/>
                        <a:latin typeface="+mn-lt"/>
                      </a:endParaRPr>
                    </a:p>
                  </a:txBody>
                  <a:tcPr marL="68580" marR="68580" marT="0" marB="0" anchor="ctr"/>
                </a:tc>
                <a:tc>
                  <a:txBody>
                    <a:bodyPr/>
                    <a:lstStyle/>
                    <a:p>
                      <a:pPr algn="ctr">
                        <a:spcAft>
                          <a:spcPts val="0"/>
                        </a:spcAft>
                      </a:pPr>
                      <a:r>
                        <a:rPr lang="ja-JP" sz="1400" kern="100" dirty="0" smtClean="0">
                          <a:effectLst/>
                        </a:rPr>
                        <a:t>１，</a:t>
                      </a:r>
                      <a:r>
                        <a:rPr lang="ja-JP" altLang="en-US" sz="1400" kern="100" dirty="0" smtClean="0">
                          <a:effectLst/>
                        </a:rPr>
                        <a:t>７８９</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6789386"/>
                  </a:ext>
                </a:extLst>
              </a:tr>
              <a:tr h="737037">
                <a:tc gridSpan="2">
                  <a:txBody>
                    <a:bodyPr/>
                    <a:lstStyle/>
                    <a:p>
                      <a:pPr algn="just">
                        <a:spcAft>
                          <a:spcPts val="0"/>
                        </a:spcAft>
                      </a:pPr>
                      <a:r>
                        <a:rPr lang="ja-JP" sz="1400" kern="100" dirty="0">
                          <a:effectLst/>
                        </a:rPr>
                        <a:t>入院・</a:t>
                      </a:r>
                      <a:r>
                        <a:rPr lang="ja-JP" sz="1400" kern="100" dirty="0" smtClean="0">
                          <a:effectLst/>
                        </a:rPr>
                        <a:t>療養者数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１５８</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spcAft>
                          <a:spcPts val="0"/>
                        </a:spcAft>
                      </a:pPr>
                      <a:r>
                        <a:rPr lang="ja-JP" altLang="en-US" sz="1400" kern="100" dirty="0" smtClean="0">
                          <a:effectLst/>
                        </a:rPr>
                        <a:t>８２１</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７９１</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50586094"/>
                  </a:ext>
                </a:extLst>
              </a:tr>
              <a:tr h="824804">
                <a:tc gridSpan="2">
                  <a:txBody>
                    <a:bodyPr/>
                    <a:lstStyle/>
                    <a:p>
                      <a:pPr algn="just">
                        <a:spcAft>
                          <a:spcPts val="0"/>
                        </a:spcAft>
                      </a:pPr>
                      <a:r>
                        <a:rPr lang="ja-JP" sz="1400" kern="100" dirty="0">
                          <a:effectLst/>
                        </a:rPr>
                        <a:t>（使用率：入院・</a:t>
                      </a:r>
                      <a:r>
                        <a:rPr lang="ja-JP" sz="1400" kern="100" dirty="0" smtClean="0">
                          <a:effectLst/>
                        </a:rPr>
                        <a:t>療養者数</a:t>
                      </a:r>
                      <a:endParaRPr lang="en-US" altLang="ja-JP" sz="1400" kern="100" dirty="0" smtClean="0">
                        <a:effectLst/>
                      </a:endParaRPr>
                    </a:p>
                    <a:p>
                      <a:pPr algn="just">
                        <a:spcAft>
                          <a:spcPts val="0"/>
                        </a:spcAft>
                      </a:pPr>
                      <a:r>
                        <a:rPr lang="ja-JP" altLang="en-US" sz="1400" kern="100" dirty="0" smtClean="0">
                          <a:effectLst/>
                        </a:rPr>
                        <a:t>　　　　　　</a:t>
                      </a:r>
                      <a:r>
                        <a:rPr lang="ja-JP" sz="1400" kern="100" dirty="0" smtClean="0">
                          <a:effectLst/>
                        </a:rPr>
                        <a:t>／</a:t>
                      </a:r>
                      <a:r>
                        <a:rPr lang="ja-JP" sz="1400" kern="100" dirty="0">
                          <a:effectLst/>
                        </a:rPr>
                        <a:t>確保病床・室数）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７６．７</a:t>
                      </a:r>
                      <a:r>
                        <a:rPr lang="ja-JP" sz="1400" kern="100" dirty="0" smtClean="0">
                          <a:effectLst/>
                        </a:rPr>
                        <a:t>％</a:t>
                      </a:r>
                      <a:endParaRPr lang="en-US" altLang="ja-JP" sz="1400" kern="100" dirty="0" smtClean="0">
                        <a:effectLst/>
                      </a:endParaRPr>
                    </a:p>
                    <a:p>
                      <a:pPr algn="ctr">
                        <a:spcAft>
                          <a:spcPts val="0"/>
                        </a:spcAft>
                      </a:pPr>
                      <a:r>
                        <a:rPr lang="ja-JP" sz="1400" kern="100" dirty="0" smtClean="0">
                          <a:effectLst/>
                        </a:rPr>
                        <a:t>（</a:t>
                      </a:r>
                      <a:r>
                        <a:rPr lang="ja-JP" altLang="en-US" sz="1400" kern="100" dirty="0" smtClean="0">
                          <a:effectLst/>
                        </a:rPr>
                        <a:t>１５８</a:t>
                      </a:r>
                      <a:r>
                        <a:rPr lang="ja-JP" sz="1400" kern="100" dirty="0" smtClean="0">
                          <a:effectLst/>
                        </a:rPr>
                        <a:t>／</a:t>
                      </a:r>
                      <a:r>
                        <a:rPr lang="ja-JP" altLang="en-US" sz="1400" kern="100" dirty="0" smtClean="0">
                          <a:effectLst/>
                        </a:rPr>
                        <a:t>２０６</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altLang="en-US" sz="1400" kern="100" dirty="0" smtClean="0">
                          <a:effectLst/>
                        </a:rPr>
                        <a:t>６７</a:t>
                      </a:r>
                      <a:r>
                        <a:rPr lang="en-US" sz="1400" kern="100" dirty="0" smtClean="0">
                          <a:effectLst/>
                        </a:rPr>
                        <a:t>.</a:t>
                      </a:r>
                      <a:r>
                        <a:rPr lang="ja-JP" altLang="en-US" sz="1400" kern="100" dirty="0" smtClean="0">
                          <a:effectLst/>
                        </a:rPr>
                        <a:t>０</a:t>
                      </a:r>
                      <a:r>
                        <a:rPr lang="ja-JP" sz="1400" kern="100" dirty="0" smtClean="0">
                          <a:effectLst/>
                        </a:rPr>
                        <a:t>％</a:t>
                      </a:r>
                      <a:endParaRPr lang="en-US" altLang="ja-JP" sz="1400" kern="100" dirty="0" smtClean="0">
                        <a:effectLst/>
                      </a:endParaRPr>
                    </a:p>
                    <a:p>
                      <a:pPr algn="ctr">
                        <a:lnSpc>
                          <a:spcPts val="1600"/>
                        </a:lnSpc>
                        <a:spcAft>
                          <a:spcPts val="0"/>
                        </a:spcAft>
                      </a:pPr>
                      <a:r>
                        <a:rPr lang="ja-JP" sz="1400" kern="100" dirty="0" smtClean="0">
                          <a:effectLst/>
                        </a:rPr>
                        <a:t>（</a:t>
                      </a:r>
                      <a:r>
                        <a:rPr lang="ja-JP" altLang="en-US" sz="1400" kern="100" dirty="0" smtClean="0">
                          <a:effectLst/>
                        </a:rPr>
                        <a:t>８２１</a:t>
                      </a:r>
                      <a:r>
                        <a:rPr lang="ja-JP" sz="1400" kern="100" dirty="0" smtClean="0">
                          <a:effectLst/>
                        </a:rPr>
                        <a:t>／</a:t>
                      </a:r>
                      <a:r>
                        <a:rPr lang="ja-JP" altLang="en-US" sz="1400" kern="100" dirty="0" smtClean="0">
                          <a:effectLst/>
                        </a:rPr>
                        <a:t>１</a:t>
                      </a:r>
                      <a:r>
                        <a:rPr lang="en-US" sz="1400" kern="100" dirty="0" smtClean="0">
                          <a:effectLst/>
                        </a:rPr>
                        <a:t>,</a:t>
                      </a:r>
                      <a:r>
                        <a:rPr lang="ja-JP" altLang="en-US" sz="1400" kern="100" dirty="0" smtClean="0">
                          <a:effectLst/>
                        </a:rPr>
                        <a:t>２２６</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４４</a:t>
                      </a:r>
                      <a:r>
                        <a:rPr lang="en-US" sz="1400" kern="100" dirty="0" smtClean="0">
                          <a:effectLst/>
                        </a:rPr>
                        <a:t>.</a:t>
                      </a:r>
                      <a:r>
                        <a:rPr lang="ja-JP" altLang="en-US" sz="1400" kern="100" dirty="0" smtClean="0">
                          <a:effectLst/>
                        </a:rPr>
                        <a:t>２</a:t>
                      </a:r>
                      <a:r>
                        <a:rPr lang="ja-JP" sz="1400" kern="100" dirty="0" smtClean="0">
                          <a:effectLst/>
                        </a:rPr>
                        <a:t>％</a:t>
                      </a:r>
                      <a:endParaRPr lang="en-US" altLang="ja-JP" sz="1400" kern="100" dirty="0" smtClean="0">
                        <a:effectLst/>
                      </a:endParaRPr>
                    </a:p>
                    <a:p>
                      <a:pPr algn="ctr">
                        <a:spcAft>
                          <a:spcPts val="0"/>
                        </a:spcAft>
                      </a:pPr>
                      <a:r>
                        <a:rPr lang="ja-JP" sz="1400" kern="100" dirty="0" smtClean="0">
                          <a:effectLst/>
                        </a:rPr>
                        <a:t>（</a:t>
                      </a:r>
                      <a:r>
                        <a:rPr lang="ja-JP" altLang="en-US" sz="1400" kern="100" dirty="0" smtClean="0">
                          <a:effectLst/>
                        </a:rPr>
                        <a:t>７９１</a:t>
                      </a:r>
                      <a:r>
                        <a:rPr lang="ja-JP" sz="1400" kern="100" dirty="0" smtClean="0">
                          <a:effectLst/>
                        </a:rPr>
                        <a:t>／</a:t>
                      </a:r>
                      <a:r>
                        <a:rPr lang="ja-JP" altLang="en-US" sz="1400" kern="100" dirty="0" smtClean="0">
                          <a:effectLst/>
                        </a:rPr>
                        <a:t>１</a:t>
                      </a:r>
                      <a:r>
                        <a:rPr lang="en-US" sz="1400" kern="100" dirty="0" smtClean="0">
                          <a:effectLst/>
                        </a:rPr>
                        <a:t>,</a:t>
                      </a:r>
                      <a:r>
                        <a:rPr lang="ja-JP" altLang="en-US" sz="1400" kern="100" dirty="0" smtClean="0">
                          <a:effectLst/>
                        </a:rPr>
                        <a:t>７８９</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38953785"/>
                  </a:ext>
                </a:extLst>
              </a:tr>
              <a:tr h="824804">
                <a:tc gridSpan="2">
                  <a:txBody>
                    <a:bodyPr/>
                    <a:lstStyle/>
                    <a:p>
                      <a:pPr algn="just">
                        <a:spcAft>
                          <a:spcPts val="0"/>
                        </a:spcAft>
                      </a:pPr>
                      <a:r>
                        <a:rPr lang="ja-JP" altLang="ja-JP" sz="1400" kern="100" dirty="0" smtClean="0">
                          <a:effectLst/>
                        </a:rPr>
                        <a:t>（</a:t>
                      </a:r>
                      <a:r>
                        <a:rPr lang="ja-JP" altLang="en-US" sz="1400" kern="100" dirty="0" smtClean="0">
                          <a:effectLst/>
                        </a:rPr>
                        <a:t>運用</a:t>
                      </a:r>
                      <a:r>
                        <a:rPr lang="ja-JP" altLang="ja-JP" sz="1400" kern="100" dirty="0" smtClean="0">
                          <a:effectLst/>
                        </a:rPr>
                        <a:t>率：入院・療養者数</a:t>
                      </a:r>
                      <a:endParaRPr lang="en-US" altLang="ja-JP" sz="1400" kern="100" dirty="0" smtClean="0">
                        <a:effectLst/>
                      </a:endParaRPr>
                    </a:p>
                    <a:p>
                      <a:pPr algn="just">
                        <a:spcAft>
                          <a:spcPts val="0"/>
                        </a:spcAft>
                      </a:pPr>
                      <a:r>
                        <a:rPr lang="ja-JP" altLang="en-US" sz="1400" kern="100" dirty="0" smtClean="0">
                          <a:effectLst/>
                        </a:rPr>
                        <a:t>　　　　　　</a:t>
                      </a:r>
                      <a:r>
                        <a:rPr lang="ja-JP" altLang="ja-JP" sz="1400" kern="100" dirty="0" smtClean="0">
                          <a:effectLst/>
                        </a:rPr>
                        <a:t>／</a:t>
                      </a:r>
                      <a:r>
                        <a:rPr lang="ja-JP" altLang="en-US" sz="1400" kern="100" dirty="0" smtClean="0">
                          <a:effectLst/>
                        </a:rPr>
                        <a:t>実運用</a:t>
                      </a:r>
                      <a:r>
                        <a:rPr lang="ja-JP" altLang="ja-JP" sz="1400" kern="100" dirty="0" smtClean="0">
                          <a:effectLst/>
                        </a:rPr>
                        <a:t>病床・室数）</a:t>
                      </a:r>
                      <a:endParaRPr lang="ja-JP" altLang="ja-JP" sz="14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600" b="1" kern="100" dirty="0" smtClean="0">
                          <a:effectLst/>
                          <a:latin typeface="+mn-ea"/>
                          <a:ea typeface="+mn-ea"/>
                          <a:cs typeface="Times New Roman" panose="02020603050405020304" pitchFamily="18" charset="0"/>
                        </a:rPr>
                        <a:t>８４．０％</a:t>
                      </a:r>
                      <a:endParaRPr lang="en-US" altLang="ja-JP" sz="1600" b="1" kern="100" dirty="0" smtClean="0">
                        <a:effectLst/>
                        <a:latin typeface="+mn-ea"/>
                        <a:ea typeface="+mn-ea"/>
                        <a:cs typeface="Times New Roman" panose="02020603050405020304" pitchFamily="18" charset="0"/>
                      </a:endParaRPr>
                    </a:p>
                    <a:p>
                      <a:pPr algn="ctr">
                        <a:spcAft>
                          <a:spcPts val="0"/>
                        </a:spcAft>
                      </a:pPr>
                      <a:r>
                        <a:rPr lang="ja-JP" altLang="en-US" sz="1600" b="1" kern="100" dirty="0" smtClean="0">
                          <a:effectLst/>
                          <a:latin typeface="+mn-ea"/>
                          <a:ea typeface="+mn-ea"/>
                          <a:cs typeface="Times New Roman" panose="02020603050405020304" pitchFamily="18" charset="0"/>
                        </a:rPr>
                        <a:t>（１５８／１８８</a:t>
                      </a:r>
                      <a:r>
                        <a:rPr lang="en-US" altLang="ja-JP" sz="1600" b="1" kern="100" dirty="0" smtClean="0">
                          <a:effectLst/>
                          <a:latin typeface="+mn-ea"/>
                          <a:ea typeface="+mn-ea"/>
                          <a:cs typeface="Times New Roman" panose="02020603050405020304" pitchFamily="18" charset="0"/>
                        </a:rPr>
                        <a:t>)</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600" b="1" kern="100" dirty="0" smtClean="0">
                          <a:effectLst/>
                          <a:latin typeface="+mn-ea"/>
                          <a:ea typeface="+mn-ea"/>
                        </a:rPr>
                        <a:t>７１．５</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８２１</a:t>
                      </a:r>
                      <a:r>
                        <a:rPr lang="ja-JP" altLang="ja-JP" sz="1600" b="1" kern="100" dirty="0" smtClean="0">
                          <a:effectLst/>
                          <a:latin typeface="+mn-ea"/>
                          <a:ea typeface="+mn-ea"/>
                        </a:rPr>
                        <a:t>／</a:t>
                      </a:r>
                      <a:r>
                        <a:rPr lang="ja-JP" altLang="en-US" sz="1600" b="1" kern="100" dirty="0" smtClean="0">
                          <a:effectLst/>
                          <a:latin typeface="+mn-ea"/>
                          <a:ea typeface="+mn-ea"/>
                        </a:rPr>
                        <a:t>１</a:t>
                      </a:r>
                      <a:r>
                        <a:rPr lang="en-US" altLang="ja-JP" sz="1600" b="1" kern="100" dirty="0" smtClean="0">
                          <a:effectLst/>
                          <a:latin typeface="+mn-ea"/>
                          <a:ea typeface="+mn-ea"/>
                        </a:rPr>
                        <a:t>,</a:t>
                      </a:r>
                      <a:r>
                        <a:rPr lang="ja-JP" altLang="en-US" sz="1600" b="1" kern="100" dirty="0" smtClean="0">
                          <a:effectLst/>
                          <a:latin typeface="+mn-ea"/>
                          <a:ea typeface="+mn-ea"/>
                        </a:rPr>
                        <a:t>１４９</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kern="100" dirty="0" smtClean="0">
                          <a:effectLst/>
                          <a:latin typeface="+mn-ea"/>
                          <a:ea typeface="+mn-ea"/>
                        </a:rPr>
                        <a:t>４４．２</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７９１</a:t>
                      </a:r>
                      <a:r>
                        <a:rPr lang="ja-JP" altLang="ja-JP" sz="1600" b="1" kern="100" dirty="0" smtClean="0">
                          <a:effectLst/>
                          <a:latin typeface="+mn-ea"/>
                          <a:ea typeface="+mn-ea"/>
                        </a:rPr>
                        <a:t>／</a:t>
                      </a:r>
                      <a:r>
                        <a:rPr lang="ja-JP" altLang="en-US" sz="1600" b="1" kern="100" dirty="0" smtClean="0">
                          <a:effectLst/>
                          <a:latin typeface="+mn-ea"/>
                          <a:ea typeface="+mn-ea"/>
                        </a:rPr>
                        <a:t>１</a:t>
                      </a:r>
                      <a:r>
                        <a:rPr lang="en-US" altLang="ja-JP" sz="1600" b="1" kern="100" dirty="0" smtClean="0">
                          <a:effectLst/>
                          <a:latin typeface="+mn-ea"/>
                          <a:ea typeface="+mn-ea"/>
                        </a:rPr>
                        <a:t>,</a:t>
                      </a:r>
                      <a:r>
                        <a:rPr lang="ja-JP" altLang="en-US" sz="1600" b="1" kern="100" dirty="0" smtClean="0">
                          <a:effectLst/>
                          <a:latin typeface="+mn-ea"/>
                          <a:ea typeface="+mn-ea"/>
                        </a:rPr>
                        <a:t>７８９</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5573085"/>
                  </a:ext>
                </a:extLst>
              </a:tr>
            </a:tbl>
          </a:graphicData>
        </a:graphic>
      </p:graphicFrame>
      <p:sp>
        <p:nvSpPr>
          <p:cNvPr id="6" name="テキスト ボックス 5"/>
          <p:cNvSpPr txBox="1"/>
          <p:nvPr/>
        </p:nvSpPr>
        <p:spPr>
          <a:xfrm>
            <a:off x="372448" y="6047907"/>
            <a:ext cx="3507475" cy="276999"/>
          </a:xfrm>
          <a:prstGeom prst="rect">
            <a:avLst/>
          </a:prstGeom>
          <a:noFill/>
        </p:spPr>
        <p:txBody>
          <a:bodyPr wrap="square" rtlCol="0">
            <a:spAutoFit/>
          </a:bodyPr>
          <a:lstStyle/>
          <a:p>
            <a:r>
              <a:rPr kumimoji="1" lang="en-US" altLang="ja-JP" sz="1200" dirty="0" smtClean="0"/>
              <a:t>※</a:t>
            </a:r>
            <a:r>
              <a:rPr lang="ja-JP" altLang="en-US" sz="1200" dirty="0"/>
              <a:t> </a:t>
            </a:r>
            <a:r>
              <a:rPr kumimoji="1" lang="ja-JP" altLang="en-US" sz="1200" dirty="0" smtClean="0"/>
              <a:t>別途、自宅療養　１</a:t>
            </a:r>
            <a:r>
              <a:rPr kumimoji="1" lang="en-US" altLang="ja-JP" sz="1200" dirty="0" smtClean="0"/>
              <a:t>,</a:t>
            </a:r>
            <a:r>
              <a:rPr kumimoji="1" lang="ja-JP" altLang="en-US" sz="1200" dirty="0" smtClean="0"/>
              <a:t>９２９人</a:t>
            </a:r>
            <a:endParaRPr kumimoji="1" lang="ja-JP" altLang="en-US" sz="1200" dirty="0"/>
          </a:p>
        </p:txBody>
      </p:sp>
    </p:spTree>
    <p:extLst>
      <p:ext uri="{BB962C8B-B14F-4D97-AF65-F5344CB8AC3E}">
        <p14:creationId xmlns:p14="http://schemas.microsoft.com/office/powerpoint/2010/main" val="130098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9751" y="778437"/>
            <a:ext cx="12046740" cy="3779848"/>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日以降</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rPr>
              <a:t>日までの判明日分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12,022</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2,314</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65676" y="6469284"/>
            <a:ext cx="2743200" cy="365125"/>
          </a:xfrm>
        </p:spPr>
        <p:txBody>
          <a:bodyPr/>
          <a:lstStyle/>
          <a:p>
            <a:fld id="{0B62D5CB-8769-475A-9BC8-A2F17E2F558B}" type="slidenum">
              <a:rPr kumimoji="1" lang="ja-JP" altLang="en-US" smtClean="0"/>
              <a:t>8</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85643" y="797327"/>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9942532" y="1397491"/>
            <a:ext cx="1980000" cy="319029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009434" y="505621"/>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957990" y="3131819"/>
            <a:ext cx="1282868"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10/10</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増加基調に転じる</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396228" y="2673742"/>
            <a:ext cx="1206677"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10/14</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感染拡大傾向</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1849887" y="457926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2454225" y="458720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5196055" y="458720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8560669" y="4587201"/>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8118438" y="457926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9146010" y="4587199"/>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6878384" y="4548646"/>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55388" y="1357819"/>
            <a:ext cx="606591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rPr>
              <a:t>独自のシステム（</a:t>
            </a:r>
            <a:r>
              <a:rPr lang="en-US" altLang="ja-JP" sz="1100" dirty="0" err="1" smtClean="0">
                <a:latin typeface="Meiryo UI" panose="020B0604030504040204" pitchFamily="50" charset="-128"/>
                <a:ea typeface="Meiryo UI" panose="020B0604030504040204" pitchFamily="50" charset="-128"/>
              </a:rPr>
              <a:t>kintone</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から国の情報管理支援システム（</a:t>
            </a:r>
            <a:r>
              <a:rPr lang="en-US" altLang="ja-JP" sz="1100" dirty="0" smtClean="0">
                <a:latin typeface="Meiryo UI" panose="020B0604030504040204" pitchFamily="50" charset="-128"/>
                <a:ea typeface="Meiryo UI" panose="020B0604030504040204" pitchFamily="50" charset="-128"/>
              </a:rPr>
              <a:t>HER-SYS</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G-MIS</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移行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11/16</a:t>
            </a:r>
            <a:r>
              <a:rPr lang="ja-JP" altLang="en-US" sz="1100" dirty="0">
                <a:latin typeface="Meiryo UI" panose="020B0604030504040204" pitchFamily="50" charset="-128"/>
                <a:ea typeface="Meiryo UI" panose="020B0604030504040204" pitchFamily="50" charset="-128"/>
              </a:rPr>
              <a:t>～）に伴い</a:t>
            </a:r>
            <a:r>
              <a:rPr lang="ja-JP" altLang="en-US" sz="1100" dirty="0" smtClean="0">
                <a:latin typeface="Meiryo UI" panose="020B0604030504040204" pitchFamily="50" charset="-128"/>
                <a:ea typeface="Meiryo UI" panose="020B0604030504040204" pitchFamily="50" charset="-128"/>
              </a:rPr>
              <a:t>、有症状で</a:t>
            </a:r>
            <a:r>
              <a:rPr kumimoji="1" lang="ja-JP" altLang="en-US" sz="1100" dirty="0" smtClean="0">
                <a:latin typeface="Meiryo UI" panose="020B0604030504040204" pitchFamily="50" charset="-128"/>
                <a:ea typeface="Meiryo UI" panose="020B0604030504040204" pitchFamily="50" charset="-128"/>
              </a:rPr>
              <a:t>発症日</a:t>
            </a:r>
            <a:r>
              <a:rPr lang="ja-JP" altLang="en-US" sz="1100" dirty="0" smtClean="0">
                <a:latin typeface="Meiryo UI" panose="020B0604030504040204" pitchFamily="50" charset="-128"/>
                <a:ea typeface="Meiryo UI" panose="020B0604030504040204" pitchFamily="50" charset="-128"/>
              </a:rPr>
              <a:t>確認中の</a:t>
            </a:r>
            <a:r>
              <a:rPr lang="ja-JP" altLang="en-US" sz="1100" dirty="0">
                <a:latin typeface="Meiryo UI" panose="020B0604030504040204" pitchFamily="50" charset="-128"/>
                <a:ea typeface="Meiryo UI" panose="020B0604030504040204" pitchFamily="50" charset="-128"/>
              </a:rPr>
              <a:t>事例</a:t>
            </a:r>
            <a:r>
              <a:rPr kumimoji="1" lang="ja-JP" altLang="en-US" sz="1100" dirty="0" smtClean="0">
                <a:latin typeface="Meiryo UI" panose="020B0604030504040204" pitchFamily="50" charset="-128"/>
                <a:ea typeface="Meiryo UI" panose="020B0604030504040204" pitchFamily="50" charset="-128"/>
              </a:rPr>
              <a:t>について、陽性判明日から</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日遡って算出</a:t>
            </a:r>
            <a:endParaRPr lang="en-US" altLang="ja-JP" sz="1100" dirty="0">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10020794" y="4567923"/>
            <a:ext cx="475408"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レッドステージ１移行を決定（赤信号点灯）</a:t>
            </a:r>
          </a:p>
        </p:txBody>
      </p:sp>
      <p:sp>
        <p:nvSpPr>
          <p:cNvPr id="25" name="テキスト ボックス 1"/>
          <p:cNvSpPr txBox="1"/>
          <p:nvPr/>
        </p:nvSpPr>
        <p:spPr>
          <a:xfrm>
            <a:off x="10411572" y="4587199"/>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5925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9</a:t>
            </a:fld>
            <a:endParaRPr kumimoji="1" lang="ja-JP" altLang="en-US" dirty="0"/>
          </a:p>
        </p:txBody>
      </p:sp>
      <p:sp>
        <p:nvSpPr>
          <p:cNvPr id="9" name="正方形/長方形 8"/>
          <p:cNvSpPr/>
          <p:nvPr/>
        </p:nvSpPr>
        <p:spPr>
          <a:xfrm>
            <a:off x="6541588" y="624868"/>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12</a:t>
            </a:r>
            <a:r>
              <a:rPr lang="ja-JP" altLang="en-US" sz="1600" dirty="0" smtClean="0"/>
              <a:t>月</a:t>
            </a:r>
            <a:r>
              <a:rPr lang="en-US" altLang="ja-JP" sz="1600" dirty="0" smtClean="0"/>
              <a:t>12</a:t>
            </a:r>
            <a:r>
              <a:rPr lang="ja-JP" altLang="en-US" sz="1600" dirty="0" smtClean="0"/>
              <a:t>日</a:t>
            </a:r>
            <a:r>
              <a:rPr lang="ja-JP" altLang="en-US" sz="1600" dirty="0"/>
              <a:t>までに判明</a:t>
            </a:r>
            <a:r>
              <a:rPr lang="ja-JP" altLang="en-US" sz="1600" dirty="0" smtClean="0"/>
              <a:t>した</a:t>
            </a:r>
            <a:r>
              <a:rPr lang="en-US" altLang="ja-JP" sz="1600" dirty="0" smtClean="0"/>
              <a:t>22,835</a:t>
            </a:r>
            <a:r>
              <a:rPr lang="ja-JP" altLang="en-US" sz="1600" dirty="0" smtClean="0"/>
              <a:t>事例</a:t>
            </a:r>
            <a:r>
              <a:rPr lang="ja-JP" altLang="en-US" sz="1600" dirty="0"/>
              <a:t>の状況）</a:t>
            </a:r>
          </a:p>
        </p:txBody>
      </p:sp>
      <p:sp>
        <p:nvSpPr>
          <p:cNvPr id="16" name="テキスト ボックス 15"/>
          <p:cNvSpPr txBox="1"/>
          <p:nvPr/>
        </p:nvSpPr>
        <p:spPr>
          <a:xfrm>
            <a:off x="5622861" y="135017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1992927"/>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95765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74207" y="4250076"/>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pic>
        <p:nvPicPr>
          <p:cNvPr id="3" name="図 2"/>
          <p:cNvPicPr>
            <a:picLocks noChangeAspect="1"/>
          </p:cNvPicPr>
          <p:nvPr/>
        </p:nvPicPr>
        <p:blipFill>
          <a:blip r:embed="rId2"/>
          <a:stretch>
            <a:fillRect/>
          </a:stretch>
        </p:blipFill>
        <p:spPr>
          <a:xfrm>
            <a:off x="162945" y="963422"/>
            <a:ext cx="5511262" cy="5797798"/>
          </a:xfrm>
          <a:prstGeom prst="rect">
            <a:avLst/>
          </a:prstGeom>
        </p:spPr>
      </p:pic>
      <p:pic>
        <p:nvPicPr>
          <p:cNvPr id="4" name="図 3"/>
          <p:cNvPicPr>
            <a:picLocks noChangeAspect="1"/>
          </p:cNvPicPr>
          <p:nvPr/>
        </p:nvPicPr>
        <p:blipFill>
          <a:blip r:embed="rId3"/>
          <a:stretch>
            <a:fillRect/>
          </a:stretch>
        </p:blipFill>
        <p:spPr>
          <a:xfrm>
            <a:off x="6243992" y="969518"/>
            <a:ext cx="5779509" cy="5791702"/>
          </a:xfrm>
          <a:prstGeom prst="rect">
            <a:avLst/>
          </a:prstGeom>
        </p:spPr>
      </p:pic>
    </p:spTree>
    <p:extLst>
      <p:ext uri="{BB962C8B-B14F-4D97-AF65-F5344CB8AC3E}">
        <p14:creationId xmlns:p14="http://schemas.microsoft.com/office/powerpoint/2010/main" val="2920669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6038</TotalTime>
  <Words>3672</Words>
  <Application>Microsoft Office PowerPoint</Application>
  <PresentationFormat>ワイド画面</PresentationFormat>
  <Paragraphs>507</Paragraphs>
  <Slides>29</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HGｺﾞｼｯｸM</vt:lpstr>
      <vt:lpstr>Meiryo UI</vt:lpstr>
      <vt:lpstr>UD デジタル 教科書体 NK-B</vt:lpstr>
      <vt:lpstr>UD デジタル 教科書体 NP-B</vt:lpstr>
      <vt:lpstr>メイリオ</vt:lpstr>
      <vt:lpstr>游ゴシック</vt:lpstr>
      <vt:lpstr>游ゴシック Light</vt:lpstr>
      <vt:lpstr>游明朝</vt:lpstr>
      <vt:lpstr>Arial</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寶來　徳子</dc:creator>
  <cp:lastModifiedBy>川幡　尚亮</cp:lastModifiedBy>
  <cp:revision>732</cp:revision>
  <cp:lastPrinted>2020-12-13T15:00:17Z</cp:lastPrinted>
  <dcterms:created xsi:type="dcterms:W3CDTF">2020-08-11T02:27:27Z</dcterms:created>
  <dcterms:modified xsi:type="dcterms:W3CDTF">2020-12-14T08:23:54Z</dcterms:modified>
</cp:coreProperties>
</file>