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6"/>
  </p:notesMasterIdLst>
  <p:sldIdLst>
    <p:sldId id="33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14" autoAdjust="0"/>
    <p:restoredTop sz="88510" autoAdjust="0"/>
  </p:normalViewPr>
  <p:slideViewPr>
    <p:cSldViewPr>
      <p:cViewPr varScale="1">
        <p:scale>
          <a:sx n="74" d="100"/>
          <a:sy n="74" d="100"/>
        </p:scale>
        <p:origin x="141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6967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6967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44F12F1E-0C19-4756-8DD7-3137EFC8EDF2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23AEF293-0857-42EB-AA20-B50A5B0E1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981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164">
              <a:defRPr/>
            </a:pPr>
            <a:fld id="{42787226-618E-490E-9C26-24E6078C4AF0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164">
                <a:defRPr/>
              </a:pPr>
              <a:t>1</a:t>
            </a:fld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65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035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912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116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506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035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38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818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33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892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515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505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71089-A6B6-413B-870B-AFD1B1EB51A4}" type="datetimeFigureOut">
              <a:rPr kumimoji="1" lang="ja-JP" altLang="en-US" smtClean="0"/>
              <a:t>2020/12/3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17D7D-35BB-4009-B2D6-A9CA180ADC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451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1" y="156322"/>
            <a:ext cx="9143999" cy="368657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コロナ重症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センター」（</a:t>
            </a:r>
            <a:r>
              <a:rPr lang="en-US" altLang="ja-JP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期）につい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43574" y="614531"/>
            <a:ext cx="1588938" cy="3726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👉施設概要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314008" y="1452748"/>
            <a:ext cx="8343574" cy="738664"/>
            <a:chOff x="549405" y="6361118"/>
            <a:chExt cx="9825061" cy="756071"/>
          </a:xfrm>
        </p:grpSpPr>
        <p:sp>
          <p:nvSpPr>
            <p:cNvPr id="55" name="角丸四角形 54"/>
            <p:cNvSpPr/>
            <p:nvPr/>
          </p:nvSpPr>
          <p:spPr>
            <a:xfrm>
              <a:off x="549405" y="6501174"/>
              <a:ext cx="1403475" cy="25679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5B9B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400" b="1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病床数</a:t>
              </a: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268170" y="6361118"/>
              <a:ext cx="8106296" cy="756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96454" indent="-196454" fontAlgn="ctr">
                <a:lnSpc>
                  <a:spcPct val="150000"/>
                </a:lnSpc>
              </a:pP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重症病床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　　（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すべての病床に人工呼吸器を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配備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ECMO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は配備せず）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96454" indent="-196454" fontAlgn="ctr">
                <a:lnSpc>
                  <a:spcPct val="150000"/>
                </a:lnSpc>
              </a:pP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２期（残りの病床）については、工期、人的確保等の観点から検討中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314008" y="2827482"/>
            <a:ext cx="8307777" cy="553998"/>
            <a:chOff x="574731" y="4090754"/>
            <a:chExt cx="9921489" cy="738662"/>
          </a:xfrm>
        </p:grpSpPr>
        <p:sp>
          <p:nvSpPr>
            <p:cNvPr id="59" name="角丸四角形 58"/>
            <p:cNvSpPr/>
            <p:nvPr/>
          </p:nvSpPr>
          <p:spPr>
            <a:xfrm>
              <a:off x="574731" y="4151775"/>
              <a:ext cx="1455301" cy="38919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5B9B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4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整備</a:t>
              </a:r>
              <a:r>
                <a:rPr lang="ja-JP" altLang="en-US" sz="1400" b="1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期間</a:t>
              </a: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062829" y="4090754"/>
              <a:ext cx="8433391" cy="738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96454" indent="-196454" font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R2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年８月中旬～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R2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月　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96454" indent="-196454" font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（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日に運用開始を前倒し）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314008" y="3407923"/>
            <a:ext cx="5189386" cy="526847"/>
            <a:chOff x="586396" y="3912992"/>
            <a:chExt cx="7043006" cy="779698"/>
          </a:xfrm>
        </p:grpSpPr>
        <p:sp>
          <p:nvSpPr>
            <p:cNvPr id="62" name="角丸四角形 61"/>
            <p:cNvSpPr/>
            <p:nvPr/>
          </p:nvSpPr>
          <p:spPr>
            <a:xfrm>
              <a:off x="586396" y="3995162"/>
              <a:ext cx="1589655" cy="39682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5B9B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400" b="1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設置期間</a:t>
              </a: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070143" y="3912992"/>
              <a:ext cx="5559259" cy="7796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96454" indent="-196454" font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２年</a:t>
              </a:r>
              <a:r>
                <a:rPr lang="ja-JP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ja-JP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感染拡大の状況に</a:t>
              </a:r>
              <a:r>
                <a:rPr lang="ja-JP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より判断</a:t>
              </a:r>
              <a:r>
                <a:rPr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96454" indent="-196454" fontAlgn="ctr"/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332883" y="1091044"/>
            <a:ext cx="7320467" cy="322499"/>
            <a:chOff x="516811" y="4581746"/>
            <a:chExt cx="9935298" cy="429999"/>
          </a:xfrm>
        </p:grpSpPr>
        <p:sp>
          <p:nvSpPr>
            <p:cNvPr id="77" name="角丸四角形 76"/>
            <p:cNvSpPr/>
            <p:nvPr/>
          </p:nvSpPr>
          <p:spPr>
            <a:xfrm>
              <a:off x="516811" y="4607031"/>
              <a:ext cx="1601940" cy="40471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5B9B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400" b="1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設置場所</a:t>
              </a: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2477418" y="4581746"/>
              <a:ext cx="7974691" cy="4103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96454" indent="-196454" fontAlgn="ctr"/>
              <a:r>
                <a:rPr lang="ja-JP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大阪急性期・総合医療センター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敷地内（大阪市住吉区）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314008" y="1652592"/>
            <a:ext cx="4333451" cy="2053113"/>
            <a:chOff x="424220" y="6502311"/>
            <a:chExt cx="5881342" cy="400109"/>
          </a:xfrm>
        </p:grpSpPr>
        <p:sp>
          <p:nvSpPr>
            <p:cNvPr id="29" name="角丸四角形 28"/>
            <p:cNvSpPr/>
            <p:nvPr/>
          </p:nvSpPr>
          <p:spPr>
            <a:xfrm>
              <a:off x="424220" y="6633418"/>
              <a:ext cx="1601940" cy="64107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5B9B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4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構造</a:t>
              </a:r>
              <a:r>
                <a:rPr lang="ja-JP" altLang="en-US" sz="1400" b="1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等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538383" y="6502311"/>
              <a:ext cx="4767179" cy="4001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96454" indent="-196454" fontAlgn="ctr"/>
              <a:endParaRPr lang="ja-JP" altLang="en-US" sz="13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1426129" y="2256236"/>
            <a:ext cx="60770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6454" indent="-196454" font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プレハブ平屋建て（約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1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ｍ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ｍ）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96454" indent="-196454" font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ＣＴ棟、スタッフ棟等も併設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447262" y="4094537"/>
            <a:ext cx="769673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6454" indent="-196454" fontAlgn="ctr"/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96454" indent="-196454" font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臨時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医療施設として緊急事態宣言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時の運営を想定していた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、医療法の特例として運営。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96454" indent="-196454" fontAlgn="ctr"/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43574" y="3878198"/>
            <a:ext cx="1592006" cy="3816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👉運営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352276" y="4378771"/>
            <a:ext cx="1180331" cy="29636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運営</a:t>
            </a:r>
            <a:r>
              <a:rPr lang="ja-JP" altLang="en-US" sz="1400" b="1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時期</a:t>
            </a:r>
            <a:endParaRPr lang="ja-JP" altLang="en-US" sz="14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19767" y="4982752"/>
            <a:ext cx="1180331" cy="28015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運営</a:t>
            </a:r>
            <a:r>
              <a:rPr lang="ja-JP" altLang="en-US" sz="1400" b="1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  <a:endParaRPr lang="ja-JP" altLang="en-US" sz="14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447262" y="4704554"/>
            <a:ext cx="76967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6454" indent="-196454" fontAlgn="ctr"/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96454" indent="-196454" font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府内医療機関、関係機関等との連携のもと、運営体制に万全を期す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99234" y="5255977"/>
            <a:ext cx="2309716" cy="277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■３０床運用時の配置イメージ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/>
          </p:nvPr>
        </p:nvGraphicFramePr>
        <p:xfrm>
          <a:off x="1889118" y="5550956"/>
          <a:ext cx="3402962" cy="966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650">
                  <a:extLst>
                    <a:ext uri="{9D8B030D-6E8A-4147-A177-3AD203B41FA5}">
                      <a16:colId xmlns:a16="http://schemas.microsoft.com/office/drawing/2014/main" val="178573803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09609383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79815080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71873667"/>
                    </a:ext>
                  </a:extLst>
                </a:gridCol>
              </a:tblGrid>
              <a:tr h="277739"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職種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昼間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夜間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必要人数</a:t>
                      </a:r>
                      <a:endParaRPr kumimoji="1" lang="en-US" altLang="ja-JP" sz="10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154856"/>
                  </a:ext>
                </a:extLst>
              </a:tr>
              <a:tr h="277739"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医師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５人程度</a:t>
                      </a:r>
                      <a:endParaRPr kumimoji="1" lang="en-US" altLang="ja-JP" sz="10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（固定）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３人程度</a:t>
                      </a:r>
                      <a:endParaRPr kumimoji="1" lang="en-US" altLang="ja-JP" sz="10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（輪番制）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２５人程度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384096"/>
                  </a:ext>
                </a:extLst>
              </a:tr>
              <a:tr h="277739"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看護師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５０人程度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２５人程度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１３０人程度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394036"/>
                  </a:ext>
                </a:extLst>
              </a:tr>
            </a:tbl>
          </a:graphicData>
        </a:graphic>
      </p:graphicFrame>
      <p:sp>
        <p:nvSpPr>
          <p:cNvPr id="27" name="正方形/長方形 26"/>
          <p:cNvSpPr/>
          <p:nvPr/>
        </p:nvSpPr>
        <p:spPr>
          <a:xfrm>
            <a:off x="1824331" y="6424868"/>
            <a:ext cx="5222391" cy="533820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その他の医療従事者（薬剤師、放射線技師、理学療法士、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臨床工学技士、臨床検査技師）については確保済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56867" y="5268443"/>
            <a:ext cx="2309716" cy="277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■医療従事者確保の状況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03394" y="5617668"/>
            <a:ext cx="363576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〇医　師 ：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三次救急医療機関からの応援を予定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〇看護師：約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名は確保済。府内医療機関及び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全国知事会、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日本赤十字社、日本看護協会等に派遣要請中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〇派遣元医療機関等と派遣者に対する支援制度を構築済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634903" y="172425"/>
            <a:ext cx="1422498" cy="3357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資料３－１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73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7F25EEE4EB7774994A738C4577CE41D" ma:contentTypeVersion="0" ma:contentTypeDescription="新しいドキュメントを作成します。" ma:contentTypeScope="" ma:versionID="b97f7c994cf14cd52ab8922a6bdeb1f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60ABE0-9EDD-48D9-8E03-84C030199D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982807E-B360-4B8F-9FCC-5F65D4FBCF50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1DF8B90-C106-49AF-91CC-041945CBEB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4087</TotalTime>
  <Words>323</Words>
  <Application>Microsoft Office PowerPoint</Application>
  <PresentationFormat>画面に合わせる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総合評価一般競争入札かｋ</dc:title>
  <dc:creator>太田　宏美</dc:creator>
  <cp:lastModifiedBy>大阪府</cp:lastModifiedBy>
  <cp:revision>465</cp:revision>
  <cp:lastPrinted>2020-12-03T08:24:19Z</cp:lastPrinted>
  <dcterms:created xsi:type="dcterms:W3CDTF">2013-09-17T00:29:54Z</dcterms:created>
  <dcterms:modified xsi:type="dcterms:W3CDTF">2020-12-03T08:37:05Z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0x01010097F25EEE4EB7774994A738C4577CE41D</vt:lpwstr>
  </property>
</Properties>
</file>