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2020/12/3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64395" y="618186"/>
            <a:ext cx="4435663" cy="61239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49408" y="3438659"/>
            <a:ext cx="4280757" cy="1481069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4650769" y="618186"/>
            <a:ext cx="4366231" cy="31424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149408" y="5507718"/>
            <a:ext cx="4280757" cy="969282"/>
          </a:xfrm>
          <a:prstGeom prst="roundRect">
            <a:avLst>
              <a:gd name="adj" fmla="val 1441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00325"/>
              </p:ext>
            </p:extLst>
          </p:nvPr>
        </p:nvGraphicFramePr>
        <p:xfrm>
          <a:off x="140015" y="1544801"/>
          <a:ext cx="4299548" cy="1325880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115310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3184238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199846">
                <a:tc>
                  <a:txBody>
                    <a:bodyPr/>
                    <a:lstStyle/>
                    <a:p>
                      <a:r>
                        <a:rPr kumimoji="1" lang="ja-JP" altLang="ja-JP" sz="1050" b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授業形態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ja-JP" sz="1050" b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分散登校・短縮授業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ja-JP" altLang="ja-JP" sz="1050" b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オンライン授業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教室の人数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</a:t>
                      </a:r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人程度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650504"/>
                  </a:ext>
                </a:extLst>
              </a:tr>
              <a:tr h="326098">
                <a:tc>
                  <a:txBody>
                    <a:bodyPr/>
                    <a:lstStyle/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学校教育活動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感染リスクの高い活動（近距離での活動、合唱・管楽器演奏等）を実施しない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0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感染症対策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基本的感染症対策（手洗い、マスク着用等）</a:t>
                      </a:r>
                    </a:p>
                    <a:p>
                      <a:r>
                        <a:rPr kumimoji="1" lang="ja-JP" altLang="ja-JP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通学での密を避ける（時差通学等）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45610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-4601"/>
            <a:ext cx="9144000" cy="49284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レッドステージ移行後の教育活動等について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951" y="1088659"/>
            <a:ext cx="446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大阪府新型コロナウイルス対策本部会議</a:t>
            </a:r>
            <a:r>
              <a:rPr lang="ja-JP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（７月３日開催）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で確認され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レッドステージにおける教育内容</a:t>
            </a:r>
            <a:r>
              <a:rPr kumimoji="1"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408" y="5573209"/>
            <a:ext cx="4290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レッドステージに移行したとしても、分散登校・短縮授業は行わず、１教室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人の通常形態で教育活動を継続する。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ただし、感染症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対策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を改めて徹底するとともに、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特定の教育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活動は制限する。</a:t>
            </a:r>
            <a:endParaRPr lang="ja-JP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446" y="3525329"/>
            <a:ext cx="42995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・学校や保育所におけるクラスターが報告されるようになったが、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社会全体から見ると多くない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未満の患者は無症状から軽症が多い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・学校閉鎖は流行阻止効果に乏しい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・屋外活動や社会的交流が減少することは、子どもの心身に影響を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及ぼす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（「小児のコロナウイルス感染症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2019(COVID-19)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に関する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医学的知見の現状」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2020/11/11 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日本小児科学会より）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2204176" y="4954408"/>
            <a:ext cx="171218" cy="450761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637585" y="3837904"/>
            <a:ext cx="4377626" cy="21636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650768" y="4267607"/>
            <a:ext cx="440307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○不安により登校できない児童生徒等への対応について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・引き続き出席停止扱いとし、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オンラインを活用する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、児童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生徒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の学びを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保障する。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○年末年始の教育活動等について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・陽性者発生時の社会的影響等を踏まえ、部活動等を含む教育活動等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を行わないこととする。ただし、当該期間中に開催される公式戦等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には、参加可とする。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○入学者選抜等について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・換気の徹底、マスク着用、体調不良者等の別室受験等、感染症対策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を徹底して実施する。（１月にマニュアルを作成し、通知する。）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30143" y="3923183"/>
            <a:ext cx="1569660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今後における留意点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30143" y="715707"/>
            <a:ext cx="4207481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レッドステージ移行後に制限する教育活動等について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25991" y="83305"/>
            <a:ext cx="1598515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令和２年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2176272" y="2904521"/>
            <a:ext cx="171218" cy="450761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5746" y="5267459"/>
            <a:ext cx="1488356" cy="3077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対応案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635743" y="6040192"/>
            <a:ext cx="4366231" cy="6825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719379" y="6436375"/>
            <a:ext cx="441174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府立学校の取組みを参考送付し、設置者の判断により決定していく。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702238" y="6109817"/>
            <a:ext cx="4207481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市町村立学校及び私立学校について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3117" y="713560"/>
            <a:ext cx="4207481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レッドステージ移行後の基本的な考え方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2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048376"/>
              </p:ext>
            </p:extLst>
          </p:nvPr>
        </p:nvGraphicFramePr>
        <p:xfrm>
          <a:off x="4752304" y="1038682"/>
          <a:ext cx="4185634" cy="2554523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3039414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1421183">
                <a:tc>
                  <a:txBody>
                    <a:bodyPr/>
                    <a:lstStyle/>
                    <a:p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感染リスクの高い教科活動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長時間、密集又は近距離で対面形式となる活動等は行わない。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（例）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・音楽：室内で児童生徒が近距離で行う合唱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・体育：児童生徒が密集する運動や近距離で組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み合ったり接触したりする運動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・家庭：児童生徒同士が近距離で活動する調理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実習</a:t>
                      </a:r>
                      <a:endParaRPr lang="en-US" altLang="ja-JP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656822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修学旅行</a:t>
                      </a:r>
                      <a:endParaRPr kumimoji="1" lang="en-US" altLang="ja-JP" sz="1050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府県間の移動を伴う教育活動</a:t>
                      </a: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旅行（移動）先</a:t>
                      </a:r>
                      <a:r>
                        <a:rPr kumimoji="1" lang="ja-JP" altLang="en-US" sz="1050" kern="120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の都道府県が</a:t>
                      </a:r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大阪からの受け入れを拒否している場合、中止とする。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03738"/>
                  </a:ext>
                </a:extLst>
              </a:tr>
              <a:tr h="476518">
                <a:tc>
                  <a:txBody>
                    <a:bodyPr/>
                    <a:lstStyle/>
                    <a:p>
                      <a:r>
                        <a:rPr kumimoji="1" lang="ja-JP" altLang="en-US" sz="105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部活動</a:t>
                      </a: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各競技団体等のガイドライン等に基づき、一部活動内容を制限する。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36364"/>
                  </a:ext>
                </a:extLst>
              </a:tr>
            </a:tbl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7919626" y="71972"/>
            <a:ext cx="108234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２－４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1660</TotalTime>
  <Words>553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田中　淳也</cp:lastModifiedBy>
  <cp:revision>156</cp:revision>
  <cp:lastPrinted>2020-12-03T01:42:01Z</cp:lastPrinted>
  <dcterms:created xsi:type="dcterms:W3CDTF">2020-03-31T00:25:54Z</dcterms:created>
  <dcterms:modified xsi:type="dcterms:W3CDTF">2020-12-03T02:31:41Z</dcterms:modified>
</cp:coreProperties>
</file>