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06" r:id="rId2"/>
    <p:sldId id="485" r:id="rId3"/>
    <p:sldId id="486" r:id="rId4"/>
    <p:sldId id="482" r:id="rId5"/>
    <p:sldId id="483" r:id="rId6"/>
    <p:sldId id="487" r:id="rId7"/>
    <p:sldId id="478" r:id="rId8"/>
    <p:sldId id="507" r:id="rId9"/>
    <p:sldId id="489" r:id="rId10"/>
    <p:sldId id="495" r:id="rId11"/>
    <p:sldId id="496" r:id="rId12"/>
    <p:sldId id="497" r:id="rId13"/>
    <p:sldId id="498" r:id="rId14"/>
    <p:sldId id="499" r:id="rId15"/>
    <p:sldId id="500" r:id="rId16"/>
    <p:sldId id="490" r:id="rId17"/>
    <p:sldId id="491" r:id="rId18"/>
    <p:sldId id="492" r:id="rId19"/>
    <p:sldId id="503" r:id="rId20"/>
    <p:sldId id="508" r:id="rId21"/>
    <p:sldId id="479" r:id="rId22"/>
    <p:sldId id="480" r:id="rId23"/>
    <p:sldId id="481" r:id="rId2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74" d="100"/>
          <a:sy n="74" d="100"/>
        </p:scale>
        <p:origin x="456"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115625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72814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418534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10</a:t>
            </a:fld>
            <a:endParaRPr kumimoji="1" lang="ja-JP" altLang="en-US"/>
          </a:p>
        </p:txBody>
      </p:sp>
    </p:spTree>
    <p:extLst>
      <p:ext uri="{BB962C8B-B14F-4D97-AF65-F5344CB8AC3E}">
        <p14:creationId xmlns:p14="http://schemas.microsoft.com/office/powerpoint/2010/main" val="283521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16</a:t>
            </a:fld>
            <a:endParaRPr kumimoji="1" lang="ja-JP" altLang="en-US"/>
          </a:p>
        </p:txBody>
      </p:sp>
    </p:spTree>
    <p:extLst>
      <p:ext uri="{BB962C8B-B14F-4D97-AF65-F5344CB8AC3E}">
        <p14:creationId xmlns:p14="http://schemas.microsoft.com/office/powerpoint/2010/main" val="257798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20</a:t>
            </a:fld>
            <a:endParaRPr kumimoji="1" lang="ja-JP" altLang="en-US"/>
          </a:p>
        </p:txBody>
      </p:sp>
    </p:spTree>
    <p:extLst>
      <p:ext uri="{BB962C8B-B14F-4D97-AF65-F5344CB8AC3E}">
        <p14:creationId xmlns:p14="http://schemas.microsoft.com/office/powerpoint/2010/main" val="81842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a:p>
        </p:txBody>
      </p:sp>
    </p:spTree>
    <p:extLst>
      <p:ext uri="{BB962C8B-B14F-4D97-AF65-F5344CB8AC3E}">
        <p14:creationId xmlns:p14="http://schemas.microsoft.com/office/powerpoint/2010/main" val="308335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9FC94D-74B5-412D-AF14-BC3E4D6144D2}"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CDB94C-1AB6-4AF0-A45B-20DCFEA591DF}"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337E51-290F-4236-9B62-6BF938078CE8}"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9E2B09-4F4C-4991-B3E8-714FAD67012A}"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5D6991-3241-4631-B71A-8EBF04FB9930}"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B661789-6401-40F9-9CE3-5E1E3F4EFB6A}"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6DCCA0-1B72-49BF-B0F7-BAAE43426BF1}" type="datetime1">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3CBFB1-128E-4808-9C4D-77ECE60E68CB}"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942623-2E99-4066-B00C-F207D21A253D}" type="datetime1">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E9506D-CE22-4889-A0B6-DE9AB0638DE3}"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C924B2-2103-4BE3-97FB-9A340C2128D9}"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7EF9E-CB26-4B04-A865-95BD95343EA4}" type="datetime1">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emf"/><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emf"/><Relationship Id="rId10" Type="http://schemas.openxmlformats.org/officeDocument/2006/relationships/image" Target="../media/image46.png"/><Relationship Id="rId4" Type="http://schemas.openxmlformats.org/officeDocument/2006/relationships/image" Target="../media/image40.emf"/><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6" name="テキスト ボックス 5"/>
          <p:cNvSpPr txBox="1"/>
          <p:nvPr/>
        </p:nvSpPr>
        <p:spPr>
          <a:xfrm>
            <a:off x="10676586" y="97105"/>
            <a:ext cx="1326524" cy="369332"/>
          </a:xfrm>
          <a:prstGeom prst="rect">
            <a:avLst/>
          </a:prstGeom>
          <a:solidFill>
            <a:schemeClr val="bg1"/>
          </a:solidFill>
        </p:spPr>
        <p:txBody>
          <a:bodyPr wrap="square" rtlCol="0">
            <a:spAutoFit/>
          </a:bodyPr>
          <a:lstStyle/>
          <a:p>
            <a:r>
              <a:rPr kumimoji="1" lang="ja-JP" altLang="en-US" dirty="0" smtClean="0"/>
              <a:t>資料１－１</a:t>
            </a:r>
            <a:endParaRPr kumimoji="1" lang="ja-JP" altLang="en-US" dirty="0"/>
          </a:p>
        </p:txBody>
      </p:sp>
      <p:sp>
        <p:nvSpPr>
          <p:cNvPr id="7" name="テキスト ボックス 1"/>
          <p:cNvSpPr txBox="1"/>
          <p:nvPr/>
        </p:nvSpPr>
        <p:spPr>
          <a:xfrm>
            <a:off x="2083008" y="457926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2773811" y="458720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5845848" y="458720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9506638" y="4587201"/>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9079377" y="457926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10287632" y="457223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
          <p:cNvSpPr txBox="1"/>
          <p:nvPr/>
        </p:nvSpPr>
        <p:spPr>
          <a:xfrm>
            <a:off x="7554290" y="4548646"/>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府民への呼びかけ等（</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7832895" y="4548645"/>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9886596" y="458720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施設への休業要請等（</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27</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212424" y="565362"/>
            <a:ext cx="11790686" cy="4029805"/>
          </a:xfrm>
          <a:prstGeom prst="rect">
            <a:avLst/>
          </a:prstGeom>
        </p:spPr>
      </p:pic>
    </p:spTree>
    <p:extLst>
      <p:ext uri="{BB962C8B-B14F-4D97-AF65-F5344CB8AC3E}">
        <p14:creationId xmlns:p14="http://schemas.microsoft.com/office/powerpoint/2010/main" val="410007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84464" y="1690804"/>
            <a:ext cx="4871126" cy="4712616"/>
          </a:xfrm>
          <a:prstGeom prst="rect">
            <a:avLst/>
          </a:prstGeom>
        </p:spPr>
      </p:pic>
      <p:sp>
        <p:nvSpPr>
          <p:cNvPr id="27" name="正方形/長方形 26"/>
          <p:cNvSpPr/>
          <p:nvPr/>
        </p:nvSpPr>
        <p:spPr>
          <a:xfrm>
            <a:off x="7825436" y="728351"/>
            <a:ext cx="316500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455620" y="1319400"/>
            <a:ext cx="2266791" cy="296556"/>
          </a:xfrm>
          <a:prstGeom prst="rect">
            <a:avLst/>
          </a:prstGeom>
        </p:spPr>
        <p:txBody>
          <a:bodyPr wrap="square">
            <a:spAutoFit/>
          </a:bodyPr>
          <a:lstStyle/>
          <a:p>
            <a:r>
              <a:rPr lang="ja-JP" altLang="en-US" sz="1327" b="1" dirty="0">
                <a:latin typeface="UD デジタル 教科書体 NK-B" panose="02020700000000000000" pitchFamily="18" charset="-128"/>
                <a:ea typeface="UD デジタル 教科書体 NK-B" panose="02020700000000000000" pitchFamily="18" charset="-128"/>
              </a:rPr>
              <a:t>● クラスターの発生状況</a:t>
            </a:r>
            <a:endParaRPr lang="en-US" altLang="ja-JP" sz="1327"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802169" y="1319400"/>
            <a:ext cx="2385781" cy="296556"/>
          </a:xfrm>
          <a:prstGeom prst="rect">
            <a:avLst/>
          </a:prstGeom>
        </p:spPr>
        <p:txBody>
          <a:bodyPr wrap="square">
            <a:spAutoFit/>
          </a:bodyPr>
          <a:lstStyle/>
          <a:p>
            <a:r>
              <a:rPr lang="ja-JP" altLang="en-US" sz="1327"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801770" y="1656208"/>
            <a:ext cx="583814" cy="251159"/>
          </a:xfrm>
          <a:prstGeom prst="rect">
            <a:avLst/>
          </a:prstGeom>
          <a:noFill/>
        </p:spPr>
        <p:txBody>
          <a:bodyPr wrap="none" rtlCol="0">
            <a:spAutoFit/>
          </a:bodyPr>
          <a:lstStyle/>
          <a:p>
            <a:r>
              <a:rPr lang="ja-JP" altLang="en-US" sz="1032" dirty="0"/>
              <a:t>［人］</a:t>
            </a:r>
          </a:p>
        </p:txBody>
      </p:sp>
      <p:sp>
        <p:nvSpPr>
          <p:cNvPr id="45" name="テキスト ボックス 44"/>
          <p:cNvSpPr txBox="1"/>
          <p:nvPr/>
        </p:nvSpPr>
        <p:spPr>
          <a:xfrm>
            <a:off x="6435946" y="1732868"/>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1414259" y="5191167"/>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693407" y="5506281"/>
            <a:ext cx="1681071" cy="242374"/>
          </a:xfrm>
          <a:prstGeom prst="rect">
            <a:avLst/>
          </a:prstGeom>
          <a:noFill/>
        </p:spPr>
        <p:txBody>
          <a:bodyPr wrap="square" rtlCol="0">
            <a:spAutoFit/>
          </a:bodyPr>
          <a:lstStyle/>
          <a:p>
            <a:r>
              <a:rPr lang="en-US" altLang="ja-JP" sz="975" dirty="0"/>
              <a:t>【</a:t>
            </a:r>
            <a:r>
              <a:rPr lang="ja-JP" altLang="en-US" sz="975" dirty="0"/>
              <a:t>全陽性者に占める割合</a:t>
            </a:r>
            <a:r>
              <a:rPr lang="en-US" altLang="ja-JP" sz="975" dirty="0"/>
              <a:t>】</a:t>
            </a:r>
          </a:p>
        </p:txBody>
      </p:sp>
      <p:graphicFrame>
        <p:nvGraphicFramePr>
          <p:cNvPr id="2" name="表 1"/>
          <p:cNvGraphicFramePr>
            <a:graphicFrameLocks noGrp="1"/>
          </p:cNvGraphicFramePr>
          <p:nvPr>
            <p:extLst/>
          </p:nvPr>
        </p:nvGraphicFramePr>
        <p:xfrm>
          <a:off x="802169" y="5769052"/>
          <a:ext cx="5181087" cy="634368"/>
        </p:xfrm>
        <a:graphic>
          <a:graphicData uri="http://schemas.openxmlformats.org/drawingml/2006/table">
            <a:tbl>
              <a:tblPr firstRow="1" bandRow="1">
                <a:tableStyleId>{F5AB1C69-6EDB-4FF4-983F-18BD219EF322}</a:tableStyleId>
              </a:tblPr>
              <a:tblGrid>
                <a:gridCol w="798867">
                  <a:extLst>
                    <a:ext uri="{9D8B030D-6E8A-4147-A177-3AD203B41FA5}">
                      <a16:colId xmlns:a16="http://schemas.microsoft.com/office/drawing/2014/main" val="2210063772"/>
                    </a:ext>
                  </a:extLst>
                </a:gridCol>
                <a:gridCol w="966837">
                  <a:extLst>
                    <a:ext uri="{9D8B030D-6E8A-4147-A177-3AD203B41FA5}">
                      <a16:colId xmlns:a16="http://schemas.microsoft.com/office/drawing/2014/main" val="749325653"/>
                    </a:ext>
                  </a:extLst>
                </a:gridCol>
                <a:gridCol w="1137323">
                  <a:extLst>
                    <a:ext uri="{9D8B030D-6E8A-4147-A177-3AD203B41FA5}">
                      <a16:colId xmlns:a16="http://schemas.microsoft.com/office/drawing/2014/main" val="2508332398"/>
                    </a:ext>
                  </a:extLst>
                </a:gridCol>
                <a:gridCol w="1213646">
                  <a:extLst>
                    <a:ext uri="{9D8B030D-6E8A-4147-A177-3AD203B41FA5}">
                      <a16:colId xmlns:a16="http://schemas.microsoft.com/office/drawing/2014/main" val="3497716960"/>
                    </a:ext>
                  </a:extLst>
                </a:gridCol>
                <a:gridCol w="1064414">
                  <a:extLst>
                    <a:ext uri="{9D8B030D-6E8A-4147-A177-3AD203B41FA5}">
                      <a16:colId xmlns:a16="http://schemas.microsoft.com/office/drawing/2014/main" val="4276844383"/>
                    </a:ext>
                  </a:extLst>
                </a:gridCol>
              </a:tblGrid>
              <a:tr h="210503">
                <a:tc>
                  <a:txBody>
                    <a:bodyPr/>
                    <a:lstStyle/>
                    <a:p>
                      <a:r>
                        <a:rPr kumimoji="1" lang="en-US" altLang="ja-JP" sz="800" b="0" dirty="0" smtClean="0">
                          <a:solidFill>
                            <a:schemeClr val="tx1"/>
                          </a:solidFill>
                          <a:latin typeface="Meiryo UI" panose="020B0604030504040204" pitchFamily="50" charset="-128"/>
                          <a:ea typeface="Meiryo UI" panose="020B0604030504040204" pitchFamily="50" charset="-128"/>
                        </a:rPr>
                        <a:t>10/22-11/4</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11.8%</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16.1%</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4.5%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2.2%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210503">
                <a:tc>
                  <a:txBody>
                    <a:bodyPr/>
                    <a:lstStyle/>
                    <a:p>
                      <a:r>
                        <a:rPr kumimoji="1" lang="en-US" altLang="ja-JP" sz="800" dirty="0" smtClean="0">
                          <a:solidFill>
                            <a:schemeClr val="tx1"/>
                          </a:solidFill>
                          <a:latin typeface="Meiryo UI" panose="020B0604030504040204" pitchFamily="50" charset="-128"/>
                          <a:ea typeface="Meiryo UI" panose="020B0604030504040204" pitchFamily="50" charset="-128"/>
                        </a:rPr>
                        <a:t>11/5-11/18</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9.5%</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210503">
                <a:tc>
                  <a:txBody>
                    <a:bodyPr/>
                    <a:lstStyle/>
                    <a:p>
                      <a:r>
                        <a:rPr kumimoji="1" lang="en-US" altLang="ja-JP" sz="800" dirty="0" smtClean="0">
                          <a:solidFill>
                            <a:schemeClr val="tx1"/>
                          </a:solidFill>
                          <a:latin typeface="Meiryo UI" panose="020B0604030504040204" pitchFamily="50" charset="-128"/>
                          <a:ea typeface="Meiryo UI" panose="020B0604030504040204" pitchFamily="50" charset="-128"/>
                        </a:rPr>
                        <a:t>11/19-12/2</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5995873" y="6458707"/>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10/22-11/4</a:t>
            </a:r>
            <a:r>
              <a:rPr lang="ja-JP" altLang="en-US" sz="975" dirty="0"/>
              <a:t>　</a:t>
            </a:r>
            <a:r>
              <a:rPr lang="en-US" altLang="ja-JP" sz="975" dirty="0" smtClean="0"/>
              <a:t>1,489</a:t>
            </a:r>
            <a:r>
              <a:rPr lang="ja-JP" altLang="en-US" sz="975" dirty="0" smtClean="0"/>
              <a:t>名</a:t>
            </a:r>
            <a:r>
              <a:rPr lang="ja-JP" altLang="en-US" sz="975" dirty="0"/>
              <a:t>　</a:t>
            </a:r>
            <a:r>
              <a:rPr lang="en-US" altLang="ja-JP" sz="975" dirty="0" smtClean="0"/>
              <a:t>11/5-11/18</a:t>
            </a:r>
            <a:r>
              <a:rPr lang="ja-JP" altLang="en-US" sz="975" dirty="0"/>
              <a:t>　</a:t>
            </a:r>
            <a:r>
              <a:rPr lang="en-US" altLang="ja-JP" sz="975" dirty="0"/>
              <a:t>2,845</a:t>
            </a:r>
            <a:r>
              <a:rPr lang="ja-JP" altLang="en-US" sz="975" dirty="0" smtClean="0"/>
              <a:t>名    </a:t>
            </a:r>
            <a:r>
              <a:rPr lang="en-US" altLang="ja-JP" sz="975" dirty="0" smtClean="0"/>
              <a:t>11/19-12/2  4,982</a:t>
            </a:r>
            <a:r>
              <a:rPr lang="ja-JP" altLang="en-US" sz="975" dirty="0" smtClean="0"/>
              <a:t>名</a:t>
            </a:r>
            <a:endParaRPr lang="en-US" altLang="ja-JP" sz="975" dirty="0"/>
          </a:p>
        </p:txBody>
      </p:sp>
      <p:sp>
        <p:nvSpPr>
          <p:cNvPr id="55" name="四角形吹き出し 54"/>
          <p:cNvSpPr/>
          <p:nvPr/>
        </p:nvSpPr>
        <p:spPr>
          <a:xfrm>
            <a:off x="10855251" y="4935769"/>
            <a:ext cx="739624" cy="321750"/>
          </a:xfrm>
          <a:prstGeom prst="wedgeRectCallout">
            <a:avLst>
              <a:gd name="adj1" fmla="val -130383"/>
              <a:gd name="adj2" fmla="val 26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7</a:t>
            </a:r>
            <a:r>
              <a:rPr lang="ja-JP" altLang="en-US" sz="1327" dirty="0" smtClean="0"/>
              <a:t>施設</a:t>
            </a:r>
            <a:endParaRPr lang="ja-JP" altLang="en-US" sz="1327" dirty="0"/>
          </a:p>
        </p:txBody>
      </p:sp>
      <p:sp>
        <p:nvSpPr>
          <p:cNvPr id="56" name="四角形吹き出し 55"/>
          <p:cNvSpPr/>
          <p:nvPr/>
        </p:nvSpPr>
        <p:spPr>
          <a:xfrm>
            <a:off x="10796984" y="3143190"/>
            <a:ext cx="797890" cy="321750"/>
          </a:xfrm>
          <a:prstGeom prst="wedgeRectCallout">
            <a:avLst>
              <a:gd name="adj1" fmla="val -129871"/>
              <a:gd name="adj2" fmla="val -113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6</a:t>
            </a:r>
            <a:r>
              <a:rPr lang="ja-JP" altLang="en-US" sz="1327" dirty="0" smtClean="0"/>
              <a:t>施設</a:t>
            </a:r>
            <a:endParaRPr lang="ja-JP" altLang="en-US" sz="1327" dirty="0"/>
          </a:p>
        </p:txBody>
      </p:sp>
      <p:sp>
        <p:nvSpPr>
          <p:cNvPr id="57" name="四角形吹き出し 56"/>
          <p:cNvSpPr/>
          <p:nvPr/>
        </p:nvSpPr>
        <p:spPr>
          <a:xfrm>
            <a:off x="10796984" y="2500096"/>
            <a:ext cx="797890" cy="321750"/>
          </a:xfrm>
          <a:prstGeom prst="wedgeRectCallout">
            <a:avLst>
              <a:gd name="adj1" fmla="val -117640"/>
              <a:gd name="adj2" fmla="val 17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smtClean="0"/>
              <a:t>1</a:t>
            </a:r>
            <a:r>
              <a:rPr lang="ja-JP" altLang="en-US" sz="1327" dirty="0"/>
              <a:t>ヵ所</a:t>
            </a:r>
          </a:p>
        </p:txBody>
      </p:sp>
      <p:sp>
        <p:nvSpPr>
          <p:cNvPr id="58" name="テキスト ボックス 57"/>
          <p:cNvSpPr txBox="1"/>
          <p:nvPr/>
        </p:nvSpPr>
        <p:spPr>
          <a:xfrm>
            <a:off x="8285284" y="2347688"/>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18</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a:latin typeface="Meiryo UI" panose="020B0604030504040204" pitchFamily="50" charset="-128"/>
                <a:ea typeface="Meiryo UI" panose="020B0604030504040204" pitchFamily="50" charset="-128"/>
              </a:rPr>
              <a:t>394</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10780480" y="4701704"/>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5" name="テキスト ボックス 64"/>
          <p:cNvSpPr txBox="1"/>
          <p:nvPr/>
        </p:nvSpPr>
        <p:spPr>
          <a:xfrm>
            <a:off x="10739961" y="3749098"/>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高齢者施設</a:t>
            </a:r>
          </a:p>
        </p:txBody>
      </p:sp>
      <p:sp>
        <p:nvSpPr>
          <p:cNvPr id="66" name="テキスト ボックス 65"/>
          <p:cNvSpPr txBox="1"/>
          <p:nvPr/>
        </p:nvSpPr>
        <p:spPr>
          <a:xfrm>
            <a:off x="10754665" y="2904551"/>
            <a:ext cx="113628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児童施設・学校</a:t>
            </a:r>
          </a:p>
        </p:txBody>
      </p:sp>
      <p:sp>
        <p:nvSpPr>
          <p:cNvPr id="67" name="テキスト ボックス 66"/>
          <p:cNvSpPr txBox="1"/>
          <p:nvPr/>
        </p:nvSpPr>
        <p:spPr>
          <a:xfrm>
            <a:off x="10780481" y="2281384"/>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69" name="テキスト ボックス 68"/>
          <p:cNvSpPr txBox="1"/>
          <p:nvPr/>
        </p:nvSpPr>
        <p:spPr>
          <a:xfrm>
            <a:off x="9532882" y="2104146"/>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34</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421</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70" name="四角形吹き出し 69"/>
          <p:cNvSpPr/>
          <p:nvPr/>
        </p:nvSpPr>
        <p:spPr>
          <a:xfrm>
            <a:off x="10780480" y="3972460"/>
            <a:ext cx="814394" cy="321750"/>
          </a:xfrm>
          <a:prstGeom prst="wedgeRectCallout">
            <a:avLst>
              <a:gd name="adj1" fmla="val -122343"/>
              <a:gd name="adj2" fmla="val -46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2</a:t>
            </a:r>
            <a:r>
              <a:rPr lang="en-US" altLang="ja-JP" sz="1327" dirty="0" smtClean="0"/>
              <a:t>0</a:t>
            </a:r>
            <a:r>
              <a:rPr lang="ja-JP" altLang="en-US" sz="1327" dirty="0" smtClean="0"/>
              <a:t>施設</a:t>
            </a:r>
            <a:endParaRPr lang="ja-JP" altLang="en-US" sz="1327" dirty="0"/>
          </a:p>
        </p:txBody>
      </p:sp>
      <p:sp>
        <p:nvSpPr>
          <p:cNvPr id="74" name="テキスト ボックス 73"/>
          <p:cNvSpPr txBox="1"/>
          <p:nvPr/>
        </p:nvSpPr>
        <p:spPr>
          <a:xfrm>
            <a:off x="9162467" y="2907601"/>
            <a:ext cx="70360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スポーツ</a:t>
            </a:r>
          </a:p>
        </p:txBody>
      </p:sp>
      <p:sp>
        <p:nvSpPr>
          <p:cNvPr id="3" name="スライド番号プレースホルダー 2"/>
          <p:cNvSpPr>
            <a:spLocks noGrp="1"/>
          </p:cNvSpPr>
          <p:nvPr>
            <p:ph type="sldNum" sz="quarter" idx="12"/>
          </p:nvPr>
        </p:nvSpPr>
        <p:spPr>
          <a:xfrm>
            <a:off x="9682560" y="6236481"/>
            <a:ext cx="2228850" cy="296664"/>
          </a:xfrm>
        </p:spPr>
        <p:txBody>
          <a:bodyPr/>
          <a:lstStyle/>
          <a:p>
            <a:fld id="{F216AE56-EAD3-4706-B860-3EC2C2952B40}" type="slidenum">
              <a:rPr lang="ja-JP" altLang="en-US"/>
              <a:t>10</a:t>
            </a:fld>
            <a:endParaRPr lang="ja-JP" altLang="en-US" dirty="0"/>
          </a:p>
        </p:txBody>
      </p:sp>
      <p:sp>
        <p:nvSpPr>
          <p:cNvPr id="38" name="テキスト ボックス 37"/>
          <p:cNvSpPr txBox="1"/>
          <p:nvPr/>
        </p:nvSpPr>
        <p:spPr>
          <a:xfrm>
            <a:off x="7100534" y="3743522"/>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10</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200</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9026499" y="2411335"/>
            <a:ext cx="70360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カラオケ</a:t>
            </a:r>
          </a:p>
        </p:txBody>
      </p:sp>
      <p:sp>
        <p:nvSpPr>
          <p:cNvPr id="43" name="四角形吹き出し 42"/>
          <p:cNvSpPr/>
          <p:nvPr/>
        </p:nvSpPr>
        <p:spPr>
          <a:xfrm>
            <a:off x="8573051" y="5369313"/>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4</a:t>
            </a:r>
            <a:r>
              <a:rPr lang="ja-JP" altLang="en-US" sz="975" dirty="0" smtClean="0"/>
              <a:t>施設</a:t>
            </a:r>
            <a:endParaRPr lang="ja-JP" altLang="en-US" sz="975" dirty="0"/>
          </a:p>
        </p:txBody>
      </p:sp>
      <p:sp>
        <p:nvSpPr>
          <p:cNvPr id="47" name="四角形吹き出し 46"/>
          <p:cNvSpPr/>
          <p:nvPr/>
        </p:nvSpPr>
        <p:spPr>
          <a:xfrm>
            <a:off x="8573051" y="4378182"/>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7</a:t>
            </a:r>
            <a:r>
              <a:rPr lang="ja-JP" altLang="en-US" sz="975" dirty="0" smtClean="0"/>
              <a:t>施設</a:t>
            </a:r>
            <a:endParaRPr lang="ja-JP" altLang="en-US" sz="975" dirty="0"/>
          </a:p>
        </p:txBody>
      </p:sp>
      <p:sp>
        <p:nvSpPr>
          <p:cNvPr id="50" name="四角形吹き出し 49"/>
          <p:cNvSpPr/>
          <p:nvPr/>
        </p:nvSpPr>
        <p:spPr>
          <a:xfrm>
            <a:off x="7396845" y="5390807"/>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施設</a:t>
            </a:r>
            <a:endParaRPr lang="ja-JP" altLang="en-US" sz="975" dirty="0"/>
          </a:p>
        </p:txBody>
      </p:sp>
      <p:sp>
        <p:nvSpPr>
          <p:cNvPr id="52" name="四角形吹き出し 51"/>
          <p:cNvSpPr/>
          <p:nvPr/>
        </p:nvSpPr>
        <p:spPr>
          <a:xfrm>
            <a:off x="6915140" y="4874710"/>
            <a:ext cx="510869" cy="247013"/>
          </a:xfrm>
          <a:prstGeom prst="wedgeRectCallout">
            <a:avLst>
              <a:gd name="adj1" fmla="val 70640"/>
              <a:gd name="adj2" fmla="val -52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施設</a:t>
            </a:r>
            <a:endParaRPr lang="ja-JP" altLang="en-US" sz="975" dirty="0"/>
          </a:p>
        </p:txBody>
      </p:sp>
      <p:sp>
        <p:nvSpPr>
          <p:cNvPr id="53" name="テキスト ボックス 52"/>
          <p:cNvSpPr txBox="1"/>
          <p:nvPr/>
        </p:nvSpPr>
        <p:spPr>
          <a:xfrm>
            <a:off x="6742748" y="4031615"/>
            <a:ext cx="718443" cy="392415"/>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a:t>
            </a:r>
            <a:r>
              <a:rPr lang="ja-JP" altLang="en-US" sz="975" dirty="0">
                <a:solidFill>
                  <a:schemeClr val="tx1">
                    <a:lumMod val="75000"/>
                    <a:lumOff val="25000"/>
                  </a:schemeClr>
                </a:solidFill>
                <a:latin typeface="+mn-ea"/>
              </a:rPr>
              <a:t>学校</a:t>
            </a:r>
          </a:p>
        </p:txBody>
      </p:sp>
      <p:sp>
        <p:nvSpPr>
          <p:cNvPr id="60" name="テキスト ボックス 59"/>
          <p:cNvSpPr txBox="1"/>
          <p:nvPr/>
        </p:nvSpPr>
        <p:spPr>
          <a:xfrm>
            <a:off x="7407126" y="4999602"/>
            <a:ext cx="68361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1" name="テキスト ボックス 60"/>
          <p:cNvSpPr txBox="1"/>
          <p:nvPr/>
        </p:nvSpPr>
        <p:spPr>
          <a:xfrm>
            <a:off x="8523058" y="5126939"/>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2" name="テキスト ボックス 61"/>
          <p:cNvSpPr txBox="1"/>
          <p:nvPr/>
        </p:nvSpPr>
        <p:spPr>
          <a:xfrm>
            <a:off x="6801354" y="4684388"/>
            <a:ext cx="86087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高齢者施設</a:t>
            </a:r>
            <a:endParaRPr lang="ja-JP" altLang="en-US" sz="975" dirty="0">
              <a:solidFill>
                <a:schemeClr val="tx1">
                  <a:lumMod val="75000"/>
                  <a:lumOff val="25000"/>
                </a:schemeClr>
              </a:solidFill>
              <a:latin typeface="+mn-ea"/>
            </a:endParaRPr>
          </a:p>
        </p:txBody>
      </p:sp>
      <p:sp>
        <p:nvSpPr>
          <p:cNvPr id="63" name="テキスト ボックス 62"/>
          <p:cNvSpPr txBox="1"/>
          <p:nvPr/>
        </p:nvSpPr>
        <p:spPr>
          <a:xfrm>
            <a:off x="7862150" y="3817411"/>
            <a:ext cx="992492"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企業事業所</a:t>
            </a:r>
            <a:endParaRPr lang="ja-JP" altLang="en-US" sz="975" dirty="0">
              <a:solidFill>
                <a:schemeClr val="tx1">
                  <a:lumMod val="75000"/>
                  <a:lumOff val="25000"/>
                </a:schemeClr>
              </a:solidFill>
              <a:latin typeface="+mn-ea"/>
            </a:endParaRPr>
          </a:p>
        </p:txBody>
      </p:sp>
      <p:sp>
        <p:nvSpPr>
          <p:cNvPr id="71" name="四角形吹き出し 70"/>
          <p:cNvSpPr/>
          <p:nvPr/>
        </p:nvSpPr>
        <p:spPr>
          <a:xfrm>
            <a:off x="7953166" y="4033248"/>
            <a:ext cx="510869" cy="247013"/>
          </a:xfrm>
          <a:prstGeom prst="wedgeRectCallout">
            <a:avLst>
              <a:gd name="adj1" fmla="val -75180"/>
              <a:gd name="adj2" fmla="val 59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a:t>ヵ所</a:t>
            </a:r>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状況別の陽性者、クラスターの発生状況</a:t>
            </a:r>
          </a:p>
        </p:txBody>
      </p:sp>
      <p:sp>
        <p:nvSpPr>
          <p:cNvPr id="68" name="四角形吹き出し 67"/>
          <p:cNvSpPr/>
          <p:nvPr/>
        </p:nvSpPr>
        <p:spPr>
          <a:xfrm>
            <a:off x="6898910" y="4395104"/>
            <a:ext cx="510869" cy="247013"/>
          </a:xfrm>
          <a:prstGeom prst="wedgeRectCallout">
            <a:avLst>
              <a:gd name="adj1" fmla="val 70640"/>
              <a:gd name="adj2" fmla="val 49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smtClean="0"/>
              <a:t>施設</a:t>
            </a:r>
            <a:endParaRPr lang="ja-JP" altLang="en-US" sz="975" dirty="0"/>
          </a:p>
        </p:txBody>
      </p:sp>
      <p:sp>
        <p:nvSpPr>
          <p:cNvPr id="72" name="テキスト ボックス 71"/>
          <p:cNvSpPr txBox="1"/>
          <p:nvPr/>
        </p:nvSpPr>
        <p:spPr>
          <a:xfrm>
            <a:off x="8468242" y="4162399"/>
            <a:ext cx="86087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高齢者施設</a:t>
            </a:r>
            <a:endParaRPr lang="ja-JP" altLang="en-US" sz="975" dirty="0">
              <a:solidFill>
                <a:schemeClr val="tx1">
                  <a:lumMod val="75000"/>
                  <a:lumOff val="25000"/>
                </a:schemeClr>
              </a:solidFill>
              <a:latin typeface="+mn-ea"/>
            </a:endParaRPr>
          </a:p>
        </p:txBody>
      </p:sp>
      <p:sp>
        <p:nvSpPr>
          <p:cNvPr id="76" name="四角形吹き出し 75"/>
          <p:cNvSpPr/>
          <p:nvPr/>
        </p:nvSpPr>
        <p:spPr>
          <a:xfrm>
            <a:off x="7758184" y="2730957"/>
            <a:ext cx="510869" cy="247013"/>
          </a:xfrm>
          <a:prstGeom prst="wedgeRectCallout">
            <a:avLst>
              <a:gd name="adj1" fmla="val 90385"/>
              <a:gd name="adj2" fmla="val 101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smtClean="0"/>
              <a:t>件</a:t>
            </a:r>
            <a:endParaRPr lang="ja-JP" altLang="en-US" sz="975" dirty="0"/>
          </a:p>
        </p:txBody>
      </p:sp>
      <p:sp>
        <p:nvSpPr>
          <p:cNvPr id="77" name="テキスト ボックス 76"/>
          <p:cNvSpPr txBox="1"/>
          <p:nvPr/>
        </p:nvSpPr>
        <p:spPr>
          <a:xfrm>
            <a:off x="7342247" y="2753303"/>
            <a:ext cx="75060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旅行</a:t>
            </a:r>
          </a:p>
        </p:txBody>
      </p:sp>
      <p:sp>
        <p:nvSpPr>
          <p:cNvPr id="78" name="四角形吹き出し 77"/>
          <p:cNvSpPr/>
          <p:nvPr/>
        </p:nvSpPr>
        <p:spPr>
          <a:xfrm>
            <a:off x="9173932" y="3143190"/>
            <a:ext cx="510869" cy="247013"/>
          </a:xfrm>
          <a:prstGeom prst="wedgeRectCallout">
            <a:avLst>
              <a:gd name="adj1" fmla="val -68468"/>
              <a:gd name="adj2" fmla="val -98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a:t>件</a:t>
            </a:r>
          </a:p>
        </p:txBody>
      </p:sp>
      <p:sp>
        <p:nvSpPr>
          <p:cNvPr id="46" name="テキスト ボックス 45"/>
          <p:cNvSpPr txBox="1"/>
          <p:nvPr/>
        </p:nvSpPr>
        <p:spPr>
          <a:xfrm>
            <a:off x="7357763" y="3128199"/>
            <a:ext cx="718443" cy="392415"/>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a:t>
            </a:r>
            <a:r>
              <a:rPr lang="ja-JP" altLang="en-US" sz="975" dirty="0">
                <a:solidFill>
                  <a:schemeClr val="tx1">
                    <a:lumMod val="75000"/>
                    <a:lumOff val="25000"/>
                  </a:schemeClr>
                </a:solidFill>
                <a:latin typeface="+mn-ea"/>
              </a:rPr>
              <a:t>学校</a:t>
            </a:r>
          </a:p>
        </p:txBody>
      </p:sp>
      <p:sp>
        <p:nvSpPr>
          <p:cNvPr id="73" name="四角形吹き出し 72"/>
          <p:cNvSpPr/>
          <p:nvPr/>
        </p:nvSpPr>
        <p:spPr>
          <a:xfrm>
            <a:off x="7953166" y="3167149"/>
            <a:ext cx="510869" cy="247013"/>
          </a:xfrm>
          <a:prstGeom prst="wedgeRectCallout">
            <a:avLst>
              <a:gd name="adj1" fmla="val 70640"/>
              <a:gd name="adj2" fmla="val 49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施設</a:t>
            </a:r>
            <a:endParaRPr lang="ja-JP" altLang="en-US" sz="975" dirty="0"/>
          </a:p>
        </p:txBody>
      </p:sp>
      <p:sp>
        <p:nvSpPr>
          <p:cNvPr id="75" name="四角形吹き出し 74"/>
          <p:cNvSpPr/>
          <p:nvPr/>
        </p:nvSpPr>
        <p:spPr>
          <a:xfrm>
            <a:off x="9219239" y="2616158"/>
            <a:ext cx="510869" cy="247013"/>
          </a:xfrm>
          <a:prstGeom prst="wedgeRectCallout">
            <a:avLst>
              <a:gd name="adj1" fmla="val -79655"/>
              <a:gd name="adj2" fmla="val 59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1</a:t>
            </a:r>
            <a:r>
              <a:rPr lang="ja-JP" altLang="en-US" sz="975" dirty="0"/>
              <a:t>店</a:t>
            </a:r>
          </a:p>
        </p:txBody>
      </p:sp>
      <p:pic>
        <p:nvPicPr>
          <p:cNvPr id="5" name="図 4"/>
          <p:cNvPicPr>
            <a:picLocks noChangeAspect="1"/>
          </p:cNvPicPr>
          <p:nvPr/>
        </p:nvPicPr>
        <p:blipFill>
          <a:blip r:embed="rId4"/>
          <a:stretch>
            <a:fillRect/>
          </a:stretch>
        </p:blipFill>
        <p:spPr>
          <a:xfrm>
            <a:off x="774937" y="1610599"/>
            <a:ext cx="5310076" cy="3895682"/>
          </a:xfrm>
          <a:prstGeom prst="rect">
            <a:avLst/>
          </a:prstGeom>
        </p:spPr>
      </p:pic>
    </p:spTree>
    <p:extLst>
      <p:ext uri="{BB962C8B-B14F-4D97-AF65-F5344CB8AC3E}">
        <p14:creationId xmlns:p14="http://schemas.microsoft.com/office/powerpoint/2010/main" val="201110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11</a:t>
            </a:fld>
            <a:endParaRPr kumimoji="1" lang="ja-JP" altLang="en-US" dirty="0"/>
          </a:p>
        </p:txBody>
      </p:sp>
      <p:sp>
        <p:nvSpPr>
          <p:cNvPr id="15" name="正方形/長方形 14"/>
          <p:cNvSpPr/>
          <p:nvPr/>
        </p:nvSpPr>
        <p:spPr>
          <a:xfrm>
            <a:off x="6653304" y="753913"/>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a:t>
            </a:r>
            <a:r>
              <a:rPr lang="ja-JP" altLang="en-US" sz="1600" dirty="0" smtClean="0"/>
              <a:t>日</a:t>
            </a:r>
            <a:r>
              <a:rPr lang="ja-JP" altLang="en-US" sz="1600" dirty="0"/>
              <a:t>までに判明</a:t>
            </a:r>
            <a:r>
              <a:rPr lang="ja-JP" altLang="en-US" sz="1600" dirty="0" smtClean="0"/>
              <a:t>した</a:t>
            </a:r>
            <a:r>
              <a:rPr lang="en-US" altLang="ja-JP" sz="1600" dirty="0"/>
              <a:t>19,232</a:t>
            </a:r>
            <a:r>
              <a:rPr lang="ja-JP" altLang="en-US" sz="1600" dirty="0" smtClean="0"/>
              <a:t>事例</a:t>
            </a:r>
            <a:r>
              <a:rPr lang="ja-JP" altLang="en-US" sz="1600" dirty="0"/>
              <a:t>の状況）</a:t>
            </a:r>
          </a:p>
        </p:txBody>
      </p:sp>
      <p:sp>
        <p:nvSpPr>
          <p:cNvPr id="8" name="テキスト ボックス 7"/>
          <p:cNvSpPr txBox="1"/>
          <p:nvPr/>
        </p:nvSpPr>
        <p:spPr>
          <a:xfrm>
            <a:off x="9654029" y="650275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テキスト ボックス 8"/>
          <p:cNvSpPr txBox="1"/>
          <p:nvPr/>
        </p:nvSpPr>
        <p:spPr>
          <a:xfrm rot="18778730">
            <a:off x="10885433" y="5701170"/>
            <a:ext cx="753732" cy="242374"/>
          </a:xfrm>
          <a:prstGeom prst="rect">
            <a:avLst/>
          </a:prstGeom>
          <a:noFill/>
        </p:spPr>
        <p:txBody>
          <a:bodyPr wrap="none" rtlCol="0">
            <a:spAutoFit/>
          </a:bodyPr>
          <a:lstStyle/>
          <a:p>
            <a:r>
              <a:rPr lang="ja-JP" altLang="en-US" sz="975" dirty="0" smtClean="0"/>
              <a:t>（</a:t>
            </a:r>
            <a:r>
              <a:rPr lang="en-US" altLang="ja-JP" sz="975" dirty="0"/>
              <a:t>4</a:t>
            </a:r>
            <a:r>
              <a:rPr lang="ja-JP" altLang="en-US" sz="975" dirty="0" smtClean="0"/>
              <a:t>日間）</a:t>
            </a:r>
            <a:endParaRPr lang="en-US" altLang="ja-JP" sz="975" dirty="0"/>
          </a:p>
        </p:txBody>
      </p:sp>
      <p:sp>
        <p:nvSpPr>
          <p:cNvPr id="10" name="テキスト ボックス 9"/>
          <p:cNvSpPr txBox="1"/>
          <p:nvPr/>
        </p:nvSpPr>
        <p:spPr>
          <a:xfrm rot="18897468">
            <a:off x="4868055" y="5669980"/>
            <a:ext cx="753732" cy="242374"/>
          </a:xfrm>
          <a:prstGeom prst="rect">
            <a:avLst/>
          </a:prstGeom>
          <a:noFill/>
        </p:spPr>
        <p:txBody>
          <a:bodyPr wrap="none" rtlCol="0">
            <a:spAutoFit/>
          </a:bodyPr>
          <a:lstStyle/>
          <a:p>
            <a:r>
              <a:rPr lang="ja-JP" altLang="en-US" sz="975" dirty="0" smtClean="0"/>
              <a:t>（</a:t>
            </a:r>
            <a:r>
              <a:rPr lang="en-US" altLang="ja-JP" sz="975" dirty="0"/>
              <a:t>4</a:t>
            </a:r>
            <a:r>
              <a:rPr lang="ja-JP" altLang="en-US" sz="975" dirty="0" smtClean="0"/>
              <a:t>日間）</a:t>
            </a:r>
            <a:endParaRPr lang="en-US" altLang="ja-JP" sz="975" dirty="0"/>
          </a:p>
        </p:txBody>
      </p:sp>
      <p:pic>
        <p:nvPicPr>
          <p:cNvPr id="3" name="図 2"/>
          <p:cNvPicPr>
            <a:picLocks noChangeAspect="1"/>
          </p:cNvPicPr>
          <p:nvPr/>
        </p:nvPicPr>
        <p:blipFill>
          <a:blip r:embed="rId2"/>
          <a:stretch>
            <a:fillRect/>
          </a:stretch>
        </p:blipFill>
        <p:spPr>
          <a:xfrm>
            <a:off x="0" y="1234609"/>
            <a:ext cx="5877053" cy="5389331"/>
          </a:xfrm>
          <a:prstGeom prst="rect">
            <a:avLst/>
          </a:prstGeom>
        </p:spPr>
      </p:pic>
      <p:pic>
        <p:nvPicPr>
          <p:cNvPr id="4" name="図 3"/>
          <p:cNvPicPr>
            <a:picLocks noChangeAspect="1"/>
          </p:cNvPicPr>
          <p:nvPr/>
        </p:nvPicPr>
        <p:blipFill>
          <a:blip r:embed="rId3"/>
          <a:stretch>
            <a:fillRect/>
          </a:stretch>
        </p:blipFill>
        <p:spPr>
          <a:xfrm>
            <a:off x="5849979" y="1189050"/>
            <a:ext cx="5877053" cy="5401524"/>
          </a:xfrm>
          <a:prstGeom prst="rect">
            <a:avLst/>
          </a:prstGeom>
        </p:spPr>
      </p:pic>
    </p:spTree>
    <p:extLst>
      <p:ext uri="{BB962C8B-B14F-4D97-AF65-F5344CB8AC3E}">
        <p14:creationId xmlns:p14="http://schemas.microsoft.com/office/powerpoint/2010/main" val="181634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226184" y="1066680"/>
            <a:ext cx="5834378"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29398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a:t>
            </a:r>
            <a:r>
              <a:rPr lang="ja-JP" altLang="en-US" sz="1600" dirty="0" smtClean="0"/>
              <a:t>日</a:t>
            </a:r>
            <a:r>
              <a:rPr lang="ja-JP" altLang="en-US" sz="1600" dirty="0"/>
              <a:t>までに判明</a:t>
            </a:r>
            <a:r>
              <a:rPr lang="ja-JP" altLang="en-US" sz="1600" dirty="0" smtClean="0"/>
              <a:t>した感染経路不明者</a:t>
            </a:r>
            <a:r>
              <a:rPr lang="en-US" altLang="ja-JP" sz="1600" dirty="0"/>
              <a:t>11,479</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12</a:t>
            </a:fld>
            <a:endParaRPr kumimoji="1" lang="ja-JP" altLang="en-US" dirty="0"/>
          </a:p>
        </p:txBody>
      </p:sp>
      <p:sp>
        <p:nvSpPr>
          <p:cNvPr id="8" name="テキスト ボックス 7"/>
          <p:cNvSpPr txBox="1"/>
          <p:nvPr/>
        </p:nvSpPr>
        <p:spPr>
          <a:xfrm>
            <a:off x="9654029" y="650275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テキスト ボックス 8"/>
          <p:cNvSpPr txBox="1"/>
          <p:nvPr/>
        </p:nvSpPr>
        <p:spPr>
          <a:xfrm rot="18791915">
            <a:off x="11096023" y="5579827"/>
            <a:ext cx="753732" cy="242374"/>
          </a:xfrm>
          <a:prstGeom prst="rect">
            <a:avLst/>
          </a:prstGeom>
          <a:noFill/>
        </p:spPr>
        <p:txBody>
          <a:bodyPr wrap="none" rtlCol="0">
            <a:spAutoFit/>
          </a:bodyPr>
          <a:lstStyle/>
          <a:p>
            <a:r>
              <a:rPr lang="ja-JP" altLang="en-US" sz="975" dirty="0" smtClean="0"/>
              <a:t>（</a:t>
            </a:r>
            <a:r>
              <a:rPr lang="en-US" altLang="ja-JP" sz="975" dirty="0"/>
              <a:t>4</a:t>
            </a:r>
            <a:r>
              <a:rPr lang="ja-JP" altLang="en-US" sz="975" dirty="0" smtClean="0"/>
              <a:t>日間）</a:t>
            </a:r>
            <a:endParaRPr lang="en-US" altLang="ja-JP" sz="975" dirty="0"/>
          </a:p>
        </p:txBody>
      </p:sp>
      <p:sp>
        <p:nvSpPr>
          <p:cNvPr id="10" name="正方形/長方形 9"/>
          <p:cNvSpPr/>
          <p:nvPr/>
        </p:nvSpPr>
        <p:spPr>
          <a:xfrm>
            <a:off x="11628120" y="4770120"/>
            <a:ext cx="98912" cy="20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463"/>
          </a:p>
        </p:txBody>
      </p:sp>
      <p:sp>
        <p:nvSpPr>
          <p:cNvPr id="11" name="テキスト ボックス 10"/>
          <p:cNvSpPr txBox="1"/>
          <p:nvPr/>
        </p:nvSpPr>
        <p:spPr>
          <a:xfrm rot="18740028">
            <a:off x="5124184" y="5579827"/>
            <a:ext cx="753732" cy="242374"/>
          </a:xfrm>
          <a:prstGeom prst="rect">
            <a:avLst/>
          </a:prstGeom>
          <a:noFill/>
        </p:spPr>
        <p:txBody>
          <a:bodyPr wrap="none" rtlCol="0">
            <a:spAutoFit/>
          </a:bodyPr>
          <a:lstStyle/>
          <a:p>
            <a:r>
              <a:rPr lang="ja-JP" altLang="en-US" sz="975" dirty="0" smtClean="0"/>
              <a:t>（</a:t>
            </a:r>
            <a:r>
              <a:rPr lang="en-US" altLang="ja-JP" sz="975" dirty="0"/>
              <a:t>4</a:t>
            </a:r>
            <a:r>
              <a:rPr lang="ja-JP" altLang="en-US" sz="975" dirty="0" smtClean="0"/>
              <a:t>日間）</a:t>
            </a:r>
            <a:endParaRPr lang="en-US" altLang="ja-JP" sz="975" dirty="0"/>
          </a:p>
        </p:txBody>
      </p:sp>
      <p:pic>
        <p:nvPicPr>
          <p:cNvPr id="3" name="図 2"/>
          <p:cNvPicPr>
            <a:picLocks noChangeAspect="1"/>
          </p:cNvPicPr>
          <p:nvPr/>
        </p:nvPicPr>
        <p:blipFill>
          <a:blip r:embed="rId3"/>
          <a:stretch>
            <a:fillRect/>
          </a:stretch>
        </p:blipFill>
        <p:spPr>
          <a:xfrm>
            <a:off x="-61033" y="1137064"/>
            <a:ext cx="6047756" cy="5486876"/>
          </a:xfrm>
          <a:prstGeom prst="rect">
            <a:avLst/>
          </a:prstGeom>
        </p:spPr>
      </p:pic>
    </p:spTree>
    <p:extLst>
      <p:ext uri="{BB962C8B-B14F-4D97-AF65-F5344CB8AC3E}">
        <p14:creationId xmlns:p14="http://schemas.microsoft.com/office/powerpoint/2010/main" val="2101874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2257" y="1151325"/>
            <a:ext cx="11967485" cy="5322269"/>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13</a:t>
            </a:fld>
            <a:endParaRPr kumimoji="1" lang="ja-JP" altLang="en-US" dirty="0"/>
          </a:p>
        </p:txBody>
      </p:sp>
      <p:sp>
        <p:nvSpPr>
          <p:cNvPr id="11" name="正方形/長方形 10"/>
          <p:cNvSpPr/>
          <p:nvPr/>
        </p:nvSpPr>
        <p:spPr>
          <a:xfrm>
            <a:off x="1950720" y="2419350"/>
            <a:ext cx="76200" cy="252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717650" y="738128"/>
            <a:ext cx="574388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a:t>
            </a:r>
            <a:r>
              <a:rPr lang="ja-JP" altLang="en-US" sz="1600" dirty="0" smtClean="0"/>
              <a:t>日</a:t>
            </a:r>
            <a:r>
              <a:rPr lang="ja-JP" altLang="en-US" sz="1600" dirty="0"/>
              <a:t>までに判明</a:t>
            </a:r>
            <a:r>
              <a:rPr lang="ja-JP" altLang="en-US" sz="1600" dirty="0" smtClean="0"/>
              <a:t>した</a:t>
            </a:r>
            <a:r>
              <a:rPr lang="en-US" altLang="ja-JP" sz="1600" dirty="0"/>
              <a:t>3,179</a:t>
            </a:r>
            <a:r>
              <a:rPr lang="ja-JP" altLang="en-US" sz="1600" dirty="0" smtClean="0"/>
              <a:t>事例の</a:t>
            </a:r>
            <a:r>
              <a:rPr lang="ja-JP" altLang="en-US" sz="1600" dirty="0"/>
              <a:t>状況）</a:t>
            </a:r>
          </a:p>
        </p:txBody>
      </p:sp>
      <p:sp>
        <p:nvSpPr>
          <p:cNvPr id="21" name="テキスト ボックス 20"/>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
        <p:nvSpPr>
          <p:cNvPr id="8" name="テキスト ボックス 7"/>
          <p:cNvSpPr txBox="1"/>
          <p:nvPr/>
        </p:nvSpPr>
        <p:spPr>
          <a:xfrm>
            <a:off x="8539799" y="2723852"/>
            <a:ext cx="696024" cy="276999"/>
          </a:xfrm>
          <a:prstGeom prst="rect">
            <a:avLst/>
          </a:prstGeom>
          <a:noFill/>
        </p:spPr>
        <p:txBody>
          <a:bodyPr wrap="none" rtlCol="0">
            <a:spAutoFit/>
          </a:bodyPr>
          <a:lstStyle/>
          <a:p>
            <a:r>
              <a:rPr lang="en-US" altLang="ja-JP" sz="1200" dirty="0" smtClean="0"/>
              <a:t>(4</a:t>
            </a:r>
            <a:r>
              <a:rPr lang="ja-JP" altLang="en-US" sz="1200" dirty="0" smtClean="0"/>
              <a:t>日間</a:t>
            </a:r>
            <a:r>
              <a:rPr lang="en-US" altLang="ja-JP" sz="1200" dirty="0" smtClean="0"/>
              <a:t>)</a:t>
            </a:r>
          </a:p>
        </p:txBody>
      </p:sp>
      <p:sp>
        <p:nvSpPr>
          <p:cNvPr id="9" name="正方形/長方形 8"/>
          <p:cNvSpPr/>
          <p:nvPr/>
        </p:nvSpPr>
        <p:spPr>
          <a:xfrm flipH="1">
            <a:off x="3602710" y="5491620"/>
            <a:ext cx="83465" cy="31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250818" y="5786894"/>
            <a:ext cx="86400" cy="11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892999" y="5538345"/>
            <a:ext cx="88827" cy="30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837476" y="4876020"/>
            <a:ext cx="97349" cy="77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8539799" y="5880488"/>
            <a:ext cx="88827" cy="5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7883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1214" y="1076682"/>
            <a:ext cx="11955292" cy="5438103"/>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30" name="正方形/長方形 29"/>
          <p:cNvSpPr/>
          <p:nvPr/>
        </p:nvSpPr>
        <p:spPr>
          <a:xfrm>
            <a:off x="2280285" y="5939606"/>
            <a:ext cx="93600" cy="169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
        <p:nvSpPr>
          <p:cNvPr id="10" name="正方形/長方形 9"/>
          <p:cNvSpPr/>
          <p:nvPr/>
        </p:nvSpPr>
        <p:spPr>
          <a:xfrm>
            <a:off x="8036898" y="5798925"/>
            <a:ext cx="101816" cy="27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flipV="1">
            <a:off x="9960610" y="6005310"/>
            <a:ext cx="95250" cy="14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01354" y="5343525"/>
            <a:ext cx="97200" cy="590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869149" y="2340535"/>
            <a:ext cx="100966" cy="27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717650" y="738128"/>
            <a:ext cx="574388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a:t>
            </a:r>
            <a:r>
              <a:rPr lang="ja-JP" altLang="en-US" sz="1600" dirty="0" smtClean="0"/>
              <a:t>日</a:t>
            </a:r>
            <a:r>
              <a:rPr lang="ja-JP" altLang="en-US" sz="1600" dirty="0"/>
              <a:t>までに判明</a:t>
            </a:r>
            <a:r>
              <a:rPr lang="ja-JP" altLang="en-US" sz="1600" dirty="0" smtClean="0"/>
              <a:t>した</a:t>
            </a:r>
            <a:r>
              <a:rPr lang="en-US" altLang="ja-JP" sz="1600" dirty="0"/>
              <a:t>3,179</a:t>
            </a:r>
            <a:r>
              <a:rPr lang="ja-JP" altLang="en-US" sz="1600" dirty="0" smtClean="0"/>
              <a:t>事例の</a:t>
            </a:r>
            <a:r>
              <a:rPr lang="ja-JP" altLang="en-US" sz="1600" dirty="0"/>
              <a:t>状況）</a:t>
            </a:r>
          </a:p>
        </p:txBody>
      </p:sp>
      <p:sp>
        <p:nvSpPr>
          <p:cNvPr id="18" name="正方形/長方形 17"/>
          <p:cNvSpPr/>
          <p:nvPr/>
        </p:nvSpPr>
        <p:spPr>
          <a:xfrm>
            <a:off x="6118860" y="5949131"/>
            <a:ext cx="93600" cy="169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962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2697" y="1120744"/>
            <a:ext cx="11406605" cy="5413717"/>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15</a:t>
            </a:fld>
            <a:endParaRPr kumimoji="1" lang="ja-JP" altLang="en-US" dirty="0"/>
          </a:p>
        </p:txBody>
      </p:sp>
      <p:sp>
        <p:nvSpPr>
          <p:cNvPr id="17" name="テキスト ボックス 16"/>
          <p:cNvSpPr txBox="1"/>
          <p:nvPr/>
        </p:nvSpPr>
        <p:spPr>
          <a:xfrm>
            <a:off x="9209394" y="6384451"/>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
        <p:nvSpPr>
          <p:cNvPr id="11" name="正方形/長方形 10"/>
          <p:cNvSpPr/>
          <p:nvPr/>
        </p:nvSpPr>
        <p:spPr>
          <a:xfrm>
            <a:off x="5554439" y="5051076"/>
            <a:ext cx="287644" cy="75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988638" y="5907154"/>
            <a:ext cx="289320" cy="13968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7"/>
          <p:cNvSpPr txBox="1"/>
          <p:nvPr/>
        </p:nvSpPr>
        <p:spPr>
          <a:xfrm>
            <a:off x="8543970" y="2871702"/>
            <a:ext cx="696024"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smtClean="0"/>
              <a:t>(4</a:t>
            </a:r>
            <a:r>
              <a:rPr lang="ja-JP" altLang="en-US" sz="1200" dirty="0" smtClean="0"/>
              <a:t>日間</a:t>
            </a:r>
            <a:r>
              <a:rPr lang="en-US" altLang="ja-JP" sz="1200" dirty="0" smtClean="0"/>
              <a:t>)</a:t>
            </a:r>
          </a:p>
        </p:txBody>
      </p:sp>
      <p:sp>
        <p:nvSpPr>
          <p:cNvPr id="12" name="正方形/長方形 11"/>
          <p:cNvSpPr/>
          <p:nvPr/>
        </p:nvSpPr>
        <p:spPr>
          <a:xfrm>
            <a:off x="6717650" y="738128"/>
            <a:ext cx="574388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a:t>
            </a:r>
            <a:r>
              <a:rPr lang="ja-JP" altLang="en-US" sz="1600" dirty="0" smtClean="0"/>
              <a:t>日</a:t>
            </a:r>
            <a:r>
              <a:rPr lang="ja-JP" altLang="en-US" sz="1600" dirty="0"/>
              <a:t>までに判明</a:t>
            </a:r>
            <a:r>
              <a:rPr lang="ja-JP" altLang="en-US" sz="1600" dirty="0" smtClean="0"/>
              <a:t>した</a:t>
            </a:r>
            <a:r>
              <a:rPr lang="en-US" altLang="ja-JP" sz="1600" dirty="0"/>
              <a:t>3,179</a:t>
            </a:r>
            <a:r>
              <a:rPr lang="ja-JP" altLang="en-US" sz="1600" dirty="0" smtClean="0"/>
              <a:t>事例の</a:t>
            </a:r>
            <a:r>
              <a:rPr lang="ja-JP" altLang="en-US" sz="1600" dirty="0"/>
              <a:t>状況）</a:t>
            </a:r>
          </a:p>
        </p:txBody>
      </p:sp>
    </p:spTree>
    <p:extLst>
      <p:ext uri="{BB962C8B-B14F-4D97-AF65-F5344CB8AC3E}">
        <p14:creationId xmlns:p14="http://schemas.microsoft.com/office/powerpoint/2010/main" val="1203161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16</a:t>
            </a:fld>
            <a:endParaRPr kumimoji="1" lang="ja-JP" altLang="en-US"/>
          </a:p>
        </p:txBody>
      </p:sp>
      <p:sp>
        <p:nvSpPr>
          <p:cNvPr id="9" name="正方形/長方形 8"/>
          <p:cNvSpPr/>
          <p:nvPr/>
        </p:nvSpPr>
        <p:spPr>
          <a:xfrm>
            <a:off x="6425678" y="621596"/>
            <a:ext cx="574388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12</a:t>
            </a:r>
            <a:r>
              <a:rPr lang="ja-JP" altLang="en-US" sz="1600" dirty="0" smtClean="0"/>
              <a:t>月</a:t>
            </a:r>
            <a:r>
              <a:rPr lang="ja-JP" altLang="en-US" sz="1600" dirty="0"/>
              <a:t>２</a:t>
            </a:r>
            <a:r>
              <a:rPr lang="ja-JP" altLang="en-US" sz="1600" dirty="0" smtClean="0"/>
              <a:t>日</a:t>
            </a:r>
            <a:r>
              <a:rPr lang="ja-JP" altLang="en-US" sz="1600" dirty="0"/>
              <a:t>までに判明</a:t>
            </a:r>
            <a:r>
              <a:rPr lang="ja-JP" altLang="en-US" sz="1600" dirty="0" smtClean="0"/>
              <a:t>した</a:t>
            </a:r>
            <a:r>
              <a:rPr lang="en-US" altLang="ja-JP" sz="1600" dirty="0" smtClean="0"/>
              <a:t>19,232</a:t>
            </a:r>
            <a:r>
              <a:rPr lang="ja-JP" altLang="en-US" sz="1600" dirty="0" smtClean="0"/>
              <a:t>事例</a:t>
            </a:r>
            <a:r>
              <a:rPr lang="ja-JP" altLang="en-US" sz="1600" dirty="0"/>
              <a:t>の状況）</a:t>
            </a:r>
          </a:p>
        </p:txBody>
      </p:sp>
      <p:sp>
        <p:nvSpPr>
          <p:cNvPr id="12" name="テキスト ボックス 2"/>
          <p:cNvSpPr txBox="1"/>
          <p:nvPr/>
        </p:nvSpPr>
        <p:spPr>
          <a:xfrm rot="18906777">
            <a:off x="11134047" y="5810219"/>
            <a:ext cx="9144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smtClean="0">
                <a:solidFill>
                  <a:schemeClr val="tx1">
                    <a:lumMod val="65000"/>
                    <a:lumOff val="35000"/>
                  </a:schemeClr>
                </a:solidFill>
              </a:rPr>
              <a:t>（</a:t>
            </a:r>
            <a:r>
              <a:rPr lang="en-US" altLang="ja-JP" sz="1050" dirty="0">
                <a:solidFill>
                  <a:schemeClr val="tx1">
                    <a:lumMod val="65000"/>
                    <a:lumOff val="35000"/>
                  </a:schemeClr>
                </a:solidFill>
              </a:rPr>
              <a:t>4</a:t>
            </a:r>
            <a:r>
              <a:rPr kumimoji="1" lang="ja-JP" altLang="en-US" sz="1050" dirty="0" smtClean="0">
                <a:solidFill>
                  <a:schemeClr val="tx1">
                    <a:lumMod val="65000"/>
                    <a:lumOff val="35000"/>
                  </a:schemeClr>
                </a:solidFill>
              </a:rPr>
              <a:t>日間）</a:t>
            </a:r>
            <a:endParaRPr kumimoji="1" lang="ja-JP" altLang="en-US" sz="1050" dirty="0">
              <a:solidFill>
                <a:schemeClr val="tx1">
                  <a:lumMod val="65000"/>
                  <a:lumOff val="35000"/>
                </a:schemeClr>
              </a:solidFill>
            </a:endParaRPr>
          </a:p>
        </p:txBody>
      </p:sp>
      <p:sp>
        <p:nvSpPr>
          <p:cNvPr id="16" name="テキスト ボックス 15"/>
          <p:cNvSpPr txBox="1"/>
          <p:nvPr/>
        </p:nvSpPr>
        <p:spPr>
          <a:xfrm>
            <a:off x="6018186" y="4568928"/>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6018186" y="2632057"/>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8" name="テキスト ボックス 2"/>
          <p:cNvSpPr txBox="1"/>
          <p:nvPr/>
        </p:nvSpPr>
        <p:spPr>
          <a:xfrm rot="18906777">
            <a:off x="5105300" y="5810219"/>
            <a:ext cx="9144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smtClean="0">
                <a:solidFill>
                  <a:schemeClr val="tx1">
                    <a:lumMod val="65000"/>
                    <a:lumOff val="35000"/>
                  </a:schemeClr>
                </a:solidFill>
              </a:rPr>
              <a:t>（</a:t>
            </a:r>
            <a:r>
              <a:rPr lang="en-US" altLang="ja-JP" sz="1050" dirty="0">
                <a:solidFill>
                  <a:schemeClr val="tx1">
                    <a:lumMod val="65000"/>
                    <a:lumOff val="35000"/>
                  </a:schemeClr>
                </a:solidFill>
              </a:rPr>
              <a:t>4</a:t>
            </a:r>
            <a:r>
              <a:rPr kumimoji="1" lang="ja-JP" altLang="en-US" sz="1050" dirty="0" smtClean="0">
                <a:solidFill>
                  <a:schemeClr val="tx1">
                    <a:lumMod val="65000"/>
                    <a:lumOff val="35000"/>
                  </a:schemeClr>
                </a:solidFill>
              </a:rPr>
              <a:t>日間）</a:t>
            </a:r>
            <a:endParaRPr kumimoji="1" lang="ja-JP" altLang="en-US" sz="1050" dirty="0">
              <a:solidFill>
                <a:schemeClr val="tx1">
                  <a:lumMod val="65000"/>
                  <a:lumOff val="35000"/>
                </a:schemeClr>
              </a:solidFill>
            </a:endParaRPr>
          </a:p>
        </p:txBody>
      </p:sp>
      <p:pic>
        <p:nvPicPr>
          <p:cNvPr id="2" name="図 1"/>
          <p:cNvPicPr>
            <a:picLocks noChangeAspect="1"/>
          </p:cNvPicPr>
          <p:nvPr/>
        </p:nvPicPr>
        <p:blipFill>
          <a:blip r:embed="rId3"/>
          <a:stretch>
            <a:fillRect/>
          </a:stretch>
        </p:blipFill>
        <p:spPr>
          <a:xfrm>
            <a:off x="281353" y="960149"/>
            <a:ext cx="5736833" cy="5761219"/>
          </a:xfrm>
          <a:prstGeom prst="rect">
            <a:avLst/>
          </a:prstGeom>
        </p:spPr>
      </p:pic>
      <p:pic>
        <p:nvPicPr>
          <p:cNvPr id="4" name="図 3"/>
          <p:cNvPicPr>
            <a:picLocks noChangeAspect="1"/>
          </p:cNvPicPr>
          <p:nvPr/>
        </p:nvPicPr>
        <p:blipFill>
          <a:blip r:embed="rId4"/>
          <a:stretch>
            <a:fillRect/>
          </a:stretch>
        </p:blipFill>
        <p:spPr>
          <a:xfrm>
            <a:off x="6320494" y="1016358"/>
            <a:ext cx="5578323" cy="5761219"/>
          </a:xfrm>
          <a:prstGeom prst="rect">
            <a:avLst/>
          </a:prstGeom>
        </p:spPr>
      </p:pic>
    </p:spTree>
    <p:extLst>
      <p:ext uri="{BB962C8B-B14F-4D97-AF65-F5344CB8AC3E}">
        <p14:creationId xmlns:p14="http://schemas.microsoft.com/office/powerpoint/2010/main" val="2704941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sp>
        <p:nvSpPr>
          <p:cNvPr id="10" name="テキスト ボックス 9"/>
          <p:cNvSpPr txBox="1"/>
          <p:nvPr/>
        </p:nvSpPr>
        <p:spPr>
          <a:xfrm>
            <a:off x="1240665" y="6231164"/>
            <a:ext cx="11917250" cy="369332"/>
          </a:xfrm>
          <a:prstGeom prst="rect">
            <a:avLst/>
          </a:prstGeom>
          <a:noFill/>
          <a:ln>
            <a:noFill/>
          </a:ln>
        </p:spPr>
        <p:txBody>
          <a:bodyPr wrap="square" rtlCol="0">
            <a:spAutoFit/>
          </a:bodyPr>
          <a:lstStyle/>
          <a:p>
            <a:r>
              <a:rPr lang="ja-JP" altLang="en-US" b="1" dirty="0" smtClean="0"/>
              <a:t>週あたり</a:t>
            </a:r>
            <a:r>
              <a:rPr lang="ja-JP" altLang="en-US" b="1" dirty="0"/>
              <a:t>の</a:t>
            </a:r>
            <a:r>
              <a:rPr lang="ja-JP" altLang="en-US" b="1" dirty="0" smtClean="0"/>
              <a:t>市内の人口</a:t>
            </a:r>
            <a:r>
              <a:rPr lang="en-US" altLang="ja-JP" b="1" dirty="0"/>
              <a:t>10</a:t>
            </a:r>
            <a:r>
              <a:rPr lang="ja-JP" altLang="en-US" b="1" dirty="0"/>
              <a:t>万人あたりの新規陽性者数は</a:t>
            </a:r>
            <a:r>
              <a:rPr lang="ja-JP" altLang="en-US" b="1" dirty="0" smtClean="0"/>
              <a:t>、市外より２倍程度かそれ以上。</a:t>
            </a:r>
            <a:endParaRPr kumimoji="1" lang="ja-JP" altLang="en-US" b="1" dirty="0"/>
          </a:p>
        </p:txBody>
      </p:sp>
      <p:pic>
        <p:nvPicPr>
          <p:cNvPr id="2" name="図 1"/>
          <p:cNvPicPr>
            <a:picLocks noChangeAspect="1"/>
          </p:cNvPicPr>
          <p:nvPr/>
        </p:nvPicPr>
        <p:blipFill>
          <a:blip r:embed="rId2"/>
          <a:stretch>
            <a:fillRect/>
          </a:stretch>
        </p:blipFill>
        <p:spPr>
          <a:xfrm>
            <a:off x="340877" y="683441"/>
            <a:ext cx="5755123" cy="5438103"/>
          </a:xfrm>
          <a:prstGeom prst="rect">
            <a:avLst/>
          </a:prstGeom>
        </p:spPr>
      </p:pic>
      <p:pic>
        <p:nvPicPr>
          <p:cNvPr id="3" name="図 2"/>
          <p:cNvPicPr>
            <a:picLocks noChangeAspect="1"/>
          </p:cNvPicPr>
          <p:nvPr/>
        </p:nvPicPr>
        <p:blipFill>
          <a:blip r:embed="rId3"/>
          <a:stretch>
            <a:fillRect/>
          </a:stretch>
        </p:blipFill>
        <p:spPr>
          <a:xfrm>
            <a:off x="6096000" y="696421"/>
            <a:ext cx="5822185" cy="5553937"/>
          </a:xfrm>
          <a:prstGeom prst="rect">
            <a:avLst/>
          </a:prstGeom>
        </p:spPr>
      </p:pic>
    </p:spTree>
    <p:extLst>
      <p:ext uri="{BB962C8B-B14F-4D97-AF65-F5344CB8AC3E}">
        <p14:creationId xmlns:p14="http://schemas.microsoft.com/office/powerpoint/2010/main" val="4215335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3" y="1373753"/>
          <a:ext cx="5746499" cy="185420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ライブ参加者</a:t>
                      </a:r>
                      <a:endParaRPr kumimoji="1" lang="ja-JP" altLang="en-US" sz="1600" dirty="0"/>
                    </a:p>
                  </a:txBody>
                  <a:tcPr/>
                </a:tc>
                <a:tc>
                  <a:txBody>
                    <a:bodyPr/>
                    <a:lstStyle/>
                    <a:p>
                      <a:pPr algn="ctr"/>
                      <a:r>
                        <a:rPr kumimoji="1" lang="ja-JP" altLang="en-US" sz="1600" dirty="0" smtClean="0"/>
                        <a:t>４施設</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14.1</a:t>
                      </a:r>
                      <a:r>
                        <a:rPr kumimoji="1" lang="ja-JP" altLang="en-US" sz="1600" dirty="0" smtClean="0"/>
                        <a:t>％</a:t>
                      </a:r>
                      <a:endParaRPr kumimoji="1" lang="ja-JP" altLang="en-US" sz="1600" dirty="0"/>
                    </a:p>
                  </a:txBody>
                  <a:tcPr/>
                </a:tc>
                <a:extLst>
                  <a:ext uri="{0D108BD9-81ED-4DB2-BD59-A6C34878D82A}">
                    <a16:rowId xmlns:a16="http://schemas.microsoft.com/office/drawing/2014/main" val="1701459504"/>
                  </a:ext>
                </a:extLst>
              </a:tr>
              <a:tr h="370840">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大学の関係者</a:t>
                      </a:r>
                      <a:endParaRPr kumimoji="1" lang="ja-JP" altLang="en-US" sz="1600" dirty="0"/>
                    </a:p>
                  </a:txBody>
                  <a:tcPr/>
                </a:tc>
                <a:tc>
                  <a:txBody>
                    <a:bodyPr/>
                    <a:lstStyle/>
                    <a:p>
                      <a:pPr algn="ctr"/>
                      <a:r>
                        <a:rPr kumimoji="1" lang="ja-JP" altLang="en-US" sz="1600" dirty="0" smtClean="0"/>
                        <a:t>１大学</a:t>
                      </a:r>
                      <a:endParaRPr kumimoji="1" lang="ja-JP" altLang="en-US" sz="1600" dirty="0"/>
                    </a:p>
                  </a:txBody>
                  <a:tcPr/>
                </a:tc>
                <a:tc>
                  <a:txBody>
                    <a:bodyPr/>
                    <a:lstStyle/>
                    <a:p>
                      <a:pPr algn="ctr"/>
                      <a:r>
                        <a:rPr kumimoji="1" lang="ja-JP" altLang="en-US" sz="1600" dirty="0" smtClean="0"/>
                        <a:t>８</a:t>
                      </a:r>
                      <a:endParaRPr kumimoji="1" lang="ja-JP" altLang="en-US" sz="1600" dirty="0"/>
                    </a:p>
                  </a:txBody>
                  <a:tcPr/>
                </a:tc>
                <a:tc>
                  <a:txBody>
                    <a:bodyPr/>
                    <a:lstStyle/>
                    <a:p>
                      <a:pPr algn="ctr"/>
                      <a:r>
                        <a:rPr kumimoji="1" lang="en-US" altLang="ja-JP" sz="1600" dirty="0" smtClean="0"/>
                        <a:t>2.4</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ja-JP" altLang="en-US" sz="1600" dirty="0" smtClean="0"/>
                        <a:t>６</a:t>
                      </a:r>
                      <a:r>
                        <a:rPr kumimoji="1" lang="ja-JP" altLang="en-US" sz="1200" dirty="0" smtClean="0"/>
                        <a:t>医療機関</a:t>
                      </a:r>
                      <a:endParaRPr kumimoji="1" lang="ja-JP" altLang="en-US" sz="1200" dirty="0"/>
                    </a:p>
                  </a:txBody>
                  <a:tcPr/>
                </a:tc>
                <a:tc>
                  <a:txBody>
                    <a:bodyPr/>
                    <a:lstStyle/>
                    <a:p>
                      <a:pPr algn="ctr"/>
                      <a:r>
                        <a:rPr kumimoji="1" lang="en-US" altLang="ja-JP" sz="1600" dirty="0" smtClean="0"/>
                        <a:t>284</a:t>
                      </a:r>
                      <a:endParaRPr kumimoji="1" lang="ja-JP" altLang="en-US" sz="1600" dirty="0"/>
                    </a:p>
                  </a:txBody>
                  <a:tcPr/>
                </a:tc>
                <a:tc>
                  <a:txBody>
                    <a:bodyPr/>
                    <a:lstStyle/>
                    <a:p>
                      <a:pPr algn="ctr"/>
                      <a:r>
                        <a:rPr kumimoji="1" lang="en-US" altLang="ja-JP" sz="1600" dirty="0" smtClean="0"/>
                        <a:t>83.5</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340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622438" y="693480"/>
            <a:ext cx="3155176" cy="584775"/>
          </a:xfrm>
          <a:prstGeom prst="rect">
            <a:avLst/>
          </a:prstGeom>
          <a:noFill/>
        </p:spPr>
        <p:txBody>
          <a:bodyPr wrap="square" rtlCol="0">
            <a:spAutoFit/>
          </a:bodyPr>
          <a:lstStyle/>
          <a:p>
            <a:r>
              <a:rPr lang="ja-JP" altLang="en-US" sz="1600" dirty="0" smtClean="0"/>
              <a:t>第一波のクラスターの発生状況</a:t>
            </a:r>
            <a:endParaRPr lang="en-US" altLang="ja-JP" sz="1600" dirty="0" smtClean="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a:t>
            </a:r>
            <a:r>
              <a:rPr kumimoji="1" lang="ja-JP" altLang="en-US" sz="1600" dirty="0" smtClean="0"/>
              <a:t>まで）</a:t>
            </a:r>
            <a:endParaRPr kumimoji="1" lang="ja-JP" altLang="en-US" sz="1600" dirty="0"/>
          </a:p>
        </p:txBody>
      </p:sp>
      <p:sp>
        <p:nvSpPr>
          <p:cNvPr id="20" name="テキスト ボックス 19"/>
          <p:cNvSpPr txBox="1"/>
          <p:nvPr/>
        </p:nvSpPr>
        <p:spPr>
          <a:xfrm>
            <a:off x="7489054" y="693480"/>
            <a:ext cx="3314965" cy="584775"/>
          </a:xfrm>
          <a:prstGeom prst="rect">
            <a:avLst/>
          </a:prstGeom>
          <a:noFill/>
        </p:spPr>
        <p:txBody>
          <a:bodyPr wrap="square" rtlCol="0">
            <a:spAutoFit/>
          </a:bodyPr>
          <a:lstStyle/>
          <a:p>
            <a:r>
              <a:rPr lang="ja-JP" altLang="en-US" sz="1600" dirty="0" smtClean="0"/>
              <a:t>第</a:t>
            </a:r>
            <a:r>
              <a:rPr lang="ja-JP" altLang="en-US" sz="1600" dirty="0"/>
              <a:t>二</a:t>
            </a:r>
            <a:r>
              <a:rPr lang="ja-JP" altLang="en-US" sz="1600" dirty="0" smtClean="0"/>
              <a:t>波のクラスターの発生状況</a:t>
            </a:r>
            <a:endParaRPr lang="en-US" altLang="ja-JP" sz="1600" dirty="0" smtClean="0"/>
          </a:p>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10</a:t>
            </a:r>
            <a:r>
              <a:rPr lang="ja-JP" altLang="en-US" sz="1600" dirty="0" smtClean="0"/>
              <a:t>月</a:t>
            </a:r>
            <a:r>
              <a:rPr lang="en-US" altLang="ja-JP" sz="1600" dirty="0"/>
              <a:t>9</a:t>
            </a:r>
            <a:r>
              <a:rPr lang="ja-JP" altLang="en-US" sz="1600" dirty="0" smtClean="0"/>
              <a:t>日まで）</a:t>
            </a:r>
            <a:endParaRPr kumimoji="1" lang="ja-JP" altLang="en-US" sz="1600" dirty="0"/>
          </a:p>
        </p:txBody>
      </p:sp>
      <p:sp>
        <p:nvSpPr>
          <p:cNvPr id="39" name="テキスト ボックス 38"/>
          <p:cNvSpPr txBox="1"/>
          <p:nvPr/>
        </p:nvSpPr>
        <p:spPr>
          <a:xfrm>
            <a:off x="7605424" y="4336738"/>
            <a:ext cx="3630195" cy="338554"/>
          </a:xfrm>
          <a:prstGeom prst="rect">
            <a:avLst/>
          </a:prstGeom>
          <a:noFill/>
        </p:spPr>
        <p:txBody>
          <a:bodyPr wrap="square" rtlCol="0">
            <a:spAutoFit/>
          </a:bodyPr>
          <a:lstStyle/>
          <a:p>
            <a:r>
              <a:rPr lang="ja-JP" altLang="en-US" sz="1600" dirty="0" smtClean="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65950" y="1393312"/>
          <a:ext cx="5994975" cy="280416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576133">
                  <a:extLst>
                    <a:ext uri="{9D8B030D-6E8A-4147-A177-3AD203B41FA5}">
                      <a16:colId xmlns:a16="http://schemas.microsoft.com/office/drawing/2014/main" val="1060905580"/>
                    </a:ext>
                  </a:extLst>
                </a:gridCol>
                <a:gridCol w="1033572">
                  <a:extLst>
                    <a:ext uri="{9D8B030D-6E8A-4147-A177-3AD203B41FA5}">
                      <a16:colId xmlns:a16="http://schemas.microsoft.com/office/drawing/2014/main" val="3017506703"/>
                    </a:ext>
                  </a:extLst>
                </a:gridCol>
                <a:gridCol w="1033572">
                  <a:extLst>
                    <a:ext uri="{9D8B030D-6E8A-4147-A177-3AD203B41FA5}">
                      <a16:colId xmlns:a16="http://schemas.microsoft.com/office/drawing/2014/main" val="1694481235"/>
                    </a:ext>
                  </a:extLst>
                </a:gridCol>
                <a:gridCol w="1033572">
                  <a:extLst>
                    <a:ext uri="{9D8B030D-6E8A-4147-A177-3AD203B41FA5}">
                      <a16:colId xmlns:a16="http://schemas.microsoft.com/office/drawing/2014/main" val="878916134"/>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飲食店関連</a:t>
                      </a:r>
                      <a:endParaRPr kumimoji="1" lang="ja-JP" altLang="en-US" sz="1600" dirty="0"/>
                    </a:p>
                  </a:txBody>
                  <a:tcPr/>
                </a:tc>
                <a:tc>
                  <a:txBody>
                    <a:bodyPr/>
                    <a:lstStyle/>
                    <a:p>
                      <a:pPr algn="ctr"/>
                      <a:r>
                        <a:rPr kumimoji="1" lang="ja-JP" altLang="en-US" sz="1600" dirty="0" smtClean="0"/>
                        <a:t>５店</a:t>
                      </a:r>
                      <a:endParaRPr kumimoji="1" lang="ja-JP" altLang="en-US" sz="1600" dirty="0"/>
                    </a:p>
                  </a:txBody>
                  <a:tcPr/>
                </a:tc>
                <a:tc>
                  <a:txBody>
                    <a:bodyPr/>
                    <a:lstStyle/>
                    <a:p>
                      <a:pPr algn="ctr"/>
                      <a:r>
                        <a:rPr kumimoji="1" lang="en-US" altLang="ja-JP" sz="1600" dirty="0" smtClean="0"/>
                        <a:t>45</a:t>
                      </a:r>
                      <a:endParaRPr kumimoji="1" lang="ja-JP" altLang="en-US" sz="1600" dirty="0"/>
                    </a:p>
                  </a:txBody>
                  <a:tcPr/>
                </a:tc>
                <a:tc>
                  <a:txBody>
                    <a:bodyPr/>
                    <a:lstStyle/>
                    <a:p>
                      <a:pPr algn="ctr"/>
                      <a:r>
                        <a:rPr kumimoji="1" lang="en-US" altLang="ja-JP" sz="1600" dirty="0" smtClean="0"/>
                        <a:t>5.4</a:t>
                      </a:r>
                      <a:r>
                        <a:rPr kumimoji="1" lang="ja-JP" altLang="en-US" sz="1600" dirty="0" smtClean="0"/>
                        <a:t>％</a:t>
                      </a:r>
                      <a:endParaRPr kumimoji="1" lang="ja-JP" altLang="en-US" sz="1600" dirty="0"/>
                    </a:p>
                  </a:txBody>
                  <a:tcPr/>
                </a:tc>
                <a:extLst>
                  <a:ext uri="{0D108BD9-81ED-4DB2-BD59-A6C34878D82A}">
                    <a16:rowId xmlns:a16="http://schemas.microsoft.com/office/drawing/2014/main" val="1701459504"/>
                  </a:ext>
                </a:extLst>
              </a:tr>
              <a:tr h="370840">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ja-JP" altLang="en-US" sz="1600" dirty="0" smtClean="0"/>
                        <a:t>３校</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5.7</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en-US" altLang="ja-JP" sz="1600" dirty="0" smtClean="0"/>
                        <a:t>10</a:t>
                      </a:r>
                      <a:r>
                        <a:rPr kumimoji="1" lang="ja-JP" altLang="en-US" sz="1200" dirty="0" smtClean="0"/>
                        <a:t>医療機関</a:t>
                      </a:r>
                      <a:endParaRPr kumimoji="1" lang="ja-JP" altLang="en-US" sz="1200" dirty="0"/>
                    </a:p>
                  </a:txBody>
                  <a:tcPr/>
                </a:tc>
                <a:tc>
                  <a:txBody>
                    <a:bodyPr/>
                    <a:lstStyle/>
                    <a:p>
                      <a:pPr algn="ctr"/>
                      <a:r>
                        <a:rPr kumimoji="1" lang="en-US" altLang="ja-JP" sz="1600" dirty="0" smtClean="0"/>
                        <a:t>295</a:t>
                      </a:r>
                      <a:endParaRPr kumimoji="1" lang="ja-JP" altLang="en-US" sz="1600" dirty="0"/>
                    </a:p>
                  </a:txBody>
                  <a:tcPr/>
                </a:tc>
                <a:tc>
                  <a:txBody>
                    <a:bodyPr/>
                    <a:lstStyle/>
                    <a:p>
                      <a:pPr algn="ctr"/>
                      <a:r>
                        <a:rPr kumimoji="1" lang="en-US" altLang="ja-JP" sz="1600" dirty="0" smtClean="0"/>
                        <a:t>35.1</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600" dirty="0" smtClean="0"/>
                        <a:t>高齢者施設・</a:t>
                      </a:r>
                      <a:r>
                        <a:rPr kumimoji="1" lang="ja-JP" altLang="en-US" sz="1600" dirty="0" err="1" smtClean="0"/>
                        <a:t>障がい</a:t>
                      </a:r>
                      <a:r>
                        <a:rPr kumimoji="1" lang="ja-JP" altLang="en-US" sz="1600" dirty="0" smtClean="0"/>
                        <a:t>者施設関連</a:t>
                      </a:r>
                      <a:endParaRPr kumimoji="1" lang="ja-JP" altLang="en-US" sz="1600" dirty="0"/>
                    </a:p>
                  </a:txBody>
                  <a:tcPr/>
                </a:tc>
                <a:tc>
                  <a:txBody>
                    <a:bodyPr/>
                    <a:lstStyle/>
                    <a:p>
                      <a:pPr algn="ctr"/>
                      <a:r>
                        <a:rPr kumimoji="1" lang="en-US" altLang="ja-JP" sz="1600" dirty="0" smtClean="0"/>
                        <a:t>23</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389</a:t>
                      </a:r>
                      <a:endParaRPr kumimoji="1" lang="ja-JP" altLang="en-US" sz="1600" dirty="0"/>
                    </a:p>
                  </a:txBody>
                  <a:tcPr anchor="ctr"/>
                </a:tc>
                <a:tc>
                  <a:txBody>
                    <a:bodyPr/>
                    <a:lstStyle/>
                    <a:p>
                      <a:pPr algn="ctr"/>
                      <a:r>
                        <a:rPr kumimoji="1" lang="en-US" altLang="ja-JP" sz="1600" dirty="0" smtClean="0"/>
                        <a:t>46.3</a:t>
                      </a:r>
                      <a:r>
                        <a:rPr kumimoji="1" lang="ja-JP" altLang="en-US" sz="1600" dirty="0" smtClean="0"/>
                        <a:t>％</a:t>
                      </a:r>
                      <a:endParaRPr kumimoji="1" lang="ja-JP" altLang="en-US" sz="1600" dirty="0"/>
                    </a:p>
                  </a:txBody>
                  <a:tcPr anchor="ctr"/>
                </a:tc>
                <a:extLst>
                  <a:ext uri="{0D108BD9-81ED-4DB2-BD59-A6C34878D82A}">
                    <a16:rowId xmlns:a16="http://schemas.microsoft.com/office/drawing/2014/main" val="2344768415"/>
                  </a:ext>
                </a:extLst>
              </a:tr>
              <a:tr h="370840">
                <a:tc>
                  <a:txBody>
                    <a:bodyPr/>
                    <a:lstStyle/>
                    <a:p>
                      <a:pPr algn="ctr"/>
                      <a:r>
                        <a:rPr kumimoji="1" lang="ja-JP" altLang="en-US" sz="1600" dirty="0" smtClean="0"/>
                        <a:t>５</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4</a:t>
                      </a:r>
                      <a:r>
                        <a:rPr kumimoji="1" lang="ja-JP" altLang="en-US" sz="1600" dirty="0" smtClean="0"/>
                        <a:t>件</a:t>
                      </a:r>
                      <a:endParaRPr kumimoji="1" lang="ja-JP" altLang="en-US" sz="1600" dirty="0"/>
                    </a:p>
                  </a:txBody>
                  <a:tcPr/>
                </a:tc>
                <a:tc>
                  <a:txBody>
                    <a:bodyPr/>
                    <a:lstStyle/>
                    <a:p>
                      <a:pPr algn="ctr"/>
                      <a:r>
                        <a:rPr kumimoji="1" lang="en-US" altLang="ja-JP" sz="1600" dirty="0" smtClean="0"/>
                        <a:t>63</a:t>
                      </a:r>
                      <a:endParaRPr kumimoji="1" lang="ja-JP" altLang="en-US" sz="1600" dirty="0"/>
                    </a:p>
                  </a:txBody>
                  <a:tcPr/>
                </a:tc>
                <a:tc>
                  <a:txBody>
                    <a:bodyPr/>
                    <a:lstStyle/>
                    <a:p>
                      <a:pPr algn="ctr"/>
                      <a:r>
                        <a:rPr kumimoji="1" lang="en-US" altLang="ja-JP" sz="1600" dirty="0" smtClean="0"/>
                        <a:t>7.5</a:t>
                      </a:r>
                      <a:r>
                        <a:rPr kumimoji="1" lang="ja-JP" altLang="en-US" sz="1600" dirty="0" smtClean="0"/>
                        <a:t>％</a:t>
                      </a:r>
                      <a:endParaRPr kumimoji="1" lang="ja-JP" altLang="en-US" sz="1600" dirty="0"/>
                    </a:p>
                  </a:txBody>
                  <a:tcPr/>
                </a:tc>
                <a:extLst>
                  <a:ext uri="{0D108BD9-81ED-4DB2-BD59-A6C34878D82A}">
                    <a16:rowId xmlns:a16="http://schemas.microsoft.com/office/drawing/2014/main" val="1483617145"/>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840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22438" y="3511360"/>
            <a:ext cx="3314965" cy="584775"/>
          </a:xfrm>
          <a:prstGeom prst="rect">
            <a:avLst/>
          </a:prstGeom>
          <a:noFill/>
        </p:spPr>
        <p:txBody>
          <a:bodyPr wrap="square" rtlCol="0">
            <a:spAutoFit/>
          </a:bodyPr>
          <a:lstStyle/>
          <a:p>
            <a:r>
              <a:rPr lang="ja-JP" altLang="en-US" sz="1600" dirty="0" smtClean="0"/>
              <a:t>第</a:t>
            </a:r>
            <a:r>
              <a:rPr lang="ja-JP" altLang="en-US" sz="1600" dirty="0"/>
              <a:t>三</a:t>
            </a:r>
            <a:r>
              <a:rPr lang="ja-JP" altLang="en-US" sz="1600" dirty="0" smtClean="0"/>
              <a:t>波のクラスターの発生状況</a:t>
            </a:r>
            <a:endParaRPr lang="en-US" altLang="ja-JP" sz="1600" dirty="0" smtClean="0"/>
          </a:p>
          <a:p>
            <a:r>
              <a:rPr lang="ja-JP" altLang="en-US" sz="1600" dirty="0"/>
              <a:t>（ </a:t>
            </a:r>
            <a:r>
              <a:rPr lang="en-US" altLang="ja-JP" sz="1600" dirty="0"/>
              <a:t>10</a:t>
            </a:r>
            <a:r>
              <a:rPr lang="ja-JP" altLang="en-US" sz="1600" dirty="0" smtClean="0"/>
              <a:t>月</a:t>
            </a:r>
            <a:r>
              <a:rPr lang="en-US" altLang="ja-JP" sz="1600" dirty="0"/>
              <a:t>10</a:t>
            </a:r>
            <a:r>
              <a:rPr lang="ja-JP" altLang="en-US" sz="1600" dirty="0" smtClean="0"/>
              <a:t>日以降</a:t>
            </a:r>
            <a:r>
              <a:rPr lang="en-US" altLang="ja-JP" sz="1600" dirty="0"/>
              <a:t>12</a:t>
            </a:r>
            <a:r>
              <a:rPr lang="ja-JP" altLang="en-US" sz="1600" dirty="0" smtClean="0"/>
              <a:t>月</a:t>
            </a:r>
            <a:r>
              <a:rPr lang="ja-JP" altLang="en-US" sz="1600" dirty="0"/>
              <a:t>２</a:t>
            </a:r>
            <a:r>
              <a:rPr lang="ja-JP" altLang="en-US" sz="1600" dirty="0" smtClean="0"/>
              <a:t>日まで）</a:t>
            </a:r>
            <a:endParaRPr kumimoji="1" lang="ja-JP" altLang="en-US" sz="1600" dirty="0"/>
          </a:p>
        </p:txBody>
      </p:sp>
      <p:graphicFrame>
        <p:nvGraphicFramePr>
          <p:cNvPr id="14" name="表 13"/>
          <p:cNvGraphicFramePr>
            <a:graphicFrameLocks noGrp="1"/>
          </p:cNvGraphicFramePr>
          <p:nvPr>
            <p:extLst>
              <p:ext uri="{D42A27DB-BD31-4B8C-83A1-F6EECF244321}">
                <p14:modId xmlns:p14="http://schemas.microsoft.com/office/powerpoint/2010/main" val="3520854079"/>
              </p:ext>
            </p:extLst>
          </p:nvPr>
        </p:nvGraphicFramePr>
        <p:xfrm>
          <a:off x="152025" y="4143133"/>
          <a:ext cx="5746496" cy="2433320"/>
        </p:xfrm>
        <a:graphic>
          <a:graphicData uri="http://schemas.openxmlformats.org/drawingml/2006/table">
            <a:tbl>
              <a:tblPr firstRow="1" bandRow="1">
                <a:tableStyleId>{5C22544A-7EE6-4342-B048-85BDC9FD1C3A}</a:tableStyleId>
              </a:tblPr>
              <a:tblGrid>
                <a:gridCol w="323604">
                  <a:extLst>
                    <a:ext uri="{9D8B030D-6E8A-4147-A177-3AD203B41FA5}">
                      <a16:colId xmlns:a16="http://schemas.microsoft.com/office/drawing/2014/main" val="293234343"/>
                    </a:ext>
                  </a:extLst>
                </a:gridCol>
                <a:gridCol w="2357095">
                  <a:extLst>
                    <a:ext uri="{9D8B030D-6E8A-4147-A177-3AD203B41FA5}">
                      <a16:colId xmlns:a16="http://schemas.microsoft.com/office/drawing/2014/main" val="1060905580"/>
                    </a:ext>
                  </a:extLst>
                </a:gridCol>
                <a:gridCol w="1077738">
                  <a:extLst>
                    <a:ext uri="{9D8B030D-6E8A-4147-A177-3AD203B41FA5}">
                      <a16:colId xmlns:a16="http://schemas.microsoft.com/office/drawing/2014/main" val="3780754470"/>
                    </a:ext>
                  </a:extLst>
                </a:gridCol>
                <a:gridCol w="1077738">
                  <a:extLst>
                    <a:ext uri="{9D8B030D-6E8A-4147-A177-3AD203B41FA5}">
                      <a16:colId xmlns:a16="http://schemas.microsoft.com/office/drawing/2014/main" val="1694481235"/>
                    </a:ext>
                  </a:extLst>
                </a:gridCol>
                <a:gridCol w="910321">
                  <a:extLst>
                    <a:ext uri="{9D8B030D-6E8A-4147-A177-3AD203B41FA5}">
                      <a16:colId xmlns:a16="http://schemas.microsoft.com/office/drawing/2014/main" val="1845653867"/>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ja-JP" altLang="en-US" sz="1600" dirty="0" smtClean="0"/>
                        <a:t>９校</a:t>
                      </a:r>
                      <a:endParaRPr kumimoji="1" lang="ja-JP" altLang="en-US" sz="1600" dirty="0"/>
                    </a:p>
                  </a:txBody>
                  <a:tcPr/>
                </a:tc>
                <a:tc>
                  <a:txBody>
                    <a:bodyPr/>
                    <a:lstStyle/>
                    <a:p>
                      <a:pPr algn="ctr"/>
                      <a:r>
                        <a:rPr kumimoji="1" lang="en-US" altLang="ja-JP" sz="1600" dirty="0" smtClean="0"/>
                        <a:t>128</a:t>
                      </a:r>
                      <a:endParaRPr kumimoji="1" lang="ja-JP" altLang="en-US" sz="1600" dirty="0"/>
                    </a:p>
                  </a:txBody>
                  <a:tcPr/>
                </a:tc>
                <a:tc>
                  <a:txBody>
                    <a:bodyPr/>
                    <a:lstStyle/>
                    <a:p>
                      <a:pPr algn="ctr"/>
                      <a:r>
                        <a:rPr kumimoji="1" lang="en-US" altLang="ja-JP" sz="1600" dirty="0" smtClean="0"/>
                        <a:t>11.4</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２</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en-US" altLang="ja-JP" sz="1600" dirty="0" smtClean="0"/>
                        <a:t>16</a:t>
                      </a:r>
                      <a:r>
                        <a:rPr kumimoji="1" lang="ja-JP" altLang="en-US" sz="1200" dirty="0" smtClean="0"/>
                        <a:t>医療機関</a:t>
                      </a:r>
                      <a:endParaRPr kumimoji="1" lang="ja-JP" altLang="en-US" sz="1200" dirty="0"/>
                    </a:p>
                  </a:txBody>
                  <a:tcPr/>
                </a:tc>
                <a:tc>
                  <a:txBody>
                    <a:bodyPr/>
                    <a:lstStyle/>
                    <a:p>
                      <a:pPr algn="ctr"/>
                      <a:r>
                        <a:rPr kumimoji="1" lang="en-US" altLang="ja-JP" sz="1600" dirty="0" smtClean="0"/>
                        <a:t>412</a:t>
                      </a:r>
                      <a:endParaRPr kumimoji="1" lang="ja-JP" altLang="en-US" sz="1600" dirty="0"/>
                    </a:p>
                  </a:txBody>
                  <a:tcPr/>
                </a:tc>
                <a:tc>
                  <a:txBody>
                    <a:bodyPr/>
                    <a:lstStyle/>
                    <a:p>
                      <a:pPr algn="ctr"/>
                      <a:r>
                        <a:rPr kumimoji="1" lang="en-US" altLang="ja-JP" sz="1600" dirty="0" smtClean="0"/>
                        <a:t>36.7</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高齢者施設・</a:t>
                      </a:r>
                      <a:r>
                        <a:rPr kumimoji="1" lang="ja-JP" altLang="en-US" sz="1600" dirty="0" err="1" smtClean="0"/>
                        <a:t>障がい</a:t>
                      </a:r>
                      <a:r>
                        <a:rPr kumimoji="1" lang="ja-JP" altLang="en-US" sz="1600" dirty="0" smtClean="0"/>
                        <a:t>者施設関連</a:t>
                      </a:r>
                      <a:endParaRPr kumimoji="1" lang="ja-JP" altLang="en-US" sz="1600" dirty="0"/>
                    </a:p>
                  </a:txBody>
                  <a:tcPr/>
                </a:tc>
                <a:tc>
                  <a:txBody>
                    <a:bodyPr/>
                    <a:lstStyle/>
                    <a:p>
                      <a:pPr algn="ctr"/>
                      <a:r>
                        <a:rPr kumimoji="1" lang="en-US" altLang="ja-JP" sz="1600" dirty="0" smtClean="0"/>
                        <a:t>30</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480</a:t>
                      </a:r>
                      <a:endParaRPr kumimoji="1" lang="ja-JP" altLang="en-US" sz="1600" dirty="0"/>
                    </a:p>
                  </a:txBody>
                  <a:tcPr anchor="ctr"/>
                </a:tc>
                <a:tc>
                  <a:txBody>
                    <a:bodyPr/>
                    <a:lstStyle/>
                    <a:p>
                      <a:pPr algn="ctr"/>
                      <a:r>
                        <a:rPr kumimoji="1" lang="en-US" altLang="ja-JP" sz="1600" dirty="0" smtClean="0"/>
                        <a:t>42.7</a:t>
                      </a:r>
                      <a:r>
                        <a:rPr kumimoji="1" lang="ja-JP" altLang="en-US" sz="1600" dirty="0" smtClean="0"/>
                        <a:t>％</a:t>
                      </a:r>
                      <a:endParaRPr kumimoji="1" lang="ja-JP" altLang="en-US" sz="1600" dirty="0"/>
                    </a:p>
                  </a:txBody>
                  <a:tcPr anchor="ctr"/>
                </a:tc>
                <a:extLst>
                  <a:ext uri="{0D108BD9-81ED-4DB2-BD59-A6C34878D82A}">
                    <a16:rowId xmlns:a16="http://schemas.microsoft.com/office/drawing/2014/main" val="2344768415"/>
                  </a:ext>
                </a:extLst>
              </a:tr>
              <a:tr h="370840">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10</a:t>
                      </a:r>
                      <a:r>
                        <a:rPr kumimoji="1" lang="ja-JP" altLang="en-US" sz="1600" dirty="0" smtClean="0"/>
                        <a:t>件</a:t>
                      </a:r>
                      <a:endParaRPr kumimoji="1" lang="ja-JP" altLang="en-US" sz="1600" dirty="0"/>
                    </a:p>
                  </a:txBody>
                  <a:tcPr/>
                </a:tc>
                <a:tc>
                  <a:txBody>
                    <a:bodyPr/>
                    <a:lstStyle/>
                    <a:p>
                      <a:pPr algn="ctr"/>
                      <a:r>
                        <a:rPr kumimoji="1" lang="en-US" altLang="ja-JP" sz="1600" dirty="0" smtClean="0"/>
                        <a:t>104</a:t>
                      </a:r>
                      <a:endParaRPr kumimoji="1" lang="ja-JP" altLang="en-US" sz="1600" dirty="0"/>
                    </a:p>
                  </a:txBody>
                  <a:tcPr/>
                </a:tc>
                <a:tc>
                  <a:txBody>
                    <a:bodyPr/>
                    <a:lstStyle/>
                    <a:p>
                      <a:pPr algn="ctr"/>
                      <a:r>
                        <a:rPr kumimoji="1" lang="en-US" altLang="ja-JP" sz="1600" dirty="0" smtClean="0"/>
                        <a:t>9.2</a:t>
                      </a:r>
                      <a:r>
                        <a:rPr kumimoji="1" lang="ja-JP" altLang="en-US" sz="1600" dirty="0" smtClean="0"/>
                        <a:t>％</a:t>
                      </a:r>
                      <a:endParaRPr kumimoji="1" lang="ja-JP" altLang="en-US" sz="1600" dirty="0"/>
                    </a:p>
                  </a:txBody>
                  <a:tcPr/>
                </a:tc>
                <a:extLst>
                  <a:ext uri="{0D108BD9-81ED-4DB2-BD59-A6C34878D82A}">
                    <a16:rowId xmlns:a16="http://schemas.microsoft.com/office/drawing/2014/main" val="1483617145"/>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1,124</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977333921"/>
              </p:ext>
            </p:extLst>
          </p:nvPr>
        </p:nvGraphicFramePr>
        <p:xfrm>
          <a:off x="6211475" y="4712354"/>
          <a:ext cx="5703924" cy="1656080"/>
        </p:xfrm>
        <a:graphic>
          <a:graphicData uri="http://schemas.openxmlformats.org/drawingml/2006/table">
            <a:tbl>
              <a:tblPr firstRow="1" bandRow="1">
                <a:tableStyleId>{C083E6E3-FA7D-4D7B-A595-EF9225AFEA82}</a:tableStyleId>
              </a:tblPr>
              <a:tblGrid>
                <a:gridCol w="2410049">
                  <a:extLst>
                    <a:ext uri="{9D8B030D-6E8A-4147-A177-3AD203B41FA5}">
                      <a16:colId xmlns:a16="http://schemas.microsoft.com/office/drawing/2014/main" val="293234343"/>
                    </a:ext>
                  </a:extLst>
                </a:gridCol>
                <a:gridCol w="1068247">
                  <a:extLst>
                    <a:ext uri="{9D8B030D-6E8A-4147-A177-3AD203B41FA5}">
                      <a16:colId xmlns:a16="http://schemas.microsoft.com/office/drawing/2014/main" val="1060905580"/>
                    </a:ext>
                  </a:extLst>
                </a:gridCol>
                <a:gridCol w="1112814">
                  <a:extLst>
                    <a:ext uri="{9D8B030D-6E8A-4147-A177-3AD203B41FA5}">
                      <a16:colId xmlns:a16="http://schemas.microsoft.com/office/drawing/2014/main" val="1694481235"/>
                    </a:ext>
                  </a:extLst>
                </a:gridCol>
                <a:gridCol w="1112814">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smtClean="0"/>
                        <a:t>第一波</a:t>
                      </a:r>
                      <a:endParaRPr kumimoji="1" lang="ja-JP" altLang="en-US" sz="1600" b="0" dirty="0"/>
                    </a:p>
                  </a:txBody>
                  <a:tcPr anchor="ctr"/>
                </a:tc>
                <a:tc>
                  <a:txBody>
                    <a:bodyPr/>
                    <a:lstStyle/>
                    <a:p>
                      <a:pPr algn="ctr"/>
                      <a:r>
                        <a:rPr kumimoji="1" lang="ja-JP" altLang="en-US" sz="1600" b="0" dirty="0" smtClean="0"/>
                        <a:t>第二波</a:t>
                      </a:r>
                      <a:endParaRPr kumimoji="1" lang="ja-JP" altLang="en-US" sz="1600" b="0" dirty="0"/>
                    </a:p>
                  </a:txBody>
                  <a:tcPr anchor="ctr"/>
                </a:tc>
                <a:tc>
                  <a:txBody>
                    <a:bodyPr/>
                    <a:lstStyle/>
                    <a:p>
                      <a:pPr algn="ctr"/>
                      <a:r>
                        <a:rPr kumimoji="1" lang="ja-JP" altLang="en-US" sz="1600" b="0" dirty="0" smtClean="0"/>
                        <a:t>第三波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smtClean="0"/>
                        <a:t>クラスターにおける陽性者数</a:t>
                      </a:r>
                      <a:endParaRPr kumimoji="1" lang="en-US" altLang="ja-JP" sz="1600" dirty="0" smtClean="0"/>
                    </a:p>
                  </a:txBody>
                  <a:tcPr anchor="ctr"/>
                </a:tc>
                <a:tc>
                  <a:txBody>
                    <a:bodyPr/>
                    <a:lstStyle/>
                    <a:p>
                      <a:pPr algn="ctr"/>
                      <a:r>
                        <a:rPr kumimoji="1" lang="en-US" altLang="ja-JP" sz="1600" dirty="0" smtClean="0"/>
                        <a:t>340</a:t>
                      </a:r>
                      <a:endParaRPr kumimoji="1" lang="ja-JP" altLang="en-US" sz="1600" dirty="0"/>
                    </a:p>
                  </a:txBody>
                  <a:tcPr anchor="ctr"/>
                </a:tc>
                <a:tc>
                  <a:txBody>
                    <a:bodyPr/>
                    <a:lstStyle/>
                    <a:p>
                      <a:pPr algn="ctr"/>
                      <a:r>
                        <a:rPr kumimoji="1" lang="en-US" altLang="ja-JP" sz="1600" dirty="0" smtClean="0"/>
                        <a:t>840</a:t>
                      </a:r>
                      <a:endParaRPr kumimoji="1" lang="ja-JP" altLang="en-US" sz="1600" dirty="0"/>
                    </a:p>
                  </a:txBody>
                  <a:tcPr anchor="ctr"/>
                </a:tc>
                <a:tc>
                  <a:txBody>
                    <a:bodyPr/>
                    <a:lstStyle/>
                    <a:p>
                      <a:pPr algn="ctr"/>
                      <a:r>
                        <a:rPr kumimoji="1" lang="en-US" altLang="ja-JP" sz="1600" dirty="0" smtClean="0"/>
                        <a:t>1,124</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smtClean="0"/>
                        <a:t>全陽性者数</a:t>
                      </a:r>
                      <a:endParaRPr kumimoji="1" lang="en-US" altLang="ja-JP" sz="1600" dirty="0" smtClean="0"/>
                    </a:p>
                  </a:txBody>
                  <a:tcPr anchor="ctr"/>
                </a:tc>
                <a:tc>
                  <a:txBody>
                    <a:bodyPr/>
                    <a:lstStyle/>
                    <a:p>
                      <a:pPr algn="ctr"/>
                      <a:r>
                        <a:rPr kumimoji="1" lang="en-US" altLang="ja-JP" sz="1600" dirty="0" smtClean="0"/>
                        <a:t>1,786</a:t>
                      </a:r>
                      <a:endParaRPr kumimoji="1" lang="ja-JP" altLang="en-US" sz="1600" dirty="0"/>
                    </a:p>
                  </a:txBody>
                  <a:tcPr anchor="ctr"/>
                </a:tc>
                <a:tc>
                  <a:txBody>
                    <a:bodyPr/>
                    <a:lstStyle/>
                    <a:p>
                      <a:pPr algn="ctr"/>
                      <a:r>
                        <a:rPr kumimoji="1" lang="en-US" altLang="ja-JP" sz="1600" dirty="0" smtClean="0"/>
                        <a:t>9,271</a:t>
                      </a:r>
                      <a:endParaRPr kumimoji="1" lang="ja-JP" altLang="en-US" sz="1600" dirty="0"/>
                    </a:p>
                  </a:txBody>
                  <a:tcPr anchor="ctr"/>
                </a:tc>
                <a:tc>
                  <a:txBody>
                    <a:bodyPr/>
                    <a:lstStyle/>
                    <a:p>
                      <a:pPr algn="ctr"/>
                      <a:r>
                        <a:rPr kumimoji="1" lang="en-US" altLang="ja-JP" sz="1600" dirty="0" smtClean="0"/>
                        <a:t>9,961</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smtClean="0"/>
                        <a:t>割合</a:t>
                      </a:r>
                      <a:endParaRPr kumimoji="1" lang="ja-JP" altLang="en-US" sz="1600" dirty="0"/>
                    </a:p>
                  </a:txBody>
                  <a:tcPr anchor="ctr"/>
                </a:tc>
                <a:tc>
                  <a:txBody>
                    <a:bodyPr/>
                    <a:lstStyle/>
                    <a:p>
                      <a:pPr algn="ctr"/>
                      <a:r>
                        <a:rPr kumimoji="1" lang="en-US" altLang="ja-JP" sz="1600" dirty="0" smtClean="0"/>
                        <a:t>19.0</a:t>
                      </a:r>
                      <a:r>
                        <a:rPr kumimoji="1" lang="ja-JP" altLang="en-US" sz="1600" dirty="0" smtClean="0"/>
                        <a:t>％</a:t>
                      </a:r>
                      <a:endParaRPr kumimoji="1" lang="ja-JP" altLang="en-US" sz="1600" dirty="0"/>
                    </a:p>
                  </a:txBody>
                  <a:tcPr anchor="ctr"/>
                </a:tc>
                <a:tc>
                  <a:txBody>
                    <a:bodyPr/>
                    <a:lstStyle/>
                    <a:p>
                      <a:pPr algn="ctr"/>
                      <a:r>
                        <a:rPr kumimoji="1" lang="en-US" altLang="ja-JP" sz="1600" dirty="0" smtClean="0"/>
                        <a:t>9.1</a:t>
                      </a:r>
                      <a:r>
                        <a:rPr kumimoji="1" lang="ja-JP" altLang="en-US" sz="1600" dirty="0" smtClean="0"/>
                        <a:t>％</a:t>
                      </a:r>
                      <a:endParaRPr kumimoji="1" lang="ja-JP" altLang="en-US" sz="1600" dirty="0"/>
                    </a:p>
                  </a:txBody>
                  <a:tcPr anchor="ctr"/>
                </a:tc>
                <a:tc>
                  <a:txBody>
                    <a:bodyPr/>
                    <a:lstStyle/>
                    <a:p>
                      <a:pPr algn="ctr"/>
                      <a:r>
                        <a:rPr kumimoji="1" lang="en-US" altLang="ja-JP" sz="1600" dirty="0" smtClean="0"/>
                        <a:t>11.3</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18</a:t>
            </a:fld>
            <a:endParaRPr kumimoji="1" lang="ja-JP" altLang="en-US"/>
          </a:p>
        </p:txBody>
      </p:sp>
    </p:spTree>
    <p:extLst>
      <p:ext uri="{BB962C8B-B14F-4D97-AF65-F5344CB8AC3E}">
        <p14:creationId xmlns:p14="http://schemas.microsoft.com/office/powerpoint/2010/main" val="2559246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医療機関・施設クラスターの発生状況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8449540" y="616798"/>
            <a:ext cx="3740126" cy="338554"/>
          </a:xfrm>
          <a:prstGeom prst="rect">
            <a:avLst/>
          </a:prstGeom>
        </p:spPr>
        <p:txBody>
          <a:bodyPr wrap="none">
            <a:spAutoFit/>
          </a:bodyPr>
          <a:lstStyle/>
          <a:p>
            <a:r>
              <a:rPr lang="ja-JP" altLang="en-US" sz="1600" dirty="0" smtClean="0"/>
              <a:t>（</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a:t>12</a:t>
            </a:r>
            <a:r>
              <a:rPr lang="ja-JP" altLang="en-US" sz="1600" dirty="0" smtClean="0"/>
              <a:t>月</a:t>
            </a:r>
            <a:r>
              <a:rPr lang="ja-JP" altLang="en-US" sz="1600" dirty="0"/>
              <a:t>２</a:t>
            </a:r>
            <a:r>
              <a:rPr lang="ja-JP" altLang="en-US" sz="1600" dirty="0" smtClean="0"/>
              <a:t>日発表分まで）</a:t>
            </a:r>
            <a:endParaRPr lang="ja-JP" altLang="en-US" sz="1600" dirty="0"/>
          </a:p>
        </p:txBody>
      </p:sp>
      <p:sp>
        <p:nvSpPr>
          <p:cNvPr id="4" name="テキスト ボックス 3"/>
          <p:cNvSpPr txBox="1"/>
          <p:nvPr/>
        </p:nvSpPr>
        <p:spPr>
          <a:xfrm>
            <a:off x="6689979" y="6406522"/>
            <a:ext cx="5718628" cy="369332"/>
          </a:xfrm>
          <a:prstGeom prst="rect">
            <a:avLst/>
          </a:prstGeom>
          <a:noFill/>
        </p:spPr>
        <p:txBody>
          <a:bodyPr wrap="square" rtlCol="0">
            <a:spAutoFit/>
          </a:bodyPr>
          <a:lstStyle/>
          <a:p>
            <a:r>
              <a:rPr lang="ja-JP" altLang="en-US" u="sng" dirty="0" smtClean="0"/>
              <a:t>陽性者合計</a:t>
            </a:r>
            <a:r>
              <a:rPr lang="en-US" altLang="ja-JP" u="sng" dirty="0" smtClean="0"/>
              <a:t>892</a:t>
            </a:r>
            <a:r>
              <a:rPr lang="ja-JP" altLang="en-US" u="sng" dirty="0" smtClean="0"/>
              <a:t>人（職員</a:t>
            </a:r>
            <a:r>
              <a:rPr lang="en-US" altLang="ja-JP" u="sng" dirty="0" smtClean="0"/>
              <a:t>303</a:t>
            </a:r>
            <a:r>
              <a:rPr lang="ja-JP" altLang="en-US" u="sng" dirty="0" smtClean="0"/>
              <a:t>人、利用者</a:t>
            </a:r>
            <a:r>
              <a:rPr lang="en-US" altLang="ja-JP" u="sng" dirty="0" smtClean="0"/>
              <a:t>589</a:t>
            </a:r>
            <a:r>
              <a:rPr lang="ja-JP" altLang="en-US" u="sng" dirty="0" smtClean="0"/>
              <a:t>人）</a:t>
            </a:r>
            <a:endParaRPr kumimoji="1" lang="ja-JP" altLang="en-US" u="sng" dirty="0"/>
          </a:p>
        </p:txBody>
      </p:sp>
      <p:sp>
        <p:nvSpPr>
          <p:cNvPr id="8" name="スライド番号プレースホルダー 7"/>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19</a:t>
            </a:fld>
            <a:endParaRPr kumimoji="1" lang="ja-JP" altLang="en-US" dirty="0"/>
          </a:p>
        </p:txBody>
      </p:sp>
      <p:sp>
        <p:nvSpPr>
          <p:cNvPr id="3" name="テキスト ボックス 2"/>
          <p:cNvSpPr txBox="1"/>
          <p:nvPr/>
        </p:nvSpPr>
        <p:spPr>
          <a:xfrm>
            <a:off x="61125" y="4582818"/>
            <a:ext cx="2646878" cy="461665"/>
          </a:xfrm>
          <a:prstGeom prst="rect">
            <a:avLst/>
          </a:prstGeom>
          <a:noFill/>
        </p:spPr>
        <p:txBody>
          <a:bodyPr wrap="none" rtlCol="0">
            <a:spAutoFit/>
          </a:bodyPr>
          <a:lstStyle/>
          <a:p>
            <a:r>
              <a:rPr kumimoji="1" lang="ja-JP" altLang="en-US" sz="1200" dirty="0" smtClean="0"/>
              <a:t>高齢者施設クラスターの</a:t>
            </a:r>
            <a:endParaRPr kumimoji="1" lang="en-US" altLang="ja-JP" sz="1200" dirty="0" smtClean="0"/>
          </a:p>
          <a:p>
            <a:r>
              <a:rPr kumimoji="1" lang="ja-JP" altLang="en-US" sz="1200" dirty="0" smtClean="0"/>
              <a:t>規模（定員）別内訳（施設数割合）</a:t>
            </a:r>
            <a:endParaRPr kumimoji="1" lang="en-US" altLang="ja-JP" sz="1200" dirty="0" smtClean="0"/>
          </a:p>
        </p:txBody>
      </p:sp>
      <p:sp>
        <p:nvSpPr>
          <p:cNvPr id="9" name="テキスト ボックス 8"/>
          <p:cNvSpPr txBox="1"/>
          <p:nvPr/>
        </p:nvSpPr>
        <p:spPr>
          <a:xfrm>
            <a:off x="3386629" y="4537824"/>
            <a:ext cx="2492990" cy="461665"/>
          </a:xfrm>
          <a:prstGeom prst="rect">
            <a:avLst/>
          </a:prstGeom>
          <a:noFill/>
        </p:spPr>
        <p:txBody>
          <a:bodyPr wrap="none" rtlCol="0">
            <a:spAutoFit/>
          </a:bodyPr>
          <a:lstStyle/>
          <a:p>
            <a:r>
              <a:rPr kumimoji="1" lang="ja-JP" altLang="en-US" sz="1200" dirty="0" smtClean="0"/>
              <a:t>高齢者施設クラスターの</a:t>
            </a:r>
            <a:endParaRPr kumimoji="1" lang="en-US" altLang="ja-JP" sz="1200" dirty="0" smtClean="0"/>
          </a:p>
          <a:p>
            <a:r>
              <a:rPr kumimoji="1" lang="ja-JP" altLang="en-US" sz="1200" dirty="0" smtClean="0"/>
              <a:t>施設規模別内訳（陽性者数割合）</a:t>
            </a:r>
            <a:endParaRPr kumimoji="1" lang="en-US" altLang="ja-JP" sz="1200" dirty="0" smtClean="0"/>
          </a:p>
        </p:txBody>
      </p:sp>
      <p:sp>
        <p:nvSpPr>
          <p:cNvPr id="11" name="テキスト ボックス 10"/>
          <p:cNvSpPr txBox="1"/>
          <p:nvPr/>
        </p:nvSpPr>
        <p:spPr>
          <a:xfrm>
            <a:off x="61125" y="634212"/>
            <a:ext cx="4168560" cy="338554"/>
          </a:xfrm>
          <a:prstGeom prst="rect">
            <a:avLst/>
          </a:prstGeom>
          <a:noFill/>
        </p:spPr>
        <p:txBody>
          <a:bodyPr wrap="square" rtlCol="0">
            <a:spAutoFit/>
          </a:bodyPr>
          <a:lstStyle/>
          <a:p>
            <a:r>
              <a:rPr kumimoji="1" lang="ja-JP" altLang="en-US" sz="1600" dirty="0" smtClean="0"/>
              <a:t>クラスターの発生状況</a:t>
            </a:r>
            <a:endParaRPr kumimoji="1" lang="en-US" altLang="ja-JP" sz="1600" dirty="0" smtClean="0"/>
          </a:p>
        </p:txBody>
      </p:sp>
      <p:pic>
        <p:nvPicPr>
          <p:cNvPr id="10" name="図 9"/>
          <p:cNvPicPr>
            <a:picLocks noChangeAspect="1"/>
          </p:cNvPicPr>
          <p:nvPr/>
        </p:nvPicPr>
        <p:blipFill>
          <a:blip r:embed="rId2"/>
          <a:stretch>
            <a:fillRect/>
          </a:stretch>
        </p:blipFill>
        <p:spPr>
          <a:xfrm>
            <a:off x="43801" y="969670"/>
            <a:ext cx="5835818" cy="3371466"/>
          </a:xfrm>
          <a:prstGeom prst="rect">
            <a:avLst/>
          </a:prstGeom>
        </p:spPr>
      </p:pic>
      <p:pic>
        <p:nvPicPr>
          <p:cNvPr id="12" name="図 11"/>
          <p:cNvPicPr>
            <a:picLocks noChangeAspect="1"/>
          </p:cNvPicPr>
          <p:nvPr/>
        </p:nvPicPr>
        <p:blipFill>
          <a:blip r:embed="rId3"/>
          <a:stretch>
            <a:fillRect/>
          </a:stretch>
        </p:blipFill>
        <p:spPr>
          <a:xfrm>
            <a:off x="5994280" y="943802"/>
            <a:ext cx="5883287" cy="5462720"/>
          </a:xfrm>
          <a:prstGeom prst="rect">
            <a:avLst/>
          </a:prstGeom>
        </p:spPr>
      </p:pic>
      <p:pic>
        <p:nvPicPr>
          <p:cNvPr id="2" name="図 1"/>
          <p:cNvPicPr>
            <a:picLocks noChangeAspect="1"/>
          </p:cNvPicPr>
          <p:nvPr/>
        </p:nvPicPr>
        <p:blipFill>
          <a:blip r:embed="rId4"/>
          <a:stretch>
            <a:fillRect/>
          </a:stretch>
        </p:blipFill>
        <p:spPr>
          <a:xfrm>
            <a:off x="-1006205" y="4813650"/>
            <a:ext cx="4127350" cy="2097206"/>
          </a:xfrm>
          <a:prstGeom prst="rect">
            <a:avLst/>
          </a:prstGeom>
        </p:spPr>
      </p:pic>
      <p:pic>
        <p:nvPicPr>
          <p:cNvPr id="7" name="図 6"/>
          <p:cNvPicPr>
            <a:picLocks noChangeAspect="1"/>
          </p:cNvPicPr>
          <p:nvPr/>
        </p:nvPicPr>
        <p:blipFill>
          <a:blip r:embed="rId5"/>
          <a:stretch>
            <a:fillRect/>
          </a:stretch>
        </p:blipFill>
        <p:spPr>
          <a:xfrm>
            <a:off x="2238819" y="4755316"/>
            <a:ext cx="3755461" cy="2444708"/>
          </a:xfrm>
          <a:prstGeom prst="rect">
            <a:avLst/>
          </a:prstGeom>
        </p:spPr>
      </p:pic>
    </p:spTree>
    <p:extLst>
      <p:ext uri="{BB962C8B-B14F-4D97-AF65-F5344CB8AC3E}">
        <p14:creationId xmlns:p14="http://schemas.microsoft.com/office/powerpoint/2010/main" val="3239818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61029" y="687769"/>
            <a:ext cx="11869941" cy="601727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18" name="テキスト ボックス 17"/>
          <p:cNvSpPr txBox="1"/>
          <p:nvPr/>
        </p:nvSpPr>
        <p:spPr>
          <a:xfrm>
            <a:off x="10309080" y="2152630"/>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1.5</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9" name="テキスト ボックス 18"/>
          <p:cNvSpPr txBox="1"/>
          <p:nvPr/>
        </p:nvSpPr>
        <p:spPr>
          <a:xfrm>
            <a:off x="10699946" y="988060"/>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上矢印 20"/>
          <p:cNvSpPr/>
          <p:nvPr/>
        </p:nvSpPr>
        <p:spPr>
          <a:xfrm rot="3587923">
            <a:off x="11401557" y="1071908"/>
            <a:ext cx="310998" cy="61273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rot="1474640">
            <a:off x="11058550" y="2126377"/>
            <a:ext cx="310998" cy="61273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5198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6753" y="625715"/>
            <a:ext cx="11778493" cy="6285521"/>
          </a:xfrm>
          <a:prstGeom prst="rect">
            <a:avLst/>
          </a:prstGeom>
        </p:spPr>
      </p:pic>
      <p:sp>
        <p:nvSpPr>
          <p:cNvPr id="13" name="左右矢印 12"/>
          <p:cNvSpPr/>
          <p:nvPr/>
        </p:nvSpPr>
        <p:spPr>
          <a:xfrm>
            <a:off x="3720169" y="919787"/>
            <a:ext cx="951397"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 name="スライド番号プレースホルダー 1"/>
          <p:cNvSpPr>
            <a:spLocks noGrp="1"/>
          </p:cNvSpPr>
          <p:nvPr>
            <p:ph type="sldNum" sz="quarter" idx="12"/>
          </p:nvPr>
        </p:nvSpPr>
        <p:spPr>
          <a:xfrm>
            <a:off x="9448800" y="6518297"/>
            <a:ext cx="2743200" cy="365125"/>
          </a:xfrm>
        </p:spPr>
        <p:txBody>
          <a:bodyPr/>
          <a:lstStyle/>
          <a:p>
            <a:fld id="{FE1BD58B-2CDE-485A-8E10-5E6FB430C5D3}" type="slidenum">
              <a:rPr kumimoji="1" lang="ja-JP" altLang="en-US" smtClean="0"/>
              <a:t>20</a:t>
            </a:fld>
            <a:endParaRPr kumimoji="1" lang="ja-JP" altLang="en-US" dirty="0"/>
          </a:p>
        </p:txBody>
      </p:sp>
      <p:sp>
        <p:nvSpPr>
          <p:cNvPr id="16" name="正方形/長方形 15"/>
          <p:cNvSpPr/>
          <p:nvPr/>
        </p:nvSpPr>
        <p:spPr>
          <a:xfrm>
            <a:off x="0" y="-11300"/>
            <a:ext cx="12192000" cy="5254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陽性者の年齢区分と重症者数の推移</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3493413" y="628214"/>
            <a:ext cx="42511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a:t>
            </a:r>
            <a:endParaRPr kumimoji="1" lang="ja-JP" altLang="en-US" sz="11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14925" y="625715"/>
            <a:ext cx="513282"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8/16</a:t>
            </a:r>
            <a:endParaRPr kumimoji="1" lang="ja-JP" altLang="en-US" sz="1100" dirty="0">
              <a:latin typeface="Meiryo UI" panose="020B0604030504040204" pitchFamily="50" charset="-128"/>
              <a:ea typeface="Meiryo UI" panose="020B0604030504040204" pitchFamily="50" charset="-128"/>
            </a:endParaRPr>
          </a:p>
        </p:txBody>
      </p:sp>
      <p:sp>
        <p:nvSpPr>
          <p:cNvPr id="10" name="角丸四角形吹き出し 9"/>
          <p:cNvSpPr/>
          <p:nvPr/>
        </p:nvSpPr>
        <p:spPr>
          <a:xfrm>
            <a:off x="4954445" y="1051738"/>
            <a:ext cx="3170490" cy="686027"/>
          </a:xfrm>
          <a:prstGeom prst="wedgeRoundRectCallout">
            <a:avLst>
              <a:gd name="adj1" fmla="val -61129"/>
              <a:gd name="adj2" fmla="val -3901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8/1</a:t>
            </a:r>
            <a:r>
              <a:rPr kumimoji="1" lang="ja-JP" altLang="en-US" sz="1200" dirty="0" smtClean="0">
                <a:latin typeface="Meiryo UI" panose="020B0604030504040204" pitchFamily="50" charset="-128"/>
                <a:ea typeface="Meiryo UI" panose="020B0604030504040204" pitchFamily="50" charset="-128"/>
              </a:rPr>
              <a:t>イエローステージ</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移行後から約</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週間後に重症患者数は最大値となった。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重症患者は約</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名増加した。</a:t>
            </a:r>
            <a:endParaRPr kumimoji="1" lang="en-US" altLang="ja-JP" sz="1200" dirty="0" smtClean="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4622945" y="854863"/>
            <a:ext cx="16804" cy="26927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79739" y="984562"/>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間</a:t>
            </a:r>
            <a:endParaRPr kumimoji="1" lang="ja-JP" altLang="en-US" sz="11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H="1">
            <a:off x="3705971" y="936500"/>
            <a:ext cx="3556" cy="32779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447" y="696538"/>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陽性者数</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881036" y="677253"/>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重症者数</a:t>
            </a:r>
            <a:endParaRPr kumimoji="1" lang="ja-JP" altLang="en-US" sz="1050" dirty="0">
              <a:latin typeface="Meiryo UI" panose="020B0604030504040204" pitchFamily="50" charset="-128"/>
              <a:ea typeface="Meiryo UI" panose="020B0604030504040204" pitchFamily="50" charset="-128"/>
            </a:endParaRPr>
          </a:p>
        </p:txBody>
      </p:sp>
      <p:sp>
        <p:nvSpPr>
          <p:cNvPr id="17" name="左右矢印 16"/>
          <p:cNvSpPr/>
          <p:nvPr/>
        </p:nvSpPr>
        <p:spPr>
          <a:xfrm>
            <a:off x="4483506" y="4149612"/>
            <a:ext cx="1238723" cy="338461"/>
          </a:xfrm>
          <a:prstGeom prst="leftRightArrow">
            <a:avLst>
              <a:gd name="adj1" fmla="val 62643"/>
              <a:gd name="adj2" fmla="val 34826"/>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8" name="テキスト ボックス 13"/>
          <p:cNvSpPr txBox="1"/>
          <p:nvPr/>
        </p:nvSpPr>
        <p:spPr>
          <a:xfrm>
            <a:off x="4713381" y="4192589"/>
            <a:ext cx="778971" cy="26161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sp>
        <p:nvSpPr>
          <p:cNvPr id="19" name="角丸四角形吹き出し 18"/>
          <p:cNvSpPr/>
          <p:nvPr/>
        </p:nvSpPr>
        <p:spPr>
          <a:xfrm>
            <a:off x="6210156" y="3614922"/>
            <a:ext cx="2324605" cy="599536"/>
          </a:xfrm>
          <a:prstGeom prst="wedgeRoundRectCallout">
            <a:avLst>
              <a:gd name="adj1" fmla="val -65566"/>
              <a:gd name="adj2" fmla="val 4915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rPr>
              <a:t>重症患者が</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名以上を推移した期間は約</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日間続いた。</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792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14002" y="595355"/>
            <a:ext cx="9815472"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日以降の重症例</a:t>
            </a:r>
            <a:r>
              <a:rPr lang="en-US" altLang="ja-JP" dirty="0" smtClean="0">
                <a:latin typeface="Meiryo UI" panose="020B0604030504040204" pitchFamily="50" charset="-128"/>
                <a:ea typeface="Meiryo UI" panose="020B0604030504040204" pitchFamily="50" charset="-128"/>
              </a:rPr>
              <a:t>236</a:t>
            </a:r>
            <a:r>
              <a:rPr lang="ja-JP" altLang="en-US" dirty="0" smtClean="0">
                <a:latin typeface="Meiryo UI" panose="020B0604030504040204" pitchFamily="50" charset="-128"/>
                <a:ea typeface="Meiryo UI" panose="020B0604030504040204" pitchFamily="50" charset="-128"/>
              </a:rPr>
              <a:t>名について、推定</a:t>
            </a:r>
            <a:r>
              <a:rPr lang="ja-JP" altLang="en-US" dirty="0">
                <a:latin typeface="Meiryo UI" panose="020B0604030504040204" pitchFamily="50" charset="-128"/>
                <a:ea typeface="Meiryo UI" panose="020B0604030504040204" pitchFamily="50" charset="-128"/>
              </a:rPr>
              <a:t>される感染</a:t>
            </a:r>
            <a:r>
              <a:rPr lang="ja-JP" altLang="en-US" dirty="0" smtClean="0">
                <a:latin typeface="Meiryo UI" panose="020B0604030504040204" pitchFamily="50" charset="-128"/>
                <a:ea typeface="Meiryo UI" panose="020B0604030504040204" pitchFamily="50" charset="-128"/>
              </a:rPr>
              <a:t>経路の約</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割は感染</a:t>
            </a:r>
            <a:r>
              <a:rPr lang="ja-JP" altLang="en-US" dirty="0">
                <a:latin typeface="Meiryo UI" panose="020B0604030504040204" pitchFamily="50" charset="-128"/>
                <a:ea typeface="Meiryo UI" panose="020B0604030504040204" pitchFamily="50" charset="-128"/>
              </a:rPr>
              <a:t>経路</a:t>
            </a:r>
            <a:r>
              <a:rPr lang="ja-JP" altLang="en-US" dirty="0" smtClean="0">
                <a:latin typeface="Meiryo UI" panose="020B0604030504040204" pitchFamily="50" charset="-128"/>
                <a:ea typeface="Meiryo UI" panose="020B0604030504040204" pitchFamily="50" charset="-128"/>
              </a:rPr>
              <a:t>不明者。</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死亡例</a:t>
            </a:r>
            <a:r>
              <a:rPr lang="en-US" altLang="ja-JP" dirty="0" smtClean="0">
                <a:latin typeface="Meiryo UI" panose="020B0604030504040204" pitchFamily="50" charset="-128"/>
                <a:ea typeface="Meiryo UI" panose="020B0604030504040204" pitchFamily="50" charset="-128"/>
              </a:rPr>
              <a:t>88</a:t>
            </a:r>
            <a:r>
              <a:rPr lang="ja-JP" altLang="en-US" dirty="0" smtClean="0">
                <a:latin typeface="Meiryo UI" panose="020B0604030504040204" pitchFamily="50" charset="-128"/>
                <a:ea typeface="Meiryo UI" panose="020B0604030504040204" pitchFamily="50" charset="-128"/>
              </a:rPr>
              <a:t>名について、推定される感染経路の</a:t>
            </a:r>
            <a:r>
              <a:rPr lang="en-US" altLang="ja-JP" dirty="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割強が施設等関連で、</a:t>
            </a:r>
            <a:r>
              <a:rPr lang="en-US" altLang="ja-JP" dirty="0" smtClean="0">
                <a:latin typeface="Meiryo UI" panose="020B0604030504040204" pitchFamily="50" charset="-128"/>
                <a:ea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rPr>
              <a:t>割強が感染経路不明者。</a:t>
            </a:r>
            <a:endParaRPr lang="en-US" altLang="ja-JP" dirty="0">
              <a:latin typeface="Meiryo UI" panose="020B0604030504040204" pitchFamily="50" charset="-128"/>
              <a:ea typeface="Meiryo UI" panose="020B0604030504040204" pitchFamily="50" charset="-128"/>
            </a:endParaRPr>
          </a:p>
        </p:txBody>
      </p:sp>
      <p:sp>
        <p:nvSpPr>
          <p:cNvPr id="10" name="スライド番号プレースホルダー 16"/>
          <p:cNvSpPr>
            <a:spLocks noGrp="1"/>
          </p:cNvSpPr>
          <p:nvPr>
            <p:ph type="sldNum" sz="quarter" idx="12"/>
          </p:nvPr>
        </p:nvSpPr>
        <p:spPr>
          <a:xfrm>
            <a:off x="9402528" y="6485729"/>
            <a:ext cx="2743200" cy="365125"/>
          </a:xfrm>
        </p:spPr>
        <p:txBody>
          <a:bodyPr/>
          <a:lstStyle/>
          <a:p>
            <a:r>
              <a:rPr lang="en-US" altLang="ja-JP" dirty="0" smtClean="0">
                <a:solidFill>
                  <a:schemeClr val="tx1">
                    <a:lumMod val="50000"/>
                    <a:lumOff val="50000"/>
                  </a:schemeClr>
                </a:solidFill>
              </a:rPr>
              <a:t>21 </a:t>
            </a:r>
            <a:endParaRPr kumimoji="1" lang="ja-JP" altLang="en-US" dirty="0">
              <a:solidFill>
                <a:schemeClr val="tx1">
                  <a:lumMod val="50000"/>
                  <a:lumOff val="50000"/>
                </a:schemeClr>
              </a:solidFill>
            </a:endParaRPr>
          </a:p>
        </p:txBody>
      </p:sp>
      <p:sp>
        <p:nvSpPr>
          <p:cNvPr id="7" name="テキスト ボックス 6"/>
          <p:cNvSpPr txBox="1"/>
          <p:nvPr/>
        </p:nvSpPr>
        <p:spPr>
          <a:xfrm>
            <a:off x="9061027" y="1833715"/>
            <a:ext cx="2975495"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lang="en-US" altLang="ja-JP" sz="1050" dirty="0" smtClean="0">
                <a:latin typeface="Meiryo UI" panose="020B0604030504040204" pitchFamily="50" charset="-128"/>
                <a:ea typeface="Meiryo UI" panose="020B0604030504040204" pitchFamily="50" charset="-128"/>
              </a:rPr>
              <a:t>236</a:t>
            </a:r>
            <a:r>
              <a:rPr kumimoji="1" lang="ja-JP" altLang="en-US" sz="1050" dirty="0" smtClean="0">
                <a:latin typeface="Meiryo UI" panose="020B0604030504040204" pitchFamily="50" charset="-128"/>
                <a:ea typeface="Meiryo UI" panose="020B0604030504040204" pitchFamily="50" charset="-128"/>
              </a:rPr>
              <a:t>例のうち</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17</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重症・死亡例について推定される感染経路（</a:t>
            </a:r>
            <a:r>
              <a:rPr lang="en-US" altLang="ja-JP" sz="2400" b="1" dirty="0" smtClean="0">
                <a:latin typeface="UD デジタル 教科書体 NP-B" panose="02020700000000000000" pitchFamily="18" charset="-128"/>
                <a:ea typeface="UD デジタル 教科書体 NP-B" panose="02020700000000000000" pitchFamily="18" charset="-128"/>
              </a:rPr>
              <a:t>11/29</a:t>
            </a:r>
            <a:r>
              <a:rPr lang="ja-JP" altLang="en-US" sz="2400" b="1" dirty="0" smtClean="0">
                <a:latin typeface="UD デジタル 教科書体 NP-B" panose="02020700000000000000" pitchFamily="18" charset="-128"/>
                <a:ea typeface="UD デジタル 教科書体 NP-B" panose="02020700000000000000" pitchFamily="18" charset="-128"/>
              </a:rPr>
              <a:t>判明時点）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pic>
        <p:nvPicPr>
          <p:cNvPr id="16" name="図 15"/>
          <p:cNvPicPr>
            <a:picLocks noChangeAspect="1"/>
          </p:cNvPicPr>
          <p:nvPr/>
        </p:nvPicPr>
        <p:blipFill>
          <a:blip r:embed="rId2"/>
          <a:stretch>
            <a:fillRect/>
          </a:stretch>
        </p:blipFill>
        <p:spPr>
          <a:xfrm>
            <a:off x="3684474" y="3001419"/>
            <a:ext cx="2411526" cy="922781"/>
          </a:xfrm>
          <a:prstGeom prst="rect">
            <a:avLst/>
          </a:prstGeom>
        </p:spPr>
      </p:pic>
      <p:pic>
        <p:nvPicPr>
          <p:cNvPr id="18" name="図 17"/>
          <p:cNvPicPr>
            <a:picLocks noChangeAspect="1"/>
          </p:cNvPicPr>
          <p:nvPr/>
        </p:nvPicPr>
        <p:blipFill>
          <a:blip r:embed="rId3"/>
          <a:stretch>
            <a:fillRect/>
          </a:stretch>
        </p:blipFill>
        <p:spPr>
          <a:xfrm>
            <a:off x="9982471" y="2540029"/>
            <a:ext cx="1849441" cy="922781"/>
          </a:xfrm>
          <a:prstGeom prst="rect">
            <a:avLst/>
          </a:prstGeom>
        </p:spPr>
      </p:pic>
      <p:pic>
        <p:nvPicPr>
          <p:cNvPr id="21" name="図 20"/>
          <p:cNvPicPr>
            <a:picLocks noChangeAspect="1"/>
          </p:cNvPicPr>
          <p:nvPr/>
        </p:nvPicPr>
        <p:blipFill>
          <a:blip r:embed="rId4"/>
          <a:stretch>
            <a:fillRect/>
          </a:stretch>
        </p:blipFill>
        <p:spPr>
          <a:xfrm>
            <a:off x="6839885" y="4432088"/>
            <a:ext cx="4442284" cy="2053641"/>
          </a:xfrm>
          <a:prstGeom prst="rect">
            <a:avLst/>
          </a:prstGeom>
        </p:spPr>
      </p:pic>
      <p:pic>
        <p:nvPicPr>
          <p:cNvPr id="3" name="図 2"/>
          <p:cNvPicPr>
            <a:picLocks noChangeAspect="1"/>
          </p:cNvPicPr>
          <p:nvPr/>
        </p:nvPicPr>
        <p:blipFill>
          <a:blip r:embed="rId5"/>
          <a:stretch>
            <a:fillRect/>
          </a:stretch>
        </p:blipFill>
        <p:spPr>
          <a:xfrm>
            <a:off x="961734" y="4440459"/>
            <a:ext cx="4442284" cy="2291625"/>
          </a:xfrm>
          <a:prstGeom prst="rect">
            <a:avLst/>
          </a:prstGeom>
        </p:spPr>
      </p:pic>
      <p:pic>
        <p:nvPicPr>
          <p:cNvPr id="2" name="図 1"/>
          <p:cNvPicPr>
            <a:picLocks noChangeAspect="1"/>
          </p:cNvPicPr>
          <p:nvPr/>
        </p:nvPicPr>
        <p:blipFill>
          <a:blip r:embed="rId6"/>
          <a:stretch>
            <a:fillRect/>
          </a:stretch>
        </p:blipFill>
        <p:spPr>
          <a:xfrm>
            <a:off x="-17878" y="1422321"/>
            <a:ext cx="6486706" cy="2773920"/>
          </a:xfrm>
          <a:prstGeom prst="rect">
            <a:avLst/>
          </a:prstGeom>
        </p:spPr>
      </p:pic>
      <p:pic>
        <p:nvPicPr>
          <p:cNvPr id="4" name="図 3"/>
          <p:cNvPicPr>
            <a:picLocks noChangeAspect="1"/>
          </p:cNvPicPr>
          <p:nvPr/>
        </p:nvPicPr>
        <p:blipFill>
          <a:blip r:embed="rId7"/>
          <a:stretch>
            <a:fillRect/>
          </a:stretch>
        </p:blipFill>
        <p:spPr>
          <a:xfrm>
            <a:off x="6299299" y="1380380"/>
            <a:ext cx="5523455" cy="2956816"/>
          </a:xfrm>
          <a:prstGeom prst="rect">
            <a:avLst/>
          </a:prstGeom>
        </p:spPr>
      </p:pic>
    </p:spTree>
    <p:extLst>
      <p:ext uri="{BB962C8B-B14F-4D97-AF65-F5344CB8AC3E}">
        <p14:creationId xmlns:p14="http://schemas.microsoft.com/office/powerpoint/2010/main" val="21333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272121" y="3515645"/>
            <a:ext cx="3845925"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7</a:t>
            </a:r>
            <a:r>
              <a:rPr kumimoji="1" lang="ja-JP" altLang="en-US" sz="1000" dirty="0" smtClean="0"/>
              <a:t>例あり</a:t>
            </a:r>
            <a:endParaRPr kumimoji="1" lang="ja-JP" altLang="en-US" sz="1000" dirty="0"/>
          </a:p>
        </p:txBody>
      </p:sp>
      <p:sp>
        <p:nvSpPr>
          <p:cNvPr id="5" name="テキスト ボックス 4"/>
          <p:cNvSpPr txBox="1"/>
          <p:nvPr/>
        </p:nvSpPr>
        <p:spPr>
          <a:xfrm>
            <a:off x="359737" y="3701600"/>
            <a:ext cx="354295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kumimoji="1" lang="en-US" altLang="ja-JP" sz="1200" dirty="0" smtClean="0"/>
              <a:t>13.9%</a:t>
            </a:r>
          </a:p>
          <a:p>
            <a:r>
              <a:rPr lang="ja-JP" altLang="en-US" sz="1200" dirty="0" smtClean="0"/>
              <a:t>全陽性者数に占める重症者の割合：</a:t>
            </a:r>
            <a:r>
              <a:rPr lang="en-US" altLang="ja-JP" sz="1200" dirty="0" smtClean="0"/>
              <a:t>8.2%</a:t>
            </a:r>
            <a:endParaRPr kumimoji="1" lang="ja-JP" altLang="en-US" sz="1200" dirty="0"/>
          </a:p>
        </p:txBody>
      </p:sp>
      <p:sp>
        <p:nvSpPr>
          <p:cNvPr id="19" name="テキスト ボックス 18"/>
          <p:cNvSpPr txBox="1"/>
          <p:nvPr/>
        </p:nvSpPr>
        <p:spPr>
          <a:xfrm>
            <a:off x="4447802" y="3739538"/>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smtClean="0"/>
              <a:t>5.8</a:t>
            </a:r>
            <a:r>
              <a:rPr kumimoji="1" lang="en-US" altLang="ja-JP" sz="1200" dirty="0" smtClean="0"/>
              <a:t>%</a:t>
            </a:r>
          </a:p>
          <a:p>
            <a:r>
              <a:rPr lang="ja-JP" altLang="en-US" sz="1200" dirty="0" smtClean="0"/>
              <a:t>全陽性者数に占める重症者の割合：</a:t>
            </a:r>
            <a:r>
              <a:rPr lang="en-US" altLang="ja-JP" sz="1200" dirty="0" smtClean="0"/>
              <a:t>2.5%</a:t>
            </a:r>
            <a:endParaRPr kumimoji="1" lang="ja-JP" altLang="en-US" sz="1200" dirty="0"/>
          </a:p>
        </p:txBody>
      </p:sp>
      <p:sp>
        <p:nvSpPr>
          <p:cNvPr id="2" name="テキスト ボックス 1"/>
          <p:cNvSpPr txBox="1"/>
          <p:nvPr/>
        </p:nvSpPr>
        <p:spPr>
          <a:xfrm>
            <a:off x="420168" y="6448400"/>
            <a:ext cx="10342896" cy="430887"/>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重症の定義：「重症病床における</a:t>
            </a:r>
            <a:r>
              <a:rPr kumimoji="1" lang="en-US" altLang="ja-JP" sz="1100" dirty="0" smtClean="0">
                <a:latin typeface="Meiryo UI" panose="020B0604030504040204" pitchFamily="50" charset="-128"/>
                <a:ea typeface="Meiryo UI" panose="020B0604030504040204" pitchFamily="50" charset="-128"/>
              </a:rPr>
              <a:t>ICU</a:t>
            </a:r>
            <a:r>
              <a:rPr kumimoji="1" lang="ja-JP" altLang="en-US" sz="1100" dirty="0" smtClean="0">
                <a:latin typeface="Meiryo UI" panose="020B0604030504040204" pitchFamily="50" charset="-128"/>
                <a:ea typeface="Meiryo UI" panose="020B0604030504040204" pitchFamily="50" charset="-128"/>
              </a:rPr>
              <a:t>入室、挿管、人工呼吸器装着、</a:t>
            </a:r>
            <a:r>
              <a:rPr kumimoji="1" lang="en-US" altLang="ja-JP" sz="1100" dirty="0" smtClean="0">
                <a:latin typeface="Meiryo UI" panose="020B0604030504040204" pitchFamily="50" charset="-128"/>
                <a:ea typeface="Meiryo UI" panose="020B0604030504040204" pitchFamily="50" charset="-128"/>
              </a:rPr>
              <a:t>ECMO</a:t>
            </a:r>
            <a:r>
              <a:rPr kumimoji="1" lang="ja-JP" altLang="en-US" sz="1100" dirty="0" smtClean="0">
                <a:latin typeface="Meiryo UI" panose="020B0604030504040204" pitchFamily="50" charset="-128"/>
                <a:ea typeface="Meiryo UI" panose="020B0604030504040204" pitchFamily="50" charset="-128"/>
              </a:rPr>
              <a:t>使用」のいずれかとした。</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100" dirty="0" smtClean="0">
                <a:latin typeface="Meiryo UI" panose="020B0604030504040204" pitchFamily="50" charset="-128"/>
                <a:ea typeface="Meiryo UI" panose="020B0604030504040204" pitchFamily="50" charset="-128"/>
              </a:rPr>
              <a:t>COPD</a:t>
            </a:r>
            <a:r>
              <a:rPr lang="ja-JP" altLang="en-US" sz="1100" dirty="0" smtClean="0">
                <a:latin typeface="Meiryo UI" panose="020B0604030504040204" pitchFamily="50" charset="-128"/>
                <a:ea typeface="Meiryo UI" panose="020B0604030504040204" pitchFamily="50" charset="-128"/>
              </a:rPr>
              <a:t>等）、透析患者、</a:t>
            </a:r>
            <a:r>
              <a:rPr lang="ja-JP" altLang="en-US" sz="1100" dirty="0">
                <a:latin typeface="Meiryo UI" panose="020B0604030504040204" pitchFamily="50" charset="-128"/>
                <a:ea typeface="Meiryo UI" panose="020B0604030504040204" pitchFamily="50" charset="-128"/>
              </a:rPr>
              <a:t>免疫</a:t>
            </a:r>
            <a:r>
              <a:rPr lang="ja-JP" altLang="en-US" sz="1100" dirty="0" smtClean="0">
                <a:latin typeface="Meiryo UI" panose="020B0604030504040204" pitchFamily="50" charset="-128"/>
                <a:ea typeface="Meiryo UI" panose="020B0604030504040204" pitchFamily="50" charset="-128"/>
              </a:rPr>
              <a:t>抑制剤や抗がん剤等を用いている患者）</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542693" y="5968201"/>
            <a:ext cx="1653017" cy="46166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76.3%</a:t>
            </a: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a:latin typeface="Meiryo UI" panose="020B0604030504040204" pitchFamily="50" charset="-128"/>
                <a:ea typeface="Meiryo UI" panose="020B0604030504040204" pitchFamily="50" charset="-128"/>
              </a:rPr>
              <a:t>66.4</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22967" y="5969426"/>
            <a:ext cx="1653017" cy="58477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kumimoji="1" lang="en-US" altLang="ja-JP" sz="800" dirty="0" smtClean="0">
                <a:latin typeface="Meiryo UI" panose="020B0604030504040204" pitchFamily="50" charset="-128"/>
                <a:ea typeface="Meiryo UI" panose="020B0604030504040204" pitchFamily="50" charset="-128"/>
              </a:rPr>
              <a:t>60.6</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70.1%</a:t>
            </a:r>
          </a:p>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smtClean="0">
                <a:latin typeface="Meiryo UI" panose="020B0604030504040204" pitchFamily="50" charset="-128"/>
                <a:ea typeface="Meiryo UI" panose="020B0604030504040204" pitchFamily="50" charset="-128"/>
              </a:rPr>
              <a:t>61.2%</a:t>
            </a:r>
          </a:p>
          <a:p>
            <a:endParaRPr kumimoji="1" lang="ja-JP" altLang="en-US" sz="8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743418" y="1434798"/>
            <a:ext cx="2607185" cy="2130041"/>
          </a:xfrm>
          <a:prstGeom prst="rect">
            <a:avLst/>
          </a:prstGeom>
        </p:spPr>
      </p:pic>
      <p:sp>
        <p:nvSpPr>
          <p:cNvPr id="22" name="正方形/長方形 21"/>
          <p:cNvSpPr/>
          <p:nvPr/>
        </p:nvSpPr>
        <p:spPr>
          <a:xfrm>
            <a:off x="0" y="242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重症者のまとめ（</a:t>
            </a:r>
            <a:r>
              <a:rPr lang="en-US" altLang="ja-JP" sz="2400" b="1" dirty="0">
                <a:latin typeface="UD デジタル 教科書体 NP-B" panose="02020700000000000000" pitchFamily="18" charset="-128"/>
                <a:ea typeface="UD デジタル 教科書体 NP-B" panose="02020700000000000000" pitchFamily="18" charset="-128"/>
              </a:rPr>
              <a:t>11</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29</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0" name="スライド番号プレースホルダー 2"/>
          <p:cNvSpPr>
            <a:spLocks noGrp="1"/>
          </p:cNvSpPr>
          <p:nvPr>
            <p:ph type="sldNum" sz="quarter" idx="12"/>
          </p:nvPr>
        </p:nvSpPr>
        <p:spPr>
          <a:xfrm>
            <a:off x="9402016" y="6419295"/>
            <a:ext cx="2743200" cy="365125"/>
          </a:xfrm>
        </p:spPr>
        <p:txBody>
          <a:bodyPr/>
          <a:lstStyle/>
          <a:p>
            <a:fld id="{0B62D5CB-8769-475A-9BC8-A2F17E2F558B}" type="slidenum">
              <a:rPr kumimoji="1" lang="ja-JP" altLang="en-US" smtClean="0"/>
              <a:t>22</a:t>
            </a:fld>
            <a:endParaRPr kumimoji="1" lang="ja-JP" altLang="en-US" dirty="0"/>
          </a:p>
        </p:txBody>
      </p:sp>
      <p:sp>
        <p:nvSpPr>
          <p:cNvPr id="26" name="正方形/長方形 25"/>
          <p:cNvSpPr/>
          <p:nvPr/>
        </p:nvSpPr>
        <p:spPr>
          <a:xfrm>
            <a:off x="1027237" y="1076828"/>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第一波（</a:t>
            </a:r>
            <a:r>
              <a:rPr lang="en-US" altLang="ja-JP" b="1" dirty="0" smtClean="0">
                <a:latin typeface="Meiryo UI" panose="020B0604030504040204" pitchFamily="50" charset="-128"/>
                <a:ea typeface="Meiryo UI" panose="020B0604030504040204" pitchFamily="50" charset="-128"/>
              </a:rPr>
              <a:t>6/13</a:t>
            </a:r>
            <a:r>
              <a:rPr lang="ja-JP" altLang="en-US" b="1" dirty="0" smtClean="0">
                <a:latin typeface="Meiryo UI" panose="020B0604030504040204" pitchFamily="50" charset="-128"/>
                <a:ea typeface="Meiryo UI" panose="020B0604030504040204" pitchFamily="50" charset="-128"/>
              </a:rPr>
              <a:t>まで）</a:t>
            </a:r>
            <a:endParaRPr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833734" y="1062577"/>
            <a:ext cx="320244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第二波（</a:t>
            </a:r>
            <a:r>
              <a:rPr lang="en-US" altLang="ja-JP" b="1" dirty="0" smtClean="0">
                <a:latin typeface="Meiryo UI" panose="020B0604030504040204" pitchFamily="50" charset="-128"/>
                <a:ea typeface="Meiryo UI" panose="020B0604030504040204" pitchFamily="50" charset="-128"/>
              </a:rPr>
              <a:t>6/14</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10/9</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261025" y="1069328"/>
            <a:ext cx="3750859" cy="5355782"/>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2" name="正方形/長方形 31"/>
          <p:cNvSpPr/>
          <p:nvPr/>
        </p:nvSpPr>
        <p:spPr>
          <a:xfrm>
            <a:off x="4272121" y="1076828"/>
            <a:ext cx="3750859" cy="5355782"/>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3" name="正方形/長方形 32"/>
          <p:cNvSpPr/>
          <p:nvPr/>
        </p:nvSpPr>
        <p:spPr>
          <a:xfrm>
            <a:off x="257196" y="1070264"/>
            <a:ext cx="3750859" cy="5355782"/>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4" name="正方形/長方形 33"/>
          <p:cNvSpPr/>
          <p:nvPr/>
        </p:nvSpPr>
        <p:spPr>
          <a:xfrm>
            <a:off x="8902361" y="1068825"/>
            <a:ext cx="2902951"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以降）</a:t>
            </a:r>
            <a:endParaRPr lang="ja-JP" altLang="en-US"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237944" y="3515645"/>
            <a:ext cx="3903633"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1</a:t>
            </a:r>
            <a:r>
              <a:rPr kumimoji="1" lang="ja-JP" altLang="en-US" sz="1000" dirty="0" smtClean="0"/>
              <a:t>例あり</a:t>
            </a:r>
            <a:endParaRPr kumimoji="1" lang="ja-JP" altLang="en-US" sz="1000" dirty="0"/>
          </a:p>
        </p:txBody>
      </p:sp>
      <p:sp>
        <p:nvSpPr>
          <p:cNvPr id="36" name="テキスト ボックス 35"/>
          <p:cNvSpPr txBox="1"/>
          <p:nvPr/>
        </p:nvSpPr>
        <p:spPr>
          <a:xfrm>
            <a:off x="8508037" y="3726757"/>
            <a:ext cx="352692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smtClean="0"/>
              <a:t>4.7</a:t>
            </a:r>
            <a:r>
              <a:rPr kumimoji="1" lang="en-US" altLang="ja-JP" sz="1200" dirty="0" smtClean="0"/>
              <a:t>%</a:t>
            </a:r>
          </a:p>
          <a:p>
            <a:r>
              <a:rPr lang="ja-JP" altLang="en-US" sz="1200" dirty="0" smtClean="0"/>
              <a:t>全陽性者数に占める重症者の割合：</a:t>
            </a:r>
            <a:r>
              <a:rPr lang="en-US" altLang="ja-JP" sz="1200" dirty="0" smtClean="0"/>
              <a:t>2.6%</a:t>
            </a:r>
            <a:endParaRPr kumimoji="1" lang="ja-JP" altLang="en-US" sz="1200" dirty="0"/>
          </a:p>
        </p:txBody>
      </p:sp>
      <p:sp>
        <p:nvSpPr>
          <p:cNvPr id="39" name="テキスト ボックス 38"/>
          <p:cNvSpPr txBox="1"/>
          <p:nvPr/>
        </p:nvSpPr>
        <p:spPr>
          <a:xfrm>
            <a:off x="9351946" y="5981024"/>
            <a:ext cx="1653017" cy="46166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64.6</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a:t>
            </a:r>
            <a:r>
              <a:rPr lang="ja-JP" altLang="en-US" sz="800" dirty="0">
                <a:latin typeface="Meiryo UI" panose="020B0604030504040204" pitchFamily="50" charset="-128"/>
                <a:ea typeface="Meiryo UI" panose="020B0604030504040204" pitchFamily="50" charset="-128"/>
              </a:rPr>
              <a:t>以上</a:t>
            </a:r>
            <a:r>
              <a:rPr lang="ja-JP" altLang="en-US" sz="800" dirty="0" smtClean="0">
                <a:latin typeface="Meiryo UI" panose="020B0604030504040204" pitchFamily="50" charset="-128"/>
                <a:ea typeface="Meiryo UI" panose="020B0604030504040204" pitchFamily="50" charset="-128"/>
              </a:rPr>
              <a:t>の割合：</a:t>
            </a:r>
            <a:r>
              <a:rPr lang="en-US" altLang="ja-JP" sz="800" dirty="0" smtClean="0">
                <a:latin typeface="Meiryo UI" panose="020B0604030504040204" pitchFamily="50" charset="-128"/>
                <a:ea typeface="Meiryo UI" panose="020B0604030504040204" pitchFamily="50" charset="-128"/>
              </a:rPr>
              <a:t>79.2%</a:t>
            </a: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a:latin typeface="Meiryo UI" panose="020B0604030504040204" pitchFamily="50" charset="-128"/>
                <a:ea typeface="Meiryo UI" panose="020B0604030504040204" pitchFamily="50" charset="-128"/>
              </a:rPr>
              <a:t>71.2</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904981" y="488965"/>
            <a:ext cx="10287019" cy="307777"/>
          </a:xfrm>
          <a:prstGeom prst="rect">
            <a:avLst/>
          </a:prstGeom>
          <a:noFill/>
        </p:spPr>
        <p:txBody>
          <a:bodyPr wrap="square" rtlCol="0">
            <a:spAutoFit/>
          </a:bodyPr>
          <a:lstStyle/>
          <a:p>
            <a:r>
              <a:rPr kumimoji="1" lang="en-US" altLang="ja-JP" sz="1400" dirty="0" smtClean="0"/>
              <a:t>※</a:t>
            </a:r>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29</a:t>
            </a:r>
            <a:r>
              <a:rPr kumimoji="1" lang="ja-JP" altLang="en-US" sz="1400" dirty="0" smtClean="0"/>
              <a:t>日から</a:t>
            </a:r>
            <a:r>
              <a:rPr kumimoji="1" lang="en-US" altLang="ja-JP" sz="1400" dirty="0" smtClean="0"/>
              <a:t>6</a:t>
            </a:r>
            <a:r>
              <a:rPr kumimoji="1" lang="ja-JP" altLang="en-US" sz="1400" dirty="0" smtClean="0"/>
              <a:t>月</a:t>
            </a:r>
            <a:r>
              <a:rPr kumimoji="1" lang="en-US" altLang="ja-JP" sz="1400" dirty="0" smtClean="0"/>
              <a:t>13</a:t>
            </a:r>
            <a:r>
              <a:rPr kumimoji="1" lang="ja-JP" altLang="en-US" sz="1400" dirty="0" smtClean="0"/>
              <a:t>日を「</a:t>
            </a:r>
            <a:r>
              <a:rPr kumimoji="1" lang="ja-JP" altLang="en-US" sz="1400" dirty="0"/>
              <a:t>第一波</a:t>
            </a:r>
            <a:r>
              <a:rPr kumimoji="1" lang="ja-JP" altLang="en-US" sz="1400" dirty="0" smtClean="0"/>
              <a:t>」、</a:t>
            </a:r>
            <a:r>
              <a:rPr kumimoji="1" lang="en-US" altLang="ja-JP" sz="1400" dirty="0" smtClean="0"/>
              <a:t>6</a:t>
            </a:r>
            <a:r>
              <a:rPr kumimoji="1" lang="ja-JP" altLang="en-US" sz="1400" dirty="0" smtClean="0"/>
              <a:t>月</a:t>
            </a:r>
            <a:r>
              <a:rPr kumimoji="1" lang="en-US" altLang="ja-JP" sz="1400" dirty="0" smtClean="0"/>
              <a:t>14</a:t>
            </a:r>
            <a:r>
              <a:rPr kumimoji="1" lang="ja-JP" altLang="en-US" sz="1400" dirty="0" smtClean="0"/>
              <a:t>日から</a:t>
            </a:r>
            <a:r>
              <a:rPr kumimoji="1" lang="en-US" altLang="ja-JP" sz="1400" dirty="0" smtClean="0"/>
              <a:t>10</a:t>
            </a:r>
            <a:r>
              <a:rPr kumimoji="1" lang="ja-JP" altLang="en-US" sz="1400" dirty="0" smtClean="0"/>
              <a:t>月</a:t>
            </a:r>
            <a:r>
              <a:rPr kumimoji="1" lang="en-US" altLang="ja-JP" sz="1400" dirty="0" smtClean="0"/>
              <a:t>9</a:t>
            </a:r>
            <a:r>
              <a:rPr kumimoji="1" lang="ja-JP" altLang="en-US" sz="1400" dirty="0" smtClean="0"/>
              <a:t>日を「第二波」、</a:t>
            </a:r>
            <a:r>
              <a:rPr kumimoji="1" lang="en-US" altLang="ja-JP" sz="1400" dirty="0" smtClean="0"/>
              <a:t>10</a:t>
            </a:r>
            <a:r>
              <a:rPr kumimoji="1" lang="ja-JP" altLang="en-US" sz="1400" dirty="0" smtClean="0"/>
              <a:t>月</a:t>
            </a:r>
            <a:r>
              <a:rPr kumimoji="1" lang="en-US" altLang="ja-JP" sz="1400" dirty="0" smtClean="0"/>
              <a:t>10</a:t>
            </a:r>
            <a:r>
              <a:rPr kumimoji="1" lang="ja-JP" altLang="en-US" sz="1400" dirty="0" smtClean="0"/>
              <a:t>日以降を「第三波」と総称して分析</a:t>
            </a:r>
            <a:endParaRPr kumimoji="1" lang="ja-JP" altLang="en-US" sz="1400" dirty="0"/>
          </a:p>
        </p:txBody>
      </p:sp>
      <p:pic>
        <p:nvPicPr>
          <p:cNvPr id="14" name="図 13"/>
          <p:cNvPicPr>
            <a:picLocks noChangeAspect="1"/>
          </p:cNvPicPr>
          <p:nvPr/>
        </p:nvPicPr>
        <p:blipFill>
          <a:blip r:embed="rId4"/>
          <a:stretch>
            <a:fillRect/>
          </a:stretch>
        </p:blipFill>
        <p:spPr>
          <a:xfrm>
            <a:off x="4909287" y="1436867"/>
            <a:ext cx="2448116" cy="2099176"/>
          </a:xfrm>
          <a:prstGeom prst="rect">
            <a:avLst/>
          </a:prstGeom>
        </p:spPr>
      </p:pic>
      <p:pic>
        <p:nvPicPr>
          <p:cNvPr id="16" name="図 15"/>
          <p:cNvPicPr>
            <a:picLocks noChangeAspect="1"/>
          </p:cNvPicPr>
          <p:nvPr/>
        </p:nvPicPr>
        <p:blipFill>
          <a:blip r:embed="rId5"/>
          <a:stretch>
            <a:fillRect/>
          </a:stretch>
        </p:blipFill>
        <p:spPr>
          <a:xfrm>
            <a:off x="8889165" y="1425792"/>
            <a:ext cx="2451665" cy="2102219"/>
          </a:xfrm>
          <a:prstGeom prst="rect">
            <a:avLst/>
          </a:prstGeom>
        </p:spPr>
      </p:pic>
      <p:pic>
        <p:nvPicPr>
          <p:cNvPr id="3" name="図 2"/>
          <p:cNvPicPr>
            <a:picLocks noChangeAspect="1"/>
          </p:cNvPicPr>
          <p:nvPr/>
        </p:nvPicPr>
        <p:blipFill>
          <a:blip r:embed="rId6"/>
          <a:stretch>
            <a:fillRect/>
          </a:stretch>
        </p:blipFill>
        <p:spPr>
          <a:xfrm>
            <a:off x="-749725" y="4185619"/>
            <a:ext cx="3657917" cy="2194750"/>
          </a:xfrm>
          <a:prstGeom prst="rect">
            <a:avLst/>
          </a:prstGeom>
        </p:spPr>
      </p:pic>
      <p:pic>
        <p:nvPicPr>
          <p:cNvPr id="4" name="図 3"/>
          <p:cNvPicPr>
            <a:picLocks noChangeAspect="1"/>
          </p:cNvPicPr>
          <p:nvPr/>
        </p:nvPicPr>
        <p:blipFill>
          <a:blip r:embed="rId7"/>
          <a:stretch>
            <a:fillRect/>
          </a:stretch>
        </p:blipFill>
        <p:spPr>
          <a:xfrm>
            <a:off x="2144432" y="4288561"/>
            <a:ext cx="2158171" cy="2280102"/>
          </a:xfrm>
          <a:prstGeom prst="rect">
            <a:avLst/>
          </a:prstGeom>
        </p:spPr>
      </p:pic>
      <p:pic>
        <p:nvPicPr>
          <p:cNvPr id="11" name="図 10"/>
          <p:cNvPicPr>
            <a:picLocks noChangeAspect="1"/>
          </p:cNvPicPr>
          <p:nvPr/>
        </p:nvPicPr>
        <p:blipFill>
          <a:blip r:embed="rId8"/>
          <a:stretch>
            <a:fillRect/>
          </a:stretch>
        </p:blipFill>
        <p:spPr>
          <a:xfrm>
            <a:off x="3699579" y="4046643"/>
            <a:ext cx="2987299" cy="2316681"/>
          </a:xfrm>
          <a:prstGeom prst="rect">
            <a:avLst/>
          </a:prstGeom>
        </p:spPr>
      </p:pic>
      <p:pic>
        <p:nvPicPr>
          <p:cNvPr id="12" name="図 11"/>
          <p:cNvPicPr>
            <a:picLocks noChangeAspect="1"/>
          </p:cNvPicPr>
          <p:nvPr/>
        </p:nvPicPr>
        <p:blipFill>
          <a:blip r:embed="rId9"/>
          <a:stretch>
            <a:fillRect/>
          </a:stretch>
        </p:blipFill>
        <p:spPr>
          <a:xfrm>
            <a:off x="5846124" y="4011713"/>
            <a:ext cx="2243522" cy="2145978"/>
          </a:xfrm>
          <a:prstGeom prst="rect">
            <a:avLst/>
          </a:prstGeom>
        </p:spPr>
      </p:pic>
      <p:pic>
        <p:nvPicPr>
          <p:cNvPr id="17" name="図 16"/>
          <p:cNvPicPr>
            <a:picLocks noChangeAspect="1"/>
          </p:cNvPicPr>
          <p:nvPr/>
        </p:nvPicPr>
        <p:blipFill>
          <a:blip r:embed="rId10"/>
          <a:stretch>
            <a:fillRect/>
          </a:stretch>
        </p:blipFill>
        <p:spPr>
          <a:xfrm>
            <a:off x="7676349" y="4150812"/>
            <a:ext cx="3255546" cy="2133785"/>
          </a:xfrm>
          <a:prstGeom prst="rect">
            <a:avLst/>
          </a:prstGeom>
        </p:spPr>
      </p:pic>
      <p:pic>
        <p:nvPicPr>
          <p:cNvPr id="18" name="図 17"/>
          <p:cNvPicPr>
            <a:picLocks noChangeAspect="1"/>
          </p:cNvPicPr>
          <p:nvPr/>
        </p:nvPicPr>
        <p:blipFill>
          <a:blip r:embed="rId11"/>
          <a:stretch>
            <a:fillRect/>
          </a:stretch>
        </p:blipFill>
        <p:spPr>
          <a:xfrm>
            <a:off x="9736880" y="4122137"/>
            <a:ext cx="2505673" cy="2017951"/>
          </a:xfrm>
          <a:prstGeom prst="rect">
            <a:avLst/>
          </a:prstGeom>
        </p:spPr>
      </p:pic>
    </p:spTree>
    <p:extLst>
      <p:ext uri="{BB962C8B-B14F-4D97-AF65-F5344CB8AC3E}">
        <p14:creationId xmlns:p14="http://schemas.microsoft.com/office/powerpoint/2010/main" val="1334479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437278" y="2081156"/>
            <a:ext cx="1464091"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22" name="角丸四角形 221"/>
          <p:cNvSpPr/>
          <p:nvPr/>
        </p:nvSpPr>
        <p:spPr>
          <a:xfrm>
            <a:off x="10502557" y="4517424"/>
            <a:ext cx="1425102" cy="616769"/>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6" name="角丸四角形 95"/>
          <p:cNvSpPr/>
          <p:nvPr/>
        </p:nvSpPr>
        <p:spPr>
          <a:xfrm>
            <a:off x="7417457" y="3295850"/>
            <a:ext cx="1831442" cy="93867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67020" y="2712083"/>
            <a:ext cx="1138854"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陽性患者</a:t>
            </a:r>
            <a:endParaRPr kumimoji="1"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8,954</a:t>
            </a:r>
            <a:r>
              <a:rPr lang="ja-JP" altLang="en-US" dirty="0" smtClean="0">
                <a:latin typeface="Meiryo UI" panose="020B0604030504040204" pitchFamily="50" charset="-128"/>
                <a:ea typeface="Meiryo UI" panose="020B0604030504040204" pitchFamily="50" charset="-128"/>
              </a:rPr>
              <a:t>名</a:t>
            </a:r>
            <a:endParaRPr kumimoji="1" lang="ja-JP" altLang="en-US"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1420183" y="2244307"/>
            <a:ext cx="703270" cy="7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405874" y="2984458"/>
            <a:ext cx="642635" cy="79811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57789" y="1540125"/>
            <a:ext cx="1724329"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自宅・宿泊療養</a:t>
            </a:r>
            <a:endParaRPr kumimoji="1" lang="en-US" altLang="ja-JP" sz="14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459324" y="1951059"/>
            <a:ext cx="1679557"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入院療養　</a:t>
            </a:r>
            <a:endParaRPr kumimoji="1" lang="en-US" altLang="ja-JP" dirty="0" smtClean="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873219" y="1337293"/>
            <a:ext cx="1130125"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療養解除</a:t>
            </a:r>
            <a:endParaRPr kumimoji="1" lang="en-US" altLang="ja-JP" sz="1400" dirty="0" smtClean="0">
              <a:latin typeface="Meiryo UI" panose="020B0604030504040204" pitchFamily="50" charset="-128"/>
              <a:ea typeface="Meiryo UI" panose="020B0604030504040204" pitchFamily="50" charset="-128"/>
            </a:endParaRPr>
          </a:p>
        </p:txBody>
      </p:sp>
      <p:cxnSp>
        <p:nvCxnSpPr>
          <p:cNvPr id="49" name="直線コネクタ 48"/>
          <p:cNvCxnSpPr/>
          <p:nvPr/>
        </p:nvCxnSpPr>
        <p:spPr>
          <a:xfrm flipV="1">
            <a:off x="5403795" y="1491123"/>
            <a:ext cx="595786" cy="143304"/>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004730" y="2179344"/>
            <a:ext cx="1706726"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軽症・調査中</a:t>
            </a:r>
            <a:endParaRPr kumimoji="1" lang="en-US" altLang="ja-JP"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1996619" y="1910229"/>
            <a:ext cx="1706726"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無症状</a:t>
            </a:r>
            <a:endParaRPr kumimoji="1" lang="en-US" altLang="ja-JP" dirty="0" smtClean="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101819" y="3478724"/>
            <a:ext cx="1446542"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a:t>
            </a:r>
            <a:endParaRPr lang="en-US" altLang="ja-JP" dirty="0" smtClean="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73</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H="1" flipV="1">
            <a:off x="6368912" y="2282108"/>
            <a:ext cx="241458" cy="2167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807626" y="2637396"/>
            <a:ext cx="1758290"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重症化　</a:t>
            </a:r>
            <a:r>
              <a:rPr lang="en-US" altLang="ja-JP" dirty="0" smtClean="0">
                <a:latin typeface="Meiryo UI" panose="020B0604030504040204" pitchFamily="50" charset="-128"/>
                <a:ea typeface="Meiryo UI" panose="020B0604030504040204" pitchFamily="50" charset="-128"/>
              </a:rPr>
              <a:t>163</a:t>
            </a:r>
            <a:r>
              <a:rPr lang="ja-JP" altLang="en-US" dirty="0" smtClean="0">
                <a:latin typeface="Meiryo UI" panose="020B0604030504040204" pitchFamily="50" charset="-128"/>
                <a:ea typeface="Meiryo UI" panose="020B0604030504040204" pitchFamily="50" charset="-128"/>
              </a:rPr>
              <a:t>名</a:t>
            </a:r>
            <a:endParaRPr lang="en-US" altLang="ja-JP" dirty="0" smtClean="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96726" y="3810401"/>
            <a:ext cx="3822977" cy="395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346835" y="3442751"/>
            <a:ext cx="1933765"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入院療養</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重症</a:t>
            </a:r>
            <a:r>
              <a:rPr lang="en-US" altLang="ja-JP" dirty="0" smtClean="0">
                <a:latin typeface="Meiryo UI" panose="020B0604030504040204" pitchFamily="50" charset="-128"/>
                <a:ea typeface="Meiryo UI" panose="020B0604030504040204" pitchFamily="50" charset="-128"/>
              </a:rPr>
              <a:t>)</a:t>
            </a:r>
          </a:p>
          <a:p>
            <a:pPr algn="ctr"/>
            <a:r>
              <a:rPr lang="en-US" altLang="ja-JP" dirty="0">
                <a:latin typeface="Meiryo UI" panose="020B0604030504040204" pitchFamily="50" charset="-128"/>
                <a:ea typeface="Meiryo UI" panose="020B0604030504040204" pitchFamily="50" charset="-128"/>
              </a:rPr>
              <a:t>236</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92118" y="2123561"/>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72" idx="3"/>
            <a:endCxn id="222" idx="1"/>
          </p:cNvCxnSpPr>
          <p:nvPr/>
        </p:nvCxnSpPr>
        <p:spPr>
          <a:xfrm>
            <a:off x="9280600" y="3765917"/>
            <a:ext cx="1221957" cy="1059892"/>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460893" y="3827962"/>
            <a:ext cx="1477448"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3</a:t>
            </a:r>
            <a:r>
              <a:rPr lang="en-US" altLang="ja-JP" dirty="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名　</a:t>
            </a:r>
            <a:endParaRPr lang="en-US" altLang="ja-JP" dirty="0" smtClean="0">
              <a:latin typeface="Meiryo UI" panose="020B0604030504040204" pitchFamily="50" charset="-128"/>
              <a:ea typeface="Meiryo UI" panose="020B0604030504040204" pitchFamily="50" charset="-128"/>
            </a:endParaRPr>
          </a:p>
        </p:txBody>
      </p:sp>
      <p:cxnSp>
        <p:nvCxnSpPr>
          <p:cNvPr id="104" name="直線コネクタ 103"/>
          <p:cNvCxnSpPr>
            <a:stCxn id="72" idx="3"/>
            <a:endCxn id="217" idx="1"/>
          </p:cNvCxnSpPr>
          <p:nvPr/>
        </p:nvCxnSpPr>
        <p:spPr>
          <a:xfrm>
            <a:off x="9280600" y="3765917"/>
            <a:ext cx="1180293" cy="47850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99099" y="4634563"/>
            <a:ext cx="1568270"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死亡</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rPr>
              <a:t>名</a:t>
            </a:r>
            <a:endParaRPr lang="en-US" altLang="ja-JP" baseline="64000" dirty="0" smtClean="0">
              <a:latin typeface="Meiryo UI" panose="020B0604030504040204" pitchFamily="50" charset="-128"/>
              <a:ea typeface="Meiryo UI" panose="020B0604030504040204" pitchFamily="50" charset="-128"/>
            </a:endParaRPr>
          </a:p>
        </p:txBody>
      </p:sp>
      <p:cxnSp>
        <p:nvCxnSpPr>
          <p:cNvPr id="112" name="直線コネクタ 111"/>
          <p:cNvCxnSpPr>
            <a:stCxn id="82" idx="1"/>
            <a:endCxn id="72" idx="3"/>
          </p:cNvCxnSpPr>
          <p:nvPr/>
        </p:nvCxnSpPr>
        <p:spPr>
          <a:xfrm flipH="1">
            <a:off x="9280600" y="3444855"/>
            <a:ext cx="1172438" cy="321062"/>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422874" y="3038864"/>
            <a:ext cx="1555306" cy="707886"/>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入院中</a:t>
            </a:r>
            <a:endParaRPr lang="en-US" altLang="ja-JP"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軽症中等症：</a:t>
            </a:r>
            <a:r>
              <a:rPr lang="en-US" altLang="ja-JP" sz="1100" dirty="0">
                <a:latin typeface="Meiryo UI" panose="020B0604030504040204" pitchFamily="50" charset="-128"/>
                <a:ea typeface="Meiryo UI" panose="020B0604030504040204" pitchFamily="50" charset="-128"/>
              </a:rPr>
              <a:t>73</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重症：</a:t>
            </a:r>
            <a:r>
              <a:rPr lang="en-US" altLang="ja-JP" sz="1100" dirty="0">
                <a:latin typeface="Meiryo UI" panose="020B0604030504040204" pitchFamily="50" charset="-128"/>
                <a:ea typeface="Meiryo UI" panose="020B0604030504040204" pitchFamily="50" charset="-128"/>
              </a:rPr>
              <a:t>109</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p:txBody>
      </p:sp>
      <p:cxnSp>
        <p:nvCxnSpPr>
          <p:cNvPr id="127" name="直線コネクタ 126"/>
          <p:cNvCxnSpPr>
            <a:stCxn id="213" idx="1"/>
            <a:endCxn id="42" idx="3"/>
          </p:cNvCxnSpPr>
          <p:nvPr/>
        </p:nvCxnSpPr>
        <p:spPr>
          <a:xfrm flipH="1" flipV="1">
            <a:off x="9195098" y="2096954"/>
            <a:ext cx="1242180" cy="287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95098" y="2105567"/>
            <a:ext cx="334579" cy="51633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58868" y="1590903"/>
            <a:ext cx="1436607"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10503581" y="2179344"/>
            <a:ext cx="1530384"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死亡　</a:t>
            </a:r>
            <a:r>
              <a:rPr lang="en-US" altLang="ja-JP" dirty="0">
                <a:latin typeface="Meiryo UI" panose="020B0604030504040204" pitchFamily="50" charset="-128"/>
                <a:ea typeface="Meiryo UI" panose="020B0604030504040204" pitchFamily="50" charset="-128"/>
              </a:rPr>
              <a:t>71</a:t>
            </a:r>
            <a:r>
              <a:rPr lang="ja-JP" altLang="en-US" dirty="0" smtClean="0">
                <a:latin typeface="Meiryo UI" panose="020B0604030504040204" pitchFamily="50" charset="-128"/>
                <a:ea typeface="Meiryo UI" panose="020B0604030504040204" pitchFamily="50" charset="-128"/>
              </a:rPr>
              <a:t>名</a:t>
            </a:r>
            <a:r>
              <a:rPr lang="en-US" altLang="ja-JP" baseline="50000" dirty="0" smtClean="0">
                <a:latin typeface="Meiryo UI" panose="020B0604030504040204" pitchFamily="50" charset="-128"/>
                <a:ea typeface="Meiryo UI" panose="020B0604030504040204" pitchFamily="50" charset="-128"/>
              </a:rPr>
              <a:t>※</a:t>
            </a:r>
            <a:endParaRPr lang="en-US" altLang="ja-JP" baseline="500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9079243" y="2592374"/>
            <a:ext cx="1176092"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入院中</a:t>
            </a:r>
            <a:endParaRPr kumimoji="1" lang="en-US" altLang="ja-JP" dirty="0" smtClean="0">
              <a:latin typeface="Meiryo UI" panose="020B0604030504040204" pitchFamily="50" charset="-128"/>
              <a:ea typeface="Meiryo UI" panose="020B0604030504040204" pitchFamily="50" charset="-128"/>
            </a:endParaRPr>
          </a:p>
        </p:txBody>
      </p:sp>
      <p:cxnSp>
        <p:nvCxnSpPr>
          <p:cNvPr id="157" name="直線コネクタ 156"/>
          <p:cNvCxnSpPr>
            <a:stCxn id="42" idx="3"/>
            <a:endCxn id="212" idx="1"/>
          </p:cNvCxnSpPr>
          <p:nvPr/>
        </p:nvCxnSpPr>
        <p:spPr>
          <a:xfrm flipV="1">
            <a:off x="9195098" y="1778341"/>
            <a:ext cx="1243608" cy="31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6961502" y="3131622"/>
            <a:ext cx="458202" cy="408413"/>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438706" y="1493220"/>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7" name="角丸四角形 216"/>
          <p:cNvSpPr/>
          <p:nvPr/>
        </p:nvSpPr>
        <p:spPr>
          <a:xfrm>
            <a:off x="10444186" y="3758663"/>
            <a:ext cx="1479269" cy="73722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27" name="直線コネクタ 226"/>
          <p:cNvCxnSpPr/>
          <p:nvPr/>
        </p:nvCxnSpPr>
        <p:spPr>
          <a:xfrm flipH="1" flipV="1">
            <a:off x="5370224" y="1843394"/>
            <a:ext cx="411939" cy="119885"/>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764219" y="2515214"/>
            <a:ext cx="1845105" cy="61018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41" name="直線コネクタ 240"/>
          <p:cNvCxnSpPr/>
          <p:nvPr/>
        </p:nvCxnSpPr>
        <p:spPr>
          <a:xfrm flipV="1">
            <a:off x="3584304" y="1876874"/>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117457" y="1801817"/>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5" name="テキスト ボックス 244"/>
          <p:cNvSpPr txBox="1"/>
          <p:nvPr/>
        </p:nvSpPr>
        <p:spPr>
          <a:xfrm>
            <a:off x="2318522" y="1626182"/>
            <a:ext cx="1079142" cy="276999"/>
          </a:xfrm>
          <a:prstGeom prst="rect">
            <a:avLst/>
          </a:prstGeom>
          <a:solidFill>
            <a:schemeClr val="lt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sp>
        <p:nvSpPr>
          <p:cNvPr id="247" name="角丸四角形 246"/>
          <p:cNvSpPr/>
          <p:nvPr/>
        </p:nvSpPr>
        <p:spPr>
          <a:xfrm>
            <a:off x="2062818" y="3358414"/>
            <a:ext cx="1533908" cy="86782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5" name="テキスト ボックス 234"/>
          <p:cNvSpPr txBox="1"/>
          <p:nvPr/>
        </p:nvSpPr>
        <p:spPr>
          <a:xfrm>
            <a:off x="2311804" y="3172803"/>
            <a:ext cx="1079142" cy="276999"/>
          </a:xfrm>
          <a:prstGeom prst="rect">
            <a:avLst/>
          </a:prstGeom>
          <a:solidFill>
            <a:schemeClr val="bg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cxnSp>
        <p:nvCxnSpPr>
          <p:cNvPr id="64" name="直線コネクタ 63"/>
          <p:cNvCxnSpPr>
            <a:stCxn id="42" idx="1"/>
          </p:cNvCxnSpPr>
          <p:nvPr/>
        </p:nvCxnSpPr>
        <p:spPr>
          <a:xfrm flipH="1" flipV="1">
            <a:off x="6896854" y="2095822"/>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967080" y="1925618"/>
            <a:ext cx="1182791"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入院療養　</a:t>
            </a:r>
            <a:endParaRPr kumimoji="1" lang="en-US" altLang="ja-JP" sz="1600"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7969759" y="1743095"/>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212568" y="2634266"/>
            <a:ext cx="1207615" cy="8585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584531" y="4212152"/>
            <a:ext cx="161725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重症率：</a:t>
            </a:r>
            <a:r>
              <a:rPr lang="en-US" altLang="ja-JP" sz="1600" b="1" dirty="0" smtClean="0">
                <a:latin typeface="Meiryo UI" panose="020B0604030504040204" pitchFamily="50" charset="-128"/>
                <a:ea typeface="Meiryo UI" panose="020B0604030504040204" pitchFamily="50" charset="-128"/>
              </a:rPr>
              <a:t>2.6</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p:txBody>
      </p:sp>
      <p:sp>
        <p:nvSpPr>
          <p:cNvPr id="81" name="正方形/長方形 80"/>
          <p:cNvSpPr/>
          <p:nvPr/>
        </p:nvSpPr>
        <p:spPr>
          <a:xfrm>
            <a:off x="3690060" y="3236003"/>
            <a:ext cx="2895577" cy="577081"/>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重症の定義</a:t>
            </a:r>
            <a:endParaRPr lang="en-US" altLang="ja-JP"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重症病床における</a:t>
            </a:r>
            <a:r>
              <a:rPr lang="en-US" altLang="ja-JP" sz="1050" dirty="0" smtClean="0">
                <a:latin typeface="Meiryo UI" panose="020B0604030504040204" pitchFamily="50" charset="-128"/>
                <a:ea typeface="Meiryo UI" panose="020B0604030504040204" pitchFamily="50" charset="-128"/>
              </a:rPr>
              <a:t>ICU</a:t>
            </a:r>
            <a:r>
              <a:rPr lang="ja-JP" altLang="en-US" sz="1050" dirty="0" smtClean="0">
                <a:latin typeface="Meiryo UI" panose="020B0604030504040204" pitchFamily="50" charset="-128"/>
                <a:ea typeface="Meiryo UI" panose="020B0604030504040204" pitchFamily="50" charset="-128"/>
              </a:rPr>
              <a:t>入室、</a:t>
            </a:r>
            <a:r>
              <a:rPr lang="ja-JP" altLang="en-US" sz="1050" dirty="0">
                <a:latin typeface="Meiryo UI" panose="020B0604030504040204" pitchFamily="50" charset="-128"/>
                <a:ea typeface="Meiryo UI" panose="020B0604030504040204" pitchFamily="50" charset="-128"/>
              </a:rPr>
              <a:t>人工呼吸器装着</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ECMO</a:t>
            </a:r>
            <a:r>
              <a:rPr lang="ja-JP" altLang="en-US" sz="1050" dirty="0" smtClean="0">
                <a:latin typeface="Meiryo UI" panose="020B0604030504040204" pitchFamily="50" charset="-128"/>
                <a:ea typeface="Meiryo UI" panose="020B0604030504040204" pitchFamily="50" charset="-128"/>
              </a:rPr>
              <a:t>使用</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のいずれかとした</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7385" y="3520963"/>
            <a:ext cx="1760418"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(10/</a:t>
            </a:r>
            <a:r>
              <a:rPr lang="en-US" altLang="ja-JP" sz="1100" dirty="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11/29</a:t>
            </a:r>
            <a:r>
              <a:rPr lang="ja-JP" altLang="en-US" sz="1100" dirty="0" smtClean="0">
                <a:latin typeface="Meiryo UI" panose="020B0604030504040204" pitchFamily="50" charset="-128"/>
                <a:ea typeface="Meiryo UI" panose="020B0604030504040204" pitchFamily="50" charset="-128"/>
              </a:rPr>
              <a:t>判明分</a:t>
            </a:r>
            <a:r>
              <a:rPr lang="en-US" altLang="ja-JP" sz="1100" dirty="0" smtClean="0">
                <a:latin typeface="Meiryo UI" panose="020B0604030504040204" pitchFamily="50" charset="-128"/>
                <a:ea typeface="Meiryo UI" panose="020B0604030504040204" pitchFamily="50" charset="-128"/>
              </a:rPr>
              <a:t>)</a:t>
            </a:r>
          </a:p>
        </p:txBody>
      </p:sp>
      <p:sp>
        <p:nvSpPr>
          <p:cNvPr id="88" name="テキスト ボックス 87"/>
          <p:cNvSpPr txBox="1"/>
          <p:nvPr/>
        </p:nvSpPr>
        <p:spPr>
          <a:xfrm>
            <a:off x="-14948" y="1323750"/>
            <a:ext cx="249299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重症及び死亡例の経過</a:t>
            </a:r>
            <a:endParaRPr kumimoji="1" lang="ja-JP" altLang="en-US" b="1" dirty="0">
              <a:latin typeface="Meiryo UI" panose="020B0604030504040204" pitchFamily="50" charset="-128"/>
              <a:ea typeface="Meiryo UI" panose="020B0604030504040204" pitchFamily="50" charset="-128"/>
            </a:endParaRPr>
          </a:p>
        </p:txBody>
      </p:sp>
      <p:sp>
        <p:nvSpPr>
          <p:cNvPr id="82" name="角丸四角形 81"/>
          <p:cNvSpPr/>
          <p:nvPr/>
        </p:nvSpPr>
        <p:spPr>
          <a:xfrm>
            <a:off x="10439752" y="3033508"/>
            <a:ext cx="1459141" cy="71324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10255335" y="5598009"/>
            <a:ext cx="1956551"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死亡</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88</a:t>
            </a:r>
            <a:r>
              <a:rPr lang="ja-JP" altLang="en-US" sz="1600" b="1" dirty="0" smtClean="0">
                <a:latin typeface="Meiryo UI" panose="020B0604030504040204" pitchFamily="50" charset="-128"/>
                <a:ea typeface="Meiryo UI" panose="020B0604030504040204" pitchFamily="50" charset="-128"/>
              </a:rPr>
              <a:t>名</a:t>
            </a:r>
            <a:endParaRPr lang="ja-JP" altLang="en-US" sz="1600" b="1" dirty="0">
              <a:latin typeface="Meiryo UI" panose="020B0604030504040204" pitchFamily="50" charset="-128"/>
              <a:ea typeface="Meiryo UI" panose="020B0604030504040204" pitchFamily="50" charset="-128"/>
            </a:endParaRPr>
          </a:p>
        </p:txBody>
      </p:sp>
      <p:sp>
        <p:nvSpPr>
          <p:cNvPr id="76" name="正方形/長方形 75"/>
          <p:cNvSpPr/>
          <p:nvPr/>
        </p:nvSpPr>
        <p:spPr>
          <a:xfrm>
            <a:off x="10437278" y="5923285"/>
            <a:ext cx="1624163" cy="369332"/>
          </a:xfrm>
          <a:prstGeom prst="rect">
            <a:avLst/>
          </a:prstGeom>
          <a:ln w="41275" cmpd="sng">
            <a:solidFill>
              <a:srgbClr val="FF0000"/>
            </a:solidFill>
          </a:ln>
        </p:spPr>
        <p:txBody>
          <a:bodyPr wrap="none">
            <a:spAutoFit/>
          </a:bodyPr>
          <a:lstStyle/>
          <a:p>
            <a:r>
              <a:rPr lang="ja-JP" altLang="en-US" b="1" dirty="0">
                <a:latin typeface="Meiryo UI" panose="020B0604030504040204" pitchFamily="50" charset="-128"/>
                <a:ea typeface="Meiryo UI" panose="020B0604030504040204" pitchFamily="50" charset="-128"/>
              </a:rPr>
              <a:t>死亡率</a:t>
            </a:r>
            <a:r>
              <a:rPr lang="en-US" altLang="ja-JP" b="1" dirty="0" smtClean="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1.0</a:t>
            </a:r>
            <a:r>
              <a:rPr lang="en-US" altLang="ja-JP" b="1" dirty="0" smtClean="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14948" y="2086"/>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重症及び死亡事例のまとめ（</a:t>
            </a:r>
            <a:r>
              <a:rPr lang="en-US" altLang="ja-JP" sz="2400" b="1" dirty="0">
                <a:latin typeface="UD デジタル 教科書体 NP-B" panose="02020700000000000000" pitchFamily="18" charset="-128"/>
                <a:ea typeface="UD デジタル 教科書体 NP-B" panose="02020700000000000000" pitchFamily="18" charset="-128"/>
              </a:rPr>
              <a:t>11</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29</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156742" y="6448616"/>
            <a:ext cx="2743200" cy="365125"/>
          </a:xfrm>
        </p:spPr>
        <p:txBody>
          <a:bodyPr/>
          <a:lstStyle/>
          <a:p>
            <a:fld id="{0B62D5CB-8769-475A-9BC8-A2F17E2F558B}" type="slidenum">
              <a:rPr kumimoji="1" lang="ja-JP" altLang="en-US" smtClean="0"/>
              <a:t>23</a:t>
            </a:fld>
            <a:endParaRPr kumimoji="1" lang="ja-JP" altLang="en-US" dirty="0"/>
          </a:p>
        </p:txBody>
      </p:sp>
      <p:sp>
        <p:nvSpPr>
          <p:cNvPr id="60" name="テキスト ボックス 59"/>
          <p:cNvSpPr txBox="1"/>
          <p:nvPr/>
        </p:nvSpPr>
        <p:spPr>
          <a:xfrm>
            <a:off x="193533" y="4662137"/>
            <a:ext cx="3833101"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全国と大阪府の陽性者数と死亡者数（死亡率）の比較</a:t>
            </a:r>
            <a:endParaRPr kumimoji="1" lang="ja-JP" altLang="en-US" sz="1200" dirty="0">
              <a:latin typeface="Meiryo UI" panose="020B0604030504040204" pitchFamily="50" charset="-128"/>
              <a:ea typeface="Meiryo UI" panose="020B0604030504040204" pitchFamily="50" charset="-128"/>
            </a:endParaRPr>
          </a:p>
        </p:txBody>
      </p:sp>
      <p:sp>
        <p:nvSpPr>
          <p:cNvPr id="5" name="角丸四角形吹き出し 4"/>
          <p:cNvSpPr/>
          <p:nvPr/>
        </p:nvSpPr>
        <p:spPr>
          <a:xfrm>
            <a:off x="8293116" y="4872774"/>
            <a:ext cx="1803963" cy="614984"/>
          </a:xfrm>
          <a:prstGeom prst="wedgeRoundRectCallout">
            <a:avLst>
              <a:gd name="adj1" fmla="val 44881"/>
              <a:gd name="adj2" fmla="val -885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291854" y="4900228"/>
            <a:ext cx="1797287" cy="523220"/>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重症から死亡：</a:t>
            </a:r>
            <a:r>
              <a:rPr lang="en-US" altLang="ja-JP" sz="1400" b="1" dirty="0">
                <a:latin typeface="Meiryo UI" panose="020B0604030504040204" pitchFamily="50" charset="-128"/>
                <a:ea typeface="Meiryo UI" panose="020B0604030504040204" pitchFamily="50" charset="-128"/>
              </a:rPr>
              <a:t>17</a:t>
            </a:r>
            <a:r>
              <a:rPr kumimoji="1" lang="ja-JP" altLang="en-US" sz="1400" b="1" dirty="0" smtClean="0">
                <a:latin typeface="Meiryo UI" panose="020B0604030504040204" pitchFamily="50" charset="-128"/>
                <a:ea typeface="Meiryo UI" panose="020B0604030504040204" pitchFamily="50" charset="-128"/>
              </a:rPr>
              <a:t>名</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7.2</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365187" y="4783441"/>
            <a:ext cx="7198314" cy="2073375"/>
          </a:xfrm>
          <a:prstGeom prst="rect">
            <a:avLst/>
          </a:prstGeom>
        </p:spPr>
      </p:pic>
      <p:sp>
        <p:nvSpPr>
          <p:cNvPr id="10" name="テキスト ボックス 9"/>
          <p:cNvSpPr txBox="1"/>
          <p:nvPr/>
        </p:nvSpPr>
        <p:spPr>
          <a:xfrm flipH="1">
            <a:off x="10442445" y="5151085"/>
            <a:ext cx="1734607" cy="415498"/>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陽性判明時に死亡されて</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いた事例</a:t>
            </a:r>
            <a:r>
              <a:rPr kumimoji="1" lang="en-US" altLang="ja-JP" sz="1000" dirty="0" smtClean="0">
                <a:latin typeface="Meiryo UI" panose="020B0604030504040204" pitchFamily="50" charset="-128"/>
                <a:ea typeface="Meiryo UI" panose="020B0604030504040204" pitchFamily="50" charset="-128"/>
              </a:rPr>
              <a:t>(N=7)</a:t>
            </a:r>
            <a:r>
              <a:rPr kumimoji="1" lang="ja-JP" altLang="en-US" sz="1000" dirty="0" smtClean="0">
                <a:latin typeface="Meiryo UI" panose="020B0604030504040204" pitchFamily="50" charset="-128"/>
                <a:ea typeface="Meiryo UI" panose="020B0604030504040204" pitchFamily="50" charset="-128"/>
              </a:rPr>
              <a:t>含む。</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371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1665" y="760521"/>
            <a:ext cx="11705335" cy="583437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3</a:t>
            </a:fld>
            <a:endParaRPr kumimoji="1" lang="ja-JP" altLang="en-US" dirty="0"/>
          </a:p>
        </p:txBody>
      </p:sp>
      <p:sp>
        <p:nvSpPr>
          <p:cNvPr id="7" name="テキスト ボックス 6"/>
          <p:cNvSpPr txBox="1"/>
          <p:nvPr/>
        </p:nvSpPr>
        <p:spPr>
          <a:xfrm>
            <a:off x="300354" y="81136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52796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4</a:t>
            </a:fld>
            <a:endParaRPr kumimoji="1" lang="ja-JP" altLang="en-US" dirty="0"/>
          </a:p>
        </p:txBody>
      </p:sp>
      <p:pic>
        <p:nvPicPr>
          <p:cNvPr id="6" name="図 5"/>
          <p:cNvPicPr>
            <a:picLocks noChangeAspect="1"/>
          </p:cNvPicPr>
          <p:nvPr/>
        </p:nvPicPr>
        <p:blipFill>
          <a:blip r:embed="rId2"/>
          <a:stretch>
            <a:fillRect/>
          </a:stretch>
        </p:blipFill>
        <p:spPr>
          <a:xfrm>
            <a:off x="275450" y="461279"/>
            <a:ext cx="11641100" cy="4857696"/>
          </a:xfrm>
          <a:prstGeom prst="rect">
            <a:avLst/>
          </a:prstGeom>
        </p:spPr>
      </p:pic>
      <p:pic>
        <p:nvPicPr>
          <p:cNvPr id="5" name="図 4"/>
          <p:cNvPicPr>
            <a:picLocks noChangeAspect="1"/>
          </p:cNvPicPr>
          <p:nvPr/>
        </p:nvPicPr>
        <p:blipFill>
          <a:blip r:embed="rId3"/>
          <a:stretch>
            <a:fillRect/>
          </a:stretch>
        </p:blipFill>
        <p:spPr>
          <a:xfrm>
            <a:off x="4031086" y="5359245"/>
            <a:ext cx="7263685" cy="1442876"/>
          </a:xfrm>
          <a:prstGeom prst="rect">
            <a:avLst/>
          </a:prstGeom>
          <a:ln w="12700">
            <a:solidFill>
              <a:schemeClr val="tx1"/>
            </a:solidFill>
            <a:prstDash val="sysDot"/>
          </a:ln>
        </p:spPr>
      </p:pic>
    </p:spTree>
    <p:extLst>
      <p:ext uri="{BB962C8B-B14F-4D97-AF65-F5344CB8AC3E}">
        <p14:creationId xmlns:p14="http://schemas.microsoft.com/office/powerpoint/2010/main" val="408875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481984"/>
            <a:ext cx="11943471" cy="978972"/>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分科会の指標の考え方</a:t>
            </a:r>
            <a:r>
              <a:rPr lang="en-US" altLang="ja-JP" sz="1400" dirty="0" smtClean="0"/>
              <a:t>】</a:t>
            </a:r>
          </a:p>
          <a:p>
            <a:r>
              <a:rPr lang="ja-JP" altLang="en-US" sz="1400" dirty="0" smtClean="0"/>
              <a:t>　ステージ</a:t>
            </a:r>
            <a:r>
              <a:rPr lang="ja-JP" altLang="en-US" sz="1400" dirty="0"/>
              <a:t>の</a:t>
            </a:r>
            <a:r>
              <a:rPr lang="ja-JP" altLang="en-US" sz="1400" dirty="0" smtClean="0"/>
              <a:t>移行</a:t>
            </a:r>
            <a:r>
              <a:rPr lang="ja-JP" altLang="en-US" sz="1400" dirty="0"/>
              <a:t>を検知する</a:t>
            </a:r>
            <a:r>
              <a:rPr lang="ja-JP" altLang="en-US" sz="1400" dirty="0" smtClean="0"/>
              <a:t>指標はあく</a:t>
            </a:r>
            <a:r>
              <a:rPr lang="ja-JP" altLang="en-US" sz="1400" dirty="0"/>
              <a:t>まで</a:t>
            </a:r>
            <a:r>
              <a:rPr lang="ja-JP" altLang="en-US" sz="1400" dirty="0" smtClean="0"/>
              <a:t>目安。指標</a:t>
            </a:r>
            <a:r>
              <a:rPr lang="ja-JP" altLang="en-US" sz="1400" dirty="0"/>
              <a:t>をもって機械的に判断するのではなく</a:t>
            </a:r>
            <a:r>
              <a:rPr lang="ja-JP" altLang="en-US" sz="1400" dirty="0" smtClean="0"/>
              <a:t>、これら</a:t>
            </a:r>
            <a:r>
              <a:rPr lang="ja-JP" altLang="en-US" sz="1400" dirty="0"/>
              <a:t>の指標を総合的に</a:t>
            </a:r>
            <a:r>
              <a:rPr lang="ja-JP" altLang="en-US" sz="1400" dirty="0" smtClean="0"/>
              <a:t>判断。</a:t>
            </a:r>
            <a:endParaRPr lang="en-US" altLang="ja-JP" sz="1400" dirty="0" smtClean="0"/>
          </a:p>
          <a:p>
            <a:r>
              <a:rPr lang="ja-JP" altLang="en-US" sz="1600" dirty="0" smtClean="0"/>
              <a:t>　</a:t>
            </a:r>
            <a:r>
              <a:rPr lang="en-US" altLang="ja-JP" sz="1200" dirty="0" smtClean="0"/>
              <a:t>※</a:t>
            </a:r>
            <a:r>
              <a:rPr lang="ja-JP" altLang="en-US" sz="1200" dirty="0" smtClean="0"/>
              <a:t>ステージ</a:t>
            </a:r>
            <a:r>
              <a:rPr lang="en-US" altLang="ja-JP" sz="1200" dirty="0" smtClean="0"/>
              <a:t>Ⅲ</a:t>
            </a:r>
            <a:r>
              <a:rPr lang="ja-JP" altLang="en-US" sz="1200" dirty="0" smtClean="0"/>
              <a:t>「感染者の急増及び医療提供体制における大きな支障の発生を避けるための対応が必要な段階」</a:t>
            </a:r>
            <a:endParaRPr lang="en-US" altLang="ja-JP" sz="1200" dirty="0" smtClean="0"/>
          </a:p>
          <a:p>
            <a:r>
              <a:rPr lang="ja-JP" altLang="en-US" sz="1200" dirty="0"/>
              <a:t>　</a:t>
            </a:r>
            <a:r>
              <a:rPr lang="ja-JP" altLang="en-US" sz="1200" dirty="0" smtClean="0"/>
              <a:t>　 ステージ</a:t>
            </a:r>
            <a:r>
              <a:rPr lang="en-US" altLang="ja-JP" sz="1200" dirty="0" smtClean="0"/>
              <a:t>Ⅳ</a:t>
            </a:r>
            <a:r>
              <a:rPr lang="ja-JP" altLang="en-US" sz="1200" dirty="0" smtClean="0"/>
              <a:t>「爆発的な感染拡大及び</a:t>
            </a:r>
            <a:r>
              <a:rPr lang="ja-JP" altLang="en-US" sz="1200" dirty="0"/>
              <a:t>深刻</a:t>
            </a:r>
            <a:r>
              <a:rPr lang="ja-JP" altLang="en-US" sz="1200" dirty="0" smtClean="0"/>
              <a:t>な医療提供体制の機能不全を避けるための対応が必要な段階」　　　</a:t>
            </a:r>
            <a:r>
              <a:rPr lang="en-US" altLang="ja-JP" sz="1200" dirty="0" smtClean="0"/>
              <a:t>※</a:t>
            </a:r>
            <a:r>
              <a:rPr lang="ja-JP" altLang="en-US" sz="1200" dirty="0" smtClean="0"/>
              <a:t>ステージ</a:t>
            </a:r>
            <a:r>
              <a:rPr lang="en-US" altLang="ja-JP" sz="1200" dirty="0" smtClean="0"/>
              <a:t>Ⅰ</a:t>
            </a:r>
            <a:r>
              <a:rPr lang="ja-JP" altLang="en-US" sz="1200" dirty="0" smtClean="0"/>
              <a:t>・</a:t>
            </a:r>
            <a:r>
              <a:rPr lang="en-US" altLang="ja-JP" sz="1200" dirty="0" smtClean="0"/>
              <a:t>Ⅱ</a:t>
            </a:r>
            <a:r>
              <a:rPr lang="ja-JP" altLang="en-US" sz="1200" dirty="0" smtClean="0"/>
              <a:t>の指標設定はなし</a:t>
            </a:r>
            <a:endParaRPr kumimoji="1" lang="ja-JP" altLang="en-US" sz="1200" dirty="0"/>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5</a:t>
            </a:fld>
            <a:endParaRPr kumimoji="1" lang="ja-JP" altLang="en-US" dirty="0"/>
          </a:p>
        </p:txBody>
      </p:sp>
      <p:sp>
        <p:nvSpPr>
          <p:cNvPr id="5" name="テキスト ボックス 4"/>
          <p:cNvSpPr txBox="1"/>
          <p:nvPr/>
        </p:nvSpPr>
        <p:spPr>
          <a:xfrm>
            <a:off x="124263" y="5892621"/>
            <a:ext cx="4910456" cy="461665"/>
          </a:xfrm>
          <a:prstGeom prst="rect">
            <a:avLst/>
          </a:prstGeom>
          <a:noFill/>
        </p:spPr>
        <p:txBody>
          <a:bodyPr wrap="square" rtlCol="0">
            <a:spAutoFit/>
          </a:bodyPr>
          <a:lstStyle/>
          <a:p>
            <a:r>
              <a:rPr kumimoji="1" lang="en-US" altLang="ja-JP" sz="1200" dirty="0" smtClean="0"/>
              <a:t>※</a:t>
            </a:r>
            <a:r>
              <a:rPr lang="ja-JP" altLang="en-US" sz="1200" dirty="0"/>
              <a:t>重症者用病床に関する占有率は</a:t>
            </a:r>
            <a:r>
              <a:rPr lang="ja-JP" altLang="en-US" sz="1200" dirty="0" smtClean="0"/>
              <a:t>、大阪府基準によ</a:t>
            </a:r>
            <a:r>
              <a:rPr lang="ja-JP" altLang="en-US" sz="1200" dirty="0"/>
              <a:t>り</a:t>
            </a:r>
            <a:r>
              <a:rPr lang="ja-JP" altLang="en-US" sz="1200" dirty="0" smtClean="0"/>
              <a:t>算出。</a:t>
            </a:r>
            <a:endParaRPr lang="en-US" altLang="ja-JP" sz="1200" dirty="0" smtClean="0"/>
          </a:p>
          <a:p>
            <a:r>
              <a:rPr kumimoji="1" lang="ja-JP" altLang="en-US" sz="1200" dirty="0" smtClean="0"/>
              <a:t>●：基準外　○：基準内</a:t>
            </a:r>
            <a:endParaRPr kumimoji="1" lang="ja-JP" altLang="en-US" sz="1200" dirty="0"/>
          </a:p>
        </p:txBody>
      </p:sp>
      <p:pic>
        <p:nvPicPr>
          <p:cNvPr id="4" name="図 3"/>
          <p:cNvPicPr>
            <a:picLocks noChangeAspect="1"/>
          </p:cNvPicPr>
          <p:nvPr/>
        </p:nvPicPr>
        <p:blipFill>
          <a:blip r:embed="rId2"/>
          <a:stretch>
            <a:fillRect/>
          </a:stretch>
        </p:blipFill>
        <p:spPr>
          <a:xfrm>
            <a:off x="181826" y="1529907"/>
            <a:ext cx="11828343" cy="4293763"/>
          </a:xfrm>
          <a:prstGeom prst="rect">
            <a:avLst/>
          </a:prstGeom>
        </p:spPr>
      </p:pic>
      <p:pic>
        <p:nvPicPr>
          <p:cNvPr id="10" name="図 9"/>
          <p:cNvPicPr>
            <a:picLocks noChangeAspect="1"/>
          </p:cNvPicPr>
          <p:nvPr/>
        </p:nvPicPr>
        <p:blipFill>
          <a:blip r:embed="rId3"/>
          <a:stretch>
            <a:fillRect/>
          </a:stretch>
        </p:blipFill>
        <p:spPr>
          <a:xfrm>
            <a:off x="4906849" y="5877165"/>
            <a:ext cx="4803817" cy="954242"/>
          </a:xfrm>
          <a:prstGeom prst="rect">
            <a:avLst/>
          </a:prstGeom>
          <a:ln w="12700">
            <a:solidFill>
              <a:schemeClr val="tx1"/>
            </a:solidFill>
            <a:prstDash val="sysDot"/>
          </a:ln>
        </p:spPr>
      </p:pic>
    </p:spTree>
    <p:extLst>
      <p:ext uri="{BB962C8B-B14F-4D97-AF65-F5344CB8AC3E}">
        <p14:creationId xmlns:p14="http://schemas.microsoft.com/office/powerpoint/2010/main" val="54636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新規陽性者数と入院・療養者数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6</a:t>
            </a:fld>
            <a:endParaRPr kumimoji="1" lang="ja-JP" altLang="en-US" dirty="0"/>
          </a:p>
        </p:txBody>
      </p:sp>
      <p:pic>
        <p:nvPicPr>
          <p:cNvPr id="4" name="図 3"/>
          <p:cNvPicPr>
            <a:picLocks noChangeAspect="1"/>
          </p:cNvPicPr>
          <p:nvPr/>
        </p:nvPicPr>
        <p:blipFill>
          <a:blip r:embed="rId2"/>
          <a:stretch>
            <a:fillRect/>
          </a:stretch>
        </p:blipFill>
        <p:spPr>
          <a:xfrm>
            <a:off x="140681" y="599628"/>
            <a:ext cx="11882134" cy="2792210"/>
          </a:xfrm>
          <a:prstGeom prst="rect">
            <a:avLst/>
          </a:prstGeom>
        </p:spPr>
      </p:pic>
      <p:pic>
        <p:nvPicPr>
          <p:cNvPr id="5" name="図 4"/>
          <p:cNvPicPr>
            <a:picLocks noChangeAspect="1"/>
          </p:cNvPicPr>
          <p:nvPr/>
        </p:nvPicPr>
        <p:blipFill>
          <a:blip r:embed="rId3"/>
          <a:stretch>
            <a:fillRect/>
          </a:stretch>
        </p:blipFill>
        <p:spPr>
          <a:xfrm>
            <a:off x="190677" y="3359476"/>
            <a:ext cx="2853175" cy="3487214"/>
          </a:xfrm>
          <a:prstGeom prst="rect">
            <a:avLst/>
          </a:prstGeom>
        </p:spPr>
      </p:pic>
      <p:pic>
        <p:nvPicPr>
          <p:cNvPr id="6" name="図 5"/>
          <p:cNvPicPr>
            <a:picLocks noChangeAspect="1"/>
          </p:cNvPicPr>
          <p:nvPr/>
        </p:nvPicPr>
        <p:blipFill>
          <a:blip r:embed="rId4"/>
          <a:stretch>
            <a:fillRect/>
          </a:stretch>
        </p:blipFill>
        <p:spPr>
          <a:xfrm>
            <a:off x="3178174" y="3359476"/>
            <a:ext cx="2926334" cy="3487214"/>
          </a:xfrm>
          <a:prstGeom prst="rect">
            <a:avLst/>
          </a:prstGeom>
        </p:spPr>
      </p:pic>
      <p:pic>
        <p:nvPicPr>
          <p:cNvPr id="7" name="図 6"/>
          <p:cNvPicPr>
            <a:picLocks noChangeAspect="1"/>
          </p:cNvPicPr>
          <p:nvPr/>
        </p:nvPicPr>
        <p:blipFill>
          <a:blip r:embed="rId5"/>
          <a:stretch>
            <a:fillRect/>
          </a:stretch>
        </p:blipFill>
        <p:spPr>
          <a:xfrm>
            <a:off x="6220546" y="3391838"/>
            <a:ext cx="2969009" cy="3487214"/>
          </a:xfrm>
          <a:prstGeom prst="rect">
            <a:avLst/>
          </a:prstGeom>
        </p:spPr>
      </p:pic>
      <p:pic>
        <p:nvPicPr>
          <p:cNvPr id="8" name="図 7"/>
          <p:cNvPicPr>
            <a:picLocks noChangeAspect="1"/>
          </p:cNvPicPr>
          <p:nvPr/>
        </p:nvPicPr>
        <p:blipFill>
          <a:blip r:embed="rId6"/>
          <a:stretch>
            <a:fillRect/>
          </a:stretch>
        </p:blipFill>
        <p:spPr>
          <a:xfrm>
            <a:off x="9234466" y="3419558"/>
            <a:ext cx="2743438" cy="3438442"/>
          </a:xfrm>
          <a:prstGeom prst="rect">
            <a:avLst/>
          </a:prstGeom>
        </p:spPr>
      </p:pic>
    </p:spTree>
    <p:extLst>
      <p:ext uri="{BB962C8B-B14F-4D97-AF65-F5344CB8AC3E}">
        <p14:creationId xmlns:p14="http://schemas.microsoft.com/office/powerpoint/2010/main" val="3856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入院・療養状況（</a:t>
            </a:r>
            <a:r>
              <a:rPr lang="en-US" altLang="ja-JP" sz="2800" b="1" dirty="0" smtClean="0">
                <a:latin typeface="UD デジタル 教科書体 NK-B" panose="02020700000000000000" pitchFamily="18" charset="-128"/>
                <a:ea typeface="UD デジタル 教科書体 NK-B" panose="02020700000000000000" pitchFamily="18" charset="-128"/>
              </a:rPr>
              <a:t>12</a:t>
            </a:r>
            <a:r>
              <a:rPr lang="ja-JP" altLang="en-US" sz="2800" b="1" dirty="0" smtClean="0">
                <a:latin typeface="UD デジタル 教科書体 NK-B" panose="02020700000000000000" pitchFamily="18" charset="-128"/>
                <a:ea typeface="UD デジタル 教科書体 NK-B" panose="02020700000000000000" pitchFamily="18" charset="-128"/>
              </a:rPr>
              <a:t>月２日時点）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808768754"/>
              </p:ext>
            </p:extLst>
          </p:nvPr>
        </p:nvGraphicFramePr>
        <p:xfrm>
          <a:off x="372448" y="819769"/>
          <a:ext cx="11464120" cy="5195221"/>
        </p:xfrm>
        <a:graphic>
          <a:graphicData uri="http://schemas.openxmlformats.org/drawingml/2006/table">
            <a:tbl>
              <a:tblPr firstRow="1" firstCol="1" bandRow="1">
                <a:tableStyleId>{5C22544A-7EE6-4342-B048-85BDC9FD1C3A}</a:tableStyleId>
              </a:tblPr>
              <a:tblGrid>
                <a:gridCol w="1554646">
                  <a:extLst>
                    <a:ext uri="{9D8B030D-6E8A-4147-A177-3AD203B41FA5}">
                      <a16:colId xmlns:a16="http://schemas.microsoft.com/office/drawing/2014/main" val="4214479889"/>
                    </a:ext>
                  </a:extLst>
                </a:gridCol>
                <a:gridCol w="2408941">
                  <a:extLst>
                    <a:ext uri="{9D8B030D-6E8A-4147-A177-3AD203B41FA5}">
                      <a16:colId xmlns:a16="http://schemas.microsoft.com/office/drawing/2014/main" val="2827451945"/>
                    </a:ext>
                  </a:extLst>
                </a:gridCol>
                <a:gridCol w="2615788">
                  <a:extLst>
                    <a:ext uri="{9D8B030D-6E8A-4147-A177-3AD203B41FA5}">
                      <a16:colId xmlns:a16="http://schemas.microsoft.com/office/drawing/2014/main" val="3330282666"/>
                    </a:ext>
                  </a:extLst>
                </a:gridCol>
                <a:gridCol w="2524259">
                  <a:extLst>
                    <a:ext uri="{9D8B030D-6E8A-4147-A177-3AD203B41FA5}">
                      <a16:colId xmlns:a16="http://schemas.microsoft.com/office/drawing/2014/main" val="2446586581"/>
                    </a:ext>
                  </a:extLst>
                </a:gridCol>
                <a:gridCol w="2360486">
                  <a:extLst>
                    <a:ext uri="{9D8B030D-6E8A-4147-A177-3AD203B41FA5}">
                      <a16:colId xmlns:a16="http://schemas.microsoft.com/office/drawing/2014/main" val="2405967172"/>
                    </a:ext>
                  </a:extLst>
                </a:gridCol>
              </a:tblGrid>
              <a:tr h="304543">
                <a:tc gridSpan="2">
                  <a:txBody>
                    <a:bodyPr/>
                    <a:lstStyle/>
                    <a:p>
                      <a:pPr algn="ctr">
                        <a:spcAft>
                          <a:spcPts val="0"/>
                        </a:spcAft>
                      </a:pPr>
                      <a:r>
                        <a:rPr lang="en-US" sz="1400" kern="100">
                          <a:effectLst/>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effectLst/>
                        </a:rPr>
                        <a:t>重症病床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軽症中等症病床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宿泊療養施設</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7943038"/>
                  </a:ext>
                </a:extLst>
              </a:tr>
              <a:tr h="352140">
                <a:tc rowSpan="4">
                  <a:txBody>
                    <a:bodyPr/>
                    <a:lstStyle/>
                    <a:p>
                      <a:pPr algn="just">
                        <a:spcAft>
                          <a:spcPts val="0"/>
                        </a:spcAft>
                      </a:pPr>
                      <a:r>
                        <a:rPr lang="ja-JP" sz="1400" kern="100">
                          <a:effectLst/>
                        </a:rPr>
                        <a:t>確保計画</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フェーズ１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60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500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a:effectLst/>
                        </a:rPr>
                        <a:t>400</a:t>
                      </a:r>
                      <a:r>
                        <a:rPr lang="ja-JP" sz="1400" kern="100" dirty="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4033225"/>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80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800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800</a:t>
                      </a:r>
                      <a:r>
                        <a:rPr lang="ja-JP" sz="1400" kern="100">
                          <a:effectLst/>
                        </a:rPr>
                        <a:t>室</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149374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フェーズ３</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150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1,000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1,036</a:t>
                      </a:r>
                      <a:r>
                        <a:rPr lang="ja-JP" sz="1400" kern="100">
                          <a:effectLst/>
                        </a:rPr>
                        <a:t>室</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066141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フェーズ４</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a:effectLst/>
                        </a:rPr>
                        <a:t>215</a:t>
                      </a:r>
                      <a:r>
                        <a:rPr lang="ja-JP" sz="1400" kern="100" dirty="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1,400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595924"/>
                  </a:ext>
                </a:extLst>
              </a:tr>
              <a:tr h="1238264">
                <a:tc gridSpan="2">
                  <a:txBody>
                    <a:bodyPr/>
                    <a:lstStyle/>
                    <a:p>
                      <a:pPr algn="just">
                        <a:lnSpc>
                          <a:spcPts val="2000"/>
                        </a:lnSpc>
                        <a:spcAft>
                          <a:spcPts val="0"/>
                        </a:spcAft>
                      </a:pPr>
                      <a:r>
                        <a:rPr lang="ja-JP" sz="1400" kern="100" dirty="0">
                          <a:effectLst/>
                        </a:rPr>
                        <a:t>確保数等</a:t>
                      </a:r>
                    </a:p>
                    <a:p>
                      <a:pPr marL="264160" indent="-130810" algn="just">
                        <a:lnSpc>
                          <a:spcPts val="1500"/>
                        </a:lnSpc>
                        <a:spcAft>
                          <a:spcPts val="0"/>
                        </a:spcAft>
                      </a:pPr>
                      <a:r>
                        <a:rPr lang="ja-JP" sz="1400" kern="100" dirty="0">
                          <a:effectLst/>
                        </a:rPr>
                        <a:t>※重症病床、軽症中等症病床について</a:t>
                      </a:r>
                      <a:r>
                        <a:rPr lang="ja-JP" sz="1400" kern="100" dirty="0" smtClean="0">
                          <a:effectLst/>
                        </a:rPr>
                        <a:t>、</a:t>
                      </a:r>
                      <a:endParaRPr lang="en-US" altLang="ja-JP" sz="1400" kern="100" dirty="0" smtClean="0">
                        <a:effectLst/>
                      </a:endParaRPr>
                    </a:p>
                    <a:p>
                      <a:pPr marL="264160" indent="-130810" algn="just">
                        <a:lnSpc>
                          <a:spcPts val="1500"/>
                        </a:lnSpc>
                        <a:spcAft>
                          <a:spcPts val="0"/>
                        </a:spcAft>
                      </a:pPr>
                      <a:r>
                        <a:rPr lang="ja-JP" altLang="en-US" sz="1400" kern="100" dirty="0" smtClean="0">
                          <a:effectLst/>
                        </a:rPr>
                        <a:t>　</a:t>
                      </a:r>
                      <a:r>
                        <a:rPr lang="en-US" sz="1400" kern="100" dirty="0" smtClean="0">
                          <a:effectLst/>
                        </a:rPr>
                        <a:t>11</a:t>
                      </a:r>
                      <a:r>
                        <a:rPr lang="ja-JP" sz="1400" kern="100" dirty="0">
                          <a:effectLst/>
                        </a:rPr>
                        <a:t>月</a:t>
                      </a:r>
                      <a:r>
                        <a:rPr lang="en-US" sz="1400" kern="100" dirty="0">
                          <a:effectLst/>
                        </a:rPr>
                        <a:t>19</a:t>
                      </a:r>
                      <a:r>
                        <a:rPr lang="ja-JP" sz="1400" kern="100" dirty="0">
                          <a:effectLst/>
                        </a:rPr>
                        <a:t>日からフェーズ</a:t>
                      </a:r>
                      <a:r>
                        <a:rPr lang="en-US" sz="1400" kern="100" dirty="0">
                          <a:effectLst/>
                        </a:rPr>
                        <a:t>4</a:t>
                      </a:r>
                      <a:r>
                        <a:rPr lang="ja-JP" sz="1400" kern="100" dirty="0">
                          <a:effectLst/>
                        </a:rPr>
                        <a:t>へ移行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2000"/>
                        </a:lnSpc>
                        <a:spcAft>
                          <a:spcPts val="0"/>
                        </a:spcAft>
                      </a:pPr>
                      <a:r>
                        <a:rPr lang="ja-JP" altLang="en-US" sz="1400" kern="100" dirty="0" smtClean="0">
                          <a:effectLst/>
                          <a:latin typeface="+mn-lt"/>
                        </a:rPr>
                        <a:t>確保数２０６床</a:t>
                      </a:r>
                      <a:endParaRPr lang="en-US" altLang="ja-JP" sz="1400" kern="100" dirty="0" smtClean="0">
                        <a:effectLst/>
                        <a:latin typeface="+mn-lt"/>
                      </a:endParaRPr>
                    </a:p>
                  </a:txBody>
                  <a:tcPr marL="68580" marR="68580" marT="0" marB="0" anchor="ctr"/>
                </a:tc>
                <a:tc>
                  <a:txBody>
                    <a:bodyPr/>
                    <a:lstStyle/>
                    <a:p>
                      <a:pPr algn="ctr">
                        <a:lnSpc>
                          <a:spcPts val="2000"/>
                        </a:lnSpc>
                        <a:spcAft>
                          <a:spcPts val="0"/>
                        </a:spcAft>
                      </a:pPr>
                      <a:r>
                        <a:rPr lang="ja-JP" altLang="en-US" sz="1400" kern="100" dirty="0" smtClean="0">
                          <a:effectLst/>
                          <a:latin typeface="+mn-lt"/>
                        </a:rPr>
                        <a:t>確保数１，２２６床</a:t>
                      </a:r>
                      <a:endParaRPr lang="en-US" altLang="ja-JP" sz="1400" kern="100" dirty="0" smtClean="0">
                        <a:effectLst/>
                        <a:latin typeface="+mn-lt"/>
                      </a:endParaRPr>
                    </a:p>
                  </a:txBody>
                  <a:tcPr marL="68580" marR="68580" marT="0" marB="0" anchor="ctr"/>
                </a:tc>
                <a:tc>
                  <a:txBody>
                    <a:bodyPr/>
                    <a:lstStyle/>
                    <a:p>
                      <a:pPr algn="ctr">
                        <a:spcAft>
                          <a:spcPts val="0"/>
                        </a:spcAft>
                      </a:pPr>
                      <a:r>
                        <a:rPr lang="ja-JP" sz="1400" kern="100" dirty="0" smtClean="0">
                          <a:effectLst/>
                        </a:rPr>
                        <a:t>１，５</a:t>
                      </a:r>
                      <a:r>
                        <a:rPr lang="ja-JP" altLang="en-US" sz="1400" kern="100" dirty="0" smtClean="0">
                          <a:effectLst/>
                        </a:rPr>
                        <a:t>５５</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6789386"/>
                  </a:ext>
                </a:extLst>
              </a:tr>
              <a:tr h="737037">
                <a:tc gridSpan="2">
                  <a:txBody>
                    <a:bodyPr/>
                    <a:lstStyle/>
                    <a:p>
                      <a:pPr algn="just">
                        <a:spcAft>
                          <a:spcPts val="0"/>
                        </a:spcAft>
                      </a:pPr>
                      <a:r>
                        <a:rPr lang="ja-JP" sz="1400" kern="100" dirty="0">
                          <a:effectLst/>
                        </a:rPr>
                        <a:t>入院・</a:t>
                      </a:r>
                      <a:r>
                        <a:rPr lang="ja-JP" sz="1400" kern="100" dirty="0" smtClean="0">
                          <a:effectLst/>
                        </a:rPr>
                        <a:t>療養者数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en-US" sz="1400" kern="100" dirty="0" smtClean="0">
                          <a:effectLst/>
                        </a:rPr>
                        <a:t>131</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spcAft>
                          <a:spcPts val="0"/>
                        </a:spcAft>
                      </a:pPr>
                      <a:r>
                        <a:rPr lang="en-US" sz="1400" kern="100" dirty="0" smtClean="0">
                          <a:effectLst/>
                        </a:rPr>
                        <a:t>648</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smtClean="0">
                          <a:effectLst/>
                        </a:rPr>
                        <a:t>630</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50586094"/>
                  </a:ext>
                </a:extLst>
              </a:tr>
              <a:tr h="824804">
                <a:tc gridSpan="2">
                  <a:txBody>
                    <a:bodyPr/>
                    <a:lstStyle/>
                    <a:p>
                      <a:pPr algn="just">
                        <a:spcAft>
                          <a:spcPts val="0"/>
                        </a:spcAft>
                      </a:pPr>
                      <a:r>
                        <a:rPr lang="ja-JP" sz="1400" kern="100" dirty="0">
                          <a:effectLst/>
                        </a:rPr>
                        <a:t>（使用率：入院・</a:t>
                      </a:r>
                      <a:r>
                        <a:rPr lang="ja-JP" sz="1400" kern="100" dirty="0" smtClean="0">
                          <a:effectLst/>
                        </a:rPr>
                        <a:t>療養者数</a:t>
                      </a:r>
                      <a:endParaRPr lang="en-US" altLang="ja-JP" sz="1400" kern="100" dirty="0" smtClean="0">
                        <a:effectLst/>
                      </a:endParaRPr>
                    </a:p>
                    <a:p>
                      <a:pPr algn="just">
                        <a:spcAft>
                          <a:spcPts val="0"/>
                        </a:spcAft>
                      </a:pPr>
                      <a:r>
                        <a:rPr lang="ja-JP" altLang="en-US" sz="1400" kern="100" dirty="0" smtClean="0">
                          <a:effectLst/>
                        </a:rPr>
                        <a:t>　　　　　　</a:t>
                      </a:r>
                      <a:r>
                        <a:rPr lang="ja-JP" sz="1400" kern="100" dirty="0" smtClean="0">
                          <a:effectLst/>
                        </a:rPr>
                        <a:t>／</a:t>
                      </a:r>
                      <a:r>
                        <a:rPr lang="ja-JP" sz="1400" kern="100" dirty="0">
                          <a:effectLst/>
                        </a:rPr>
                        <a:t>確保病床・室数）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en-US" sz="1400" kern="100" dirty="0" smtClean="0">
                          <a:effectLst/>
                        </a:rPr>
                        <a:t>63.6</a:t>
                      </a:r>
                      <a:r>
                        <a:rPr lang="ja-JP" sz="1400" kern="100" dirty="0">
                          <a:effectLst/>
                        </a:rPr>
                        <a:t>％</a:t>
                      </a:r>
                      <a:r>
                        <a:rPr lang="ja-JP" sz="1400" kern="100" dirty="0" smtClean="0">
                          <a:effectLst/>
                        </a:rPr>
                        <a:t>（</a:t>
                      </a:r>
                      <a:r>
                        <a:rPr lang="en-US" sz="1400" kern="100" dirty="0" smtClean="0">
                          <a:effectLst/>
                        </a:rPr>
                        <a:t>131</a:t>
                      </a:r>
                      <a:r>
                        <a:rPr lang="ja-JP" sz="1400" kern="100" dirty="0" smtClean="0">
                          <a:effectLst/>
                        </a:rPr>
                        <a:t>／</a:t>
                      </a:r>
                      <a:r>
                        <a:rPr lang="en-US" sz="1400" kern="100" dirty="0">
                          <a:effectLst/>
                        </a:rPr>
                        <a:t>206</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sz="1400" kern="100" dirty="0" smtClean="0">
                          <a:effectLst/>
                        </a:rPr>
                        <a:t>52.9</a:t>
                      </a:r>
                      <a:r>
                        <a:rPr lang="ja-JP" sz="1400" kern="100" dirty="0" smtClean="0">
                          <a:effectLst/>
                        </a:rPr>
                        <a:t>％</a:t>
                      </a:r>
                      <a:r>
                        <a:rPr lang="ja-JP" sz="1400" kern="100" dirty="0">
                          <a:effectLst/>
                        </a:rPr>
                        <a:t>（</a:t>
                      </a:r>
                      <a:r>
                        <a:rPr lang="en-US" sz="1400" kern="100" dirty="0" smtClean="0">
                          <a:effectLst/>
                        </a:rPr>
                        <a:t>648</a:t>
                      </a:r>
                      <a:r>
                        <a:rPr lang="ja-JP" sz="1400" kern="100" dirty="0" smtClean="0">
                          <a:effectLst/>
                        </a:rPr>
                        <a:t>／</a:t>
                      </a:r>
                      <a:r>
                        <a:rPr lang="en-US" sz="1400" kern="100" dirty="0" smtClean="0">
                          <a:effectLst/>
                        </a:rPr>
                        <a:t>1,226</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smtClean="0">
                          <a:effectLst/>
                        </a:rPr>
                        <a:t>40.5</a:t>
                      </a:r>
                      <a:r>
                        <a:rPr lang="ja-JP" sz="1400" kern="100" dirty="0">
                          <a:effectLst/>
                        </a:rPr>
                        <a:t>％（</a:t>
                      </a:r>
                      <a:r>
                        <a:rPr lang="en-US" sz="1400" kern="100" dirty="0" smtClean="0">
                          <a:effectLst/>
                        </a:rPr>
                        <a:t>630</a:t>
                      </a:r>
                      <a:r>
                        <a:rPr lang="ja-JP" sz="1400" kern="100" dirty="0" smtClean="0">
                          <a:effectLst/>
                        </a:rPr>
                        <a:t>／</a:t>
                      </a:r>
                      <a:r>
                        <a:rPr lang="en-US" sz="1400" kern="100" dirty="0" smtClean="0">
                          <a:effectLst/>
                        </a:rPr>
                        <a:t>1,555</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38953785"/>
                  </a:ext>
                </a:extLst>
              </a:tr>
              <a:tr h="824804">
                <a:tc gridSpan="2">
                  <a:txBody>
                    <a:bodyPr/>
                    <a:lstStyle/>
                    <a:p>
                      <a:pPr algn="just">
                        <a:spcAft>
                          <a:spcPts val="0"/>
                        </a:spcAft>
                      </a:pPr>
                      <a:r>
                        <a:rPr lang="ja-JP" altLang="ja-JP" sz="1400" kern="100" dirty="0" smtClean="0">
                          <a:effectLst/>
                        </a:rPr>
                        <a:t>（</a:t>
                      </a:r>
                      <a:r>
                        <a:rPr lang="ja-JP" altLang="en-US" sz="1400" kern="100" dirty="0" smtClean="0">
                          <a:effectLst/>
                        </a:rPr>
                        <a:t>運用</a:t>
                      </a:r>
                      <a:r>
                        <a:rPr lang="ja-JP" altLang="ja-JP" sz="1400" kern="100" dirty="0" smtClean="0">
                          <a:effectLst/>
                        </a:rPr>
                        <a:t>率：入院・療養者数</a:t>
                      </a:r>
                      <a:endParaRPr lang="en-US" altLang="ja-JP" sz="1400" kern="100" dirty="0" smtClean="0">
                        <a:effectLst/>
                      </a:endParaRPr>
                    </a:p>
                    <a:p>
                      <a:pPr algn="just">
                        <a:spcAft>
                          <a:spcPts val="0"/>
                        </a:spcAft>
                      </a:pPr>
                      <a:r>
                        <a:rPr lang="ja-JP" altLang="en-US" sz="1400" kern="100" dirty="0" smtClean="0">
                          <a:effectLst/>
                        </a:rPr>
                        <a:t>　　　　　　</a:t>
                      </a:r>
                      <a:r>
                        <a:rPr lang="ja-JP" altLang="ja-JP" sz="1400" kern="100" dirty="0" smtClean="0">
                          <a:effectLst/>
                        </a:rPr>
                        <a:t>／</a:t>
                      </a:r>
                      <a:r>
                        <a:rPr lang="ja-JP" altLang="en-US" sz="1400" kern="100" dirty="0" smtClean="0">
                          <a:effectLst/>
                        </a:rPr>
                        <a:t>実運用</a:t>
                      </a:r>
                      <a:r>
                        <a:rPr lang="ja-JP" altLang="ja-JP" sz="1400" kern="100" dirty="0" smtClean="0">
                          <a:effectLst/>
                        </a:rPr>
                        <a:t>病床・室数）</a:t>
                      </a:r>
                      <a:endParaRPr lang="ja-JP" altLang="ja-JP" sz="14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en-US" altLang="ja-JP" sz="1600" b="1" kern="100" dirty="0" smtClean="0">
                          <a:effectLst/>
                          <a:latin typeface="+mn-ea"/>
                          <a:ea typeface="+mn-ea"/>
                          <a:cs typeface="Times New Roman" panose="02020603050405020304" pitchFamily="18" charset="0"/>
                        </a:rPr>
                        <a:t>81.4</a:t>
                      </a:r>
                      <a:r>
                        <a:rPr lang="ja-JP" altLang="en-US" sz="1600" b="1" kern="100" dirty="0" smtClean="0">
                          <a:effectLst/>
                          <a:latin typeface="+mn-ea"/>
                          <a:ea typeface="+mn-ea"/>
                          <a:cs typeface="Times New Roman" panose="02020603050405020304" pitchFamily="18" charset="0"/>
                        </a:rPr>
                        <a:t>％（</a:t>
                      </a:r>
                      <a:r>
                        <a:rPr lang="en-US" altLang="ja-JP" sz="1600" b="1" kern="100" dirty="0" smtClean="0">
                          <a:effectLst/>
                          <a:latin typeface="+mn-ea"/>
                          <a:ea typeface="+mn-ea"/>
                          <a:cs typeface="Times New Roman" panose="02020603050405020304" pitchFamily="18" charset="0"/>
                        </a:rPr>
                        <a:t>131</a:t>
                      </a:r>
                      <a:r>
                        <a:rPr lang="ja-JP" altLang="en-US" sz="1600" b="1" kern="100" dirty="0" smtClean="0">
                          <a:effectLst/>
                          <a:latin typeface="+mn-ea"/>
                          <a:ea typeface="+mn-ea"/>
                          <a:cs typeface="Times New Roman" panose="02020603050405020304" pitchFamily="18" charset="0"/>
                        </a:rPr>
                        <a:t>／</a:t>
                      </a:r>
                      <a:r>
                        <a:rPr lang="en-US" altLang="ja-JP" sz="1600" b="1" kern="100" dirty="0" smtClean="0">
                          <a:effectLst/>
                          <a:latin typeface="+mn-ea"/>
                          <a:ea typeface="+mn-ea"/>
                          <a:cs typeface="Times New Roman" panose="02020603050405020304" pitchFamily="18" charset="0"/>
                        </a:rPr>
                        <a:t>161)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600" b="1" kern="100" dirty="0" smtClean="0">
                          <a:effectLst/>
                          <a:latin typeface="+mn-ea"/>
                          <a:ea typeface="+mn-ea"/>
                        </a:rPr>
                        <a:t>61.3</a:t>
                      </a:r>
                      <a:r>
                        <a:rPr lang="ja-JP" altLang="ja-JP" sz="1600" b="1" kern="100" dirty="0" smtClean="0">
                          <a:effectLst/>
                          <a:latin typeface="+mn-ea"/>
                          <a:ea typeface="+mn-ea"/>
                        </a:rPr>
                        <a:t>％（</a:t>
                      </a:r>
                      <a:r>
                        <a:rPr lang="en-US" altLang="ja-JP" sz="1600" b="1" kern="100" dirty="0" smtClean="0">
                          <a:effectLst/>
                          <a:latin typeface="+mn-ea"/>
                          <a:ea typeface="+mn-ea"/>
                        </a:rPr>
                        <a:t>648</a:t>
                      </a:r>
                      <a:r>
                        <a:rPr lang="ja-JP" altLang="ja-JP" sz="1600" b="1" kern="100" dirty="0" smtClean="0">
                          <a:effectLst/>
                          <a:latin typeface="+mn-ea"/>
                          <a:ea typeface="+mn-ea"/>
                        </a:rPr>
                        <a:t>／</a:t>
                      </a:r>
                      <a:r>
                        <a:rPr lang="en-US" altLang="ja-JP" sz="1600" b="1" kern="100" dirty="0" smtClean="0">
                          <a:effectLst/>
                          <a:latin typeface="+mn-ea"/>
                          <a:ea typeface="+mn-ea"/>
                        </a:rPr>
                        <a:t>1,057</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kern="100" dirty="0" smtClean="0">
                          <a:effectLst/>
                          <a:latin typeface="+mn-ea"/>
                          <a:ea typeface="+mn-ea"/>
                        </a:rPr>
                        <a:t>40.5</a:t>
                      </a:r>
                      <a:r>
                        <a:rPr lang="ja-JP" altLang="ja-JP" sz="1600" b="1" kern="100" dirty="0" smtClean="0">
                          <a:effectLst/>
                          <a:latin typeface="+mn-ea"/>
                          <a:ea typeface="+mn-ea"/>
                        </a:rPr>
                        <a:t>％（</a:t>
                      </a:r>
                      <a:r>
                        <a:rPr lang="en-US" altLang="ja-JP" sz="1600" b="1" kern="100" dirty="0" smtClean="0">
                          <a:effectLst/>
                          <a:latin typeface="+mn-ea"/>
                          <a:ea typeface="+mn-ea"/>
                        </a:rPr>
                        <a:t>630</a:t>
                      </a:r>
                      <a:r>
                        <a:rPr lang="ja-JP" altLang="ja-JP" sz="1600" b="1" kern="100" dirty="0" smtClean="0">
                          <a:effectLst/>
                          <a:latin typeface="+mn-ea"/>
                          <a:ea typeface="+mn-ea"/>
                        </a:rPr>
                        <a:t>／</a:t>
                      </a:r>
                      <a:r>
                        <a:rPr lang="en-US" altLang="ja-JP" sz="1600" b="1" kern="100" dirty="0" smtClean="0">
                          <a:effectLst/>
                          <a:latin typeface="+mn-ea"/>
                          <a:ea typeface="+mn-ea"/>
                        </a:rPr>
                        <a:t>1,555</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5573085"/>
                  </a:ext>
                </a:extLst>
              </a:tr>
            </a:tbl>
          </a:graphicData>
        </a:graphic>
      </p:graphicFrame>
      <p:sp>
        <p:nvSpPr>
          <p:cNvPr id="6" name="テキスト ボックス 5"/>
          <p:cNvSpPr txBox="1"/>
          <p:nvPr/>
        </p:nvSpPr>
        <p:spPr>
          <a:xfrm>
            <a:off x="372448" y="6047907"/>
            <a:ext cx="3507475" cy="276999"/>
          </a:xfrm>
          <a:prstGeom prst="rect">
            <a:avLst/>
          </a:prstGeom>
          <a:noFill/>
        </p:spPr>
        <p:txBody>
          <a:bodyPr wrap="square" rtlCol="0">
            <a:spAutoFit/>
          </a:bodyPr>
          <a:lstStyle/>
          <a:p>
            <a:r>
              <a:rPr kumimoji="1" lang="en-US" altLang="ja-JP" sz="1200" dirty="0" smtClean="0"/>
              <a:t>※</a:t>
            </a:r>
            <a:r>
              <a:rPr lang="ja-JP" altLang="en-US" sz="1200" dirty="0"/>
              <a:t> </a:t>
            </a:r>
            <a:r>
              <a:rPr kumimoji="1" lang="ja-JP" altLang="en-US" sz="1200" dirty="0" smtClean="0"/>
              <a:t>別途、自宅療養　</a:t>
            </a:r>
            <a:r>
              <a:rPr kumimoji="1" lang="en-US" altLang="ja-JP" sz="1200" dirty="0" smtClean="0"/>
              <a:t>1,861</a:t>
            </a:r>
            <a:r>
              <a:rPr kumimoji="1" lang="ja-JP" altLang="en-US" sz="1200" dirty="0" smtClean="0"/>
              <a:t>人</a:t>
            </a:r>
            <a:endParaRPr kumimoji="1" lang="ja-JP" altLang="en-US" sz="1200" dirty="0"/>
          </a:p>
        </p:txBody>
      </p:sp>
    </p:spTree>
    <p:extLst>
      <p:ext uri="{BB962C8B-B14F-4D97-AF65-F5344CB8AC3E}">
        <p14:creationId xmlns:p14="http://schemas.microsoft.com/office/powerpoint/2010/main" val="250993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1402" y="869965"/>
            <a:ext cx="12004064" cy="3700593"/>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日までの判明日分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8</a:t>
            </a:r>
            <a:r>
              <a:rPr lang="en-US" altLang="ja-JP" sz="1200" dirty="0" smtClean="0">
                <a:latin typeface="Meiryo UI" panose="020B0604030504040204" pitchFamily="50" charset="-128"/>
                <a:ea typeface="Meiryo UI" panose="020B0604030504040204" pitchFamily="50" charset="-128"/>
              </a:rPr>
              <a:t>,824</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1,601</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65676" y="6469284"/>
            <a:ext cx="2743200" cy="365125"/>
          </a:xfrm>
        </p:spPr>
        <p:txBody>
          <a:bodyPr/>
          <a:lstStyle/>
          <a:p>
            <a:fld id="{0B62D5CB-8769-475A-9BC8-A2F17E2F558B}" type="slidenum">
              <a:rPr kumimoji="1" lang="ja-JP" altLang="en-US" smtClean="0"/>
              <a:t>8</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85643" y="797327"/>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9614743" y="1397491"/>
            <a:ext cx="2370832" cy="319029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009434" y="505621"/>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190214" y="3131819"/>
            <a:ext cx="1282868"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10/10</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増加基調に転じる</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744564" y="2673742"/>
            <a:ext cx="1206677"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10/14</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感染拡大傾向</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2083008" y="457926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2773811" y="458720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5990181" y="458720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9880129" y="4587201"/>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9452868" y="457926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10699759" y="457223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7811870" y="4548646"/>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府民への呼びかけ等（</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8090475" y="4548645"/>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7" name="テキスト ボックス 1"/>
          <p:cNvSpPr txBox="1"/>
          <p:nvPr/>
        </p:nvSpPr>
        <p:spPr>
          <a:xfrm>
            <a:off x="10272966" y="458720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施設への休業要請等（</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27</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55388" y="1357819"/>
            <a:ext cx="606591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rPr>
              <a:t>独自のシステム（</a:t>
            </a:r>
            <a:r>
              <a:rPr lang="en-US" altLang="ja-JP" sz="1100" dirty="0" err="1" smtClean="0">
                <a:latin typeface="Meiryo UI" panose="020B0604030504040204" pitchFamily="50" charset="-128"/>
                <a:ea typeface="Meiryo UI" panose="020B0604030504040204" pitchFamily="50" charset="-128"/>
              </a:rPr>
              <a:t>kintone</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から国の情報管理支援システム（</a:t>
            </a:r>
            <a:r>
              <a:rPr lang="en-US" altLang="ja-JP" sz="1100" dirty="0" smtClean="0">
                <a:latin typeface="Meiryo UI" panose="020B0604030504040204" pitchFamily="50" charset="-128"/>
                <a:ea typeface="Meiryo UI" panose="020B0604030504040204" pitchFamily="50" charset="-128"/>
              </a:rPr>
              <a:t>HER-SYS</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G-MIS</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移行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11/16</a:t>
            </a:r>
            <a:r>
              <a:rPr lang="ja-JP" altLang="en-US" sz="1100" dirty="0">
                <a:latin typeface="Meiryo UI" panose="020B0604030504040204" pitchFamily="50" charset="-128"/>
                <a:ea typeface="Meiryo UI" panose="020B0604030504040204" pitchFamily="50" charset="-128"/>
              </a:rPr>
              <a:t>～）に伴い</a:t>
            </a:r>
            <a:r>
              <a:rPr lang="ja-JP" altLang="en-US" sz="1100" dirty="0" smtClean="0">
                <a:latin typeface="Meiryo UI" panose="020B0604030504040204" pitchFamily="50" charset="-128"/>
                <a:ea typeface="Meiryo UI" panose="020B0604030504040204" pitchFamily="50" charset="-128"/>
              </a:rPr>
              <a:t>、有症状で</a:t>
            </a:r>
            <a:r>
              <a:rPr kumimoji="1" lang="ja-JP" altLang="en-US" sz="1100" dirty="0" smtClean="0">
                <a:latin typeface="Meiryo UI" panose="020B0604030504040204" pitchFamily="50" charset="-128"/>
                <a:ea typeface="Meiryo UI" panose="020B0604030504040204" pitchFamily="50" charset="-128"/>
              </a:rPr>
              <a:t>発症日</a:t>
            </a:r>
            <a:r>
              <a:rPr lang="ja-JP" altLang="en-US" sz="1100" dirty="0" smtClean="0">
                <a:latin typeface="Meiryo UI" panose="020B0604030504040204" pitchFamily="50" charset="-128"/>
                <a:ea typeface="Meiryo UI" panose="020B0604030504040204" pitchFamily="50" charset="-128"/>
              </a:rPr>
              <a:t>確認中の</a:t>
            </a:r>
            <a:r>
              <a:rPr lang="ja-JP" altLang="en-US" sz="1100" dirty="0">
                <a:latin typeface="Meiryo UI" panose="020B0604030504040204" pitchFamily="50" charset="-128"/>
                <a:ea typeface="Meiryo UI" panose="020B0604030504040204" pitchFamily="50" charset="-128"/>
              </a:rPr>
              <a:t>事例</a:t>
            </a:r>
            <a:r>
              <a:rPr kumimoji="1" lang="ja-JP" altLang="en-US" sz="1100" dirty="0" smtClean="0">
                <a:latin typeface="Meiryo UI" panose="020B0604030504040204" pitchFamily="50" charset="-128"/>
                <a:ea typeface="Meiryo UI" panose="020B0604030504040204" pitchFamily="50" charset="-128"/>
              </a:rPr>
              <a:t>について、陽性判明日から</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日遡って算出</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166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9</a:t>
            </a:fld>
            <a:endParaRPr kumimoji="1" lang="ja-JP" altLang="en-US" dirty="0"/>
          </a:p>
        </p:txBody>
      </p:sp>
      <p:sp>
        <p:nvSpPr>
          <p:cNvPr id="9" name="正方形/長方形 8"/>
          <p:cNvSpPr/>
          <p:nvPr/>
        </p:nvSpPr>
        <p:spPr>
          <a:xfrm>
            <a:off x="6541588" y="62486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2</a:t>
            </a:r>
            <a:r>
              <a:rPr lang="ja-JP" altLang="en-US" sz="1600" dirty="0" smtClean="0"/>
              <a:t>日</a:t>
            </a:r>
            <a:r>
              <a:rPr lang="ja-JP" altLang="en-US" sz="1600" dirty="0"/>
              <a:t>までに判明した</a:t>
            </a:r>
            <a:r>
              <a:rPr lang="en-US" altLang="ja-JP" sz="1600" dirty="0" smtClean="0"/>
              <a:t>19,232</a:t>
            </a:r>
            <a:r>
              <a:rPr lang="ja-JP" altLang="en-US" sz="1600" dirty="0" smtClean="0"/>
              <a:t>事例</a:t>
            </a:r>
            <a:r>
              <a:rPr lang="ja-JP" altLang="en-US" sz="1600" dirty="0"/>
              <a:t>の状況）</a:t>
            </a:r>
          </a:p>
        </p:txBody>
      </p:sp>
      <p:sp>
        <p:nvSpPr>
          <p:cNvPr id="3" name="テキスト ボックス 2"/>
          <p:cNvSpPr txBox="1"/>
          <p:nvPr/>
        </p:nvSpPr>
        <p:spPr>
          <a:xfrm rot="18978414">
            <a:off x="4678321" y="5812100"/>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a:solidFill>
                  <a:schemeClr val="tx1">
                    <a:lumMod val="50000"/>
                    <a:lumOff val="50000"/>
                  </a:schemeClr>
                </a:solidFill>
              </a:rPr>
              <a:t>4</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0" name="テキスト ボックス 9"/>
          <p:cNvSpPr txBox="1"/>
          <p:nvPr/>
        </p:nvSpPr>
        <p:spPr>
          <a:xfrm rot="19001697">
            <a:off x="11058859" y="5821220"/>
            <a:ext cx="868417" cy="253916"/>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a:solidFill>
                  <a:schemeClr val="tx1">
                    <a:lumMod val="50000"/>
                    <a:lumOff val="50000"/>
                  </a:schemeClr>
                </a:solidFill>
              </a:rPr>
              <a:t>4</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6" name="テキスト ボックス 15"/>
          <p:cNvSpPr txBox="1"/>
          <p:nvPr/>
        </p:nvSpPr>
        <p:spPr>
          <a:xfrm>
            <a:off x="5622861" y="135017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1992927"/>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95765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74207" y="4250076"/>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pic>
        <p:nvPicPr>
          <p:cNvPr id="4" name="図 3"/>
          <p:cNvPicPr>
            <a:picLocks noChangeAspect="1"/>
          </p:cNvPicPr>
          <p:nvPr/>
        </p:nvPicPr>
        <p:blipFill>
          <a:blip r:embed="rId2"/>
          <a:stretch>
            <a:fillRect/>
          </a:stretch>
        </p:blipFill>
        <p:spPr>
          <a:xfrm>
            <a:off x="88552" y="794145"/>
            <a:ext cx="5602710" cy="5797798"/>
          </a:xfrm>
          <a:prstGeom prst="rect">
            <a:avLst/>
          </a:prstGeom>
        </p:spPr>
      </p:pic>
      <p:pic>
        <p:nvPicPr>
          <p:cNvPr id="5" name="図 4"/>
          <p:cNvPicPr>
            <a:picLocks noChangeAspect="1"/>
          </p:cNvPicPr>
          <p:nvPr/>
        </p:nvPicPr>
        <p:blipFill>
          <a:blip r:embed="rId3"/>
          <a:stretch>
            <a:fillRect/>
          </a:stretch>
        </p:blipFill>
        <p:spPr>
          <a:xfrm>
            <a:off x="6224264" y="829250"/>
            <a:ext cx="5663675" cy="5797798"/>
          </a:xfrm>
          <a:prstGeom prst="rect">
            <a:avLst/>
          </a:prstGeom>
        </p:spPr>
      </p:pic>
    </p:spTree>
    <p:extLst>
      <p:ext uri="{BB962C8B-B14F-4D97-AF65-F5344CB8AC3E}">
        <p14:creationId xmlns:p14="http://schemas.microsoft.com/office/powerpoint/2010/main" val="2920669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2930</Words>
  <Application>Microsoft Office PowerPoint</Application>
  <PresentationFormat>ワイド画面</PresentationFormat>
  <Paragraphs>456</Paragraphs>
  <Slides>23</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Meiryo UI</vt:lpstr>
      <vt:lpstr>UD デジタル 教科書体 NK-B</vt:lpstr>
      <vt:lpstr>UD デジタル 教科書体 NP-B</vt:lpstr>
      <vt:lpstr>游ゴシック</vt:lpstr>
      <vt:lpstr>游ゴシック Light</vt:lpstr>
      <vt:lpstr>游明朝</vt:lpstr>
      <vt:lpstr>Arial</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寶來　徳子</dc:creator>
  <cp:lastModifiedBy>周藤　英</cp:lastModifiedBy>
  <cp:revision>662</cp:revision>
  <cp:lastPrinted>2020-12-03T07:17:22Z</cp:lastPrinted>
  <dcterms:created xsi:type="dcterms:W3CDTF">2020-08-11T02:27:27Z</dcterms:created>
  <dcterms:modified xsi:type="dcterms:W3CDTF">2020-12-03T08:49:31Z</dcterms:modified>
</cp:coreProperties>
</file>