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5"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工藤　育久" initials="工藤　育久" lastIdx="1" clrIdx="0">
    <p:extLst>
      <p:ext uri="{19B8F6BF-5375-455C-9EA6-DF929625EA0E}">
        <p15:presenceInfo xmlns:p15="http://schemas.microsoft.com/office/powerpoint/2012/main" userId="S-1-5-21-161959346-1900351369-444732941-2243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7FAC"/>
    <a:srgbClr val="00A4DE"/>
    <a:srgbClr val="0094C8"/>
    <a:srgbClr val="5B9BD5"/>
    <a:srgbClr val="003399"/>
    <a:srgbClr val="2F7D49"/>
    <a:srgbClr val="309060"/>
    <a:srgbClr val="339966"/>
    <a:srgbClr val="33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3D025BE-EE50-483D-A57B-9EE687D94572}" type="datetimeFigureOut">
              <a:rPr kumimoji="1" lang="ja-JP" altLang="en-US" smtClean="0"/>
              <a:t>2020/11/24</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FD847D0-5A4D-4F3B-9FCE-1FC16595C5B3}" type="slidenum">
              <a:rPr kumimoji="1" lang="ja-JP" altLang="en-US" smtClean="0"/>
              <a:t>‹#›</a:t>
            </a:fld>
            <a:endParaRPr kumimoji="1" lang="ja-JP" altLang="en-US"/>
          </a:p>
        </p:txBody>
      </p:sp>
    </p:spTree>
    <p:extLst>
      <p:ext uri="{BB962C8B-B14F-4D97-AF65-F5344CB8AC3E}">
        <p14:creationId xmlns:p14="http://schemas.microsoft.com/office/powerpoint/2010/main" val="14739580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0"/>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7276310-7E59-4572-9BCD-585A139A12F7}" type="datetime1">
              <a:rPr kumimoji="1" lang="ja-JP" altLang="en-US" smtClean="0"/>
              <a:t>2020/11/24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C72D39-982D-4AED-95F3-59058D64AEFE}" type="slidenum">
              <a:rPr kumimoji="1" lang="ja-JP" altLang="en-US" smtClean="0"/>
              <a:t>‹#›</a:t>
            </a:fld>
            <a:endParaRPr kumimoji="1" lang="ja-JP" altLang="en-US"/>
          </a:p>
        </p:txBody>
      </p:sp>
    </p:spTree>
    <p:extLst>
      <p:ext uri="{BB962C8B-B14F-4D97-AF65-F5344CB8AC3E}">
        <p14:creationId xmlns:p14="http://schemas.microsoft.com/office/powerpoint/2010/main" val="4281498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09D73A7-9F26-4D49-A7D1-B0C78AE62F5E}" type="datetime1">
              <a:rPr kumimoji="1" lang="ja-JP" altLang="en-US" smtClean="0"/>
              <a:t>2020/11/24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C72D39-982D-4AED-95F3-59058D64AEFE}" type="slidenum">
              <a:rPr kumimoji="1" lang="ja-JP" altLang="en-US" smtClean="0"/>
              <a:t>‹#›</a:t>
            </a:fld>
            <a:endParaRPr kumimoji="1" lang="ja-JP" altLang="en-US"/>
          </a:p>
        </p:txBody>
      </p:sp>
    </p:spTree>
    <p:extLst>
      <p:ext uri="{BB962C8B-B14F-4D97-AF65-F5344CB8AC3E}">
        <p14:creationId xmlns:p14="http://schemas.microsoft.com/office/powerpoint/2010/main" val="3582407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899"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199"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01B9B94-914D-4396-B25E-CCC04C8272A9}" type="datetime1">
              <a:rPr kumimoji="1" lang="ja-JP" altLang="en-US" smtClean="0"/>
              <a:t>2020/11/24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C72D39-982D-4AED-95F3-59058D64AEFE}" type="slidenum">
              <a:rPr kumimoji="1" lang="ja-JP" altLang="en-US" smtClean="0"/>
              <a:t>‹#›</a:t>
            </a:fld>
            <a:endParaRPr kumimoji="1" lang="ja-JP" altLang="en-US"/>
          </a:p>
        </p:txBody>
      </p:sp>
    </p:spTree>
    <p:extLst>
      <p:ext uri="{BB962C8B-B14F-4D97-AF65-F5344CB8AC3E}">
        <p14:creationId xmlns:p14="http://schemas.microsoft.com/office/powerpoint/2010/main" val="2554489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F9E4A2E-5914-4562-BAE9-2644A5FAD01B}" type="datetime1">
              <a:rPr kumimoji="1" lang="ja-JP" altLang="en-US" smtClean="0"/>
              <a:t>2020/11/24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C72D39-982D-4AED-95F3-59058D64AEFE}" type="slidenum">
              <a:rPr kumimoji="1" lang="ja-JP" altLang="en-US" smtClean="0"/>
              <a:t>‹#›</a:t>
            </a:fld>
            <a:endParaRPr kumimoji="1" lang="ja-JP" altLang="en-US"/>
          </a:p>
        </p:txBody>
      </p:sp>
    </p:spTree>
    <p:extLst>
      <p:ext uri="{BB962C8B-B14F-4D97-AF65-F5344CB8AC3E}">
        <p14:creationId xmlns:p14="http://schemas.microsoft.com/office/powerpoint/2010/main" val="3244371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2"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0">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9C69AA4-0984-4B2A-A960-7706259B487A}" type="datetime1">
              <a:rPr kumimoji="1" lang="ja-JP" altLang="en-US" smtClean="0"/>
              <a:t>2020/11/24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C72D39-982D-4AED-95F3-59058D64AEFE}" type="slidenum">
              <a:rPr kumimoji="1" lang="ja-JP" altLang="en-US" smtClean="0"/>
              <a:t>‹#›</a:t>
            </a:fld>
            <a:endParaRPr kumimoji="1" lang="ja-JP" altLang="en-US"/>
          </a:p>
        </p:txBody>
      </p:sp>
    </p:spTree>
    <p:extLst>
      <p:ext uri="{BB962C8B-B14F-4D97-AF65-F5344CB8AC3E}">
        <p14:creationId xmlns:p14="http://schemas.microsoft.com/office/powerpoint/2010/main" val="3571652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1"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1"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8CA5C3F-D4B1-4F85-ABC0-6166458C86A4}" type="datetime1">
              <a:rPr kumimoji="1" lang="ja-JP" altLang="en-US" smtClean="0"/>
              <a:t>2020/11/24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C72D39-982D-4AED-95F3-59058D64AEFE}" type="slidenum">
              <a:rPr kumimoji="1" lang="ja-JP" altLang="en-US" smtClean="0"/>
              <a:t>‹#›</a:t>
            </a:fld>
            <a:endParaRPr kumimoji="1" lang="ja-JP" altLang="en-US"/>
          </a:p>
        </p:txBody>
      </p:sp>
    </p:spTree>
    <p:extLst>
      <p:ext uri="{BB962C8B-B14F-4D97-AF65-F5344CB8AC3E}">
        <p14:creationId xmlns:p14="http://schemas.microsoft.com/office/powerpoint/2010/main" val="2839764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9"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9" y="1681163"/>
            <a:ext cx="5157787" cy="823912"/>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9" y="2505076"/>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2" y="1681163"/>
            <a:ext cx="5183188" cy="823912"/>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2" y="2505076"/>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E7872C7-650C-4F62-A716-71BBCC3577E0}" type="datetime1">
              <a:rPr kumimoji="1" lang="ja-JP" altLang="en-US" smtClean="0"/>
              <a:t>2020/11/24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5C72D39-982D-4AED-95F3-59058D64AEFE}" type="slidenum">
              <a:rPr kumimoji="1" lang="ja-JP" altLang="en-US" smtClean="0"/>
              <a:t>‹#›</a:t>
            </a:fld>
            <a:endParaRPr kumimoji="1" lang="ja-JP" altLang="en-US"/>
          </a:p>
        </p:txBody>
      </p:sp>
    </p:spTree>
    <p:extLst>
      <p:ext uri="{BB962C8B-B14F-4D97-AF65-F5344CB8AC3E}">
        <p14:creationId xmlns:p14="http://schemas.microsoft.com/office/powerpoint/2010/main" val="3107516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983BDFF-7DE9-45EF-B114-10ACFD33386E}" type="datetime1">
              <a:rPr kumimoji="1" lang="ja-JP" altLang="en-US" smtClean="0"/>
              <a:t>2020/11/24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5C72D39-982D-4AED-95F3-59058D64AEFE}" type="slidenum">
              <a:rPr kumimoji="1" lang="ja-JP" altLang="en-US" smtClean="0"/>
              <a:t>‹#›</a:t>
            </a:fld>
            <a:endParaRPr kumimoji="1" lang="ja-JP" altLang="en-US"/>
          </a:p>
        </p:txBody>
      </p:sp>
    </p:spTree>
    <p:extLst>
      <p:ext uri="{BB962C8B-B14F-4D97-AF65-F5344CB8AC3E}">
        <p14:creationId xmlns:p14="http://schemas.microsoft.com/office/powerpoint/2010/main" val="871559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BFD8365-F50C-484F-BEEE-7682F9873C88}" type="datetime1">
              <a:rPr kumimoji="1" lang="ja-JP" altLang="en-US" smtClean="0"/>
              <a:t>2020/11/24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5C72D39-982D-4AED-95F3-59058D64AEFE}" type="slidenum">
              <a:rPr kumimoji="1" lang="ja-JP" altLang="en-US" smtClean="0"/>
              <a:t>‹#›</a:t>
            </a:fld>
            <a:endParaRPr kumimoji="1" lang="ja-JP" altLang="en-US"/>
          </a:p>
        </p:txBody>
      </p:sp>
    </p:spTree>
    <p:extLst>
      <p:ext uri="{BB962C8B-B14F-4D97-AF65-F5344CB8AC3E}">
        <p14:creationId xmlns:p14="http://schemas.microsoft.com/office/powerpoint/2010/main" val="1049481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90" y="457200"/>
            <a:ext cx="3932236"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0"/>
            </a:lvl2pPr>
            <a:lvl3pPr marL="914411" indent="0">
              <a:buNone/>
              <a:defRPr sz="1200"/>
            </a:lvl3pPr>
            <a:lvl4pPr marL="1371617" indent="0">
              <a:buNone/>
              <a:defRPr sz="1000"/>
            </a:lvl4pPr>
            <a:lvl5pPr marL="1828823" indent="0">
              <a:buNone/>
              <a:defRPr sz="1000"/>
            </a:lvl5pPr>
            <a:lvl6pPr marL="2286029" indent="0">
              <a:buNone/>
              <a:defRPr sz="1000"/>
            </a:lvl6pPr>
            <a:lvl7pPr marL="2743234" indent="0">
              <a:buNone/>
              <a:defRPr sz="1000"/>
            </a:lvl7pPr>
            <a:lvl8pPr marL="3200440" indent="0">
              <a:buNone/>
              <a:defRPr sz="1000"/>
            </a:lvl8pPr>
            <a:lvl9pPr marL="3657646"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D9C6CF4-374C-45AE-98CE-72BE49CFF32F}" type="datetime1">
              <a:rPr kumimoji="1" lang="ja-JP" altLang="en-US" smtClean="0"/>
              <a:t>2020/11/24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C72D39-982D-4AED-95F3-59058D64AEFE}" type="slidenum">
              <a:rPr kumimoji="1" lang="ja-JP" altLang="en-US" smtClean="0"/>
              <a:t>‹#›</a:t>
            </a:fld>
            <a:endParaRPr kumimoji="1" lang="ja-JP" altLang="en-US"/>
          </a:p>
        </p:txBody>
      </p:sp>
    </p:spTree>
    <p:extLst>
      <p:ext uri="{BB962C8B-B14F-4D97-AF65-F5344CB8AC3E}">
        <p14:creationId xmlns:p14="http://schemas.microsoft.com/office/powerpoint/2010/main" val="2840232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90" y="457200"/>
            <a:ext cx="3932236"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1"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0"/>
            </a:lvl2pPr>
            <a:lvl3pPr marL="914411" indent="0">
              <a:buNone/>
              <a:defRPr sz="1200"/>
            </a:lvl3pPr>
            <a:lvl4pPr marL="1371617" indent="0">
              <a:buNone/>
              <a:defRPr sz="1000"/>
            </a:lvl4pPr>
            <a:lvl5pPr marL="1828823" indent="0">
              <a:buNone/>
              <a:defRPr sz="1000"/>
            </a:lvl5pPr>
            <a:lvl6pPr marL="2286029" indent="0">
              <a:buNone/>
              <a:defRPr sz="1000"/>
            </a:lvl6pPr>
            <a:lvl7pPr marL="2743234" indent="0">
              <a:buNone/>
              <a:defRPr sz="1000"/>
            </a:lvl7pPr>
            <a:lvl8pPr marL="3200440" indent="0">
              <a:buNone/>
              <a:defRPr sz="1000"/>
            </a:lvl8pPr>
            <a:lvl9pPr marL="3657646"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073ABBC-F2D1-4D45-987D-D048095FC158}" type="datetime1">
              <a:rPr kumimoji="1" lang="ja-JP" altLang="en-US" smtClean="0"/>
              <a:t>2020/11/24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C72D39-982D-4AED-95F3-59058D64AEFE}" type="slidenum">
              <a:rPr kumimoji="1" lang="ja-JP" altLang="en-US" smtClean="0"/>
              <a:t>‹#›</a:t>
            </a:fld>
            <a:endParaRPr kumimoji="1" lang="ja-JP" altLang="en-US"/>
          </a:p>
        </p:txBody>
      </p:sp>
    </p:spTree>
    <p:extLst>
      <p:ext uri="{BB962C8B-B14F-4D97-AF65-F5344CB8AC3E}">
        <p14:creationId xmlns:p14="http://schemas.microsoft.com/office/powerpoint/2010/main" val="565153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0071A0-C394-49FF-9FD1-7776E7E8BDD8}" type="datetime1">
              <a:rPr kumimoji="1" lang="ja-JP" altLang="en-US" smtClean="0"/>
              <a:t>2020/11/24</a:t>
            </a:fld>
            <a:endParaRPr kumimoji="1" lang="ja-JP" altLang="en-US"/>
          </a:p>
        </p:txBody>
      </p:sp>
      <p:sp>
        <p:nvSpPr>
          <p:cNvPr id="5" name="フッター プレースホルダー 4"/>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C72D39-982D-4AED-95F3-59058D64AEFE}" type="slidenum">
              <a:rPr kumimoji="1" lang="ja-JP" altLang="en-US" smtClean="0"/>
              <a:t>‹#›</a:t>
            </a:fld>
            <a:endParaRPr kumimoji="1" lang="ja-JP" altLang="en-US"/>
          </a:p>
        </p:txBody>
      </p:sp>
    </p:spTree>
    <p:extLst>
      <p:ext uri="{BB962C8B-B14F-4D97-AF65-F5344CB8AC3E}">
        <p14:creationId xmlns:p14="http://schemas.microsoft.com/office/powerpoint/2010/main" val="312958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11"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3" indent="-228603" algn="l" defTabSz="914411"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8" indent="-228603" algn="l" defTabSz="914411"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14" indent="-228603" algn="l" defTabSz="914411"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20" indent="-228603" algn="l" defTabSz="914411"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26" indent="-228603" algn="l" defTabSz="914411"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32" indent="-228603" algn="l" defTabSz="914411"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37" indent="-228603" algn="l" defTabSz="914411"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43" indent="-228603" algn="l" defTabSz="914411"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48" indent="-228603" algn="l" defTabSz="914411"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11" rtl="0" eaLnBrk="1" latinLnBrk="0" hangingPunct="1">
        <a:defRPr kumimoji="1" sz="1800" kern="1200">
          <a:solidFill>
            <a:schemeClr val="tx1"/>
          </a:solidFill>
          <a:latin typeface="+mn-lt"/>
          <a:ea typeface="+mn-ea"/>
          <a:cs typeface="+mn-cs"/>
        </a:defRPr>
      </a:lvl1pPr>
      <a:lvl2pPr marL="457206" algn="l" defTabSz="914411" rtl="0" eaLnBrk="1" latinLnBrk="0" hangingPunct="1">
        <a:defRPr kumimoji="1" sz="1800" kern="1200">
          <a:solidFill>
            <a:schemeClr val="tx1"/>
          </a:solidFill>
          <a:latin typeface="+mn-lt"/>
          <a:ea typeface="+mn-ea"/>
          <a:cs typeface="+mn-cs"/>
        </a:defRPr>
      </a:lvl2pPr>
      <a:lvl3pPr marL="914411" algn="l" defTabSz="914411" rtl="0" eaLnBrk="1" latinLnBrk="0" hangingPunct="1">
        <a:defRPr kumimoji="1" sz="1800" kern="1200">
          <a:solidFill>
            <a:schemeClr val="tx1"/>
          </a:solidFill>
          <a:latin typeface="+mn-lt"/>
          <a:ea typeface="+mn-ea"/>
          <a:cs typeface="+mn-cs"/>
        </a:defRPr>
      </a:lvl3pPr>
      <a:lvl4pPr marL="1371617" algn="l" defTabSz="914411" rtl="0" eaLnBrk="1" latinLnBrk="0" hangingPunct="1">
        <a:defRPr kumimoji="1" sz="1800" kern="1200">
          <a:solidFill>
            <a:schemeClr val="tx1"/>
          </a:solidFill>
          <a:latin typeface="+mn-lt"/>
          <a:ea typeface="+mn-ea"/>
          <a:cs typeface="+mn-cs"/>
        </a:defRPr>
      </a:lvl4pPr>
      <a:lvl5pPr marL="1828823" algn="l" defTabSz="914411" rtl="0" eaLnBrk="1" latinLnBrk="0" hangingPunct="1">
        <a:defRPr kumimoji="1" sz="1800" kern="1200">
          <a:solidFill>
            <a:schemeClr val="tx1"/>
          </a:solidFill>
          <a:latin typeface="+mn-lt"/>
          <a:ea typeface="+mn-ea"/>
          <a:cs typeface="+mn-cs"/>
        </a:defRPr>
      </a:lvl5pPr>
      <a:lvl6pPr marL="2286029" algn="l" defTabSz="914411" rtl="0" eaLnBrk="1" latinLnBrk="0" hangingPunct="1">
        <a:defRPr kumimoji="1" sz="1800" kern="1200">
          <a:solidFill>
            <a:schemeClr val="tx1"/>
          </a:solidFill>
          <a:latin typeface="+mn-lt"/>
          <a:ea typeface="+mn-ea"/>
          <a:cs typeface="+mn-cs"/>
        </a:defRPr>
      </a:lvl6pPr>
      <a:lvl7pPr marL="2743234" algn="l" defTabSz="914411" rtl="0" eaLnBrk="1" latinLnBrk="0" hangingPunct="1">
        <a:defRPr kumimoji="1" sz="1800" kern="1200">
          <a:solidFill>
            <a:schemeClr val="tx1"/>
          </a:solidFill>
          <a:latin typeface="+mn-lt"/>
          <a:ea typeface="+mn-ea"/>
          <a:cs typeface="+mn-cs"/>
        </a:defRPr>
      </a:lvl7pPr>
      <a:lvl8pPr marL="3200440" algn="l" defTabSz="914411" rtl="0" eaLnBrk="1" latinLnBrk="0" hangingPunct="1">
        <a:defRPr kumimoji="1" sz="1800" kern="1200">
          <a:solidFill>
            <a:schemeClr val="tx1"/>
          </a:solidFill>
          <a:latin typeface="+mn-lt"/>
          <a:ea typeface="+mn-ea"/>
          <a:cs typeface="+mn-cs"/>
        </a:defRPr>
      </a:lvl8pPr>
      <a:lvl9pPr marL="3657646" algn="l" defTabSz="914411"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0"/>
            <a:ext cx="12195770" cy="504000"/>
          </a:xfrm>
          <a:prstGeom prst="rect">
            <a:avLst/>
          </a:prstGeom>
          <a:solidFill>
            <a:srgbClr val="007FA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smtClean="0">
                <a:solidFill>
                  <a:schemeClr val="bg1"/>
                </a:solidFill>
                <a:latin typeface="UD デジタル 教科書体 NK-B" panose="02020700000000000000" pitchFamily="18" charset="-128"/>
                <a:ea typeface="UD デジタル 教科書体 NK-B" panose="02020700000000000000" pitchFamily="18" charset="-128"/>
              </a:rPr>
              <a:t>Go</a:t>
            </a:r>
            <a:r>
              <a:rPr lang="ja-JP" altLang="en-US" sz="2000" b="1" dirty="0" smtClean="0">
                <a:solidFill>
                  <a:schemeClr val="bg1"/>
                </a:solidFill>
                <a:latin typeface="UD デジタル 教科書体 NK-B" panose="02020700000000000000" pitchFamily="18" charset="-128"/>
                <a:ea typeface="UD デジタル 教科書体 NK-B" panose="02020700000000000000" pitchFamily="18" charset="-128"/>
              </a:rPr>
              <a:t>　</a:t>
            </a:r>
            <a:r>
              <a:rPr lang="en-US" altLang="ja-JP" sz="2000" b="1" dirty="0" smtClean="0">
                <a:solidFill>
                  <a:schemeClr val="bg1"/>
                </a:solidFill>
                <a:latin typeface="UD デジタル 教科書体 NK-B" panose="02020700000000000000" pitchFamily="18" charset="-128"/>
                <a:ea typeface="UD デジタル 教科書体 NK-B" panose="02020700000000000000" pitchFamily="18" charset="-128"/>
              </a:rPr>
              <a:t>To</a:t>
            </a:r>
            <a:r>
              <a:rPr lang="ja-JP" altLang="en-US" sz="2000" b="1" dirty="0" smtClean="0">
                <a:solidFill>
                  <a:schemeClr val="bg1"/>
                </a:solidFill>
                <a:latin typeface="UD デジタル 教科書体 NK-B" panose="02020700000000000000" pitchFamily="18" charset="-128"/>
                <a:ea typeface="UD デジタル 教科書体 NK-B" panose="02020700000000000000" pitchFamily="18" charset="-128"/>
              </a:rPr>
              <a:t>　</a:t>
            </a:r>
            <a:r>
              <a:rPr lang="ja-JP" altLang="en-US" sz="2000" b="1" dirty="0">
                <a:solidFill>
                  <a:schemeClr val="bg1"/>
                </a:solidFill>
                <a:latin typeface="UD デジタル 教科書体 NK-B" panose="02020700000000000000" pitchFamily="18" charset="-128"/>
                <a:ea typeface="UD デジタル 教科書体 NK-B" panose="02020700000000000000" pitchFamily="18" charset="-128"/>
              </a:rPr>
              <a:t>キャンペーン、少人数利用</a:t>
            </a:r>
            <a:r>
              <a:rPr lang="ja-JP" altLang="en-US" sz="2000" b="1" dirty="0" smtClean="0">
                <a:solidFill>
                  <a:schemeClr val="bg1"/>
                </a:solidFill>
                <a:latin typeface="UD デジタル 教科書体 NK-B" panose="02020700000000000000" pitchFamily="18" charset="-128"/>
                <a:ea typeface="UD デジタル 教科書体 NK-B" panose="02020700000000000000" pitchFamily="18" charset="-128"/>
              </a:rPr>
              <a:t>・飲食店応援キャンペーン事業への対応</a:t>
            </a:r>
            <a:endParaRPr lang="ja-JP" altLang="en-US" sz="2000" b="1"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43" name="テキスト ボックス 42"/>
          <p:cNvSpPr txBox="1"/>
          <p:nvPr/>
        </p:nvSpPr>
        <p:spPr>
          <a:xfrm>
            <a:off x="10788604" y="65046"/>
            <a:ext cx="1337117" cy="369332"/>
          </a:xfrm>
          <a:prstGeom prst="rect">
            <a:avLst/>
          </a:prstGeom>
          <a:solidFill>
            <a:schemeClr val="bg1"/>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資料２－３</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graphicFrame>
        <p:nvGraphicFramePr>
          <p:cNvPr id="4" name="表 3"/>
          <p:cNvGraphicFramePr>
            <a:graphicFrameLocks noGrp="1"/>
          </p:cNvGraphicFramePr>
          <p:nvPr>
            <p:extLst>
              <p:ext uri="{D42A27DB-BD31-4B8C-83A1-F6EECF244321}">
                <p14:modId xmlns:p14="http://schemas.microsoft.com/office/powerpoint/2010/main" val="882061617"/>
              </p:ext>
            </p:extLst>
          </p:nvPr>
        </p:nvGraphicFramePr>
        <p:xfrm>
          <a:off x="62508" y="560575"/>
          <a:ext cx="12063213" cy="6200833"/>
        </p:xfrm>
        <a:graphic>
          <a:graphicData uri="http://schemas.openxmlformats.org/drawingml/2006/table">
            <a:tbl>
              <a:tblPr firstRow="1" bandRow="1">
                <a:tableStyleId>{5C22544A-7EE6-4342-B048-85BDC9FD1C3A}</a:tableStyleId>
              </a:tblPr>
              <a:tblGrid>
                <a:gridCol w="1585988">
                  <a:extLst>
                    <a:ext uri="{9D8B030D-6E8A-4147-A177-3AD203B41FA5}">
                      <a16:colId xmlns:a16="http://schemas.microsoft.com/office/drawing/2014/main" val="3795075725"/>
                    </a:ext>
                  </a:extLst>
                </a:gridCol>
                <a:gridCol w="1880315">
                  <a:extLst>
                    <a:ext uri="{9D8B030D-6E8A-4147-A177-3AD203B41FA5}">
                      <a16:colId xmlns:a16="http://schemas.microsoft.com/office/drawing/2014/main" val="2034478496"/>
                    </a:ext>
                  </a:extLst>
                </a:gridCol>
                <a:gridCol w="3193961">
                  <a:extLst>
                    <a:ext uri="{9D8B030D-6E8A-4147-A177-3AD203B41FA5}">
                      <a16:colId xmlns:a16="http://schemas.microsoft.com/office/drawing/2014/main" val="951740228"/>
                    </a:ext>
                  </a:extLst>
                </a:gridCol>
                <a:gridCol w="5402949">
                  <a:extLst>
                    <a:ext uri="{9D8B030D-6E8A-4147-A177-3AD203B41FA5}">
                      <a16:colId xmlns:a16="http://schemas.microsoft.com/office/drawing/2014/main" val="2993936950"/>
                    </a:ext>
                  </a:extLst>
                </a:gridCol>
              </a:tblGrid>
              <a:tr h="397930">
                <a:tc>
                  <a:txBody>
                    <a:bodyPr/>
                    <a:lstStyle/>
                    <a:p>
                      <a:pPr algn="ctr"/>
                      <a:r>
                        <a:rPr kumimoji="1" lang="ja-JP" altLang="en-US" sz="1600" dirty="0" smtClean="0">
                          <a:latin typeface="UD デジタル 教科書体 NK-R" panose="02020400000000000000" pitchFamily="18" charset="-128"/>
                          <a:ea typeface="UD デジタル 教科書体 NK-R" panose="02020400000000000000" pitchFamily="18" charset="-128"/>
                        </a:rPr>
                        <a:t>キャンペーン名</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kumimoji="1" lang="ja-JP" altLang="en-US" sz="1600" dirty="0" smtClean="0">
                          <a:latin typeface="UD デジタル 教科書体 NK-R" panose="02020400000000000000" pitchFamily="18" charset="-128"/>
                          <a:ea typeface="UD デジタル 教科書体 NK-R" panose="02020400000000000000" pitchFamily="18" charset="-128"/>
                        </a:rPr>
                        <a:t>実施期間</a:t>
                      </a:r>
                      <a:endParaRPr kumimoji="1" lang="en-US" altLang="ja-JP" sz="1600" dirty="0" smtClean="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600" dirty="0" smtClean="0">
                          <a:latin typeface="UD デジタル 教科書体 NK-R" panose="02020400000000000000" pitchFamily="18" charset="-128"/>
                          <a:ea typeface="UD デジタル 教科書体 NK-R" panose="02020400000000000000" pitchFamily="18" charset="-128"/>
                        </a:rPr>
                        <a:t>概要</a:t>
                      </a:r>
                      <a:endParaRPr kumimoji="1" lang="en-US" altLang="ja-JP" sz="1600" dirty="0" smtClean="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400" dirty="0" smtClean="0">
                          <a:latin typeface="UD デジタル 教科書体 NK-R" panose="02020400000000000000" pitchFamily="18" charset="-128"/>
                          <a:ea typeface="UD デジタル 教科書体 NK-R" panose="02020400000000000000" pitchFamily="18" charset="-128"/>
                        </a:rPr>
                        <a:t>府の対応</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3452065260"/>
                  </a:ext>
                </a:extLst>
              </a:tr>
              <a:tr h="1887060">
                <a:tc>
                  <a:txBody>
                    <a:bodyPr/>
                    <a:lstStyle/>
                    <a:p>
                      <a:pPr algn="ctr"/>
                      <a:r>
                        <a:rPr kumimoji="1" lang="en-US" altLang="ja-JP" sz="1200" dirty="0" smtClean="0">
                          <a:latin typeface="UD デジタル 教科書体 NK-R" panose="02020400000000000000" pitchFamily="18" charset="-128"/>
                          <a:ea typeface="UD デジタル 教科書体 NK-R" panose="02020400000000000000" pitchFamily="18" charset="-128"/>
                        </a:rPr>
                        <a:t>Go</a:t>
                      </a:r>
                      <a:r>
                        <a:rPr kumimoji="1" lang="ja-JP" altLang="en-US" sz="1200" baseline="0" dirty="0" smtClean="0">
                          <a:latin typeface="UD デジタル 教科書体 NK-R" panose="02020400000000000000" pitchFamily="18" charset="-128"/>
                          <a:ea typeface="UD デジタル 教科書体 NK-R" panose="02020400000000000000" pitchFamily="18" charset="-128"/>
                        </a:rPr>
                        <a:t> </a:t>
                      </a:r>
                      <a:r>
                        <a:rPr kumimoji="1" lang="en-US" altLang="ja-JP" sz="1200" dirty="0" smtClean="0">
                          <a:latin typeface="UD デジタル 教科書体 NK-R" panose="02020400000000000000" pitchFamily="18" charset="-128"/>
                          <a:ea typeface="UD デジタル 教科書体 NK-R" panose="02020400000000000000" pitchFamily="18" charset="-128"/>
                        </a:rPr>
                        <a:t>To</a:t>
                      </a:r>
                      <a:r>
                        <a:rPr kumimoji="1" lang="ja-JP" altLang="en-US" sz="1200" dirty="0" smtClean="0">
                          <a:latin typeface="UD デジタル 教科書体 NK-R" panose="02020400000000000000" pitchFamily="18" charset="-128"/>
                          <a:ea typeface="UD デジタル 教科書体 NK-R" panose="02020400000000000000" pitchFamily="18" charset="-128"/>
                        </a:rPr>
                        <a:t>　トラベル</a:t>
                      </a: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1100" dirty="0" smtClean="0">
                          <a:latin typeface="UD デジタル 教科書体 NK-R" panose="02020400000000000000" pitchFamily="18" charset="-128"/>
                          <a:ea typeface="UD デジタル 教科書体 NK-R" panose="02020400000000000000" pitchFamily="18" charset="-128"/>
                        </a:rPr>
                        <a:t>2020</a:t>
                      </a:r>
                      <a:r>
                        <a:rPr kumimoji="1" lang="ja-JP" altLang="en-US" sz="1100" dirty="0" smtClean="0">
                          <a:latin typeface="UD デジタル 教科書体 NK-R" panose="02020400000000000000" pitchFamily="18" charset="-128"/>
                          <a:ea typeface="UD デジタル 教科書体 NK-R" panose="02020400000000000000" pitchFamily="18" charset="-128"/>
                        </a:rPr>
                        <a:t>年７月</a:t>
                      </a:r>
                      <a:r>
                        <a:rPr kumimoji="1" lang="en-US" altLang="ja-JP" sz="1100" dirty="0" smtClean="0">
                          <a:latin typeface="UD デジタル 教科書体 NK-R" panose="02020400000000000000" pitchFamily="18" charset="-128"/>
                          <a:ea typeface="UD デジタル 教科書体 NK-R" panose="02020400000000000000" pitchFamily="18" charset="-128"/>
                        </a:rPr>
                        <a:t>22</a:t>
                      </a:r>
                      <a:r>
                        <a:rPr kumimoji="1" lang="ja-JP" altLang="en-US" sz="1100" dirty="0" smtClean="0">
                          <a:latin typeface="UD デジタル 教科書体 NK-R" panose="02020400000000000000" pitchFamily="18" charset="-128"/>
                          <a:ea typeface="UD デジタル 教科書体 NK-R" panose="02020400000000000000" pitchFamily="18" charset="-128"/>
                        </a:rPr>
                        <a:t>日から</a:t>
                      </a:r>
                      <a:endParaRPr kumimoji="1" lang="en-US" altLang="ja-JP" sz="1100" dirty="0" smtClean="0">
                        <a:latin typeface="UD デジタル 教科書体 NK-R" panose="02020400000000000000" pitchFamily="18" charset="-128"/>
                        <a:ea typeface="UD デジタル 教科書体 NK-R" panose="02020400000000000000" pitchFamily="18" charset="-128"/>
                      </a:endParaRPr>
                    </a:p>
                    <a:p>
                      <a:pPr algn="ctr"/>
                      <a:r>
                        <a:rPr kumimoji="1" lang="en-US" altLang="ja-JP" sz="1100" dirty="0" smtClean="0">
                          <a:latin typeface="UD デジタル 教科書体 NK-R" panose="02020400000000000000" pitchFamily="18" charset="-128"/>
                          <a:ea typeface="UD デジタル 教科書体 NK-R" panose="02020400000000000000" pitchFamily="18" charset="-128"/>
                        </a:rPr>
                        <a:t>2021</a:t>
                      </a:r>
                      <a:r>
                        <a:rPr kumimoji="1" lang="ja-JP" altLang="en-US" sz="1100" dirty="0" smtClean="0">
                          <a:latin typeface="UD デジタル 教科書体 NK-R" panose="02020400000000000000" pitchFamily="18" charset="-128"/>
                          <a:ea typeface="UD デジタル 教科書体 NK-R" panose="02020400000000000000" pitchFamily="18" charset="-128"/>
                        </a:rPr>
                        <a:t>年２月１日まで</a:t>
                      </a:r>
                      <a:endParaRPr kumimoji="1" lang="en-US" altLang="ja-JP" sz="1100" dirty="0" smtClean="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○国内旅行を対象に宿泊・日帰り旅行</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　　代金の</a:t>
                      </a:r>
                      <a:r>
                        <a:rPr lang="en-US" altLang="ja-JP" sz="1100" dirty="0" smtClean="0">
                          <a:effectLst/>
                          <a:latin typeface="UD デジタル 教科書体 NK-R" panose="02020400000000000000" pitchFamily="18" charset="-128"/>
                          <a:ea typeface="UD デジタル 教科書体 NK-R" panose="02020400000000000000" pitchFamily="18" charset="-128"/>
                        </a:rPr>
                        <a:t>35</a:t>
                      </a:r>
                      <a:r>
                        <a:rPr lang="ja-JP" altLang="en-US" sz="1100" dirty="0" smtClean="0">
                          <a:effectLst/>
                          <a:latin typeface="UD デジタル 教科書体 NK-R" panose="02020400000000000000" pitchFamily="18" charset="-128"/>
                          <a:ea typeface="UD デジタル 教科書体 NK-R" panose="02020400000000000000" pitchFamily="18" charset="-128"/>
                        </a:rPr>
                        <a:t>％を割引</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　　　（７月</a:t>
                      </a:r>
                      <a:r>
                        <a:rPr lang="en-US" altLang="ja-JP" sz="1100" dirty="0" smtClean="0">
                          <a:effectLst/>
                          <a:latin typeface="UD デジタル 教科書体 NK-R" panose="02020400000000000000" pitchFamily="18" charset="-128"/>
                          <a:ea typeface="UD デジタル 教科書体 NK-R" panose="02020400000000000000" pitchFamily="18" charset="-128"/>
                        </a:rPr>
                        <a:t>22</a:t>
                      </a:r>
                      <a:r>
                        <a:rPr lang="ja-JP" altLang="en-US" sz="1100" dirty="0" smtClean="0">
                          <a:effectLst/>
                          <a:latin typeface="UD デジタル 教科書体 NK-R" panose="02020400000000000000" pitchFamily="18" charset="-128"/>
                          <a:ea typeface="UD デジタル 教科書体 NK-R" panose="02020400000000000000" pitchFamily="18" charset="-128"/>
                        </a:rPr>
                        <a:t>日から開始）</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○加えて、宿泊・日帰り旅行代金の１</a:t>
                      </a:r>
                      <a:r>
                        <a:rPr lang="en-US" altLang="ja-JP" sz="1100" dirty="0" smtClean="0">
                          <a:effectLst/>
                          <a:latin typeface="UD デジタル 教科書体 NK-R" panose="02020400000000000000" pitchFamily="18" charset="-128"/>
                          <a:ea typeface="UD デジタル 教科書体 NK-R" panose="02020400000000000000" pitchFamily="18" charset="-128"/>
                        </a:rPr>
                        <a:t>5</a:t>
                      </a:r>
                      <a:r>
                        <a:rPr lang="ja-JP" altLang="en-US" sz="1100" dirty="0" smtClean="0">
                          <a:effectLst/>
                          <a:latin typeface="UD デジタル 教科書体 NK-R" panose="02020400000000000000" pitchFamily="18" charset="-128"/>
                          <a:ea typeface="UD デジタル 教科書体 NK-R" panose="02020400000000000000" pitchFamily="18" charset="-128"/>
                        </a:rPr>
                        <a:t>％</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　　相当分の旅行先で使える地域共通</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　　クーポンを付与</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　　　（</a:t>
                      </a:r>
                      <a:r>
                        <a:rPr lang="en-US" altLang="ja-JP" sz="1100" dirty="0" smtClean="0">
                          <a:effectLst/>
                          <a:latin typeface="UD デジタル 教科書体 NK-R" panose="02020400000000000000" pitchFamily="18" charset="-128"/>
                          <a:ea typeface="UD デジタル 教科書体 NK-R" panose="02020400000000000000" pitchFamily="18" charset="-128"/>
                        </a:rPr>
                        <a:t>10</a:t>
                      </a:r>
                      <a:r>
                        <a:rPr lang="ja-JP" altLang="en-US" sz="1100" dirty="0" smtClean="0">
                          <a:effectLst/>
                          <a:latin typeface="UD デジタル 教科書体 NK-R" panose="02020400000000000000" pitchFamily="18" charset="-128"/>
                          <a:ea typeface="UD デジタル 教科書体 NK-R" panose="02020400000000000000" pitchFamily="18" charset="-128"/>
                        </a:rPr>
                        <a:t>月１日から開始）</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○支援額上限：１人１泊あたり２万円、日</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　　帰りは、１万円。利用回数の制限なし</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r"/>
                      <a:r>
                        <a:rPr lang="en-US" altLang="ja-JP" sz="1100" dirty="0" smtClean="0">
                          <a:effectLst/>
                          <a:latin typeface="UD デジタル 教科書体 NK-R" panose="02020400000000000000" pitchFamily="18" charset="-128"/>
                          <a:ea typeface="UD デジタル 教科書体 NK-R" panose="02020400000000000000" pitchFamily="18" charset="-128"/>
                        </a:rPr>
                        <a:t>【</a:t>
                      </a:r>
                      <a:r>
                        <a:rPr lang="ja-JP" altLang="en-US" sz="1100" dirty="0" smtClean="0">
                          <a:effectLst/>
                          <a:latin typeface="UD デジタル 教科書体 NK-R" panose="02020400000000000000" pitchFamily="18" charset="-128"/>
                          <a:ea typeface="UD デジタル 教科書体 NK-R" panose="02020400000000000000" pitchFamily="18" charset="-128"/>
                        </a:rPr>
                        <a:t>運営主体：国土交通省・観光庁</a:t>
                      </a:r>
                      <a:r>
                        <a:rPr lang="en-US" altLang="ja-JP" sz="1100" dirty="0" smtClean="0">
                          <a:effectLst/>
                          <a:latin typeface="UD デジタル 教科書体 NK-R" panose="02020400000000000000" pitchFamily="18" charset="-128"/>
                          <a:ea typeface="UD デジタル 教科書体 NK-R" panose="02020400000000000000" pitchFamily="18" charset="-128"/>
                        </a:rPr>
                        <a:t>】</a:t>
                      </a:r>
                    </a:p>
                  </a:txBody>
                  <a:tcPr anchor="ctr"/>
                </a:tc>
                <a:tc>
                  <a:txBody>
                    <a:bodyPr/>
                    <a:lstStyle/>
                    <a:p>
                      <a:pPr marL="0" marR="0" lvl="0" indent="0" algn="l" defTabSz="914411" rtl="0" eaLnBrk="1" fontAlgn="auto" latinLnBrk="0" hangingPunct="1">
                        <a:lnSpc>
                          <a:spcPct val="100000"/>
                        </a:lnSpc>
                        <a:spcBef>
                          <a:spcPts val="0"/>
                        </a:spcBef>
                        <a:spcAft>
                          <a:spcPts val="0"/>
                        </a:spcAft>
                        <a:buClrTx/>
                        <a:buSzTx/>
                        <a:buFontTx/>
                        <a:buNone/>
                        <a:tabLst/>
                        <a:defRPr/>
                      </a:pPr>
                      <a:r>
                        <a:rPr kumimoji="1" lang="en-US" altLang="ja-JP" sz="1600" b="1" dirty="0" smtClean="0">
                          <a:latin typeface="UD デジタル 教科書体 NK-B" panose="02020700000000000000" pitchFamily="18" charset="-128"/>
                          <a:ea typeface="UD デジタル 教科書体 NK-B" panose="02020700000000000000" pitchFamily="18" charset="-128"/>
                        </a:rPr>
                        <a:t>【</a:t>
                      </a:r>
                      <a:r>
                        <a:rPr kumimoji="1" lang="ja-JP" altLang="en-US" sz="1600" b="1" dirty="0" smtClean="0">
                          <a:latin typeface="UD デジタル 教科書体 NK-B" panose="02020700000000000000" pitchFamily="18" charset="-128"/>
                          <a:ea typeface="UD デジタル 教科書体 NK-B" panose="02020700000000000000" pitchFamily="18" charset="-128"/>
                        </a:rPr>
                        <a:t>国への要請</a:t>
                      </a:r>
                      <a:r>
                        <a:rPr kumimoji="1" lang="en-US" altLang="ja-JP" sz="1600" b="1" dirty="0" smtClean="0">
                          <a:latin typeface="UD デジタル 教科書体 NK-B" panose="02020700000000000000" pitchFamily="18" charset="-128"/>
                          <a:ea typeface="UD デジタル 教科書体 NK-B" panose="02020700000000000000" pitchFamily="18" charset="-128"/>
                        </a:rPr>
                        <a:t>】</a:t>
                      </a:r>
                      <a:r>
                        <a:rPr kumimoji="1" lang="ja-JP" altLang="en-US" sz="1600" b="1" dirty="0" smtClean="0">
                          <a:latin typeface="UD デジタル 教科書体 NK-B" panose="02020700000000000000" pitchFamily="18" charset="-128"/>
                          <a:ea typeface="UD デジタル 教科書体 NK-B" panose="02020700000000000000" pitchFamily="18" charset="-128"/>
                        </a:rPr>
                        <a:t>　</a:t>
                      </a:r>
                      <a:endParaRPr kumimoji="1" lang="en-US" altLang="ja-JP" sz="1600" b="1" dirty="0" smtClean="0">
                        <a:latin typeface="UD デジタル 教科書体 NK-B" panose="02020700000000000000" pitchFamily="18" charset="-128"/>
                        <a:ea typeface="UD デジタル 教科書体 NK-B" panose="02020700000000000000" pitchFamily="18" charset="-128"/>
                      </a:endParaRPr>
                    </a:p>
                    <a:p>
                      <a:pPr algn="l"/>
                      <a:r>
                        <a:rPr kumimoji="1" lang="ja-JP" altLang="en-US" sz="1400" b="1" dirty="0" smtClean="0">
                          <a:latin typeface="UD デジタル 教科書体 NK-B" panose="02020700000000000000" pitchFamily="18" charset="-128"/>
                          <a:ea typeface="UD デジタル 教科書体 NK-B" panose="02020700000000000000" pitchFamily="18" charset="-128"/>
                        </a:rPr>
                        <a:t>　</a:t>
                      </a:r>
                      <a:r>
                        <a:rPr kumimoji="1" lang="en-US" altLang="ja-JP" sz="1400" b="1" dirty="0" smtClean="0">
                          <a:latin typeface="UD デジタル 教科書体 NK-B" panose="02020700000000000000" pitchFamily="18" charset="-128"/>
                          <a:ea typeface="UD デジタル 教科書体 NK-B" panose="02020700000000000000" pitchFamily="18" charset="-128"/>
                        </a:rPr>
                        <a:t>『</a:t>
                      </a:r>
                      <a:r>
                        <a:rPr kumimoji="1" lang="ja-JP" altLang="en-US" sz="1400" b="1" dirty="0" smtClean="0">
                          <a:latin typeface="UD デジタル 教科書体 NK-B" panose="02020700000000000000" pitchFamily="18" charset="-128"/>
                          <a:ea typeface="UD デジタル 教科書体 NK-B" panose="02020700000000000000" pitchFamily="18" charset="-128"/>
                        </a:rPr>
                        <a:t>大阪市内の宿泊施設等での</a:t>
                      </a:r>
                      <a:r>
                        <a:rPr kumimoji="1" lang="en-US" altLang="ja-JP" sz="1400" b="1" dirty="0" err="1" smtClean="0">
                          <a:latin typeface="UD デジタル 教科書体 NK-B" panose="02020700000000000000" pitchFamily="18" charset="-128"/>
                          <a:ea typeface="UD デジタル 教科書体 NK-B" panose="02020700000000000000" pitchFamily="18" charset="-128"/>
                        </a:rPr>
                        <a:t>GoTo</a:t>
                      </a:r>
                      <a:r>
                        <a:rPr kumimoji="1" lang="ja-JP" altLang="en-US" sz="1400" b="1" dirty="0" smtClean="0">
                          <a:latin typeface="UD デジタル 教科書体 NK-B" panose="02020700000000000000" pitchFamily="18" charset="-128"/>
                          <a:ea typeface="UD デジタル 教科書体 NK-B" panose="02020700000000000000" pitchFamily="18" charset="-128"/>
                        </a:rPr>
                        <a:t>トラベル受け入れの一時停止</a:t>
                      </a:r>
                      <a:r>
                        <a:rPr kumimoji="1" lang="en-US" altLang="ja-JP" sz="1400" b="1" dirty="0" smtClean="0">
                          <a:latin typeface="UD デジタル 教科書体 NK-B" panose="02020700000000000000" pitchFamily="18" charset="-128"/>
                          <a:ea typeface="UD デジタル 教科書体 NK-B" panose="02020700000000000000" pitchFamily="18" charset="-128"/>
                        </a:rPr>
                        <a:t>』</a:t>
                      </a:r>
                      <a:endParaRPr kumimoji="1" lang="ja-JP" altLang="en-US" sz="1400" b="1" dirty="0">
                        <a:latin typeface="UD デジタル 教科書体 NK-B" panose="02020700000000000000" pitchFamily="18" charset="-128"/>
                        <a:ea typeface="UD デジタル 教科書体 NK-B" panose="02020700000000000000" pitchFamily="18" charset="-128"/>
                      </a:endParaRPr>
                    </a:p>
                  </a:txBody>
                  <a:tcPr anchor="ctr"/>
                </a:tc>
                <a:extLst>
                  <a:ext uri="{0D108BD9-81ED-4DB2-BD59-A6C34878D82A}">
                    <a16:rowId xmlns:a16="http://schemas.microsoft.com/office/drawing/2014/main" val="2701642280"/>
                  </a:ext>
                </a:extLst>
              </a:tr>
              <a:tr h="2272233">
                <a:tc>
                  <a:txBody>
                    <a:bodyPr/>
                    <a:lstStyle/>
                    <a:p>
                      <a:pPr algn="ctr"/>
                      <a:r>
                        <a:rPr kumimoji="1" lang="en-US" altLang="ja-JP" sz="1200" dirty="0" smtClean="0">
                          <a:latin typeface="UD デジタル 教科書体 NK-R" panose="02020400000000000000" pitchFamily="18" charset="-128"/>
                          <a:ea typeface="UD デジタル 教科書体 NK-R" panose="02020400000000000000" pitchFamily="18" charset="-128"/>
                        </a:rPr>
                        <a:t>Go</a:t>
                      </a:r>
                      <a:r>
                        <a:rPr kumimoji="1" lang="ja-JP" altLang="en-US" sz="1200" dirty="0" smtClean="0">
                          <a:latin typeface="UD デジタル 教科書体 NK-R" panose="02020400000000000000" pitchFamily="18" charset="-128"/>
                          <a:ea typeface="UD デジタル 教科書体 NK-R" panose="02020400000000000000" pitchFamily="18" charset="-128"/>
                        </a:rPr>
                        <a:t>　</a:t>
                      </a:r>
                      <a:r>
                        <a:rPr kumimoji="1" lang="en-US" altLang="ja-JP" sz="1200" dirty="0" smtClean="0">
                          <a:latin typeface="UD デジタル 教科書体 NK-R" panose="02020400000000000000" pitchFamily="18" charset="-128"/>
                          <a:ea typeface="UD デジタル 教科書体 NK-R" panose="02020400000000000000" pitchFamily="18" charset="-128"/>
                        </a:rPr>
                        <a:t>To</a:t>
                      </a:r>
                      <a:r>
                        <a:rPr kumimoji="1" lang="ja-JP" altLang="en-US" sz="1200" dirty="0" smtClean="0">
                          <a:latin typeface="UD デジタル 教科書体 NK-R" panose="02020400000000000000" pitchFamily="18" charset="-128"/>
                          <a:ea typeface="UD デジタル 教科書体 NK-R" panose="02020400000000000000" pitchFamily="18" charset="-128"/>
                        </a:rPr>
                        <a:t>　イート</a:t>
                      </a: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l"/>
                      <a:r>
                        <a:rPr kumimoji="1" lang="ja-JP" altLang="en-US" sz="1100" dirty="0" smtClean="0">
                          <a:latin typeface="UD デジタル 教科書体 NK-R" panose="02020400000000000000" pitchFamily="18" charset="-128"/>
                          <a:ea typeface="UD デジタル 教科書体 NK-R" panose="02020400000000000000" pitchFamily="18" charset="-128"/>
                        </a:rPr>
                        <a:t>（オンライン予約）</a:t>
                      </a:r>
                      <a:endParaRPr kumimoji="1" lang="en-US" altLang="ja-JP" sz="1100" dirty="0" smtClean="0">
                        <a:latin typeface="UD デジタル 教科書体 NK-R" panose="02020400000000000000" pitchFamily="18" charset="-128"/>
                        <a:ea typeface="UD デジタル 教科書体 NK-R" panose="02020400000000000000" pitchFamily="18" charset="-128"/>
                      </a:endParaRPr>
                    </a:p>
                    <a:p>
                      <a:pPr algn="ctr"/>
                      <a:r>
                        <a:rPr kumimoji="1" lang="en-US" altLang="ja-JP" sz="1100" dirty="0" smtClean="0">
                          <a:latin typeface="UD デジタル 教科書体 NK-R" panose="02020400000000000000" pitchFamily="18" charset="-128"/>
                          <a:ea typeface="UD デジタル 教科書体 NK-R" panose="02020400000000000000" pitchFamily="18" charset="-128"/>
                        </a:rPr>
                        <a:t>2020</a:t>
                      </a:r>
                      <a:r>
                        <a:rPr kumimoji="1" lang="ja-JP" altLang="en-US" sz="1100" dirty="0" smtClean="0">
                          <a:latin typeface="UD デジタル 教科書体 NK-R" panose="02020400000000000000" pitchFamily="18" charset="-128"/>
                          <a:ea typeface="UD デジタル 教科書体 NK-R" panose="02020400000000000000" pitchFamily="18" charset="-128"/>
                        </a:rPr>
                        <a:t>年</a:t>
                      </a:r>
                      <a:r>
                        <a:rPr kumimoji="1" lang="en-US" altLang="ja-JP" sz="1100" dirty="0" smtClean="0">
                          <a:latin typeface="UD デジタル 教科書体 NK-R" panose="02020400000000000000" pitchFamily="18" charset="-128"/>
                          <a:ea typeface="UD デジタル 教科書体 NK-R" panose="02020400000000000000" pitchFamily="18" charset="-128"/>
                        </a:rPr>
                        <a:t>10</a:t>
                      </a:r>
                      <a:r>
                        <a:rPr kumimoji="1" lang="ja-JP" altLang="en-US" sz="1100" dirty="0" smtClean="0">
                          <a:latin typeface="UD デジタル 教科書体 NK-R" panose="02020400000000000000" pitchFamily="18" charset="-128"/>
                          <a:ea typeface="UD デジタル 教科書体 NK-R" panose="02020400000000000000" pitchFamily="18" charset="-128"/>
                        </a:rPr>
                        <a:t>月</a:t>
                      </a:r>
                      <a:r>
                        <a:rPr kumimoji="1" lang="en-US" altLang="ja-JP" sz="1100" dirty="0" smtClean="0">
                          <a:latin typeface="UD デジタル 教科書体 NK-R" panose="02020400000000000000" pitchFamily="18" charset="-128"/>
                          <a:ea typeface="UD デジタル 教科書体 NK-R" panose="02020400000000000000" pitchFamily="18" charset="-128"/>
                        </a:rPr>
                        <a:t>1</a:t>
                      </a:r>
                      <a:r>
                        <a:rPr kumimoji="1" lang="ja-JP" altLang="en-US" sz="1100" dirty="0" smtClean="0">
                          <a:latin typeface="UD デジタル 教科書体 NK-R" panose="02020400000000000000" pitchFamily="18" charset="-128"/>
                          <a:ea typeface="UD デジタル 教科書体 NK-R" panose="02020400000000000000" pitchFamily="18" charset="-128"/>
                        </a:rPr>
                        <a:t>日から</a:t>
                      </a:r>
                      <a:endParaRPr kumimoji="1" lang="en-US" altLang="ja-JP" sz="1100" dirty="0" smtClean="0">
                        <a:latin typeface="UD デジタル 教科書体 NK-R" panose="02020400000000000000" pitchFamily="18" charset="-128"/>
                        <a:ea typeface="UD デジタル 教科書体 NK-R" panose="02020400000000000000" pitchFamily="18" charset="-128"/>
                      </a:endParaRPr>
                    </a:p>
                    <a:p>
                      <a:pPr algn="ctr"/>
                      <a:r>
                        <a:rPr kumimoji="1" lang="en-US" altLang="ja-JP" sz="1100" dirty="0" smtClean="0">
                          <a:latin typeface="UD デジタル 教科書体 NK-R" panose="02020400000000000000" pitchFamily="18" charset="-128"/>
                          <a:ea typeface="UD デジタル 教科書体 NK-R" panose="02020400000000000000" pitchFamily="18" charset="-128"/>
                        </a:rPr>
                        <a:t>2021</a:t>
                      </a:r>
                      <a:r>
                        <a:rPr kumimoji="1" lang="ja-JP" altLang="en-US" sz="1100" dirty="0" smtClean="0">
                          <a:latin typeface="UD デジタル 教科書体 NK-R" panose="02020400000000000000" pitchFamily="18" charset="-128"/>
                          <a:ea typeface="UD デジタル 教科書体 NK-R" panose="02020400000000000000" pitchFamily="18" charset="-128"/>
                        </a:rPr>
                        <a:t>年３月</a:t>
                      </a:r>
                      <a:r>
                        <a:rPr kumimoji="1" lang="en-US" altLang="ja-JP" sz="1100" dirty="0" smtClean="0">
                          <a:latin typeface="UD デジタル 教科書体 NK-R" panose="02020400000000000000" pitchFamily="18" charset="-128"/>
                          <a:ea typeface="UD デジタル 教科書体 NK-R" panose="02020400000000000000" pitchFamily="18" charset="-128"/>
                        </a:rPr>
                        <a:t>31</a:t>
                      </a:r>
                      <a:r>
                        <a:rPr kumimoji="1" lang="ja-JP" altLang="en-US" sz="1100" dirty="0" smtClean="0">
                          <a:latin typeface="UD デジタル 教科書体 NK-R" panose="02020400000000000000" pitchFamily="18" charset="-128"/>
                          <a:ea typeface="UD デジタル 教科書体 NK-R" panose="02020400000000000000" pitchFamily="18" charset="-128"/>
                        </a:rPr>
                        <a:t>日まで</a:t>
                      </a:r>
                      <a:endParaRPr kumimoji="1" lang="en-US" altLang="ja-JP" sz="1100" dirty="0" smtClean="0">
                        <a:latin typeface="UD デジタル 教科書体 NK-R" panose="02020400000000000000" pitchFamily="18" charset="-128"/>
                        <a:ea typeface="UD デジタル 教科書体 NK-R" panose="02020400000000000000" pitchFamily="18" charset="-128"/>
                      </a:endParaRPr>
                    </a:p>
                    <a:p>
                      <a:pPr algn="ctr"/>
                      <a:endParaRPr kumimoji="1" lang="en-US" altLang="ja-JP" sz="1100" dirty="0" smtClean="0">
                        <a:latin typeface="UD デジタル 教科書体 NK-R" panose="02020400000000000000" pitchFamily="18" charset="-128"/>
                        <a:ea typeface="UD デジタル 教科書体 NK-R" panose="02020400000000000000" pitchFamily="18" charset="-128"/>
                      </a:endParaRPr>
                    </a:p>
                    <a:p>
                      <a:pPr algn="l"/>
                      <a:r>
                        <a:rPr kumimoji="1" lang="ja-JP" altLang="en-US" sz="1100" dirty="0" smtClean="0">
                          <a:latin typeface="UD デジタル 教科書体 NK-R" panose="02020400000000000000" pitchFamily="18" charset="-128"/>
                          <a:ea typeface="UD デジタル 教科書体 NK-R" panose="02020400000000000000" pitchFamily="18" charset="-128"/>
                        </a:rPr>
                        <a:t>（食事券）</a:t>
                      </a:r>
                      <a:endParaRPr kumimoji="1" lang="en-US" altLang="ja-JP" sz="1100" dirty="0" smtClean="0">
                        <a:latin typeface="UD デジタル 教科書体 NK-R" panose="02020400000000000000" pitchFamily="18" charset="-128"/>
                        <a:ea typeface="UD デジタル 教科書体 NK-R" panose="02020400000000000000" pitchFamily="18" charset="-128"/>
                      </a:endParaRPr>
                    </a:p>
                    <a:p>
                      <a:pPr algn="l"/>
                      <a:r>
                        <a:rPr kumimoji="1" lang="ja-JP" altLang="en-US" sz="1100" dirty="0" smtClean="0">
                          <a:latin typeface="UD デジタル 教科書体 NK-R" panose="02020400000000000000" pitchFamily="18" charset="-128"/>
                          <a:ea typeface="UD デジタル 教科書体 NK-R" panose="02020400000000000000" pitchFamily="18" charset="-128"/>
                        </a:rPr>
                        <a:t>　　</a:t>
                      </a:r>
                      <a:r>
                        <a:rPr kumimoji="1" lang="en-US" altLang="ja-JP" sz="1100" dirty="0" smtClean="0">
                          <a:latin typeface="UD デジタル 教科書体 NK-R" panose="02020400000000000000" pitchFamily="18" charset="-128"/>
                          <a:ea typeface="UD デジタル 教科書体 NK-R" panose="02020400000000000000" pitchFamily="18" charset="-128"/>
                        </a:rPr>
                        <a:t>2020</a:t>
                      </a:r>
                      <a:r>
                        <a:rPr kumimoji="1" lang="ja-JP" altLang="en-US" sz="1100" dirty="0" smtClean="0">
                          <a:latin typeface="UD デジタル 教科書体 NK-R" panose="02020400000000000000" pitchFamily="18" charset="-128"/>
                          <a:ea typeface="UD デジタル 教科書体 NK-R" panose="02020400000000000000" pitchFamily="18" charset="-128"/>
                        </a:rPr>
                        <a:t>年</a:t>
                      </a:r>
                      <a:r>
                        <a:rPr kumimoji="1" lang="en-US" altLang="ja-JP" sz="1100" dirty="0" smtClean="0">
                          <a:latin typeface="UD デジタル 教科書体 NK-R" panose="02020400000000000000" pitchFamily="18" charset="-128"/>
                          <a:ea typeface="UD デジタル 教科書体 NK-R" panose="02020400000000000000" pitchFamily="18" charset="-128"/>
                        </a:rPr>
                        <a:t>10</a:t>
                      </a:r>
                      <a:r>
                        <a:rPr kumimoji="1" lang="ja-JP" altLang="en-US" sz="1100" dirty="0" smtClean="0">
                          <a:latin typeface="UD デジタル 教科書体 NK-R" panose="02020400000000000000" pitchFamily="18" charset="-128"/>
                          <a:ea typeface="UD デジタル 教科書体 NK-R" panose="02020400000000000000" pitchFamily="18" charset="-128"/>
                        </a:rPr>
                        <a:t>月</a:t>
                      </a:r>
                      <a:r>
                        <a:rPr kumimoji="1" lang="en-US" altLang="ja-JP" sz="1100" dirty="0" smtClean="0">
                          <a:latin typeface="UD デジタル 教科書体 NK-R" panose="02020400000000000000" pitchFamily="18" charset="-128"/>
                          <a:ea typeface="UD デジタル 教科書体 NK-R" panose="02020400000000000000" pitchFamily="18" charset="-128"/>
                        </a:rPr>
                        <a:t>14</a:t>
                      </a:r>
                      <a:r>
                        <a:rPr kumimoji="1" lang="ja-JP" altLang="en-US" sz="1100" dirty="0" smtClean="0">
                          <a:latin typeface="UD デジタル 教科書体 NK-R" panose="02020400000000000000" pitchFamily="18" charset="-128"/>
                          <a:ea typeface="UD デジタル 教科書体 NK-R" panose="02020400000000000000" pitchFamily="18" charset="-128"/>
                        </a:rPr>
                        <a:t>日から</a:t>
                      </a:r>
                      <a:endParaRPr kumimoji="1" lang="en-US" altLang="ja-JP" sz="1100" dirty="0" smtClean="0">
                        <a:latin typeface="UD デジタル 教科書体 NK-R" panose="02020400000000000000" pitchFamily="18" charset="-128"/>
                        <a:ea typeface="UD デジタル 教科書体 NK-R" panose="02020400000000000000" pitchFamily="18" charset="-128"/>
                      </a:endParaRPr>
                    </a:p>
                    <a:p>
                      <a:pPr algn="l"/>
                      <a:r>
                        <a:rPr kumimoji="1" lang="ja-JP" altLang="en-US" sz="1100" dirty="0" smtClean="0">
                          <a:latin typeface="UD デジタル 教科書体 NK-R" panose="02020400000000000000" pitchFamily="18" charset="-128"/>
                          <a:ea typeface="UD デジタル 教科書体 NK-R" panose="02020400000000000000" pitchFamily="18" charset="-128"/>
                        </a:rPr>
                        <a:t>　　</a:t>
                      </a:r>
                      <a:r>
                        <a:rPr kumimoji="1" lang="en-US" altLang="ja-JP" sz="1100" dirty="0" smtClean="0">
                          <a:latin typeface="UD デジタル 教科書体 NK-R" panose="02020400000000000000" pitchFamily="18" charset="-128"/>
                          <a:ea typeface="UD デジタル 教科書体 NK-R" panose="02020400000000000000" pitchFamily="18" charset="-128"/>
                        </a:rPr>
                        <a:t>2021</a:t>
                      </a:r>
                      <a:r>
                        <a:rPr kumimoji="1" lang="ja-JP" altLang="en-US" sz="1100" dirty="0" smtClean="0">
                          <a:latin typeface="UD デジタル 教科書体 NK-R" panose="02020400000000000000" pitchFamily="18" charset="-128"/>
                          <a:ea typeface="UD デジタル 教科書体 NK-R" panose="02020400000000000000" pitchFamily="18" charset="-128"/>
                        </a:rPr>
                        <a:t>年３月</a:t>
                      </a:r>
                      <a:r>
                        <a:rPr kumimoji="1" lang="en-US" altLang="ja-JP" sz="1100" dirty="0" smtClean="0">
                          <a:latin typeface="UD デジタル 教科書体 NK-R" panose="02020400000000000000" pitchFamily="18" charset="-128"/>
                          <a:ea typeface="UD デジタル 教科書体 NK-R" panose="02020400000000000000" pitchFamily="18" charset="-128"/>
                        </a:rPr>
                        <a:t>31</a:t>
                      </a:r>
                      <a:r>
                        <a:rPr kumimoji="1" lang="ja-JP" altLang="en-US" sz="1100" dirty="0" smtClean="0">
                          <a:latin typeface="UD デジタル 教科書体 NK-R" panose="02020400000000000000" pitchFamily="18" charset="-128"/>
                          <a:ea typeface="UD デジタル 教科書体 NK-R" panose="02020400000000000000" pitchFamily="18" charset="-128"/>
                        </a:rPr>
                        <a:t>日まで</a:t>
                      </a:r>
                    </a:p>
                  </a:txBody>
                  <a:tcPr anchor="ctr"/>
                </a:tc>
                <a:tc>
                  <a:txBody>
                    <a:bodyPr/>
                    <a:lstStyle/>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○オンライン飲食サイトを通じて予約＆</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　来店した場合に、次回使えるポイントを</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　昼食で</a:t>
                      </a:r>
                      <a:r>
                        <a:rPr lang="en-US" altLang="ja-JP" sz="1100" dirty="0" smtClean="0">
                          <a:effectLst/>
                          <a:latin typeface="UD デジタル 教科書体 NK-R" panose="02020400000000000000" pitchFamily="18" charset="-128"/>
                          <a:ea typeface="UD デジタル 教科書体 NK-R" panose="02020400000000000000" pitchFamily="18" charset="-128"/>
                        </a:rPr>
                        <a:t>500</a:t>
                      </a:r>
                      <a:r>
                        <a:rPr lang="ja-JP" altLang="en-US" sz="1100" dirty="0" smtClean="0">
                          <a:effectLst/>
                          <a:latin typeface="UD デジタル 教科書体 NK-R" panose="02020400000000000000" pitchFamily="18" charset="-128"/>
                          <a:ea typeface="UD デジタル 教科書体 NK-R" panose="02020400000000000000" pitchFamily="18" charset="-128"/>
                        </a:rPr>
                        <a:t>円分、夕食で</a:t>
                      </a:r>
                      <a:r>
                        <a:rPr lang="en-US" altLang="ja-JP" sz="1100" dirty="0" smtClean="0">
                          <a:effectLst/>
                          <a:latin typeface="UD デジタル 教科書体 NK-R" panose="02020400000000000000" pitchFamily="18" charset="-128"/>
                          <a:ea typeface="UD デジタル 教科書体 NK-R" panose="02020400000000000000" pitchFamily="18" charset="-128"/>
                        </a:rPr>
                        <a:t>1000</a:t>
                      </a:r>
                      <a:r>
                        <a:rPr lang="ja-JP" altLang="en-US" sz="1100" dirty="0" smtClean="0">
                          <a:effectLst/>
                          <a:latin typeface="UD デジタル 教科書体 NK-R" panose="02020400000000000000" pitchFamily="18" charset="-128"/>
                          <a:ea typeface="UD デジタル 教科書体 NK-R" panose="02020400000000000000" pitchFamily="18" charset="-128"/>
                        </a:rPr>
                        <a:t>円分が</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　付与</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○購入額の</a:t>
                      </a:r>
                      <a:r>
                        <a:rPr lang="en-US" altLang="ja-JP" sz="1100" dirty="0" smtClean="0">
                          <a:effectLst/>
                          <a:latin typeface="UD デジタル 教科書体 NK-R" panose="02020400000000000000" pitchFamily="18" charset="-128"/>
                          <a:ea typeface="UD デジタル 教科書体 NK-R" panose="02020400000000000000" pitchFamily="18" charset="-128"/>
                        </a:rPr>
                        <a:t>25%</a:t>
                      </a:r>
                      <a:r>
                        <a:rPr lang="ja-JP" altLang="en-US" sz="1100" dirty="0" smtClean="0">
                          <a:effectLst/>
                          <a:latin typeface="UD デジタル 教科書体 NK-R" panose="02020400000000000000" pitchFamily="18" charset="-128"/>
                          <a:ea typeface="UD デジタル 教科書体 NK-R" panose="02020400000000000000" pitchFamily="18" charset="-128"/>
                        </a:rPr>
                        <a:t>が上乗せされたプレミ</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　　アム食事券を発行</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r"/>
                      <a:r>
                        <a:rPr kumimoji="1" lang="en-US" altLang="ja-JP" sz="1100" dirty="0" smtClean="0">
                          <a:effectLst/>
                          <a:latin typeface="UD デジタル 教科書体 NK-R" panose="02020400000000000000" pitchFamily="18" charset="-128"/>
                          <a:ea typeface="UD デジタル 教科書体 NK-R" panose="02020400000000000000" pitchFamily="18" charset="-128"/>
                        </a:rPr>
                        <a:t>【</a:t>
                      </a:r>
                      <a:r>
                        <a:rPr kumimoji="1" lang="ja-JP" altLang="en-US" sz="1100" dirty="0" smtClean="0">
                          <a:effectLst/>
                          <a:latin typeface="UD デジタル 教科書体 NK-R" panose="02020400000000000000" pitchFamily="18" charset="-128"/>
                          <a:ea typeface="UD デジタル 教科書体 NK-R" panose="02020400000000000000" pitchFamily="18" charset="-128"/>
                        </a:rPr>
                        <a:t>運営主体：農林水産省</a:t>
                      </a:r>
                      <a:r>
                        <a:rPr kumimoji="1" lang="en-US" altLang="ja-JP" sz="1100" dirty="0" smtClean="0">
                          <a:effectLst/>
                          <a:latin typeface="UD デジタル 教科書体 NK-R" panose="02020400000000000000" pitchFamily="18" charset="-128"/>
                          <a:ea typeface="UD デジタル 教科書体 NK-R" panose="02020400000000000000" pitchFamily="18" charset="-128"/>
                        </a:rPr>
                        <a:t>】</a:t>
                      </a:r>
                      <a:endParaRPr kumimoji="1" lang="ja-JP" altLang="en-US" sz="11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l"/>
                      <a:r>
                        <a:rPr kumimoji="1" lang="en-US" altLang="ja-JP" sz="1600" b="1" dirty="0" smtClean="0">
                          <a:latin typeface="UD デジタル 教科書体 NK-B" panose="02020700000000000000" pitchFamily="18" charset="-128"/>
                          <a:ea typeface="UD デジタル 教科書体 NK-B" panose="02020700000000000000" pitchFamily="18" charset="-128"/>
                        </a:rPr>
                        <a:t>【</a:t>
                      </a:r>
                      <a:r>
                        <a:rPr kumimoji="1" lang="ja-JP" altLang="en-US" sz="1600" b="1" dirty="0" smtClean="0">
                          <a:latin typeface="UD デジタル 教科書体 NK-B" panose="02020700000000000000" pitchFamily="18" charset="-128"/>
                          <a:ea typeface="UD デジタル 教科書体 NK-B" panose="02020700000000000000" pitchFamily="18" charset="-128"/>
                        </a:rPr>
                        <a:t>国への要請</a:t>
                      </a:r>
                      <a:r>
                        <a:rPr kumimoji="1" lang="en-US" altLang="ja-JP" sz="1600" b="1" dirty="0" smtClean="0">
                          <a:latin typeface="UD デジタル 教科書体 NK-B" panose="02020700000000000000" pitchFamily="18" charset="-128"/>
                          <a:ea typeface="UD デジタル 教科書体 NK-B" panose="02020700000000000000" pitchFamily="18" charset="-128"/>
                        </a:rPr>
                        <a:t>】</a:t>
                      </a:r>
                    </a:p>
                    <a:p>
                      <a:pPr algn="l"/>
                      <a:r>
                        <a:rPr kumimoji="1" lang="ja-JP" altLang="en-US" sz="1200" b="1" dirty="0" smtClean="0">
                          <a:latin typeface="UD デジタル 教科書体 NK-B" panose="02020700000000000000" pitchFamily="18" charset="-128"/>
                          <a:ea typeface="UD デジタル 教科書体 NK-B" panose="02020700000000000000" pitchFamily="18" charset="-128"/>
                        </a:rPr>
                        <a:t>　（オンライン予約）</a:t>
                      </a:r>
                      <a:r>
                        <a:rPr kumimoji="1" lang="en-US" altLang="ja-JP" sz="1400" b="1" dirty="0" smtClean="0">
                          <a:latin typeface="UD デジタル 教科書体 NK-B" panose="02020700000000000000" pitchFamily="18" charset="-128"/>
                          <a:ea typeface="UD デジタル 教科書体 NK-B" panose="02020700000000000000" pitchFamily="18" charset="-128"/>
                        </a:rPr>
                        <a:t>『</a:t>
                      </a:r>
                      <a:r>
                        <a:rPr kumimoji="1" lang="ja-JP" altLang="en-US" sz="1400" b="1" dirty="0" smtClean="0">
                          <a:latin typeface="UD デジタル 教科書体 NK-B" panose="02020700000000000000" pitchFamily="18" charset="-128"/>
                          <a:ea typeface="UD デジタル 教科書体 NK-B" panose="02020700000000000000" pitchFamily="18" charset="-128"/>
                        </a:rPr>
                        <a:t>利用者へ付与されたポイント利用自粛</a:t>
                      </a:r>
                      <a:r>
                        <a:rPr kumimoji="1" lang="en-US" altLang="ja-JP" sz="1400" b="1" dirty="0" smtClean="0">
                          <a:latin typeface="UD デジタル 教科書体 NK-B" panose="02020700000000000000" pitchFamily="18" charset="-128"/>
                          <a:ea typeface="UD デジタル 教科書体 NK-B" panose="02020700000000000000" pitchFamily="18" charset="-128"/>
                        </a:rPr>
                        <a:t>』</a:t>
                      </a:r>
                      <a:r>
                        <a:rPr kumimoji="1" lang="ja-JP" altLang="en-US" sz="1100" b="1" dirty="0" smtClean="0">
                          <a:latin typeface="UD デジタル 教科書体 NK-B" panose="02020700000000000000" pitchFamily="18" charset="-128"/>
                          <a:ea typeface="UD デジタル 教科書体 NK-B" panose="02020700000000000000" pitchFamily="18" charset="-128"/>
                        </a:rPr>
                        <a:t>（</a:t>
                      </a:r>
                      <a:r>
                        <a:rPr kumimoji="1" lang="en-US" altLang="ja-JP" sz="1100" b="1" dirty="0" smtClean="0">
                          <a:latin typeface="UD デジタル 教科書体 NK-B" panose="02020700000000000000" pitchFamily="18" charset="-128"/>
                          <a:ea typeface="UD デジタル 教科書体 NK-B" panose="02020700000000000000" pitchFamily="18" charset="-128"/>
                        </a:rPr>
                        <a:t>※</a:t>
                      </a:r>
                      <a:r>
                        <a:rPr kumimoji="1" lang="ja-JP" altLang="en-US" sz="1100" b="1" dirty="0" smtClean="0">
                          <a:latin typeface="UD デジタル 教科書体 NK-B" panose="02020700000000000000" pitchFamily="18" charset="-128"/>
                          <a:ea typeface="UD デジタル 教科書体 NK-B" panose="02020700000000000000" pitchFamily="18" charset="-128"/>
                        </a:rPr>
                        <a:t>）</a:t>
                      </a:r>
                      <a:endParaRPr kumimoji="1" lang="en-US" altLang="ja-JP" sz="1100" b="1" dirty="0" smtClean="0">
                        <a:latin typeface="UD デジタル 教科書体 NK-B" panose="02020700000000000000" pitchFamily="18" charset="-128"/>
                        <a:ea typeface="UD デジタル 教科書体 NK-B" panose="02020700000000000000" pitchFamily="18" charset="-128"/>
                      </a:endParaRPr>
                    </a:p>
                    <a:p>
                      <a:pPr algn="l"/>
                      <a:r>
                        <a:rPr kumimoji="1" lang="ja-JP" altLang="en-US" sz="1200" dirty="0" smtClean="0">
                          <a:latin typeface="UD デジタル 教科書体 NK-R" panose="02020400000000000000" pitchFamily="18" charset="-128"/>
                          <a:ea typeface="UD デジタル 教科書体 NK-R" panose="02020400000000000000" pitchFamily="18" charset="-128"/>
                        </a:rPr>
                        <a:t>　</a:t>
                      </a:r>
                      <a:r>
                        <a:rPr kumimoji="1" lang="ja-JP" altLang="en-US" sz="1200" b="1" dirty="0" smtClean="0">
                          <a:latin typeface="UD デジタル 教科書体 NK-R" panose="02020400000000000000" pitchFamily="18" charset="-128"/>
                          <a:ea typeface="UD デジタル 教科書体 NK-R" panose="02020400000000000000" pitchFamily="18" charset="-128"/>
                        </a:rPr>
                        <a:t>（食事券）　　　　　</a:t>
                      </a:r>
                      <a:r>
                        <a:rPr kumimoji="1" lang="ja-JP" altLang="en-US" sz="1400" b="1" dirty="0" smtClean="0">
                          <a:latin typeface="UD デジタル 教科書体 NK-B" panose="02020700000000000000" pitchFamily="18" charset="-128"/>
                          <a:ea typeface="UD デジタル 教科書体 NK-B" panose="02020700000000000000" pitchFamily="18" charset="-128"/>
                        </a:rPr>
                        <a:t>　</a:t>
                      </a:r>
                      <a:r>
                        <a:rPr kumimoji="1" lang="en-US" altLang="ja-JP" sz="1400" b="1" dirty="0" smtClean="0">
                          <a:latin typeface="UD デジタル 教科書体 NK-B" panose="02020700000000000000" pitchFamily="18" charset="-128"/>
                          <a:ea typeface="UD デジタル 教科書体 NK-B" panose="02020700000000000000" pitchFamily="18" charset="-128"/>
                        </a:rPr>
                        <a:t>『</a:t>
                      </a:r>
                      <a:r>
                        <a:rPr kumimoji="1" lang="ja-JP" altLang="en-US" sz="1400" b="1" dirty="0" smtClean="0">
                          <a:latin typeface="UD デジタル 教科書体 NK-B" panose="02020700000000000000" pitchFamily="18" charset="-128"/>
                          <a:ea typeface="UD デジタル 教科書体 NK-B" panose="02020700000000000000" pitchFamily="18" charset="-128"/>
                        </a:rPr>
                        <a:t>既発行の食事券の利用自粛</a:t>
                      </a:r>
                      <a:r>
                        <a:rPr kumimoji="1" lang="en-US" altLang="ja-JP" sz="1400" b="1" dirty="0" smtClean="0">
                          <a:latin typeface="UD デジタル 教科書体 NK-B" panose="02020700000000000000" pitchFamily="18" charset="-128"/>
                          <a:ea typeface="UD デジタル 教科書体 NK-B" panose="02020700000000000000" pitchFamily="18" charset="-128"/>
                        </a:rPr>
                        <a:t>』</a:t>
                      </a:r>
                      <a:r>
                        <a:rPr kumimoji="1" lang="ja-JP" altLang="en-US" sz="1100" b="1" dirty="0" smtClean="0">
                          <a:latin typeface="UD デジタル 教科書体 NK-R" panose="02020400000000000000" pitchFamily="18" charset="-128"/>
                          <a:ea typeface="UD デジタル 教科書体 NK-R" panose="02020400000000000000" pitchFamily="18" charset="-128"/>
                        </a:rPr>
                        <a:t>（</a:t>
                      </a:r>
                      <a:r>
                        <a:rPr kumimoji="1" lang="en-US" altLang="ja-JP" sz="1100" b="1" dirty="0" smtClean="0">
                          <a:latin typeface="UD デジタル 教科書体 NK-R" panose="02020400000000000000" pitchFamily="18" charset="-128"/>
                          <a:ea typeface="UD デジタル 教科書体 NK-R" panose="02020400000000000000" pitchFamily="18" charset="-128"/>
                        </a:rPr>
                        <a:t>※</a:t>
                      </a:r>
                      <a:r>
                        <a:rPr kumimoji="1" lang="ja-JP" altLang="en-US" sz="1100" b="1" dirty="0" smtClean="0">
                          <a:latin typeface="UD デジタル 教科書体 NK-R" panose="02020400000000000000" pitchFamily="18" charset="-128"/>
                          <a:ea typeface="UD デジタル 教科書体 NK-R" panose="02020400000000000000" pitchFamily="18" charset="-128"/>
                        </a:rPr>
                        <a:t>）</a:t>
                      </a:r>
                      <a:endParaRPr kumimoji="1" lang="en-US" altLang="ja-JP" sz="1100" b="1" dirty="0" smtClean="0">
                        <a:latin typeface="UD デジタル 教科書体 NK-R" panose="02020400000000000000" pitchFamily="18" charset="-128"/>
                        <a:ea typeface="UD デジタル 教科書体 NK-R" panose="02020400000000000000" pitchFamily="18" charset="-128"/>
                      </a:endParaRPr>
                    </a:p>
                    <a:p>
                      <a:pPr algn="l"/>
                      <a:r>
                        <a:rPr kumimoji="1" lang="ja-JP" altLang="en-US" sz="1100" b="1" dirty="0" smtClean="0">
                          <a:latin typeface="UD デジタル 教科書体 NK-R" panose="02020400000000000000" pitchFamily="18" charset="-128"/>
                          <a:ea typeface="UD デジタル 教科書体 NK-R" panose="02020400000000000000" pitchFamily="18" charset="-128"/>
                        </a:rPr>
                        <a:t>　　　　　　　　　　　　　　　　　</a:t>
                      </a:r>
                      <a:r>
                        <a:rPr kumimoji="1" lang="en-US" altLang="ja-JP" sz="1400" b="1" dirty="0" smtClean="0">
                          <a:latin typeface="UD デジタル 教科書体 NK-B" panose="02020700000000000000" pitchFamily="18" charset="-128"/>
                          <a:ea typeface="UD デジタル 教科書体 NK-B" panose="02020700000000000000" pitchFamily="18" charset="-128"/>
                        </a:rPr>
                        <a:t>『</a:t>
                      </a:r>
                      <a:r>
                        <a:rPr kumimoji="1" lang="ja-JP" altLang="en-US" sz="1400" b="1" dirty="0" smtClean="0">
                          <a:latin typeface="UD デジタル 教科書体 NK-B" panose="02020700000000000000" pitchFamily="18" charset="-128"/>
                          <a:ea typeface="UD デジタル 教科書体 NK-B" panose="02020700000000000000" pitchFamily="18" charset="-128"/>
                        </a:rPr>
                        <a:t>食事券の新規発行の一時停止</a:t>
                      </a:r>
                      <a:r>
                        <a:rPr kumimoji="1" lang="en-US" altLang="ja-JP" sz="1400" b="1" dirty="0" smtClean="0">
                          <a:latin typeface="UD デジタル 教科書体 NK-B" panose="02020700000000000000" pitchFamily="18" charset="-128"/>
                          <a:ea typeface="UD デジタル 教科書体 NK-B" panose="02020700000000000000" pitchFamily="18" charset="-128"/>
                        </a:rPr>
                        <a:t>』</a:t>
                      </a:r>
                    </a:p>
                    <a:p>
                      <a:pPr algn="l"/>
                      <a:r>
                        <a:rPr kumimoji="1" lang="ja-JP" altLang="en-US" sz="1400" b="1" dirty="0" smtClean="0">
                          <a:latin typeface="UD デジタル 教科書体 NK-B" panose="02020700000000000000" pitchFamily="18" charset="-128"/>
                          <a:ea typeface="UD デジタル 教科書体 NK-B" panose="02020700000000000000" pitchFamily="18" charset="-128"/>
                        </a:rPr>
                        <a:t>　　　　　　　　　　　　</a:t>
                      </a:r>
                      <a:r>
                        <a:rPr kumimoji="1" lang="ja-JP" altLang="en-US" sz="1200" dirty="0" smtClean="0">
                          <a:latin typeface="UD デジタル 教科書体 NK-R" panose="02020400000000000000" pitchFamily="18" charset="-128"/>
                          <a:ea typeface="UD デジタル 教科書体 NK-R" panose="02020400000000000000" pitchFamily="18" charset="-128"/>
                        </a:rPr>
                        <a:t>　　</a:t>
                      </a:r>
                      <a:r>
                        <a:rPr kumimoji="1" lang="en-US" altLang="ja-JP" sz="1100" dirty="0" smtClean="0">
                          <a:latin typeface="UD デジタル 教科書体 NK-B" panose="02020700000000000000" pitchFamily="18" charset="-128"/>
                          <a:ea typeface="UD デジタル 教科書体 NK-B" panose="02020700000000000000" pitchFamily="18" charset="-128"/>
                        </a:rPr>
                        <a:t>※</a:t>
                      </a:r>
                      <a:r>
                        <a:rPr kumimoji="1" lang="ja-JP" altLang="en-US" sz="1100" dirty="0" smtClean="0">
                          <a:latin typeface="UD デジタル 教科書体 NK-B" panose="02020700000000000000" pitchFamily="18" charset="-128"/>
                          <a:ea typeface="UD デジタル 教科書体 NK-B" panose="02020700000000000000" pitchFamily="18" charset="-128"/>
                        </a:rPr>
                        <a:t>大阪府内の飲食店が対象</a:t>
                      </a:r>
                      <a:endParaRPr kumimoji="1" lang="en-US" altLang="ja-JP" sz="1100" dirty="0" smtClean="0">
                        <a:latin typeface="UD デジタル 教科書体 NK-B" panose="02020700000000000000" pitchFamily="18" charset="-128"/>
                        <a:ea typeface="UD デジタル 教科書体 NK-B" panose="02020700000000000000" pitchFamily="18" charset="-128"/>
                      </a:endParaRPr>
                    </a:p>
                    <a:p>
                      <a:pPr algn="l"/>
                      <a:endParaRPr kumimoji="1" lang="en-US" altLang="ja-JP" sz="1100" dirty="0" smtClean="0">
                        <a:latin typeface="UD デジタル 教科書体 NK-B" panose="02020700000000000000" pitchFamily="18" charset="-128"/>
                        <a:ea typeface="UD デジタル 教科書体 NK-B" panose="02020700000000000000" pitchFamily="18" charset="-128"/>
                      </a:endParaRPr>
                    </a:p>
                    <a:p>
                      <a:pPr algn="l"/>
                      <a:r>
                        <a:rPr kumimoji="1" lang="en-US" altLang="ja-JP" sz="1600" dirty="0" smtClean="0">
                          <a:latin typeface="UD デジタル 教科書体 NK-B" panose="02020700000000000000" pitchFamily="18" charset="-128"/>
                          <a:ea typeface="UD デジタル 教科書体 NK-B" panose="02020700000000000000" pitchFamily="18" charset="-128"/>
                        </a:rPr>
                        <a:t>【</a:t>
                      </a:r>
                      <a:r>
                        <a:rPr kumimoji="1" lang="ja-JP" altLang="en-US" sz="1600" dirty="0" smtClean="0">
                          <a:latin typeface="UD デジタル 教科書体 NK-B" panose="02020700000000000000" pitchFamily="18" charset="-128"/>
                          <a:ea typeface="UD デジタル 教科書体 NK-B" panose="02020700000000000000" pitchFamily="18" charset="-128"/>
                        </a:rPr>
                        <a:t>府民への呼びかけ</a:t>
                      </a:r>
                      <a:r>
                        <a:rPr kumimoji="1" lang="en-US" altLang="ja-JP" sz="1600" dirty="0" smtClean="0">
                          <a:latin typeface="UD デジタル 教科書体 NK-B" panose="02020700000000000000" pitchFamily="18" charset="-128"/>
                          <a:ea typeface="UD デジタル 教科書体 NK-B" panose="02020700000000000000" pitchFamily="18" charset="-128"/>
                        </a:rPr>
                        <a:t>】</a:t>
                      </a:r>
                    </a:p>
                    <a:p>
                      <a:pPr algn="l"/>
                      <a:r>
                        <a:rPr kumimoji="1" lang="en-US" altLang="ja-JP" sz="1400" dirty="0" smtClean="0">
                          <a:latin typeface="UD デジタル 教科書体 NK-B" panose="02020700000000000000" pitchFamily="18" charset="-128"/>
                          <a:ea typeface="UD デジタル 教科書体 NK-B" panose="02020700000000000000" pitchFamily="18" charset="-128"/>
                        </a:rPr>
                        <a:t>『</a:t>
                      </a:r>
                      <a:r>
                        <a:rPr kumimoji="1" lang="en-US" altLang="ja-JP" sz="1400" dirty="0" err="1" smtClean="0">
                          <a:latin typeface="UD デジタル 教科書体 NK-B" panose="02020700000000000000" pitchFamily="18" charset="-128"/>
                          <a:ea typeface="UD デジタル 教科書体 NK-B" panose="02020700000000000000" pitchFamily="18" charset="-128"/>
                        </a:rPr>
                        <a:t>GoToEat</a:t>
                      </a:r>
                      <a:r>
                        <a:rPr kumimoji="1" lang="ja-JP" altLang="en-US" sz="1400" dirty="0" smtClean="0">
                          <a:latin typeface="UD デジタル 教科書体 NK-B" panose="02020700000000000000" pitchFamily="18" charset="-128"/>
                          <a:ea typeface="UD デジタル 教科書体 NK-B" panose="02020700000000000000" pitchFamily="18" charset="-128"/>
                        </a:rPr>
                        <a:t>キャンペーンで付与されたポイント又は既発行の食事券を利用した飲食を控えること</a:t>
                      </a:r>
                      <a:r>
                        <a:rPr kumimoji="1" lang="en-US" altLang="ja-JP" sz="1400" dirty="0" smtClean="0">
                          <a:latin typeface="UD デジタル 教科書体 NK-B" panose="02020700000000000000" pitchFamily="18" charset="-128"/>
                          <a:ea typeface="UD デジタル 教科書体 NK-B" panose="02020700000000000000" pitchFamily="18" charset="-128"/>
                        </a:rPr>
                        <a:t>』</a:t>
                      </a:r>
                    </a:p>
                    <a:p>
                      <a:pPr algn="l"/>
                      <a:endParaRPr kumimoji="1" lang="en-US" altLang="ja-JP" sz="1100" dirty="0">
                        <a:latin typeface="UD デジタル 教科書体 NK-B" panose="02020700000000000000" pitchFamily="18" charset="-128"/>
                        <a:ea typeface="UD デジタル 教科書体 NK-B" panose="02020700000000000000" pitchFamily="18" charset="-128"/>
                      </a:endParaRPr>
                    </a:p>
                  </a:txBody>
                  <a:tcPr anchor="ctr"/>
                </a:tc>
                <a:extLst>
                  <a:ext uri="{0D108BD9-81ED-4DB2-BD59-A6C34878D82A}">
                    <a16:rowId xmlns:a16="http://schemas.microsoft.com/office/drawing/2014/main" val="2237725537"/>
                  </a:ext>
                </a:extLst>
              </a:tr>
              <a:tr h="1643610">
                <a:tc>
                  <a:txBody>
                    <a:bodyPr/>
                    <a:lstStyle/>
                    <a:p>
                      <a:pPr algn="ctr"/>
                      <a:r>
                        <a:rPr kumimoji="1" lang="ja-JP" altLang="en-US" sz="1200" dirty="0" smtClean="0">
                          <a:latin typeface="UD デジタル 教科書体 NK-R" panose="02020400000000000000" pitchFamily="18" charset="-128"/>
                          <a:ea typeface="UD デジタル 教科書体 NK-R" panose="02020400000000000000" pitchFamily="18" charset="-128"/>
                        </a:rPr>
                        <a:t>少人数利用・</a:t>
                      </a:r>
                      <a:endParaRPr kumimoji="1" lang="en-US" altLang="ja-JP" sz="1200" dirty="0" smtClean="0">
                        <a:latin typeface="UD デジタル 教科書体 NK-R" panose="02020400000000000000" pitchFamily="18" charset="-128"/>
                        <a:ea typeface="UD デジタル 教科書体 NK-R" panose="02020400000000000000" pitchFamily="18" charset="-128"/>
                      </a:endParaRPr>
                    </a:p>
                    <a:p>
                      <a:pPr algn="ctr"/>
                      <a:r>
                        <a:rPr kumimoji="1" lang="ja-JP" altLang="en-US" sz="1200" dirty="0" smtClean="0">
                          <a:latin typeface="UD デジタル 教科書体 NK-R" panose="02020400000000000000" pitchFamily="18" charset="-128"/>
                          <a:ea typeface="UD デジタル 教科書体 NK-R" panose="02020400000000000000" pitchFamily="18" charset="-128"/>
                        </a:rPr>
                        <a:t>飲食店応援</a:t>
                      </a:r>
                      <a:endParaRPr kumimoji="1" lang="en-US" altLang="ja-JP" sz="1200" dirty="0" smtClean="0">
                        <a:latin typeface="UD デジタル 教科書体 NK-R" panose="02020400000000000000" pitchFamily="18" charset="-128"/>
                        <a:ea typeface="UD デジタル 教科書体 NK-R" panose="02020400000000000000" pitchFamily="18" charset="-128"/>
                      </a:endParaRPr>
                    </a:p>
                    <a:p>
                      <a:pPr algn="ctr"/>
                      <a:r>
                        <a:rPr kumimoji="1" lang="ja-JP" altLang="en-US" sz="1200" dirty="0" smtClean="0">
                          <a:latin typeface="UD デジタル 教科書体 NK-R" panose="02020400000000000000" pitchFamily="18" charset="-128"/>
                          <a:ea typeface="UD デジタル 教科書体 NK-R" panose="02020400000000000000" pitchFamily="18" charset="-128"/>
                        </a:rPr>
                        <a:t>キャンペーン事業</a:t>
                      </a:r>
                      <a:endParaRPr kumimoji="1" lang="en-US" altLang="ja-JP" sz="1200" dirty="0" smtClean="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1100" dirty="0" smtClean="0">
                          <a:latin typeface="UD デジタル 教科書体 NK-R" panose="02020400000000000000" pitchFamily="18" charset="-128"/>
                          <a:ea typeface="UD デジタル 教科書体 NK-R" panose="02020400000000000000" pitchFamily="18" charset="-128"/>
                        </a:rPr>
                        <a:t>2020</a:t>
                      </a:r>
                      <a:r>
                        <a:rPr kumimoji="1" lang="ja-JP" altLang="en-US" sz="1100" dirty="0" smtClean="0">
                          <a:latin typeface="UD デジタル 教科書体 NK-R" panose="02020400000000000000" pitchFamily="18" charset="-128"/>
                          <a:ea typeface="UD デジタル 教科書体 NK-R" panose="02020400000000000000" pitchFamily="18" charset="-128"/>
                        </a:rPr>
                        <a:t>年</a:t>
                      </a:r>
                      <a:r>
                        <a:rPr kumimoji="1" lang="en-US" altLang="ja-JP" sz="1100" dirty="0" smtClean="0">
                          <a:latin typeface="UD デジタル 教科書体 NK-R" panose="02020400000000000000" pitchFamily="18" charset="-128"/>
                          <a:ea typeface="UD デジタル 教科書体 NK-R" panose="02020400000000000000" pitchFamily="18" charset="-128"/>
                        </a:rPr>
                        <a:t>9</a:t>
                      </a:r>
                      <a:r>
                        <a:rPr kumimoji="1" lang="ja-JP" altLang="en-US" sz="1100" dirty="0" smtClean="0">
                          <a:latin typeface="UD デジタル 教科書体 NK-R" panose="02020400000000000000" pitchFamily="18" charset="-128"/>
                          <a:ea typeface="UD デジタル 教科書体 NK-R" panose="02020400000000000000" pitchFamily="18" charset="-128"/>
                        </a:rPr>
                        <a:t>月</a:t>
                      </a:r>
                      <a:r>
                        <a:rPr kumimoji="1" lang="en-US" altLang="ja-JP" sz="1100" dirty="0" smtClean="0">
                          <a:latin typeface="UD デジタル 教科書体 NK-R" panose="02020400000000000000" pitchFamily="18" charset="-128"/>
                          <a:ea typeface="UD デジタル 教科書体 NK-R" panose="02020400000000000000" pitchFamily="18" charset="-128"/>
                        </a:rPr>
                        <a:t>18</a:t>
                      </a:r>
                      <a:r>
                        <a:rPr kumimoji="1" lang="ja-JP" altLang="en-US" sz="1100" dirty="0" smtClean="0">
                          <a:latin typeface="UD デジタル 教科書体 NK-R" panose="02020400000000000000" pitchFamily="18" charset="-128"/>
                          <a:ea typeface="UD デジタル 教科書体 NK-R" panose="02020400000000000000" pitchFamily="18" charset="-128"/>
                        </a:rPr>
                        <a:t>日から</a:t>
                      </a:r>
                      <a:endParaRPr kumimoji="1" lang="en-US" altLang="ja-JP" sz="1100" dirty="0" smtClean="0">
                        <a:latin typeface="UD デジタル 教科書体 NK-R" panose="02020400000000000000" pitchFamily="18" charset="-128"/>
                        <a:ea typeface="UD デジタル 教科書体 NK-R" panose="02020400000000000000" pitchFamily="18" charset="-128"/>
                      </a:endParaRPr>
                    </a:p>
                    <a:p>
                      <a:pPr algn="ctr"/>
                      <a:r>
                        <a:rPr kumimoji="1" lang="en-US" altLang="ja-JP" sz="1100" dirty="0" smtClean="0">
                          <a:latin typeface="UD デジタル 教科書体 NK-R" panose="02020400000000000000" pitchFamily="18" charset="-128"/>
                          <a:ea typeface="UD デジタル 教科書体 NK-R" panose="02020400000000000000" pitchFamily="18" charset="-128"/>
                        </a:rPr>
                        <a:t>2020</a:t>
                      </a:r>
                      <a:r>
                        <a:rPr kumimoji="1" lang="ja-JP" altLang="en-US" sz="1100" dirty="0" smtClean="0">
                          <a:latin typeface="UD デジタル 教科書体 NK-R" panose="02020400000000000000" pitchFamily="18" charset="-128"/>
                          <a:ea typeface="UD デジタル 教科書体 NK-R" panose="02020400000000000000" pitchFamily="18" charset="-128"/>
                        </a:rPr>
                        <a:t>年</a:t>
                      </a:r>
                      <a:r>
                        <a:rPr kumimoji="1" lang="en-US" altLang="ja-JP" sz="1100" dirty="0" smtClean="0">
                          <a:latin typeface="UD デジタル 教科書体 NK-R" panose="02020400000000000000" pitchFamily="18" charset="-128"/>
                          <a:ea typeface="UD デジタル 教科書体 NK-R" panose="02020400000000000000" pitchFamily="18" charset="-128"/>
                        </a:rPr>
                        <a:t>12</a:t>
                      </a:r>
                      <a:r>
                        <a:rPr kumimoji="1" lang="ja-JP" altLang="en-US" sz="1100" dirty="0" smtClean="0">
                          <a:latin typeface="UD デジタル 教科書体 NK-R" panose="02020400000000000000" pitchFamily="18" charset="-128"/>
                          <a:ea typeface="UD デジタル 教科書体 NK-R" panose="02020400000000000000" pitchFamily="18" charset="-128"/>
                        </a:rPr>
                        <a:t>月</a:t>
                      </a:r>
                      <a:r>
                        <a:rPr kumimoji="1" lang="en-US" altLang="ja-JP" sz="1100" dirty="0" smtClean="0">
                          <a:latin typeface="UD デジタル 教科書体 NK-R" panose="02020400000000000000" pitchFamily="18" charset="-128"/>
                          <a:ea typeface="UD デジタル 教科書体 NK-R" panose="02020400000000000000" pitchFamily="18" charset="-128"/>
                        </a:rPr>
                        <a:t>31</a:t>
                      </a:r>
                      <a:r>
                        <a:rPr kumimoji="1" lang="ja-JP" altLang="en-US" sz="1100" dirty="0" smtClean="0">
                          <a:latin typeface="UD デジタル 教科書体 NK-R" panose="02020400000000000000" pitchFamily="18" charset="-128"/>
                          <a:ea typeface="UD デジタル 教科書体 NK-R" panose="02020400000000000000" pitchFamily="18" charset="-128"/>
                        </a:rPr>
                        <a:t>日まで</a:t>
                      </a:r>
                      <a:endParaRPr kumimoji="1" lang="en-US" altLang="ja-JP" sz="1100" dirty="0" smtClean="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○オンライン飲食サイトを通じて予約＆</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　来店した場合にポイントを２</a:t>
                      </a:r>
                      <a:r>
                        <a:rPr lang="en-US" altLang="ja-JP" sz="1100" dirty="0" smtClean="0">
                          <a:effectLst/>
                          <a:latin typeface="UD デジタル 教科書体 NK-R" panose="02020400000000000000" pitchFamily="18" charset="-128"/>
                          <a:ea typeface="UD デジタル 教科書体 NK-R" panose="02020400000000000000" pitchFamily="18" charset="-128"/>
                        </a:rPr>
                        <a:t>000</a:t>
                      </a:r>
                      <a:r>
                        <a:rPr lang="ja-JP" altLang="en-US" sz="1100" dirty="0" smtClean="0">
                          <a:effectLst/>
                          <a:latin typeface="UD デジタル 教科書体 NK-R" panose="02020400000000000000" pitchFamily="18" charset="-128"/>
                          <a:ea typeface="UD デジタル 教科書体 NK-R" panose="02020400000000000000" pitchFamily="18" charset="-128"/>
                        </a:rPr>
                        <a:t>円分が</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　</a:t>
                      </a:r>
                      <a:r>
                        <a:rPr lang="ja-JP" altLang="en-US" sz="1100" dirty="0" smtClean="0">
                          <a:effectLst/>
                          <a:latin typeface="UD デジタル 教科書体 NK-R" panose="02020400000000000000" pitchFamily="18" charset="-128"/>
                          <a:ea typeface="UD デジタル 教科書体 NK-R" panose="02020400000000000000" pitchFamily="18" charset="-128"/>
                        </a:rPr>
                        <a:t>付与</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＜付与の条件＞</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４名以下、総額</a:t>
                      </a:r>
                      <a:r>
                        <a:rPr lang="en-US" altLang="ja-JP" sz="1100" dirty="0" smtClean="0">
                          <a:effectLst/>
                          <a:latin typeface="UD デジタル 教科書体 NK-R" panose="02020400000000000000" pitchFamily="18" charset="-128"/>
                          <a:ea typeface="UD デジタル 教科書体 NK-R" panose="02020400000000000000" pitchFamily="18" charset="-128"/>
                        </a:rPr>
                        <a:t>5,000</a:t>
                      </a:r>
                      <a:r>
                        <a:rPr lang="ja-JP" altLang="en-US" sz="1100" dirty="0" smtClean="0">
                          <a:effectLst/>
                          <a:latin typeface="UD デジタル 教科書体 NK-R" panose="02020400000000000000" pitchFamily="18" charset="-128"/>
                          <a:ea typeface="UD デジタル 教科書体 NK-R" panose="02020400000000000000" pitchFamily="18" charset="-128"/>
                        </a:rPr>
                        <a:t>円以上（税抜き）</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en-US" altLang="ja-JP" sz="1100" dirty="0" smtClean="0">
                          <a:effectLst/>
                          <a:latin typeface="UD デジタル 教科書体 NK-R" panose="02020400000000000000" pitchFamily="18" charset="-128"/>
                          <a:ea typeface="UD デジタル 教科書体 NK-R" panose="02020400000000000000" pitchFamily="18" charset="-128"/>
                        </a:rPr>
                        <a:t>15</a:t>
                      </a:r>
                      <a:r>
                        <a:rPr lang="ja-JP" altLang="en-US" sz="1100" dirty="0" smtClean="0">
                          <a:effectLst/>
                          <a:latin typeface="UD デジタル 教科書体 NK-R" panose="02020400000000000000" pitchFamily="18" charset="-128"/>
                          <a:ea typeface="UD デジタル 教科書体 NK-R" panose="02020400000000000000" pitchFamily="18" charset="-128"/>
                        </a:rPr>
                        <a:t>時以降の予約＆飲食店の利用</a:t>
                      </a:r>
                      <a:endParaRPr kumimoji="1"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r"/>
                      <a:r>
                        <a:rPr kumimoji="1" lang="en-US" altLang="ja-JP" sz="1100" dirty="0" smtClean="0">
                          <a:effectLst/>
                          <a:latin typeface="UD デジタル 教科書体 NK-R" panose="02020400000000000000" pitchFamily="18" charset="-128"/>
                          <a:ea typeface="UD デジタル 教科書体 NK-R" panose="02020400000000000000" pitchFamily="18" charset="-128"/>
                        </a:rPr>
                        <a:t>【</a:t>
                      </a:r>
                      <a:r>
                        <a:rPr kumimoji="1" lang="ja-JP" altLang="en-US" sz="1100" dirty="0" smtClean="0">
                          <a:effectLst/>
                          <a:latin typeface="UD デジタル 教科書体 NK-R" panose="02020400000000000000" pitchFamily="18" charset="-128"/>
                          <a:ea typeface="UD デジタル 教科書体 NK-R" panose="02020400000000000000" pitchFamily="18" charset="-128"/>
                        </a:rPr>
                        <a:t>運営主体：大阪府</a:t>
                      </a:r>
                      <a:r>
                        <a:rPr kumimoji="1" lang="en-US" altLang="ja-JP" sz="1100" dirty="0" smtClean="0">
                          <a:effectLst/>
                          <a:latin typeface="UD デジタル 教科書体 NK-R" panose="02020400000000000000" pitchFamily="18" charset="-128"/>
                          <a:ea typeface="UD デジタル 教科書体 NK-R" panose="02020400000000000000" pitchFamily="18" charset="-128"/>
                        </a:rPr>
                        <a:t>】</a:t>
                      </a:r>
                      <a:endParaRPr kumimoji="1" lang="ja-JP" altLang="en-US" sz="1100" dirty="0" smtClean="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l"/>
                      <a:r>
                        <a:rPr kumimoji="1" lang="en-US" altLang="ja-JP" sz="1400" dirty="0" smtClean="0">
                          <a:latin typeface="UD デジタル 教科書体 NK-B" panose="02020700000000000000" pitchFamily="18" charset="-128"/>
                          <a:ea typeface="UD デジタル 教科書体 NK-B" panose="02020700000000000000" pitchFamily="18" charset="-128"/>
                        </a:rPr>
                        <a:t>『</a:t>
                      </a:r>
                      <a:r>
                        <a:rPr kumimoji="1" lang="ja-JP" altLang="en-US" sz="1400" dirty="0" smtClean="0">
                          <a:latin typeface="UD デジタル 教科書体 NK-B" panose="02020700000000000000" pitchFamily="18" charset="-128"/>
                          <a:ea typeface="UD デジタル 教科書体 NK-B" panose="02020700000000000000" pitchFamily="18" charset="-128"/>
                        </a:rPr>
                        <a:t>新規予約へのポイント付与の停止</a:t>
                      </a:r>
                      <a:r>
                        <a:rPr kumimoji="1" lang="en-US" altLang="ja-JP" sz="1400" dirty="0" smtClean="0">
                          <a:latin typeface="UD デジタル 教科書体 NK-B" panose="02020700000000000000" pitchFamily="18" charset="-128"/>
                          <a:ea typeface="UD デジタル 教科書体 NK-B" panose="02020700000000000000" pitchFamily="18" charset="-128"/>
                        </a:rPr>
                        <a:t>』</a:t>
                      </a:r>
                    </a:p>
                    <a:p>
                      <a:pPr algn="l"/>
                      <a:endParaRPr kumimoji="1" lang="en-US" altLang="ja-JP" sz="1400" dirty="0" smtClean="0">
                        <a:latin typeface="UD デジタル 教科書体 NK-B" panose="02020700000000000000" pitchFamily="18" charset="-128"/>
                        <a:ea typeface="UD デジタル 教科書体 NK-B" panose="02020700000000000000" pitchFamily="18" charset="-128"/>
                      </a:endParaRPr>
                    </a:p>
                    <a:p>
                      <a:pPr algn="l"/>
                      <a:r>
                        <a:rPr kumimoji="1" lang="en-US" altLang="ja-JP" sz="1600" dirty="0" smtClean="0">
                          <a:latin typeface="UD デジタル 教科書体 NK-B" panose="02020700000000000000" pitchFamily="18" charset="-128"/>
                          <a:ea typeface="UD デジタル 教科書体 NK-B" panose="02020700000000000000" pitchFamily="18" charset="-128"/>
                        </a:rPr>
                        <a:t>【</a:t>
                      </a:r>
                      <a:r>
                        <a:rPr kumimoji="1" lang="ja-JP" altLang="en-US" sz="1600" dirty="0" smtClean="0">
                          <a:latin typeface="UD デジタル 教科書体 NK-B" panose="02020700000000000000" pitchFamily="18" charset="-128"/>
                          <a:ea typeface="UD デジタル 教科書体 NK-B" panose="02020700000000000000" pitchFamily="18" charset="-128"/>
                        </a:rPr>
                        <a:t>府民への呼びかけ</a:t>
                      </a:r>
                      <a:r>
                        <a:rPr kumimoji="1" lang="en-US" altLang="ja-JP" sz="1600" dirty="0" smtClean="0">
                          <a:latin typeface="UD デジタル 教科書体 NK-B" panose="02020700000000000000" pitchFamily="18" charset="-128"/>
                          <a:ea typeface="UD デジタル 教科書体 NK-B" panose="02020700000000000000" pitchFamily="18" charset="-128"/>
                        </a:rPr>
                        <a:t>】</a:t>
                      </a:r>
                    </a:p>
                    <a:p>
                      <a:pPr marL="0" marR="0" lvl="0" indent="0" algn="l" defTabSz="914411" rtl="0" eaLnBrk="1" fontAlgn="auto" latinLnBrk="0" hangingPunct="1">
                        <a:lnSpc>
                          <a:spcPct val="100000"/>
                        </a:lnSpc>
                        <a:spcBef>
                          <a:spcPts val="0"/>
                        </a:spcBef>
                        <a:spcAft>
                          <a:spcPts val="0"/>
                        </a:spcAft>
                        <a:buClrTx/>
                        <a:buSzTx/>
                        <a:buFontTx/>
                        <a:buNone/>
                        <a:tabLst/>
                        <a:defRPr/>
                      </a:pPr>
                      <a:r>
                        <a:rPr kumimoji="1" lang="en-US" altLang="ja-JP" sz="1400" dirty="0" smtClean="0">
                          <a:latin typeface="UD デジタル 教科書体 NK-B" panose="02020700000000000000" pitchFamily="18" charset="-128"/>
                          <a:ea typeface="UD デジタル 教科書体 NK-B" panose="02020700000000000000" pitchFamily="18" charset="-128"/>
                        </a:rPr>
                        <a:t>『</a:t>
                      </a:r>
                      <a:r>
                        <a:rPr kumimoji="1" lang="ja-JP" altLang="en-US" sz="1400" dirty="0" smtClean="0">
                          <a:latin typeface="UD デジタル 教科書体 NK-B" panose="02020700000000000000" pitchFamily="18" charset="-128"/>
                          <a:ea typeface="UD デジタル 教科書体 NK-B" panose="02020700000000000000" pitchFamily="18" charset="-128"/>
                        </a:rPr>
                        <a:t>本キャンペーンで付与されたポイントを利用した飲食を控えること</a:t>
                      </a:r>
                      <a:r>
                        <a:rPr kumimoji="1" lang="en-US" altLang="ja-JP" sz="1400" dirty="0" smtClean="0">
                          <a:latin typeface="UD デジタル 教科書体 NK-B" panose="02020700000000000000" pitchFamily="18" charset="-128"/>
                          <a:ea typeface="UD デジタル 教科書体 NK-B" panose="02020700000000000000" pitchFamily="18" charset="-128"/>
                        </a:rPr>
                        <a:t>』</a:t>
                      </a:r>
                    </a:p>
                  </a:txBody>
                  <a:tcPr anchor="ctr"/>
                </a:tc>
                <a:extLst>
                  <a:ext uri="{0D108BD9-81ED-4DB2-BD59-A6C34878D82A}">
                    <a16:rowId xmlns:a16="http://schemas.microsoft.com/office/drawing/2014/main" val="2615191722"/>
                  </a:ext>
                </a:extLst>
              </a:tr>
            </a:tbl>
          </a:graphicData>
        </a:graphic>
      </p:graphicFrame>
    </p:spTree>
    <p:extLst>
      <p:ext uri="{BB962C8B-B14F-4D97-AF65-F5344CB8AC3E}">
        <p14:creationId xmlns:p14="http://schemas.microsoft.com/office/powerpoint/2010/main" val="36128017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2886</TotalTime>
  <Words>473</Words>
  <Application>Microsoft Office PowerPoint</Application>
  <PresentationFormat>ワイド画面</PresentationFormat>
  <Paragraphs>61</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UD デジタル 教科書体 NK-B</vt:lpstr>
      <vt:lpstr>UD デジタル 教科書体 NK-R</vt: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平井　幹也</dc:creator>
  <cp:lastModifiedBy>大阪府</cp:lastModifiedBy>
  <cp:revision>55</cp:revision>
  <cp:lastPrinted>2020-11-24T06:51:33Z</cp:lastPrinted>
  <dcterms:created xsi:type="dcterms:W3CDTF">2020-06-11T04:56:19Z</dcterms:created>
  <dcterms:modified xsi:type="dcterms:W3CDTF">2020-11-24T07:52:54Z</dcterms:modified>
</cp:coreProperties>
</file>