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2" r:id="rId2"/>
    <p:sldId id="283" r:id="rId3"/>
    <p:sldId id="281" r:id="rId4"/>
    <p:sldId id="277" r:id="rId5"/>
    <p:sldId id="274" r:id="rId6"/>
    <p:sldId id="259" r:id="rId7"/>
    <p:sldId id="273" r:id="rId8"/>
    <p:sldId id="278" r:id="rId9"/>
    <p:sldId id="280" r:id="rId10"/>
    <p:sldId id="275" r:id="rId11"/>
    <p:sldId id="276" r:id="rId12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B7A0-C579-44EE-9337-C3D9974416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A64D-7BE5-4DD9-A4F0-F64F0B4BB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94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6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6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05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74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2A64D-7BE5-4DD9-A4F0-F64F0B4BBB4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4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85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94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84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69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5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80560" y="6360302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872" y="3062912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20496"/>
              </p:ext>
            </p:extLst>
          </p:nvPr>
        </p:nvGraphicFramePr>
        <p:xfrm>
          <a:off x="125099" y="662256"/>
          <a:ext cx="11943332" cy="606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3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709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●施設について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 ①　区域　大阪市北区、大阪市中央区（別紙のとおり）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 ②　期間　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日～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 ③　実施内容（特措法第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条第９項に基づく）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　特措法施行令第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条第１項各号に掲げる施設</a:t>
                      </a:r>
                      <a:endParaRPr lang="en-US" altLang="ja-JP" sz="1600" b="1" u="sng" spc="-10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37052" y="23852"/>
            <a:ext cx="930719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イエローステージ（警戒）の対応方針に基づく要請</a:t>
            </a:r>
            <a:r>
              <a:rPr lang="ja-JP" altLang="en-US" sz="2400" b="1" dirty="0"/>
              <a:t>　</a:t>
            </a:r>
            <a:r>
              <a:rPr lang="ja-JP" altLang="en-US" sz="2400" b="1" dirty="0" smtClean="0"/>
              <a:t>新旧対照表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59160" y="70018"/>
            <a:ext cx="1721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資料２－</a:t>
            </a:r>
            <a:r>
              <a:rPr lang="ja-JP" altLang="en-US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２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275" y="2102758"/>
            <a:ext cx="5605075" cy="23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10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57610"/>
              </p:ext>
            </p:extLst>
          </p:nvPr>
        </p:nvGraphicFramePr>
        <p:xfrm>
          <a:off x="94918" y="282479"/>
          <a:ext cx="11943332" cy="648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348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66066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＜経済界へのお願い＞　　　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１．従業員等に「５人以上」「２時間以上」の宴会・飲み会を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控えるよう求めること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２．従業員等に少しでも症状が有る場合は、休暇を取得しや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す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い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環境を整えるとともに検査受診を勧めること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３．テレワークを推進すること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出勤が必要となる職場でも、ローテーション勤務、時差通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勤、自転車通勤などの取り組みを推進すること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４．寒い環境においても、適度な保湿、適切な換気（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２セン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サーの活用による確認等）を実施すること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５．休憩室、喫煙所、更衣室などでのマスクを外した状態での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会話は控えること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６．業種別ガイドラインを遵守（感染防止宣言ステッカーの導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入）していない、接待を伴う飲食店及び酒類の提供を行う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飲食店の利用を自粛すること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７．業種別ガイドラインの遵守を徹底すること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８．従業員の年末年始における休暇を分散すること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＜経済界へのお願い＞　　　　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１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２．従業員等に対し、</a:t>
                      </a:r>
                      <a:r>
                        <a:rPr kumimoji="1" lang="en-US" altLang="ja-JP" sz="16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GoToEat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キャンペーンで付与されたポイ</a:t>
                      </a: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ント又は既発行の食事券、府少人数利用・飲食店応援キャ</a:t>
                      </a: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ンペーン事業で付与されたポイントを利用した飲食を控え</a:t>
                      </a: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るよう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求める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こと</a:t>
                      </a:r>
                      <a:endParaRPr kumimoji="1" lang="ja-JP" alt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３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４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５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６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７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８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９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11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15927"/>
              </p:ext>
            </p:extLst>
          </p:nvPr>
        </p:nvGraphicFramePr>
        <p:xfrm>
          <a:off x="94918" y="282479"/>
          <a:ext cx="11943332" cy="6304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348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6877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＜大学等へのお願い＞　　　　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１．学生に対し、「５人以上」「２時間以上」の宴会・飲み会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を控えるよう求めること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２．学生に少しでも症状が有る場合は登校させず、検査受診を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勧めること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３．寒い環境においても、適度な保湿、適切な換気（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２セン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サーの活用による確認等）を実施すること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４．高齢者と日常的に接する学生は、感染リスクの高い環境を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避けること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５．寮やクラブ・サークル活動での感染防止対策（マスクの着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用等）を徹底すること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入）していない、接待を伴う飲食店及び酒類の提供を行う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飲食店の利用を自粛すること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＜大学等へのお願い＞　　　　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dirty="0" smtClean="0"/>
                        <a:t>１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２．学生に対し、</a:t>
                      </a:r>
                      <a:r>
                        <a:rPr lang="en-US" altLang="ja-JP" sz="1600" b="1" u="sng" dirty="0" err="1" smtClean="0">
                          <a:solidFill>
                            <a:srgbClr val="FF0000"/>
                          </a:solidFill>
                        </a:rPr>
                        <a:t>GoToEat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キャンペーンで付与されたポイント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又は既発行の食事券、府少人数利用・飲食店応援キャン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ペーン事業で付与されたポイントを利用した飲食を控える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よう求める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こと</a:t>
                      </a:r>
                      <a:endParaRPr lang="ja-JP" altLang="en-US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３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４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５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６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７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45531"/>
              </p:ext>
            </p:extLst>
          </p:nvPr>
        </p:nvGraphicFramePr>
        <p:xfrm>
          <a:off x="98543" y="136436"/>
          <a:ext cx="11943332" cy="635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256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30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●対象区域　　　　　　　　　　　　　　　　　　　</a:t>
                      </a:r>
                      <a:r>
                        <a:rPr lang="en-US" altLang="ja-JP" sz="1600" b="1" u="none" dirty="0" smtClean="0">
                          <a:solidFill>
                            <a:srgbClr val="FF0000"/>
                          </a:solidFill>
                        </a:rPr>
                        <a:t>【</a:t>
                      </a: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別紙</a:t>
                      </a:r>
                      <a:r>
                        <a:rPr lang="en-US" altLang="ja-JP" sz="1600" b="1" u="none" dirty="0" smtClean="0">
                          <a:solidFill>
                            <a:srgbClr val="FF0000"/>
                          </a:solidFill>
                        </a:rPr>
                        <a:t>】</a:t>
                      </a:r>
                      <a:endParaRPr lang="ja-JP" altLang="en-US" sz="1600" b="1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2</a:t>
            </a:fld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73" y="1211312"/>
            <a:ext cx="5456566" cy="26757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159173" y="793389"/>
            <a:ext cx="434688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sz="1600" b="1" dirty="0" smtClean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大阪市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北区、中央区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2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23085"/>
              </p:ext>
            </p:extLst>
          </p:nvPr>
        </p:nvGraphicFramePr>
        <p:xfrm>
          <a:off x="137051" y="20100"/>
          <a:ext cx="11943332" cy="682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27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759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休業（営業時間短縮）要請（１ページ目に記載）にあわせ、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日に決定した「府民への呼びかけ」等についても、以下のとおり内容を追加（要請を追加した箇所は　　で記載）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  <a:tr h="313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①　区域　大阪府全域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①（略）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544167"/>
                  </a:ext>
                </a:extLst>
              </a:tr>
              <a:tr h="759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②　期間　イエローステージ２の期間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ja-JP" sz="1600" b="1" u="sng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日～</a:t>
                      </a:r>
                      <a:r>
                        <a:rPr lang="en-US" altLang="ja-JP" sz="1600" b="1" u="sng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月５日。</a:t>
                      </a:r>
                      <a:endParaRPr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chemeClr val="tx1"/>
                          </a:solidFill>
                        </a:rPr>
                        <a:t>　　　　　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ただし、重症病床使用率が</a:t>
                      </a:r>
                      <a:r>
                        <a:rPr lang="en-US" altLang="ja-JP" sz="1600" b="1" u="sng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％を上回るなど感染拡　　</a:t>
                      </a:r>
                      <a:endParaRPr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chemeClr val="tx1"/>
                          </a:solidFill>
                        </a:rPr>
                        <a:t>　　　　　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大の状況に応じて判断）</a:t>
                      </a:r>
                      <a:endParaRPr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②　</a:t>
                      </a:r>
                      <a:r>
                        <a:rPr lang="ja-JP" altLang="en-US" sz="1600" b="0" u="none" dirty="0" smtClean="0"/>
                        <a:t>期間　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イエローステージ２の期間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（</a:t>
                      </a:r>
                      <a:r>
                        <a:rPr kumimoji="1" lang="en-US" altLang="ja-JP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11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en-US" altLang="ja-JP" sz="1600" b="1" u="sng" spc="-15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25</a:t>
                      </a:r>
                      <a:r>
                        <a:rPr lang="ja-JP" altLang="en-US" sz="1600" b="1" u="sng" spc="-15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日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～</a:t>
                      </a:r>
                      <a:r>
                        <a:rPr lang="en-US" altLang="ja-JP" sz="1600" b="1" u="sng" spc="-15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12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en-US" altLang="ja-JP" sz="1600" b="1" u="sng" spc="-15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11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日。休　</a:t>
                      </a:r>
                      <a:endParaRPr kumimoji="1" lang="en-US" altLang="ja-JP" sz="1600" b="1" i="0" u="sng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　　　　　  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業要請の期間に合わせて期間を変更）</a:t>
                      </a:r>
                      <a:endParaRPr kumimoji="1" lang="en-US" altLang="ja-JP" sz="1600" b="1" i="0" u="sng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65596"/>
                  </a:ext>
                </a:extLst>
              </a:tr>
              <a:tr h="45593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③　実施内容（特措法第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条第９項に基づく）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●府民への呼びかけ</a:t>
                      </a:r>
                      <a:endParaRPr lang="ja-JP" altLang="en-US" sz="11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➢府民に対し、次の内容を要請。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・「５人以上</a:t>
                      </a:r>
                      <a:r>
                        <a:rPr lang="en-US" altLang="ja-JP" sz="12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※</a:t>
                      </a:r>
                      <a:r>
                        <a:rPr lang="ja-JP" altLang="en-US" sz="12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１</a:t>
                      </a: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」「２時間以上」の宴会・飲み会は控えること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１　家族や乳幼児・子ども、高齢者・</a:t>
                      </a:r>
                      <a:r>
                        <a:rPr lang="ja-JP" altLang="en-US" sz="1200" b="0" u="none" dirty="0" err="1" smtClean="0">
                          <a:solidFill>
                            <a:schemeClr val="tx1"/>
                          </a:solidFill>
                        </a:rPr>
                        <a:t>障がい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者の介助者などはこの限りでない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・重症化リスクの高い方（高齢者、基礎疾患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２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のある方等）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は、不要不急の外出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３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を控えること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２　糖尿病、心不全、呼吸器疾患（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COPD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等）、透析患者、免疫抑制剤や抗が　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　　</a:t>
                      </a:r>
                      <a:r>
                        <a:rPr lang="ja-JP" altLang="en-US" sz="1200" b="0" u="none" dirty="0" err="1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ん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剤等を用いている患者　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 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３　医療機関への通院、食料・衣料品・生活必需品の買い出し、必要な職場へ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　　の出勤、屋外での運動や散歩など、生活の維持に必要な場合を除く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・高齢者の方、高齢者と日常的に接する家族、高齢者施設・医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療機関等の職員は、感染リスクの高い環境を避け、少しでも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症状が有る場合、休暇を取得するとともに早めに検査を受診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すること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③　実施内容（特措法第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条第９項に基づく）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●府民への呼びかけ</a:t>
                      </a:r>
                      <a:endParaRPr lang="ja-JP" altLang="en-US" sz="11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➢府民に対し、次の内容を要請。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endParaRPr lang="en-US" altLang="ja-JP" sz="1600" b="0" u="none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1" u="sng" spc="-100" baseline="0" dirty="0" smtClean="0">
                          <a:solidFill>
                            <a:srgbClr val="FF0000"/>
                          </a:solidFill>
                        </a:rPr>
                        <a:t>・</a:t>
                      </a:r>
                      <a:r>
                        <a:rPr lang="en-US" altLang="ja-JP" sz="1600" b="1" u="sng" spc="-100" baseline="0" dirty="0" err="1" smtClean="0">
                          <a:solidFill>
                            <a:srgbClr val="FF0000"/>
                          </a:solidFill>
                        </a:rPr>
                        <a:t>GoToEat</a:t>
                      </a:r>
                      <a:r>
                        <a:rPr lang="ja-JP" altLang="en-US" sz="1600" b="1" u="sng" spc="-100" baseline="0" dirty="0" smtClean="0">
                          <a:solidFill>
                            <a:srgbClr val="FF0000"/>
                          </a:solidFill>
                        </a:rPr>
                        <a:t>キャンペーン事業で付与されたポイント又は既発行の食　</a:t>
                      </a:r>
                      <a:endParaRPr lang="en-US" altLang="ja-JP" sz="1600" b="1" u="sng" spc="-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1" u="none" spc="-100" baseline="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spc="-100" baseline="0" dirty="0" smtClean="0">
                          <a:solidFill>
                            <a:srgbClr val="FF0000"/>
                          </a:solidFill>
                        </a:rPr>
                        <a:t>事券、府少人数利用・飲食店応援キャンペーン事業で付与された</a:t>
                      </a:r>
                      <a:endParaRPr lang="en-US" altLang="ja-JP" sz="1600" b="1" u="sng" spc="-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pc="-100" baseline="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spc="-100" baseline="0" dirty="0" smtClean="0">
                          <a:solidFill>
                            <a:srgbClr val="FF0000"/>
                          </a:solidFill>
                        </a:rPr>
                        <a:t>ポイントを利用した飲食を控える</a:t>
                      </a:r>
                      <a:r>
                        <a:rPr lang="ja-JP" altLang="en-US" sz="1600" b="1" u="sng" spc="-100" baseline="0" dirty="0" smtClean="0">
                          <a:solidFill>
                            <a:srgbClr val="FF0000"/>
                          </a:solidFill>
                        </a:rPr>
                        <a:t>こと</a:t>
                      </a:r>
                      <a:endParaRPr kumimoji="1" lang="en-US" altLang="ja-JP" sz="18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endParaRPr lang="ja-JP" altLang="en-US" sz="1600" b="1" u="sng" spc="-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endParaRPr lang="en-US" altLang="ja-JP" sz="1600" b="0" u="none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</a:t>
                      </a:r>
                      <a:r>
                        <a:rPr lang="ja-JP" altLang="en-US" sz="1600" b="0" u="none" spc="-100" baseline="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ja-JP" sz="1600" b="0" u="none" spc="-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49263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7183" y="6402228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3</a:t>
            </a:fld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10070710" y="857623"/>
            <a:ext cx="401351" cy="170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46873"/>
              </p:ext>
            </p:extLst>
          </p:nvPr>
        </p:nvGraphicFramePr>
        <p:xfrm>
          <a:off x="137052" y="519694"/>
          <a:ext cx="11943332" cy="5327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248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4992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・「静かに飲食」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・「マスクの徹底」（飲食の際も会話時はマスクを着用）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・「換気と保湿」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入）していない、接待を伴う飲食店及び酒類の提供を行う飲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食店の利用を自粛すること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・３密で唾液が飛び交う環境を避けること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49263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7183" y="640222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29C25-BD09-4AEE-90D6-E5269A43C3B5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87276"/>
              </p:ext>
            </p:extLst>
          </p:nvPr>
        </p:nvGraphicFramePr>
        <p:xfrm>
          <a:off x="98543" y="136436"/>
          <a:ext cx="11943332" cy="635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256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30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（削除）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5</a:t>
            </a:fld>
            <a:endParaRPr kumimoji="1" lang="ja-JP" altLang="en-US" sz="2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0" y="1087237"/>
            <a:ext cx="5728602" cy="333463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98543" y="625852"/>
            <a:ext cx="5519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（参考）政府</a:t>
            </a:r>
            <a:r>
              <a:rPr lang="ja-JP" altLang="en-US" sz="1600" dirty="0"/>
              <a:t>分科会「分科会から政府への提言」より抜粋</a:t>
            </a:r>
          </a:p>
        </p:txBody>
      </p:sp>
    </p:spTree>
    <p:extLst>
      <p:ext uri="{BB962C8B-B14F-4D97-AF65-F5344CB8AC3E}">
        <p14:creationId xmlns:p14="http://schemas.microsoft.com/office/powerpoint/2010/main" val="19973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99436"/>
              </p:ext>
            </p:extLst>
          </p:nvPr>
        </p:nvGraphicFramePr>
        <p:xfrm>
          <a:off x="98543" y="136436"/>
          <a:ext cx="11943332" cy="6577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15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28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●イベントの開催について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府主催（共催）のイベントを含む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主催者に対し、業種別ガイドラインの遵守を徹底するとともに、 国の接触確認アプリ「ＣＯＣＯＡ」、大阪コロナ追跡システムの導入、 又は名簿作成などの追跡対策の徹底を要請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業種別ガイドラインの見直しを前提に、必要な感染防止策が担保される場合は、別表のとおり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全国的な移動を伴うイベント又は参加者が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1,000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人を超えるようなイベントを開催する際には、そのイベントの開催要件等について、大阪府に事前に相談すること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lnSpc>
                          <a:spcPts val="23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全国的な感染拡大やイベントでのクラスターが発生し、国が業種別ガイドラインの見直しや収容率要件・人数上限の見直しを行った場合には、国に準じて対応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適切な感染防止策が実施されていないイベントや、リスクへの対応が整っていないイベントは、開催自粛を要請することも検討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342747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6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95620"/>
              </p:ext>
            </p:extLst>
          </p:nvPr>
        </p:nvGraphicFramePr>
        <p:xfrm>
          <a:off x="98541" y="136436"/>
          <a:ext cx="11951620" cy="6619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5810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5810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639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155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7</a:t>
            </a:fld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16426" y="606198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詳細：令和２年</a:t>
            </a:r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12</a:t>
            </a:r>
            <a:r>
              <a:rPr lang="ja-JP" altLang="en-US" sz="1100" dirty="0"/>
              <a:t>日付国事務連絡「来年</a:t>
            </a:r>
            <a:r>
              <a:rPr lang="en-US" altLang="ja-JP" sz="1100" dirty="0"/>
              <a:t>2</a:t>
            </a:r>
            <a:r>
              <a:rPr lang="ja-JP" altLang="en-US" sz="1100" dirty="0"/>
              <a:t>月末までの催物の開催制限、イベント等に</a:t>
            </a:r>
            <a:r>
              <a:rPr lang="ja-JP" altLang="en-US" sz="1100" dirty="0" err="1" smtClean="0"/>
              <a:t>お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ける</a:t>
            </a:r>
            <a:r>
              <a:rPr lang="ja-JP" altLang="en-US" sz="1100" dirty="0"/>
              <a:t>感染拡大防止ガイドライン遵守徹底に向けた取組強化等について」参照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8541" y="2739687"/>
            <a:ext cx="5933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※1</a:t>
            </a:r>
            <a:r>
              <a:rPr lang="ja-JP" altLang="en-US" sz="1100" dirty="0" smtClean="0"/>
              <a:t>：異なる</a:t>
            </a:r>
            <a:r>
              <a:rPr lang="ja-JP" altLang="en-US" sz="1100" dirty="0"/>
              <a:t>グループ間では座席を１席空け、同一グループ（５人以内に限る）内では</a:t>
            </a:r>
            <a:r>
              <a:rPr lang="ja-JP" altLang="en-US" sz="1100" dirty="0" smtClean="0"/>
              <a:t>座席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間隔を設けなく</a:t>
            </a:r>
            <a:r>
              <a:rPr lang="ja-JP" altLang="en-US" sz="1100" dirty="0"/>
              <a:t>ともよい。すなわち、収容率は</a:t>
            </a:r>
            <a:r>
              <a:rPr lang="en-US" altLang="ja-JP" sz="1100" dirty="0"/>
              <a:t>50</a:t>
            </a:r>
            <a:r>
              <a:rPr lang="ja-JP" altLang="en-US" sz="1100" dirty="0"/>
              <a:t>％を超える場合がある。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8541" y="3170574"/>
            <a:ext cx="60372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※2:</a:t>
            </a:r>
            <a:r>
              <a:rPr lang="ja-JP" altLang="en-US" sz="1100" dirty="0" smtClean="0"/>
              <a:t>「イベント中の食事を伴う催物」は、必要な感染防止策が担保され、イベント中の発声が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ない場合に限り、「大声での歓声・声援等がないことを前提としうるもの」と取り扱う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ことを可とする。</a:t>
            </a:r>
            <a:endParaRPr kumimoji="1" lang="ja-JP" altLang="en-US" sz="11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9" y="3944647"/>
            <a:ext cx="5780939" cy="21173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0" y="669775"/>
            <a:ext cx="5922695" cy="19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8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59020"/>
              </p:ext>
            </p:extLst>
          </p:nvPr>
        </p:nvGraphicFramePr>
        <p:xfrm>
          <a:off x="97804" y="71765"/>
          <a:ext cx="11943332" cy="671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173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073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●施設について（府有施設を含む）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➢施設（事業者）に対し、次の内容を要請。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１．従業員等に対し、「５人以上」「２時間以上」の宴会・飲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み会を控えるよう求めること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２．従業員等に少しでも症状がある場合は、休暇を取得しや</a:t>
                      </a:r>
                      <a:r>
                        <a:rPr lang="ja-JP" altLang="en-US" sz="1600" b="0" dirty="0" err="1" smtClean="0"/>
                        <a:t>す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い環境を整えるとともに検査受診を勧めること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３．業種別ガイドラインを遵守 （感染防止宣言ステッカーの導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入）すること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４．飲食店においては以下に留意すること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・パーテーションの活用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・会話の際は、マスク・フェイスシールドを着用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 </a:t>
                      </a:r>
                      <a:r>
                        <a:rPr lang="ja-JP" altLang="en-US" sz="1600" b="0" dirty="0" smtClean="0"/>
                        <a:t>（食事中のマスクの活用を含む）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・斜め向かいに座る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・</a:t>
                      </a:r>
                      <a:r>
                        <a:rPr lang="en-US" altLang="ja-JP" sz="1600" b="0" dirty="0" smtClean="0"/>
                        <a:t>CO</a:t>
                      </a:r>
                      <a:r>
                        <a:rPr lang="ja-JP" altLang="en-US" sz="1600" b="0" dirty="0" smtClean="0"/>
                        <a:t>２センサー等を活用し、換気状況が適切か確認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５．休憩室、喫煙所、更衣室などでのマスクを外した状態での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会話は控えること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６．業種別ガイドラインを遵守（感染防止宣言ステッカーの導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入）していない、接待を伴う飲食店及び酒類の提供を行う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飲食店の利用を自粛すること。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７．国の接触確認アプリ「ＣＯＣＯＡ」、大阪コロナ追跡シス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テムの導入、又は名簿作成など追跡対策をとること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●施設について（府有施設を含む）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➢施設（事業者）に対し、次の内容を要請。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１（略）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２．従業員等に対し、</a:t>
                      </a:r>
                      <a:r>
                        <a:rPr lang="en-US" altLang="ja-JP" sz="1600" b="1" u="sng" dirty="0" err="1" smtClean="0">
                          <a:solidFill>
                            <a:srgbClr val="FF0000"/>
                          </a:solidFill>
                        </a:rPr>
                        <a:t>GoToEat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キャンペーンで付与されたポイ　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ント又は既発行の食事券、府少人数利用・飲食店応援キャ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ンペーン事業で付与されたポイントを利用した飲食を控え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err="1" smtClean="0">
                          <a:solidFill>
                            <a:srgbClr val="FF0000"/>
                          </a:solidFill>
                        </a:rPr>
                        <a:t>るよう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求める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こと</a:t>
                      </a:r>
                      <a:endParaRPr lang="ja-JP" altLang="en-US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３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４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５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６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７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８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2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68114"/>
              </p:ext>
            </p:extLst>
          </p:nvPr>
        </p:nvGraphicFramePr>
        <p:xfrm>
          <a:off x="193339" y="192922"/>
          <a:ext cx="11943332" cy="6550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100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21480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●上記要請を踏まえ、各団体等にお願いしたいこと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＜高齢者施設、医療機関等へのお願い＞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１．職員、施設と関わりのある業務の従業員に対し「５人以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上」「２時間以上」の宴会・飲み会は控えるよう求める</a:t>
                      </a:r>
                      <a:r>
                        <a:rPr lang="ja-JP" altLang="en-US" sz="1600" b="0" u="none" dirty="0" err="1" smtClean="0">
                          <a:solidFill>
                            <a:schemeClr val="tx1"/>
                          </a:solidFill>
                        </a:rPr>
                        <a:t>こ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２．職員に少しでも症状がある場合は、休暇を取得しやすい環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境を整えるとともに検査を受診させること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３．職員、施設と関わりのある業務の従業員、入所者・入院患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者、外部から訪問される方に対し、徹底した感染防止対策（マスクの着用、手指消毒等）を求めること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４．寒い環境においても、適度な保湿、適切な換気（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２セン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サーの活用による確認等）を実施すること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５．休憩室、喫煙所、更衣室などでのマスクを外した状態での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会話は控えること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入）していない、接待を伴う飲食店及び酒類の提供を行う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飲食店の利用を自粛すること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●上記要請を踏まえ、各団体等にお願いしたいこと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＜高齢者施設、医療機関等へのお願い＞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２．職員、施設と関わりのある業務の従業員に対し、</a:t>
                      </a:r>
                      <a:r>
                        <a:rPr lang="en-US" altLang="ja-JP" sz="1600" b="1" u="sng" dirty="0" err="1" smtClean="0">
                          <a:solidFill>
                            <a:srgbClr val="FF0000"/>
                          </a:solidFill>
                        </a:rPr>
                        <a:t>GoToEat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キャンペーンで付与されたポイント又は既発行の食事券、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府少人数利用・飲食店応援キャンペーン事業で付与された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ポイントを利用した飲食を控えるよう求める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こと</a:t>
                      </a: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３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４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５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６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７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6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2564</Words>
  <Application>Microsoft Office PowerPoint</Application>
  <PresentationFormat>ワイド画面</PresentationFormat>
  <Paragraphs>414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　淳也</dc:creator>
  <cp:lastModifiedBy>小原　朋子</cp:lastModifiedBy>
  <cp:revision>61</cp:revision>
  <cp:lastPrinted>2020-11-24T09:36:26Z</cp:lastPrinted>
  <dcterms:created xsi:type="dcterms:W3CDTF">2020-05-20T11:17:35Z</dcterms:created>
  <dcterms:modified xsi:type="dcterms:W3CDTF">2021-01-08T09:23:47Z</dcterms:modified>
</cp:coreProperties>
</file>