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0" r:id="rId2"/>
    <p:sldId id="296" r:id="rId3"/>
    <p:sldId id="297" r:id="rId4"/>
    <p:sldId id="286" r:id="rId5"/>
    <p:sldId id="259" r:id="rId6"/>
    <p:sldId id="289" r:id="rId7"/>
    <p:sldId id="264" r:id="rId8"/>
    <p:sldId id="284" r:id="rId9"/>
    <p:sldId id="287" r:id="rId10"/>
    <p:sldId id="285" r:id="rId11"/>
    <p:sldId id="294" r:id="rId12"/>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Grid="0">
      <p:cViewPr varScale="1">
        <p:scale>
          <a:sx n="71" d="100"/>
          <a:sy n="71" d="100"/>
        </p:scale>
        <p:origin x="594" y="54"/>
      </p:cViewPr>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1393"/>
          </a:xfrm>
          <a:prstGeom prst="rect">
            <a:avLst/>
          </a:prstGeom>
        </p:spPr>
        <p:txBody>
          <a:bodyPr vert="horz" lIns="91440" tIns="45720" rIns="91440" bIns="45720" rtlCol="0"/>
          <a:lstStyle>
            <a:lvl1pPr algn="r">
              <a:defRPr sz="1200"/>
            </a:lvl1pPr>
          </a:lstStyle>
          <a:p>
            <a:fld id="{D09F1423-5716-49C5-BA0B-68D6AF06BD5A}" type="datetimeFigureOut">
              <a:rPr kumimoji="1" lang="ja-JP" altLang="en-US" smtClean="0"/>
              <a:t>2020/11/24</a:t>
            </a:fld>
            <a:endParaRPr kumimoji="1" lang="ja-JP" altLang="en-US"/>
          </a:p>
        </p:txBody>
      </p:sp>
      <p:sp>
        <p:nvSpPr>
          <p:cNvPr id="4" name="フッター プレースホルダー 3"/>
          <p:cNvSpPr>
            <a:spLocks noGrp="1"/>
          </p:cNvSpPr>
          <p:nvPr>
            <p:ph type="ftr" sz="quarter" idx="2"/>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7"/>
            <a:ext cx="4306737" cy="341393"/>
          </a:xfrm>
          <a:prstGeom prst="rect">
            <a:avLst/>
          </a:prstGeom>
        </p:spPr>
        <p:txBody>
          <a:bodyPr vert="horz" lIns="91440" tIns="45720" rIns="91440" bIns="45720" rtlCol="0" anchor="b"/>
          <a:lstStyle>
            <a:lvl1pPr algn="r">
              <a:defRPr sz="1200"/>
            </a:lvl1pPr>
          </a:lstStyle>
          <a:p>
            <a:fld id="{5B232B63-51E7-4026-98EE-C7D0E28CF200}" type="slidenum">
              <a:rPr kumimoji="1" lang="ja-JP" altLang="en-US" smtClean="0"/>
              <a:t>‹#›</a:t>
            </a:fld>
            <a:endParaRPr kumimoji="1" lang="ja-JP" altLang="en-US"/>
          </a:p>
        </p:txBody>
      </p:sp>
    </p:spTree>
    <p:extLst>
      <p:ext uri="{BB962C8B-B14F-4D97-AF65-F5344CB8AC3E}">
        <p14:creationId xmlns:p14="http://schemas.microsoft.com/office/powerpoint/2010/main" val="141418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413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41313"/>
          </a:xfrm>
          <a:prstGeom prst="rect">
            <a:avLst/>
          </a:prstGeom>
        </p:spPr>
        <p:txBody>
          <a:bodyPr vert="horz" lIns="91440" tIns="45720" rIns="91440" bIns="45720" rtlCol="0"/>
          <a:lstStyle>
            <a:lvl1pPr algn="r">
              <a:defRPr sz="1200"/>
            </a:lvl1pPr>
          </a:lstStyle>
          <a:p>
            <a:fld id="{E798B7A0-C579-44EE-9337-C3D9974416C9}" type="datetimeFigureOut">
              <a:rPr kumimoji="1" lang="ja-JP" altLang="en-US" smtClean="0"/>
              <a:t>2020/11/24</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413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41312"/>
          </a:xfrm>
          <a:prstGeom prst="rect">
            <a:avLst/>
          </a:prstGeom>
        </p:spPr>
        <p:txBody>
          <a:bodyPr vert="horz" lIns="91440" tIns="45720" rIns="91440" bIns="45720" rtlCol="0" anchor="b"/>
          <a:lstStyle>
            <a:lvl1pPr algn="r">
              <a:defRPr sz="1200"/>
            </a:lvl1pPr>
          </a:lstStyle>
          <a:p>
            <a:fld id="{92C2A64D-7BE5-4DD9-A4F0-F64F0B4BBB4C}" type="slidenum">
              <a:rPr kumimoji="1" lang="ja-JP" altLang="en-US" smtClean="0"/>
              <a:t>‹#›</a:t>
            </a:fld>
            <a:endParaRPr kumimoji="1" lang="ja-JP" altLang="en-US"/>
          </a:p>
        </p:txBody>
      </p:sp>
    </p:spTree>
    <p:extLst>
      <p:ext uri="{BB962C8B-B14F-4D97-AF65-F5344CB8AC3E}">
        <p14:creationId xmlns:p14="http://schemas.microsoft.com/office/powerpoint/2010/main" val="40817810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312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562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5</a:t>
            </a:fld>
            <a:endParaRPr kumimoji="1" lang="ja-JP" altLang="en-US"/>
          </a:p>
        </p:txBody>
      </p:sp>
    </p:spTree>
    <p:extLst>
      <p:ext uri="{BB962C8B-B14F-4D97-AF65-F5344CB8AC3E}">
        <p14:creationId xmlns:p14="http://schemas.microsoft.com/office/powerpoint/2010/main" val="2007943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7</a:t>
            </a:fld>
            <a:endParaRPr kumimoji="1" lang="ja-JP" altLang="en-US"/>
          </a:p>
        </p:txBody>
      </p:sp>
    </p:spTree>
    <p:extLst>
      <p:ext uri="{BB962C8B-B14F-4D97-AF65-F5344CB8AC3E}">
        <p14:creationId xmlns:p14="http://schemas.microsoft.com/office/powerpoint/2010/main" val="134316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8</a:t>
            </a:fld>
            <a:endParaRPr kumimoji="1" lang="ja-JP" altLang="en-US"/>
          </a:p>
        </p:txBody>
      </p:sp>
    </p:spTree>
    <p:extLst>
      <p:ext uri="{BB962C8B-B14F-4D97-AF65-F5344CB8AC3E}">
        <p14:creationId xmlns:p14="http://schemas.microsoft.com/office/powerpoint/2010/main" val="398510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C2A64D-7BE5-4DD9-A4F0-F64F0B4BBB4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243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C2A64D-7BE5-4DD9-A4F0-F64F0B4BBB4C}" type="slidenum">
              <a:rPr kumimoji="1" lang="ja-JP" altLang="en-US" smtClean="0"/>
              <a:t>10</a:t>
            </a:fld>
            <a:endParaRPr kumimoji="1" lang="ja-JP" altLang="en-US"/>
          </a:p>
        </p:txBody>
      </p:sp>
    </p:spTree>
    <p:extLst>
      <p:ext uri="{BB962C8B-B14F-4D97-AF65-F5344CB8AC3E}">
        <p14:creationId xmlns:p14="http://schemas.microsoft.com/office/powerpoint/2010/main" val="30163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410295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192611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55715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69382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235868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71140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7406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42031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209218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18917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DBB047-88D8-4DB2-90C2-79679C7788C9}" type="datetimeFigureOut">
              <a:rPr kumimoji="1" lang="ja-JP" altLang="en-US" smtClean="0"/>
              <a:t>2020/11/24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3475489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BB047-88D8-4DB2-90C2-79679C7788C9}" type="datetimeFigureOut">
              <a:rPr kumimoji="1" lang="ja-JP" altLang="en-US" smtClean="0"/>
              <a:t>2020/11/24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D6529-D2F6-4822-941E-64D1E5B45BDE}" type="slidenum">
              <a:rPr kumimoji="1" lang="ja-JP" altLang="en-US" smtClean="0"/>
              <a:t>‹#›</a:t>
            </a:fld>
            <a:endParaRPr kumimoji="1" lang="ja-JP" altLang="en-US"/>
          </a:p>
        </p:txBody>
      </p:sp>
    </p:spTree>
    <p:extLst>
      <p:ext uri="{BB962C8B-B14F-4D97-AF65-F5344CB8AC3E}">
        <p14:creationId xmlns:p14="http://schemas.microsoft.com/office/powerpoint/2010/main" val="69613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25002" y="220982"/>
            <a:ext cx="7461865" cy="461665"/>
          </a:xfrm>
          <a:prstGeom prst="rect">
            <a:avLst/>
          </a:prstGeom>
          <a:no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イエローステージ（警戒）の対応方針に基づく要請</a:t>
            </a:r>
            <a:endParaRPr kumimoji="1" lang="ja-JP" altLang="en-US"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4" name="テキスト ボックス 13"/>
          <p:cNvSpPr txBox="1"/>
          <p:nvPr/>
        </p:nvSpPr>
        <p:spPr>
          <a:xfrm>
            <a:off x="218940" y="1332700"/>
            <a:ext cx="2550017" cy="461665"/>
          </a:xfrm>
          <a:prstGeom prst="rect">
            <a:avLst/>
          </a:prstGeom>
          <a:noFill/>
          <a:ln w="19050">
            <a:noFill/>
          </a:ln>
        </p:spPr>
        <p:txBody>
          <a:bodyPr wrap="square" rtlCol="0">
            <a:spAutoFit/>
          </a:bodyPr>
          <a:lstStyle/>
          <a:p>
            <a:pPr algn="ctr"/>
            <a:r>
              <a:rPr kumimoji="1" lang="ja-JP" altLang="en-US" sz="2400" b="1" dirty="0" smtClean="0"/>
              <a:t>●</a:t>
            </a:r>
            <a:r>
              <a:rPr kumimoji="1" lang="ja-JP" altLang="en-US" sz="2400" b="1" u="sng" dirty="0" smtClean="0"/>
              <a:t>施設</a:t>
            </a:r>
            <a:r>
              <a:rPr lang="ja-JP" altLang="en-US" sz="2400" b="1" u="sng" dirty="0" smtClean="0"/>
              <a:t>について</a:t>
            </a:r>
            <a:r>
              <a:rPr lang="ja-JP" altLang="en-US" sz="2400" b="1" dirty="0" smtClean="0"/>
              <a:t>　　　　</a:t>
            </a:r>
            <a:endParaRPr kumimoji="1" lang="ja-JP" altLang="en-US" sz="2400" b="1" dirty="0"/>
          </a:p>
        </p:txBody>
      </p:sp>
      <p:sp>
        <p:nvSpPr>
          <p:cNvPr id="16" name="テキスト ボックス 15"/>
          <p:cNvSpPr txBox="1"/>
          <p:nvPr/>
        </p:nvSpPr>
        <p:spPr>
          <a:xfrm>
            <a:off x="425002" y="1924359"/>
            <a:ext cx="12541718" cy="1246495"/>
          </a:xfrm>
          <a:prstGeom prst="rect">
            <a:avLst/>
          </a:prstGeom>
          <a:noFill/>
          <a:ln w="28575">
            <a:noFill/>
          </a:ln>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①　区域　</a:t>
            </a:r>
            <a:r>
              <a:rPr lang="ja-JP" altLang="en-US" sz="2000" b="1" u="sng" dirty="0" smtClean="0">
                <a:latin typeface="游ゴシック" panose="020F0502020204030204"/>
                <a:ea typeface="游ゴシック" panose="020B0400000000000000" pitchFamily="50" charset="-128"/>
              </a:rPr>
              <a:t>大阪市北区、大阪市中央区（別紙のとおり）</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②　期間　</a:t>
            </a:r>
            <a:r>
              <a:rPr kumimoji="1" lang="en-US" altLang="ja-JP"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11</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30" noProof="0" dirty="0">
                <a:latin typeface="游ゴシック" panose="020F0502020204030204"/>
                <a:ea typeface="游ゴシック" panose="020B0400000000000000" pitchFamily="50" charset="-128"/>
              </a:rPr>
              <a:t>27</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日～</a:t>
            </a:r>
            <a:r>
              <a:rPr lang="en-US" altLang="ja-JP" sz="2000" b="1" u="sng" spc="-130" dirty="0" smtClean="0">
                <a:latin typeface="游ゴシック" panose="020F0502020204030204"/>
                <a:ea typeface="游ゴシック" panose="020B0400000000000000" pitchFamily="50" charset="-128"/>
              </a:rPr>
              <a:t>12</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30" dirty="0">
                <a:latin typeface="游ゴシック" panose="020F0502020204030204"/>
                <a:ea typeface="游ゴシック" panose="020B0400000000000000" pitchFamily="50" charset="-128"/>
              </a:rPr>
              <a:t>11</a:t>
            </a:r>
            <a:r>
              <a:rPr kumimoji="1" lang="ja-JP" altLang="en-US" sz="2000" b="1" i="0" u="sng" strike="noStrike" kern="1200" cap="none" spc="-130" normalizeH="0" baseline="0" noProof="0" dirty="0" smtClean="0">
                <a:ln>
                  <a:noFill/>
                </a:ln>
                <a:effectLst/>
                <a:uLnTx/>
                <a:uFillTx/>
                <a:latin typeface="游ゴシック" panose="020F0502020204030204"/>
                <a:ea typeface="游ゴシック" panose="020B0400000000000000" pitchFamily="50" charset="-128"/>
              </a:rPr>
              <a:t>日</a:t>
            </a:r>
            <a:endParaRPr kumimoji="1" lang="en-US" altLang="ja-JP" sz="2000" b="1" i="0" u="none" strike="noStrike" kern="1200" cap="none" spc="-13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ts val="3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③</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実施内容（特措法第</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24</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条第９項に基づく）</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graphicFrame>
        <p:nvGraphicFramePr>
          <p:cNvPr id="20" name="表 19"/>
          <p:cNvGraphicFramePr>
            <a:graphicFrameLocks noGrp="1"/>
          </p:cNvGraphicFramePr>
          <p:nvPr>
            <p:extLst>
              <p:ext uri="{D42A27DB-BD31-4B8C-83A1-F6EECF244321}">
                <p14:modId xmlns:p14="http://schemas.microsoft.com/office/powerpoint/2010/main" val="44761884"/>
              </p:ext>
            </p:extLst>
          </p:nvPr>
        </p:nvGraphicFramePr>
        <p:xfrm>
          <a:off x="793588" y="3382770"/>
          <a:ext cx="10918210" cy="2459140"/>
        </p:xfrm>
        <a:graphic>
          <a:graphicData uri="http://schemas.openxmlformats.org/drawingml/2006/table">
            <a:tbl>
              <a:tblPr firstRow="1" bandRow="1">
                <a:tableStyleId>{5940675A-B579-460E-94D1-54222C63F5DA}</a:tableStyleId>
              </a:tblPr>
              <a:tblGrid>
                <a:gridCol w="3712193">
                  <a:extLst>
                    <a:ext uri="{9D8B030D-6E8A-4147-A177-3AD203B41FA5}">
                      <a16:colId xmlns:a16="http://schemas.microsoft.com/office/drawing/2014/main" val="281278"/>
                    </a:ext>
                  </a:extLst>
                </a:gridCol>
                <a:gridCol w="3316406">
                  <a:extLst>
                    <a:ext uri="{9D8B030D-6E8A-4147-A177-3AD203B41FA5}">
                      <a16:colId xmlns:a16="http://schemas.microsoft.com/office/drawing/2014/main" val="2576488235"/>
                    </a:ext>
                  </a:extLst>
                </a:gridCol>
                <a:gridCol w="3889611">
                  <a:extLst>
                    <a:ext uri="{9D8B030D-6E8A-4147-A177-3AD203B41FA5}">
                      <a16:colId xmlns:a16="http://schemas.microsoft.com/office/drawing/2014/main" val="2806394976"/>
                    </a:ext>
                  </a:extLst>
                </a:gridCol>
              </a:tblGrid>
              <a:tr h="442380">
                <a:tc gridSpan="2">
                  <a:txBody>
                    <a:bodyPr/>
                    <a:lstStyle/>
                    <a:p>
                      <a:pPr algn="ctr"/>
                      <a:r>
                        <a:rPr kumimoji="1" lang="ja-JP" altLang="en-US" dirty="0" smtClean="0"/>
                        <a:t>対象施設</a:t>
                      </a:r>
                      <a:endParaRPr kumimoji="1" lang="en-US" altLang="ja-JP" dirty="0" smtClean="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ja-JP" altLang="en-US" dirty="0" smtClean="0"/>
                        <a:t>要請内容</a:t>
                      </a:r>
                      <a:endParaRPr kumimoji="1" lang="ja-JP" altLang="en-US"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828618"/>
                  </a:ext>
                </a:extLst>
              </a:tr>
              <a:tr h="731520">
                <a:tc rowSpan="2">
                  <a:txBody>
                    <a:bodyPr/>
                    <a:lstStyle/>
                    <a:p>
                      <a:pPr algn="l"/>
                      <a:r>
                        <a:rPr kumimoji="1" lang="ja-JP" altLang="en-US" b="1" dirty="0" smtClean="0"/>
                        <a:t>接待を伴う飲食店</a:t>
                      </a:r>
                      <a:endParaRPr kumimoji="1" lang="en-US" altLang="ja-JP" b="1" dirty="0" smtClean="0"/>
                    </a:p>
                    <a:p>
                      <a:pPr algn="l"/>
                      <a:r>
                        <a:rPr kumimoji="1" lang="en-US" altLang="ja-JP" b="1" dirty="0" smtClean="0"/>
                        <a:t>(</a:t>
                      </a:r>
                      <a:r>
                        <a:rPr kumimoji="1" lang="ja-JP" altLang="en-US" b="1" dirty="0" smtClean="0"/>
                        <a:t>キャバレー、ホストクラブ等）、</a:t>
                      </a:r>
                      <a:endParaRPr kumimoji="1" lang="en-US" altLang="ja-JP" b="1" dirty="0" smtClean="0"/>
                    </a:p>
                    <a:p>
                      <a:pPr algn="l"/>
                      <a:r>
                        <a:rPr kumimoji="1" lang="ja-JP" altLang="en-US" b="1" dirty="0" smtClean="0">
                          <a:solidFill>
                            <a:schemeClr val="tx1"/>
                          </a:solidFill>
                        </a:rPr>
                        <a:t>政令対象</a:t>
                      </a:r>
                      <a:r>
                        <a:rPr kumimoji="1" lang="en-US" altLang="ja-JP" b="1" dirty="0" smtClean="0">
                          <a:solidFill>
                            <a:schemeClr val="tx1"/>
                          </a:solidFill>
                        </a:rPr>
                        <a:t>※</a:t>
                      </a:r>
                      <a:r>
                        <a:rPr kumimoji="1" lang="ja-JP" altLang="en-US" b="1" dirty="0" smtClean="0">
                          <a:solidFill>
                            <a:schemeClr val="tx1"/>
                          </a:solidFill>
                        </a:rPr>
                        <a:t>の酒類の提供を行う飲食店（バー、ナイトクラブ、カラオケ店等）</a:t>
                      </a:r>
                      <a:endParaRPr kumimoji="1" lang="en-US" altLang="ja-JP" b="1" dirty="0" smtClean="0">
                        <a:solidFill>
                          <a:schemeClr val="tx1"/>
                        </a:solidFill>
                      </a:endParaRP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l"/>
                      <a:r>
                        <a:rPr kumimoji="1" lang="ja-JP" altLang="en-US" b="0" dirty="0" smtClean="0"/>
                        <a:t>業種別ガイドラインを遵守（感染防止宣言ステッカーを導入）</a:t>
                      </a:r>
                      <a:r>
                        <a:rPr kumimoji="1" lang="ja-JP" altLang="en-US" b="1" dirty="0" smtClean="0"/>
                        <a:t>していない</a:t>
                      </a:r>
                      <a:r>
                        <a:rPr kumimoji="1" lang="ja-JP" altLang="en-US" b="0" dirty="0" smtClean="0"/>
                        <a:t>施設</a:t>
                      </a:r>
                      <a:endParaRPr kumimoji="1" lang="en-US" altLang="ja-JP" b="0" dirty="0" smtClean="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kumimoji="1" lang="ja-JP" altLang="en-US" b="1" dirty="0" smtClean="0"/>
                        <a:t>休業を要請</a:t>
                      </a:r>
                      <a:endParaRPr kumimoji="1" lang="ja-JP" altLang="en-US" b="1"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5795442"/>
                  </a:ext>
                </a:extLst>
              </a:tr>
              <a:tr h="731520">
                <a:tc vMerge="1">
                  <a:txBody>
                    <a:bodyPr/>
                    <a:lstStyle/>
                    <a:p>
                      <a:endParaRPr kumimoji="1" lang="ja-JP" altLang="en-US"/>
                    </a:p>
                  </a:txBody>
                  <a:tcPr/>
                </a:tc>
                <a:tc>
                  <a:txBody>
                    <a:bodyPr/>
                    <a:lstStyle/>
                    <a:p>
                      <a:pPr algn="l"/>
                      <a:r>
                        <a:rPr kumimoji="1" lang="ja-JP" altLang="en-US" b="0" dirty="0" smtClean="0"/>
                        <a:t>遵守（導入）</a:t>
                      </a:r>
                      <a:r>
                        <a:rPr kumimoji="1" lang="ja-JP" altLang="en-US" b="1" dirty="0" smtClean="0"/>
                        <a:t>している</a:t>
                      </a:r>
                      <a:r>
                        <a:rPr kumimoji="1" lang="ja-JP" altLang="en-US" b="0" dirty="0" smtClean="0"/>
                        <a:t>施設</a:t>
                      </a:r>
                      <a:endParaRPr kumimoji="1" lang="en-US" altLang="ja-JP" b="0" dirty="0" smtClean="0"/>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kumimoji="1" lang="ja-JP" altLang="en-US" b="1" dirty="0" smtClean="0"/>
                        <a:t>営業時間短縮（５時～</a:t>
                      </a:r>
                      <a:r>
                        <a:rPr kumimoji="1" lang="en-US" altLang="ja-JP" b="1" dirty="0" smtClean="0"/>
                        <a:t>21</a:t>
                      </a:r>
                      <a:r>
                        <a:rPr kumimoji="1" lang="ja-JP" altLang="en-US" b="1" dirty="0" smtClean="0"/>
                        <a:t>時）を要請</a:t>
                      </a:r>
                      <a:endParaRPr kumimoji="1" lang="ja-JP" altLang="en-US" b="1" dirty="0"/>
                    </a:p>
                  </a:txBody>
                  <a:tcPr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62469372"/>
                  </a:ext>
                </a:extLst>
              </a:tr>
              <a:tr h="370840">
                <a:tc gridSpan="2">
                  <a:txBody>
                    <a:bodyPr/>
                    <a:lstStyle/>
                    <a:p>
                      <a:pPr algn="l"/>
                      <a:r>
                        <a:rPr kumimoji="1" lang="ja-JP" altLang="en-US" b="1" dirty="0" smtClean="0"/>
                        <a:t>その他の酒類の提供を行う飲食店</a:t>
                      </a:r>
                      <a:r>
                        <a:rPr kumimoji="1" lang="en-US" altLang="ja-JP" b="1" dirty="0" smtClean="0"/>
                        <a:t>(</a:t>
                      </a:r>
                      <a:r>
                        <a:rPr kumimoji="1" lang="ja-JP" altLang="en-US" b="1" dirty="0" smtClean="0"/>
                        <a:t>居酒屋等）</a:t>
                      </a:r>
                      <a:endParaRPr kumimoji="1" lang="en-US" altLang="ja-JP" b="1" dirty="0" smtClean="0"/>
                    </a:p>
                  </a:txBody>
                  <a:tcPr anchor="ctr">
                    <a:lnR w="38100"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smtClean="0"/>
                        <a:t>営業時間短縮（５時～</a:t>
                      </a:r>
                      <a:r>
                        <a:rPr kumimoji="1" lang="en-US" altLang="ja-JP" b="1" dirty="0" smtClean="0"/>
                        <a:t>21</a:t>
                      </a:r>
                      <a:r>
                        <a:rPr kumimoji="1" lang="ja-JP" altLang="en-US" b="1" dirty="0" smtClean="0"/>
                        <a:t>時）を要請</a:t>
                      </a:r>
                      <a:endParaRPr kumimoji="1" lang="en-US" altLang="ja-JP" b="1" dirty="0" smtClean="0"/>
                    </a:p>
                  </a:txBody>
                  <a:tcPr anchor="ctr">
                    <a:lnL w="381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93890928"/>
                  </a:ext>
                </a:extLst>
              </a:tr>
            </a:tbl>
          </a:graphicData>
        </a:graphic>
      </p:graphicFrame>
      <p:sp>
        <p:nvSpPr>
          <p:cNvPr id="22" name="テキスト ボックス 21"/>
          <p:cNvSpPr txBox="1"/>
          <p:nvPr/>
        </p:nvSpPr>
        <p:spPr>
          <a:xfrm>
            <a:off x="744657" y="5885999"/>
            <a:ext cx="11902409" cy="369332"/>
          </a:xfrm>
          <a:prstGeom prst="rect">
            <a:avLst/>
          </a:prstGeom>
          <a:noFill/>
          <a:ln w="28575">
            <a:noFill/>
          </a:ln>
        </p:spPr>
        <p:txBody>
          <a:bodyPr wrap="square" rtlCol="0">
            <a:spAutoFit/>
          </a:bodyPr>
          <a:lstStyle/>
          <a:p>
            <a:r>
              <a:rPr lang="en-US" altLang="ja-JP" b="1" dirty="0" smtClean="0"/>
              <a:t>※</a:t>
            </a:r>
            <a:r>
              <a:rPr lang="ja-JP" altLang="en-US" b="1" dirty="0" smtClean="0"/>
              <a:t>　特措法施行令第</a:t>
            </a:r>
            <a:r>
              <a:rPr lang="en-US" altLang="ja-JP" b="1" dirty="0" smtClean="0"/>
              <a:t>11</a:t>
            </a:r>
            <a:r>
              <a:rPr lang="ja-JP" altLang="en-US" b="1" dirty="0" smtClean="0"/>
              <a:t>条第１項各号に掲げる</a:t>
            </a:r>
            <a:r>
              <a:rPr lang="ja-JP" altLang="en-US" b="1" dirty="0"/>
              <a:t>施設</a:t>
            </a:r>
            <a:endParaRPr lang="en-US" altLang="ja-JP" b="1" u="sng" spc="-100" dirty="0" smtClean="0"/>
          </a:p>
        </p:txBody>
      </p:sp>
      <p:sp>
        <p:nvSpPr>
          <p:cNvPr id="12" name="テキスト ボックス 11"/>
          <p:cNvSpPr txBox="1"/>
          <p:nvPr/>
        </p:nvSpPr>
        <p:spPr>
          <a:xfrm>
            <a:off x="-216624" y="854434"/>
            <a:ext cx="12541718" cy="400110"/>
          </a:xfrm>
          <a:prstGeom prst="rect">
            <a:avLst/>
          </a:prstGeom>
          <a:noFill/>
          <a:ln w="28575">
            <a:no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2000" b="1" dirty="0">
                <a:latin typeface="游ゴシック" panose="020F0502020204030204"/>
                <a:ea typeface="游ゴシック" panose="020B0400000000000000" pitchFamily="50" charset="-128"/>
              </a:rPr>
              <a:t>　</a:t>
            </a:r>
            <a:r>
              <a:rPr lang="en-US" altLang="ja-JP" sz="2000" b="1" dirty="0" smtClean="0">
                <a:latin typeface="游ゴシック" panose="020F0502020204030204"/>
                <a:ea typeface="游ゴシック" panose="020B0400000000000000" pitchFamily="50" charset="-128"/>
              </a:rPr>
              <a:t>【</a:t>
            </a:r>
            <a:r>
              <a:rPr lang="ja-JP" altLang="en-US" sz="2000" b="1" dirty="0" smtClean="0">
                <a:latin typeface="游ゴシック" panose="020F0502020204030204"/>
                <a:ea typeface="游ゴシック" panose="020B0400000000000000" pitchFamily="50" charset="-128"/>
              </a:rPr>
              <a:t>今回追加する要請</a:t>
            </a:r>
            <a:r>
              <a:rPr lang="en-US" altLang="ja-JP" sz="2000" b="1" dirty="0" smtClean="0">
                <a:latin typeface="游ゴシック" panose="020F0502020204030204"/>
                <a:ea typeface="游ゴシック" panose="020B0400000000000000" pitchFamily="50" charset="-128"/>
              </a:rPr>
              <a:t>】</a:t>
            </a:r>
            <a:endParaRPr lang="en-US" altLang="ja-JP" sz="2000" b="1" noProof="0" dirty="0" smtClean="0">
              <a:latin typeface="游ゴシック" panose="020F0502020204030204"/>
              <a:ea typeface="游ゴシック" panose="020B0400000000000000" pitchFamily="50" charset="-128"/>
            </a:endParaRPr>
          </a:p>
        </p:txBody>
      </p:sp>
      <p:sp>
        <p:nvSpPr>
          <p:cNvPr id="11" name="テキスト ボックス 10"/>
          <p:cNvSpPr txBox="1"/>
          <p:nvPr/>
        </p:nvSpPr>
        <p:spPr>
          <a:xfrm>
            <a:off x="10364062" y="220982"/>
            <a:ext cx="1721223" cy="36933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資料２－</a:t>
            </a:r>
            <a:r>
              <a:rPr lang="ja-JP" altLang="en-US" noProof="0" dirty="0">
                <a:solidFill>
                  <a:prstClr val="black"/>
                </a:solidFill>
                <a:latin typeface="游ゴシック" panose="020F0502020204030204"/>
                <a:ea typeface="游ゴシック" panose="020B0400000000000000" pitchFamily="50" charset="-128"/>
              </a:rPr>
              <a:t>１</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743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513579" y="6492875"/>
            <a:ext cx="2743200" cy="365125"/>
          </a:xfrm>
        </p:spPr>
        <p:txBody>
          <a:bodyPr/>
          <a:lstStyle/>
          <a:p>
            <a:fld id="{38329C25-BD09-4AEE-90D6-E5269A43C3B5}" type="slidenum">
              <a:rPr kumimoji="1" lang="ja-JP" altLang="en-US" sz="2000" smtClean="0">
                <a:solidFill>
                  <a:schemeClr val="tx1"/>
                </a:solidFill>
              </a:rPr>
              <a:t>10</a:t>
            </a:fld>
            <a:endParaRPr kumimoji="1" lang="ja-JP" altLang="en-US" sz="2000" dirty="0">
              <a:solidFill>
                <a:schemeClr val="tx1"/>
              </a:solidFill>
            </a:endParaRPr>
          </a:p>
        </p:txBody>
      </p:sp>
      <p:sp>
        <p:nvSpPr>
          <p:cNvPr id="7" name="テキスト ボックス 6"/>
          <p:cNvSpPr txBox="1"/>
          <p:nvPr/>
        </p:nvSpPr>
        <p:spPr>
          <a:xfrm>
            <a:off x="0" y="294342"/>
            <a:ext cx="4172753" cy="461665"/>
          </a:xfrm>
          <a:prstGeom prst="rect">
            <a:avLst/>
          </a:prstGeom>
          <a:noFill/>
          <a:ln w="19050">
            <a:noFill/>
          </a:ln>
        </p:spPr>
        <p:txBody>
          <a:bodyPr wrap="square" rtlCol="0">
            <a:spAutoFit/>
          </a:bodyPr>
          <a:lstStyle/>
          <a:p>
            <a:r>
              <a:rPr lang="en-US" altLang="ja-JP" sz="2400" b="1" dirty="0"/>
              <a:t>〈</a:t>
            </a:r>
            <a:r>
              <a:rPr kumimoji="1" lang="ja-JP" altLang="en-US" sz="2400" b="1" u="sng" dirty="0" smtClean="0"/>
              <a:t>大学等へのお願い</a:t>
            </a:r>
            <a:r>
              <a:rPr kumimoji="1" lang="en-US" altLang="ja-JP" sz="2400" b="1" u="sng" dirty="0" smtClean="0"/>
              <a:t>〉</a:t>
            </a:r>
            <a:r>
              <a:rPr lang="ja-JP" altLang="en-US" sz="2400" b="1" dirty="0" smtClean="0"/>
              <a:t>　　　　</a:t>
            </a:r>
            <a:endParaRPr kumimoji="1" lang="ja-JP" altLang="en-US" sz="2400" b="1" dirty="0"/>
          </a:p>
        </p:txBody>
      </p:sp>
      <p:sp>
        <p:nvSpPr>
          <p:cNvPr id="8" name="テキスト ボックス 7"/>
          <p:cNvSpPr txBox="1"/>
          <p:nvPr/>
        </p:nvSpPr>
        <p:spPr>
          <a:xfrm>
            <a:off x="285833" y="1026463"/>
            <a:ext cx="11970946" cy="5622052"/>
          </a:xfrm>
          <a:prstGeom prst="rect">
            <a:avLst/>
          </a:prstGeom>
          <a:noFill/>
          <a:ln w="19050">
            <a:noFill/>
          </a:ln>
        </p:spPr>
        <p:txBody>
          <a:bodyPr wrap="square" rtlCol="0">
            <a:spAutoFit/>
          </a:bodyPr>
          <a:lstStyle/>
          <a:p>
            <a:pPr>
              <a:lnSpc>
                <a:spcPts val="2000"/>
              </a:lnSpc>
            </a:pPr>
            <a:r>
              <a:rPr lang="ja-JP" altLang="en-US" b="1" dirty="0"/>
              <a:t>１．学生</a:t>
            </a:r>
            <a:r>
              <a:rPr lang="ja-JP" altLang="en-US" b="1" dirty="0" smtClean="0"/>
              <a:t>に対し、「</a:t>
            </a:r>
            <a:r>
              <a:rPr lang="ja-JP" altLang="en-US" b="1" dirty="0"/>
              <a:t>５人以上」「２時間以上」の宴会・飲み会を控えるよう求めること　</a:t>
            </a:r>
            <a:endParaRPr lang="en-US" altLang="ja-JP" dirty="0" smtClean="0"/>
          </a:p>
          <a:p>
            <a:endParaRPr lang="en-US" altLang="ja-JP" b="1" dirty="0"/>
          </a:p>
          <a:p>
            <a:r>
              <a:rPr lang="ja-JP" altLang="en-US" b="1" dirty="0" smtClean="0">
                <a:latin typeface="游ゴシック" panose="020B0400000000000000" pitchFamily="50" charset="-128"/>
              </a:rPr>
              <a:t>２．</a:t>
            </a:r>
            <a:endParaRPr lang="en-US" altLang="ja-JP" b="1" dirty="0">
              <a:latin typeface="游ゴシック" panose="020B0400000000000000" pitchFamily="50" charset="-128"/>
            </a:endParaRPr>
          </a:p>
          <a:p>
            <a:endParaRPr lang="en-US" altLang="ja-JP" b="1" dirty="0">
              <a:latin typeface="游ゴシック" panose="020B0400000000000000" pitchFamily="50" charset="-128"/>
            </a:endParaRPr>
          </a:p>
          <a:p>
            <a:endParaRPr lang="en-US" altLang="ja-JP" b="1" dirty="0" smtClean="0"/>
          </a:p>
          <a:p>
            <a:pPr>
              <a:lnSpc>
                <a:spcPts val="2000"/>
              </a:lnSpc>
            </a:pPr>
            <a:r>
              <a:rPr lang="ja-JP" altLang="en-US" b="1" dirty="0"/>
              <a:t>３</a:t>
            </a:r>
            <a:r>
              <a:rPr lang="ja-JP" altLang="en-US" b="1" dirty="0" smtClean="0"/>
              <a:t>．学生に</a:t>
            </a:r>
            <a:r>
              <a:rPr lang="ja-JP" altLang="en-US" b="1" dirty="0"/>
              <a:t>少しでも症状が有る場合</a:t>
            </a:r>
            <a:r>
              <a:rPr lang="ja-JP" altLang="en-US" b="1" dirty="0" smtClean="0"/>
              <a:t>は登校させず、検査受診を勧めること</a:t>
            </a:r>
            <a:endParaRPr lang="en-US" altLang="ja-JP" b="1" dirty="0"/>
          </a:p>
          <a:p>
            <a:pPr>
              <a:lnSpc>
                <a:spcPts val="2000"/>
              </a:lnSpc>
            </a:pPr>
            <a:endParaRPr lang="en-US" altLang="ja-JP" dirty="0" smtClean="0"/>
          </a:p>
          <a:p>
            <a:pPr>
              <a:lnSpc>
                <a:spcPts val="2000"/>
              </a:lnSpc>
            </a:pPr>
            <a:endParaRPr lang="en-US" altLang="ja-JP" dirty="0" smtClean="0"/>
          </a:p>
          <a:p>
            <a:pPr>
              <a:lnSpc>
                <a:spcPts val="2000"/>
              </a:lnSpc>
            </a:pPr>
            <a:r>
              <a:rPr lang="ja-JP" altLang="en-US" dirty="0"/>
              <a:t>４</a:t>
            </a:r>
            <a:r>
              <a:rPr lang="ja-JP" altLang="en-US" dirty="0" smtClean="0"/>
              <a:t>．寒い環境においても、適度な保湿、適切な換気（</a:t>
            </a:r>
            <a:r>
              <a:rPr lang="en-US" altLang="ja-JP" dirty="0" smtClean="0"/>
              <a:t>CO</a:t>
            </a:r>
            <a:r>
              <a:rPr lang="ja-JP" altLang="en-US" dirty="0" smtClean="0"/>
              <a:t>２センサーの活用による確認等）を実施すること</a:t>
            </a:r>
            <a:endParaRPr lang="en-US" altLang="ja-JP" dirty="0" smtClean="0"/>
          </a:p>
          <a:p>
            <a:pPr>
              <a:lnSpc>
                <a:spcPts val="2000"/>
              </a:lnSpc>
            </a:pPr>
            <a:endParaRPr lang="en-US" altLang="ja-JP" dirty="0" smtClean="0"/>
          </a:p>
          <a:p>
            <a:pPr>
              <a:lnSpc>
                <a:spcPts val="2000"/>
              </a:lnSpc>
            </a:pPr>
            <a:endParaRPr lang="en-US" altLang="ja-JP" dirty="0"/>
          </a:p>
          <a:p>
            <a:r>
              <a:rPr lang="ja-JP" altLang="en-US" dirty="0"/>
              <a:t>５</a:t>
            </a:r>
            <a:r>
              <a:rPr lang="ja-JP" altLang="en-US" dirty="0" smtClean="0"/>
              <a:t>．</a:t>
            </a:r>
            <a:r>
              <a:rPr lang="ja-JP" altLang="en-US" dirty="0"/>
              <a:t>高齢者と日常的に接する学生は、感染リスクの高い環境を避けること</a:t>
            </a:r>
            <a:endParaRPr lang="en-US" altLang="ja-JP" dirty="0"/>
          </a:p>
          <a:p>
            <a:pPr>
              <a:lnSpc>
                <a:spcPts val="2000"/>
              </a:lnSpc>
            </a:pPr>
            <a:endParaRPr lang="en-US" altLang="ja-JP" dirty="0"/>
          </a:p>
          <a:p>
            <a:pPr>
              <a:lnSpc>
                <a:spcPts val="2000"/>
              </a:lnSpc>
            </a:pPr>
            <a:endParaRPr lang="en-US" altLang="ja-JP" dirty="0"/>
          </a:p>
          <a:p>
            <a:pPr>
              <a:lnSpc>
                <a:spcPts val="2000"/>
              </a:lnSpc>
            </a:pPr>
            <a:r>
              <a:rPr lang="ja-JP" altLang="en-US" dirty="0"/>
              <a:t>６</a:t>
            </a:r>
            <a:r>
              <a:rPr lang="ja-JP" altLang="en-US" dirty="0" smtClean="0"/>
              <a:t>．</a:t>
            </a:r>
            <a:r>
              <a:rPr lang="ja-JP" altLang="en-US" dirty="0"/>
              <a:t>寮やクラブ・サークル活動での感染防止</a:t>
            </a:r>
            <a:r>
              <a:rPr lang="ja-JP" altLang="en-US" dirty="0" smtClean="0"/>
              <a:t>対策（マスクの着用等）を</a:t>
            </a:r>
            <a:r>
              <a:rPr lang="ja-JP" altLang="en-US" dirty="0"/>
              <a:t>徹底する</a:t>
            </a:r>
            <a:r>
              <a:rPr lang="ja-JP" altLang="en-US" dirty="0" smtClean="0"/>
              <a:t>こと</a:t>
            </a:r>
            <a:endParaRPr lang="en-US" altLang="ja-JP" dirty="0" smtClean="0"/>
          </a:p>
          <a:p>
            <a:pPr>
              <a:lnSpc>
                <a:spcPts val="2000"/>
              </a:lnSpc>
            </a:pPr>
            <a:endParaRPr lang="en-US" altLang="ja-JP" dirty="0" smtClean="0"/>
          </a:p>
          <a:p>
            <a:pPr>
              <a:lnSpc>
                <a:spcPts val="2000"/>
              </a:lnSpc>
            </a:pPr>
            <a:endParaRPr lang="en-US" altLang="ja-JP" dirty="0"/>
          </a:p>
          <a:p>
            <a:pPr>
              <a:lnSpc>
                <a:spcPts val="2000"/>
              </a:lnSpc>
            </a:pPr>
            <a:r>
              <a:rPr lang="ja-JP" altLang="en-US" dirty="0"/>
              <a:t>７</a:t>
            </a:r>
            <a:r>
              <a:rPr lang="ja-JP" altLang="en-US" dirty="0" smtClean="0"/>
              <a:t>．</a:t>
            </a:r>
            <a:r>
              <a:rPr lang="ja-JP" altLang="en-US" dirty="0"/>
              <a:t>業種別ガイドラインを遵守（感染防止宣言ステッカーの導入）していない、接待を伴う飲食店及び酒類の</a:t>
            </a:r>
            <a:endParaRPr lang="en-US" altLang="ja-JP" dirty="0"/>
          </a:p>
          <a:p>
            <a:pPr>
              <a:lnSpc>
                <a:spcPts val="2000"/>
              </a:lnSpc>
            </a:pPr>
            <a:r>
              <a:rPr lang="ja-JP" altLang="en-US" dirty="0"/>
              <a:t>　　提供を行う飲食店の利用を自粛すること</a:t>
            </a:r>
            <a:endParaRPr lang="en-US" altLang="ja-JP" dirty="0"/>
          </a:p>
          <a:p>
            <a:endParaRPr lang="en-US" altLang="ja-JP" dirty="0" smtClean="0">
              <a:solidFill>
                <a:srgbClr val="FF0000"/>
              </a:solidFill>
            </a:endParaRPr>
          </a:p>
          <a:p>
            <a:endParaRPr lang="en-US" altLang="ja-JP" dirty="0" smtClean="0">
              <a:solidFill>
                <a:srgbClr val="FF0000"/>
              </a:solidFill>
            </a:endParaRPr>
          </a:p>
        </p:txBody>
      </p:sp>
      <p:sp>
        <p:nvSpPr>
          <p:cNvPr id="10" name="正方形/長方形 9"/>
          <p:cNvSpPr/>
          <p:nvPr/>
        </p:nvSpPr>
        <p:spPr>
          <a:xfrm>
            <a:off x="128945" y="1492779"/>
            <a:ext cx="11998660" cy="8730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9" name="正方形/長方形 8"/>
          <p:cNvSpPr/>
          <p:nvPr/>
        </p:nvSpPr>
        <p:spPr>
          <a:xfrm>
            <a:off x="716456" y="1581015"/>
            <a:ext cx="12165612" cy="784830"/>
          </a:xfrm>
          <a:prstGeom prst="rect">
            <a:avLst/>
          </a:prstGeom>
        </p:spPr>
        <p:txBody>
          <a:bodyPr wrap="square">
            <a:spAutoFit/>
          </a:bodyPr>
          <a:lstStyle/>
          <a:p>
            <a:pPr>
              <a:lnSpc>
                <a:spcPts val="1800"/>
              </a:lnSpc>
              <a:defRPr/>
            </a:pPr>
            <a:r>
              <a:rPr lang="ja-JP" altLang="en-US" b="1" dirty="0">
                <a:latin typeface="游ゴシック" panose="020B0400000000000000" pitchFamily="50" charset="-128"/>
              </a:rPr>
              <a:t>学生</a:t>
            </a:r>
            <a:r>
              <a:rPr lang="ja-JP" altLang="en-US" b="1" dirty="0" smtClean="0">
                <a:latin typeface="游ゴシック" panose="020B0400000000000000" pitchFamily="50" charset="-128"/>
              </a:rPr>
              <a:t>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キャンペーンで付与されたポイント又は既発行の食事券、</a:t>
            </a:r>
            <a:endParaRPr lang="en-US" altLang="ja-JP" b="1" dirty="0" smtClean="0">
              <a:latin typeface="游ゴシック" panose="020B0400000000000000" pitchFamily="50" charset="-128"/>
            </a:endParaRPr>
          </a:p>
          <a:p>
            <a:pPr>
              <a:lnSpc>
                <a:spcPts val="1800"/>
              </a:lnSpc>
              <a:defRPr/>
            </a:pPr>
            <a:r>
              <a:rPr lang="ja-JP" altLang="en-US" b="1" dirty="0" smtClean="0">
                <a:latin typeface="游ゴシック" panose="020B0400000000000000" pitchFamily="50" charset="-128"/>
              </a:rPr>
              <a:t>府少人数利用・飲食店応援キャンペーン事業で付与されたポイントを利用した飲食を控えるよう求めること</a:t>
            </a:r>
            <a:endParaRPr lang="en-US" altLang="ja-JP" b="1" dirty="0" smtClean="0">
              <a:latin typeface="游ゴシック" panose="020B0400000000000000" pitchFamily="50" charset="-128"/>
            </a:endParaRPr>
          </a:p>
          <a:p>
            <a:pPr>
              <a:lnSpc>
                <a:spcPts val="1800"/>
              </a:lnSpc>
              <a:defRPr/>
            </a:pPr>
            <a:r>
              <a:rPr lang="ja-JP" altLang="en-US" b="1" dirty="0">
                <a:solidFill>
                  <a:srgbClr val="FF0000"/>
                </a:solidFill>
                <a:latin typeface="游ゴシック" panose="020B0400000000000000" pitchFamily="50" charset="-128"/>
              </a:rPr>
              <a:t>（要請期間の開始は</a:t>
            </a:r>
            <a:r>
              <a:rPr lang="en-US" altLang="ja-JP" b="1" dirty="0">
                <a:solidFill>
                  <a:srgbClr val="FF0000"/>
                </a:solidFill>
                <a:latin typeface="游ゴシック" panose="020B0400000000000000" pitchFamily="50" charset="-128"/>
              </a:rPr>
              <a:t>11</a:t>
            </a:r>
            <a:r>
              <a:rPr lang="ja-JP" altLang="en-US" b="1" dirty="0">
                <a:solidFill>
                  <a:srgbClr val="FF0000"/>
                </a:solidFill>
                <a:latin typeface="游ゴシック" panose="020B0400000000000000" pitchFamily="50" charset="-128"/>
              </a:rPr>
              <a:t>月</a:t>
            </a:r>
            <a:r>
              <a:rPr lang="en-US" altLang="ja-JP" b="1" dirty="0">
                <a:solidFill>
                  <a:srgbClr val="FF0000"/>
                </a:solidFill>
                <a:latin typeface="游ゴシック" panose="020B0400000000000000" pitchFamily="50" charset="-128"/>
              </a:rPr>
              <a:t>27</a:t>
            </a:r>
            <a:r>
              <a:rPr lang="ja-JP" altLang="en-US" b="1" dirty="0">
                <a:solidFill>
                  <a:srgbClr val="FF0000"/>
                </a:solidFill>
                <a:latin typeface="游ゴシック" panose="020B0400000000000000" pitchFamily="50" charset="-128"/>
              </a:rPr>
              <a:t>日から）</a:t>
            </a:r>
            <a:endParaRPr lang="en-US" altLang="ja-JP" b="1" dirty="0">
              <a:solidFill>
                <a:srgbClr val="FF0000"/>
              </a:solidFill>
              <a:latin typeface="游ゴシック" panose="020B0400000000000000" pitchFamily="50" charset="-128"/>
            </a:endParaRPr>
          </a:p>
        </p:txBody>
      </p:sp>
    </p:spTree>
    <p:extLst>
      <p:ext uri="{BB962C8B-B14F-4D97-AF65-F5344CB8AC3E}">
        <p14:creationId xmlns:p14="http://schemas.microsoft.com/office/powerpoint/2010/main" val="490730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83335"/>
            <a:ext cx="7418230" cy="461665"/>
          </a:xfrm>
          <a:prstGeom prst="rect">
            <a:avLst/>
          </a:prstGeom>
          <a:noFill/>
          <a:ln w="19050">
            <a:solidFill>
              <a:schemeClr val="tx1"/>
            </a:solidFill>
          </a:ln>
        </p:spPr>
        <p:txBody>
          <a:bodyPr wrap="square" rtlCol="0">
            <a:spAutoFit/>
          </a:bodyPr>
          <a:lstStyle/>
          <a:p>
            <a:r>
              <a:rPr lang="ja-JP" altLang="en-US" sz="2400" b="1" dirty="0" smtClean="0"/>
              <a:t>コールセンターの設置</a:t>
            </a:r>
            <a:endParaRPr kumimoji="1" lang="ja-JP" altLang="en-US" sz="2400" b="1" dirty="0"/>
          </a:p>
        </p:txBody>
      </p:sp>
      <p:sp>
        <p:nvSpPr>
          <p:cNvPr id="2" name="テキスト ボックス 1"/>
          <p:cNvSpPr txBox="1"/>
          <p:nvPr/>
        </p:nvSpPr>
        <p:spPr>
          <a:xfrm>
            <a:off x="849621" y="983047"/>
            <a:ext cx="10655441" cy="646331"/>
          </a:xfrm>
          <a:prstGeom prst="rect">
            <a:avLst/>
          </a:prstGeom>
          <a:noFill/>
        </p:spPr>
        <p:txBody>
          <a:bodyPr wrap="square" rtlCol="0">
            <a:spAutoFit/>
          </a:bodyPr>
          <a:lstStyle/>
          <a:p>
            <a:r>
              <a:rPr kumimoji="1" lang="ja-JP" altLang="en-US" dirty="0" smtClean="0"/>
              <a:t>特措法に基づく休業</a:t>
            </a:r>
            <a:r>
              <a:rPr lang="ja-JP" altLang="en-US" dirty="0" smtClean="0"/>
              <a:t>要請や「</a:t>
            </a:r>
            <a:r>
              <a:rPr lang="ja-JP" altLang="en-US" dirty="0"/>
              <a:t>感染防止宣言ステッカー</a:t>
            </a:r>
            <a:r>
              <a:rPr lang="ja-JP" altLang="en-US" dirty="0" smtClean="0"/>
              <a:t>」にかかる府民</a:t>
            </a:r>
            <a:r>
              <a:rPr kumimoji="1" lang="ja-JP" altLang="en-US" dirty="0" smtClean="0"/>
              <a:t>や事業者からの問い合わせに対応するため、</a:t>
            </a:r>
            <a:r>
              <a:rPr lang="ja-JP" altLang="en-US" dirty="0" smtClean="0"/>
              <a:t>コールセンターを設置</a:t>
            </a:r>
            <a:endParaRPr kumimoji="1" lang="ja-JP" altLang="en-US" dirty="0"/>
          </a:p>
        </p:txBody>
      </p:sp>
      <p:sp>
        <p:nvSpPr>
          <p:cNvPr id="3" name="テキスト ボックス 2"/>
          <p:cNvSpPr txBox="1"/>
          <p:nvPr/>
        </p:nvSpPr>
        <p:spPr>
          <a:xfrm>
            <a:off x="794134" y="1722595"/>
            <a:ext cx="10406129" cy="4893647"/>
          </a:xfrm>
          <a:prstGeom prst="rect">
            <a:avLst/>
          </a:prstGeom>
          <a:noFill/>
          <a:ln w="28575">
            <a:solidFill>
              <a:schemeClr val="tx1"/>
            </a:solidFill>
          </a:ln>
        </p:spPr>
        <p:txBody>
          <a:bodyPr wrap="square" rtlCol="0">
            <a:spAutoFit/>
          </a:bodyPr>
          <a:lstStyle/>
          <a:p>
            <a:r>
              <a:rPr kumimoji="1" lang="en-US" altLang="ja-JP" dirty="0" smtClean="0"/>
              <a:t>【</a:t>
            </a:r>
            <a:r>
              <a:rPr kumimoji="1" lang="ja-JP" altLang="en-US" dirty="0" smtClean="0"/>
              <a:t>コールセンターの概要</a:t>
            </a:r>
            <a:r>
              <a:rPr kumimoji="1" lang="en-US" altLang="ja-JP" dirty="0" smtClean="0"/>
              <a:t>】</a:t>
            </a:r>
          </a:p>
          <a:p>
            <a:endParaRPr lang="en-US" altLang="ja-JP" dirty="0"/>
          </a:p>
          <a:p>
            <a:r>
              <a:rPr kumimoji="1" lang="ja-JP" altLang="en-US" dirty="0" smtClean="0"/>
              <a:t>　名　　称：</a:t>
            </a:r>
            <a:r>
              <a:rPr kumimoji="1" lang="ja-JP" altLang="en-US" b="1" dirty="0" smtClean="0"/>
              <a:t>休業要請等コールセンター</a:t>
            </a:r>
            <a:endParaRPr kumimoji="1" lang="en-US" altLang="ja-JP" b="1" dirty="0" smtClean="0"/>
          </a:p>
          <a:p>
            <a:endParaRPr lang="en-US" altLang="ja-JP" dirty="0"/>
          </a:p>
          <a:p>
            <a:r>
              <a:rPr kumimoji="1" lang="ja-JP" altLang="en-US" dirty="0" smtClean="0"/>
              <a:t>　設置時期：</a:t>
            </a:r>
            <a:r>
              <a:rPr kumimoji="1" lang="ja-JP" altLang="en-US" b="1" dirty="0" smtClean="0"/>
              <a:t>令和２年１１月２４日</a:t>
            </a:r>
            <a:endParaRPr kumimoji="1" lang="en-US" altLang="ja-JP" b="1" dirty="0" smtClean="0"/>
          </a:p>
          <a:p>
            <a:endParaRPr lang="en-US" altLang="ja-JP" dirty="0"/>
          </a:p>
          <a:p>
            <a:r>
              <a:rPr kumimoji="1" lang="ja-JP" altLang="en-US" dirty="0" smtClean="0"/>
              <a:t>　開設時間：</a:t>
            </a:r>
            <a:r>
              <a:rPr kumimoji="1" lang="ja-JP" altLang="en-US" b="1" dirty="0" smtClean="0"/>
              <a:t>平日９時３０分～１７時３０分（１１月２４日は２１時まで）</a:t>
            </a:r>
            <a:endParaRPr kumimoji="1" lang="en-US" altLang="ja-JP" b="1" dirty="0" smtClean="0"/>
          </a:p>
          <a:p>
            <a:r>
              <a:rPr kumimoji="1" lang="ja-JP" altLang="en-US" dirty="0" smtClean="0"/>
              <a:t>　　　　　　</a:t>
            </a:r>
            <a:r>
              <a:rPr kumimoji="1" lang="en-US" altLang="ja-JP" sz="1600" b="1" dirty="0" smtClean="0"/>
              <a:t>※</a:t>
            </a:r>
            <a:r>
              <a:rPr kumimoji="1" lang="ja-JP" altLang="en-US" sz="1600" b="1" dirty="0" smtClean="0"/>
              <a:t>ただし、１１／２８（土）、１１／２９（日）は開設（９時３０分～１７時３０分）</a:t>
            </a:r>
            <a:endParaRPr kumimoji="1" lang="en-US" altLang="ja-JP" sz="1600" b="1" dirty="0" smtClean="0"/>
          </a:p>
          <a:p>
            <a:r>
              <a:rPr lang="ja-JP" altLang="en-US" b="1" dirty="0" smtClean="0"/>
              <a:t>　　　　</a:t>
            </a:r>
            <a:r>
              <a:rPr lang="ja-JP" altLang="en-US" dirty="0"/>
              <a:t>　</a:t>
            </a:r>
            <a:r>
              <a:rPr lang="ja-JP" altLang="en-US" dirty="0" smtClean="0"/>
              <a:t>　　　　　</a:t>
            </a:r>
            <a:endParaRPr kumimoji="1" lang="en-US" altLang="ja-JP" dirty="0" smtClean="0"/>
          </a:p>
          <a:p>
            <a:r>
              <a:rPr lang="ja-JP" altLang="en-US" dirty="0" smtClean="0"/>
              <a:t>　受付方法：</a:t>
            </a:r>
            <a:r>
              <a:rPr lang="ja-JP" altLang="en-US" b="1" dirty="0" smtClean="0"/>
              <a:t>専用電話（５回線）</a:t>
            </a:r>
            <a:endParaRPr lang="en-US" altLang="ja-JP" b="1" dirty="0" smtClean="0"/>
          </a:p>
          <a:p>
            <a:endParaRPr lang="en-US" altLang="ja-JP" dirty="0"/>
          </a:p>
          <a:p>
            <a:endParaRPr lang="en-US" altLang="ja-JP" dirty="0" smtClean="0"/>
          </a:p>
          <a:p>
            <a:r>
              <a:rPr lang="ja-JP" altLang="en-US" sz="2400" b="1" dirty="0" smtClean="0"/>
              <a:t>　</a:t>
            </a:r>
            <a:r>
              <a:rPr lang="ja-JP" altLang="en-US" sz="2400" b="1" u="sng" dirty="0" smtClean="0"/>
              <a:t>受付電話番号：０６ー４３９７－３２６８　</a:t>
            </a:r>
            <a:endParaRPr lang="en-US" altLang="ja-JP" sz="2400" b="1" u="sng" dirty="0" smtClean="0"/>
          </a:p>
          <a:p>
            <a:endParaRPr kumimoji="1" lang="en-US" altLang="ja-JP" dirty="0" smtClean="0"/>
          </a:p>
          <a:p>
            <a:endParaRPr kumimoji="1" lang="en-US" altLang="ja-JP" dirty="0" smtClean="0"/>
          </a:p>
          <a:p>
            <a:r>
              <a:rPr lang="ja-JP" altLang="en-US" dirty="0" smtClean="0"/>
              <a:t>　</a:t>
            </a:r>
            <a:r>
              <a:rPr lang="en-US" altLang="ja-JP" dirty="0" smtClean="0"/>
              <a:t>※</a:t>
            </a:r>
            <a:r>
              <a:rPr lang="ja-JP" altLang="en-US" dirty="0" smtClean="0"/>
              <a:t>府ホームページ上にも</a:t>
            </a:r>
            <a:r>
              <a:rPr lang="en-US" altLang="ja-JP" dirty="0" smtClean="0"/>
              <a:t>FAQ</a:t>
            </a:r>
            <a:r>
              <a:rPr lang="ja-JP" altLang="en-US" dirty="0" smtClean="0"/>
              <a:t>を掲載予定</a:t>
            </a:r>
            <a:endParaRPr lang="en-US" altLang="ja-JP" dirty="0"/>
          </a:p>
          <a:p>
            <a:endParaRPr kumimoji="1" lang="en-US" altLang="ja-JP" dirty="0" smtClean="0"/>
          </a:p>
        </p:txBody>
      </p:sp>
      <p:sp>
        <p:nvSpPr>
          <p:cNvPr id="7" name="スライド番号プレースホルダー 1"/>
          <p:cNvSpPr>
            <a:spLocks noGrp="1"/>
          </p:cNvSpPr>
          <p:nvPr>
            <p:ph type="sldNum" sz="quarter" idx="12"/>
          </p:nvPr>
        </p:nvSpPr>
        <p:spPr>
          <a:xfrm>
            <a:off x="10645254" y="6331564"/>
            <a:ext cx="1082722" cy="365125"/>
          </a:xfrm>
        </p:spPr>
        <p:txBody>
          <a:bodyPr/>
          <a:lstStyle/>
          <a:p>
            <a:fld id="{38329C25-BD09-4AEE-90D6-E5269A43C3B5}" type="slidenum">
              <a:rPr kumimoji="1" lang="ja-JP" altLang="en-US" sz="2000" smtClean="0"/>
              <a:t>11</a:t>
            </a:fld>
            <a:endParaRPr kumimoji="1" lang="ja-JP" altLang="en-US" sz="2000" dirty="0"/>
          </a:p>
        </p:txBody>
      </p:sp>
    </p:spTree>
    <p:extLst>
      <p:ext uri="{BB962C8B-B14F-4D97-AF65-F5344CB8AC3E}">
        <p14:creationId xmlns:p14="http://schemas.microsoft.com/office/powerpoint/2010/main" val="114297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80338" y="345907"/>
            <a:ext cx="6812924" cy="452303"/>
          </a:xfrm>
          <a:prstGeom prst="rect">
            <a:avLst/>
          </a:prstGeom>
          <a:noFill/>
          <a:ln w="28575">
            <a:noFill/>
          </a:ln>
        </p:spPr>
        <p:txBody>
          <a:bodyPr wrap="square" rtlCol="0">
            <a:spAutoFit/>
          </a:bodyPr>
          <a:lstStyle/>
          <a:p>
            <a:pPr marL="0" marR="0" lvl="0" indent="0" algn="r" defTabSz="914400" rtl="0" eaLnBrk="1" fontAlgn="auto" latinLnBrk="0" hangingPunct="1">
              <a:lnSpc>
                <a:spcPts val="3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lang="en-US" altLang="ja-JP" sz="2000" b="1" dirty="0" smtClean="0">
                <a:latin typeface="游ゴシック" panose="020F0502020204030204"/>
                <a:ea typeface="游ゴシック" panose="020B0400000000000000" pitchFamily="50" charset="-128"/>
              </a:rPr>
              <a:t>【</a:t>
            </a:r>
            <a:r>
              <a:rPr lang="ja-JP" altLang="en-US" sz="2000" b="1" dirty="0" smtClean="0">
                <a:latin typeface="游ゴシック" panose="020F0502020204030204"/>
                <a:ea typeface="游ゴシック" panose="020B0400000000000000" pitchFamily="50" charset="-128"/>
              </a:rPr>
              <a:t>別紙</a:t>
            </a:r>
            <a:r>
              <a:rPr lang="en-US" altLang="ja-JP" sz="2000" b="1" dirty="0" smtClean="0">
                <a:latin typeface="游ゴシック" panose="020F0502020204030204"/>
                <a:ea typeface="游ゴシック" panose="020B0400000000000000" pitchFamily="50" charset="-128"/>
              </a:rPr>
              <a:t>】</a:t>
            </a:r>
            <a:endParaRPr kumimoji="1" lang="en-US" altLang="ja-JP" sz="2000" b="1"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3" name="テキスト ボックス 2"/>
          <p:cNvSpPr txBox="1"/>
          <p:nvPr/>
        </p:nvSpPr>
        <p:spPr>
          <a:xfrm>
            <a:off x="399245" y="234622"/>
            <a:ext cx="4036277"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●対象区域</a:t>
            </a:r>
            <a:endParaRPr kumimoji="1" lang="ja-JP" altLang="en-US" sz="1600" b="1"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p:cNvSpPr txBox="1"/>
          <p:nvPr/>
        </p:nvSpPr>
        <p:spPr>
          <a:xfrm>
            <a:off x="510862" y="656179"/>
            <a:ext cx="11681138" cy="400110"/>
          </a:xfrm>
          <a:prstGeom prst="rect">
            <a:avLst/>
          </a:prstGeom>
          <a:noFill/>
          <a:ln w="1905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2000" b="1" dirty="0" smtClean="0">
                <a:solidFill>
                  <a:prstClr val="black"/>
                </a:solidFill>
                <a:latin typeface="游ゴシック" panose="020F0502020204030204"/>
                <a:ea typeface="游ゴシック" panose="020B0400000000000000" pitchFamily="50" charset="-128"/>
              </a:rPr>
              <a:t>大阪市</a:t>
            </a:r>
            <a:r>
              <a:rPr kumimoji="1" lang="ja-JP" altLang="en-US" sz="2000" b="1"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北区、中央区</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8442" t="4428" r="34905" b="1419"/>
          <a:stretch/>
        </p:blipFill>
        <p:spPr>
          <a:xfrm>
            <a:off x="317500" y="1161386"/>
            <a:ext cx="5679889" cy="5094515"/>
          </a:xfrm>
          <a:prstGeom prst="rect">
            <a:avLst/>
          </a:prstGeom>
        </p:spPr>
      </p:pic>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l="26569" t="4240" r="30867"/>
          <a:stretch/>
        </p:blipFill>
        <p:spPr>
          <a:xfrm>
            <a:off x="6642848" y="1117844"/>
            <a:ext cx="5015753" cy="5145016"/>
          </a:xfrm>
          <a:prstGeom prst="rect">
            <a:avLst/>
          </a:prstGeom>
        </p:spPr>
      </p:pic>
      <p:cxnSp>
        <p:nvCxnSpPr>
          <p:cNvPr id="9" name="直線コネクタ 8"/>
          <p:cNvCxnSpPr/>
          <p:nvPr/>
        </p:nvCxnSpPr>
        <p:spPr>
          <a:xfrm flipH="1">
            <a:off x="2717800" y="1366561"/>
            <a:ext cx="2108200" cy="170139"/>
          </a:xfrm>
          <a:prstGeom prst="line">
            <a:avLst/>
          </a:prstGeom>
          <a:ln w="82550"/>
        </p:spPr>
        <p:style>
          <a:lnRef idx="3">
            <a:schemeClr val="dk1"/>
          </a:lnRef>
          <a:fillRef idx="0">
            <a:schemeClr val="dk1"/>
          </a:fillRef>
          <a:effectRef idx="2">
            <a:schemeClr val="dk1"/>
          </a:effectRef>
          <a:fontRef idx="minor">
            <a:schemeClr val="tx1"/>
          </a:fontRef>
        </p:style>
      </p:cxnSp>
      <p:cxnSp>
        <p:nvCxnSpPr>
          <p:cNvPr id="13" name="直線コネクタ 12"/>
          <p:cNvCxnSpPr/>
          <p:nvPr/>
        </p:nvCxnSpPr>
        <p:spPr>
          <a:xfrm flipH="1">
            <a:off x="317500" y="1524000"/>
            <a:ext cx="2400300" cy="1663700"/>
          </a:xfrm>
          <a:prstGeom prst="line">
            <a:avLst/>
          </a:prstGeom>
          <a:ln w="82550"/>
        </p:spPr>
        <p:style>
          <a:lnRef idx="3">
            <a:schemeClr val="dk1"/>
          </a:lnRef>
          <a:fillRef idx="0">
            <a:schemeClr val="dk1"/>
          </a:fillRef>
          <a:effectRef idx="2">
            <a:schemeClr val="dk1"/>
          </a:effectRef>
          <a:fontRef idx="minor">
            <a:schemeClr val="tx1"/>
          </a:fontRef>
        </p:style>
      </p:cxnSp>
      <p:cxnSp>
        <p:nvCxnSpPr>
          <p:cNvPr id="15" name="直線コネクタ 14"/>
          <p:cNvCxnSpPr/>
          <p:nvPr/>
        </p:nvCxnSpPr>
        <p:spPr>
          <a:xfrm flipH="1" flipV="1">
            <a:off x="317500" y="3187700"/>
            <a:ext cx="584200" cy="778450"/>
          </a:xfrm>
          <a:prstGeom prst="line">
            <a:avLst/>
          </a:prstGeom>
          <a:ln w="82550"/>
        </p:spPr>
        <p:style>
          <a:lnRef idx="3">
            <a:schemeClr val="dk1"/>
          </a:lnRef>
          <a:fillRef idx="0">
            <a:schemeClr val="dk1"/>
          </a:fillRef>
          <a:effectRef idx="2">
            <a:schemeClr val="dk1"/>
          </a:effectRef>
          <a:fontRef idx="minor">
            <a:schemeClr val="tx1"/>
          </a:fontRef>
        </p:style>
      </p:cxnSp>
      <p:cxnSp>
        <p:nvCxnSpPr>
          <p:cNvPr id="18" name="直線コネクタ 17"/>
          <p:cNvCxnSpPr/>
          <p:nvPr/>
        </p:nvCxnSpPr>
        <p:spPr>
          <a:xfrm flipH="1" flipV="1">
            <a:off x="847725" y="3911600"/>
            <a:ext cx="574675" cy="274497"/>
          </a:xfrm>
          <a:prstGeom prst="line">
            <a:avLst/>
          </a:prstGeom>
          <a:ln w="82550"/>
        </p:spPr>
        <p:style>
          <a:lnRef idx="3">
            <a:schemeClr val="dk1"/>
          </a:lnRef>
          <a:fillRef idx="0">
            <a:schemeClr val="dk1"/>
          </a:fillRef>
          <a:effectRef idx="2">
            <a:schemeClr val="dk1"/>
          </a:effectRef>
          <a:fontRef idx="minor">
            <a:schemeClr val="tx1"/>
          </a:fontRef>
        </p:style>
      </p:cxnSp>
      <p:cxnSp>
        <p:nvCxnSpPr>
          <p:cNvPr id="20" name="直線コネクタ 19"/>
          <p:cNvCxnSpPr/>
          <p:nvPr/>
        </p:nvCxnSpPr>
        <p:spPr>
          <a:xfrm flipH="1">
            <a:off x="1422400" y="5372100"/>
            <a:ext cx="977900" cy="607898"/>
          </a:xfrm>
          <a:prstGeom prst="line">
            <a:avLst/>
          </a:prstGeom>
          <a:ln w="82550"/>
        </p:spPr>
        <p:style>
          <a:lnRef idx="3">
            <a:schemeClr val="dk1"/>
          </a:lnRef>
          <a:fillRef idx="0">
            <a:schemeClr val="dk1"/>
          </a:fillRef>
          <a:effectRef idx="2">
            <a:schemeClr val="dk1"/>
          </a:effectRef>
          <a:fontRef idx="minor">
            <a:schemeClr val="tx1"/>
          </a:fontRef>
        </p:style>
      </p:cxnSp>
      <p:cxnSp>
        <p:nvCxnSpPr>
          <p:cNvPr id="23" name="直線コネクタ 22"/>
          <p:cNvCxnSpPr/>
          <p:nvPr/>
        </p:nvCxnSpPr>
        <p:spPr>
          <a:xfrm flipH="1">
            <a:off x="2362200" y="5096197"/>
            <a:ext cx="254000" cy="299601"/>
          </a:xfrm>
          <a:prstGeom prst="line">
            <a:avLst/>
          </a:prstGeom>
          <a:ln w="82550"/>
        </p:spPr>
        <p:style>
          <a:lnRef idx="3">
            <a:schemeClr val="dk1"/>
          </a:lnRef>
          <a:fillRef idx="0">
            <a:schemeClr val="dk1"/>
          </a:fillRef>
          <a:effectRef idx="2">
            <a:schemeClr val="dk1"/>
          </a:effectRef>
          <a:fontRef idx="minor">
            <a:schemeClr val="tx1"/>
          </a:fontRef>
        </p:style>
      </p:cxnSp>
      <p:cxnSp>
        <p:nvCxnSpPr>
          <p:cNvPr id="25" name="直線コネクタ 24"/>
          <p:cNvCxnSpPr/>
          <p:nvPr/>
        </p:nvCxnSpPr>
        <p:spPr>
          <a:xfrm flipH="1">
            <a:off x="2603500" y="5067300"/>
            <a:ext cx="596900" cy="39895"/>
          </a:xfrm>
          <a:prstGeom prst="line">
            <a:avLst/>
          </a:prstGeom>
          <a:ln w="82550"/>
        </p:spPr>
        <p:style>
          <a:lnRef idx="3">
            <a:schemeClr val="dk1"/>
          </a:lnRef>
          <a:fillRef idx="0">
            <a:schemeClr val="dk1"/>
          </a:fillRef>
          <a:effectRef idx="2">
            <a:schemeClr val="dk1"/>
          </a:effectRef>
          <a:fontRef idx="minor">
            <a:schemeClr val="tx1"/>
          </a:fontRef>
        </p:style>
      </p:cxnSp>
      <p:cxnSp>
        <p:nvCxnSpPr>
          <p:cNvPr id="28" name="直線コネクタ 27"/>
          <p:cNvCxnSpPr/>
          <p:nvPr/>
        </p:nvCxnSpPr>
        <p:spPr>
          <a:xfrm flipH="1" flipV="1">
            <a:off x="3157444" y="5067300"/>
            <a:ext cx="804956" cy="101600"/>
          </a:xfrm>
          <a:prstGeom prst="line">
            <a:avLst/>
          </a:prstGeom>
          <a:ln w="82550"/>
        </p:spPr>
        <p:style>
          <a:lnRef idx="3">
            <a:schemeClr val="dk1"/>
          </a:lnRef>
          <a:fillRef idx="0">
            <a:schemeClr val="dk1"/>
          </a:fillRef>
          <a:effectRef idx="2">
            <a:schemeClr val="dk1"/>
          </a:effectRef>
          <a:fontRef idx="minor">
            <a:schemeClr val="tx1"/>
          </a:fontRef>
        </p:style>
      </p:cxnSp>
      <p:cxnSp>
        <p:nvCxnSpPr>
          <p:cNvPr id="30" name="直線コネクタ 29"/>
          <p:cNvCxnSpPr/>
          <p:nvPr/>
        </p:nvCxnSpPr>
        <p:spPr>
          <a:xfrm flipH="1" flipV="1">
            <a:off x="3919444" y="5168900"/>
            <a:ext cx="385856" cy="203200"/>
          </a:xfrm>
          <a:prstGeom prst="line">
            <a:avLst/>
          </a:prstGeom>
          <a:ln w="82550"/>
        </p:spPr>
        <p:style>
          <a:lnRef idx="3">
            <a:schemeClr val="dk1"/>
          </a:lnRef>
          <a:fillRef idx="0">
            <a:schemeClr val="dk1"/>
          </a:fillRef>
          <a:effectRef idx="2">
            <a:schemeClr val="dk1"/>
          </a:effectRef>
          <a:fontRef idx="minor">
            <a:schemeClr val="tx1"/>
          </a:fontRef>
        </p:style>
      </p:cxnSp>
      <p:cxnSp>
        <p:nvCxnSpPr>
          <p:cNvPr id="32" name="直線コネクタ 31"/>
          <p:cNvCxnSpPr/>
          <p:nvPr/>
        </p:nvCxnSpPr>
        <p:spPr>
          <a:xfrm flipH="1">
            <a:off x="4277584" y="5311140"/>
            <a:ext cx="919256" cy="40640"/>
          </a:xfrm>
          <a:prstGeom prst="line">
            <a:avLst/>
          </a:prstGeom>
          <a:ln w="82550"/>
        </p:spPr>
        <p:style>
          <a:lnRef idx="3">
            <a:schemeClr val="dk1"/>
          </a:lnRef>
          <a:fillRef idx="0">
            <a:schemeClr val="dk1"/>
          </a:fillRef>
          <a:effectRef idx="2">
            <a:schemeClr val="dk1"/>
          </a:effectRef>
          <a:fontRef idx="minor">
            <a:schemeClr val="tx1"/>
          </a:fontRef>
        </p:style>
      </p:cxnSp>
      <p:cxnSp>
        <p:nvCxnSpPr>
          <p:cNvPr id="34" name="直線コネクタ 33"/>
          <p:cNvCxnSpPr/>
          <p:nvPr/>
        </p:nvCxnSpPr>
        <p:spPr>
          <a:xfrm flipV="1">
            <a:off x="1266825" y="5959475"/>
            <a:ext cx="157069" cy="193675"/>
          </a:xfrm>
          <a:prstGeom prst="line">
            <a:avLst/>
          </a:prstGeom>
          <a:ln w="82550"/>
        </p:spPr>
        <p:style>
          <a:lnRef idx="3">
            <a:schemeClr val="dk1"/>
          </a:lnRef>
          <a:fillRef idx="0">
            <a:schemeClr val="dk1"/>
          </a:fillRef>
          <a:effectRef idx="2">
            <a:schemeClr val="dk1"/>
          </a:effectRef>
          <a:fontRef idx="minor">
            <a:schemeClr val="tx1"/>
          </a:fontRef>
        </p:style>
      </p:cxnSp>
      <p:cxnSp>
        <p:nvCxnSpPr>
          <p:cNvPr id="37" name="直線コネクタ 36"/>
          <p:cNvCxnSpPr/>
          <p:nvPr/>
        </p:nvCxnSpPr>
        <p:spPr>
          <a:xfrm flipV="1">
            <a:off x="1057275" y="6126878"/>
            <a:ext cx="230094" cy="102472"/>
          </a:xfrm>
          <a:prstGeom prst="line">
            <a:avLst/>
          </a:prstGeom>
          <a:ln w="82550"/>
        </p:spPr>
        <p:style>
          <a:lnRef idx="3">
            <a:schemeClr val="dk1"/>
          </a:lnRef>
          <a:fillRef idx="0">
            <a:schemeClr val="dk1"/>
          </a:fillRef>
          <a:effectRef idx="2">
            <a:schemeClr val="dk1"/>
          </a:effectRef>
          <a:fontRef idx="minor">
            <a:schemeClr val="tx1"/>
          </a:fontRef>
        </p:style>
      </p:cxnSp>
      <p:cxnSp>
        <p:nvCxnSpPr>
          <p:cNvPr id="39" name="直線コネクタ 38"/>
          <p:cNvCxnSpPr/>
          <p:nvPr/>
        </p:nvCxnSpPr>
        <p:spPr>
          <a:xfrm flipV="1">
            <a:off x="1036731" y="5514975"/>
            <a:ext cx="496794" cy="668617"/>
          </a:xfrm>
          <a:prstGeom prst="line">
            <a:avLst/>
          </a:prstGeom>
          <a:ln w="82550"/>
        </p:spPr>
        <p:style>
          <a:lnRef idx="3">
            <a:schemeClr val="dk1"/>
          </a:lnRef>
          <a:fillRef idx="0">
            <a:schemeClr val="dk1"/>
          </a:fillRef>
          <a:effectRef idx="2">
            <a:schemeClr val="dk1"/>
          </a:effectRef>
          <a:fontRef idx="minor">
            <a:schemeClr val="tx1"/>
          </a:fontRef>
        </p:style>
      </p:cxnSp>
      <p:cxnSp>
        <p:nvCxnSpPr>
          <p:cNvPr id="41" name="直線コネクタ 40"/>
          <p:cNvCxnSpPr/>
          <p:nvPr/>
        </p:nvCxnSpPr>
        <p:spPr>
          <a:xfrm flipV="1">
            <a:off x="1512981" y="5143500"/>
            <a:ext cx="325344" cy="392393"/>
          </a:xfrm>
          <a:prstGeom prst="line">
            <a:avLst/>
          </a:prstGeom>
          <a:ln w="82550"/>
        </p:spPr>
        <p:style>
          <a:lnRef idx="3">
            <a:schemeClr val="dk1"/>
          </a:lnRef>
          <a:fillRef idx="0">
            <a:schemeClr val="dk1"/>
          </a:fillRef>
          <a:effectRef idx="2">
            <a:schemeClr val="dk1"/>
          </a:effectRef>
          <a:fontRef idx="minor">
            <a:schemeClr val="tx1"/>
          </a:fontRef>
        </p:style>
      </p:cxnSp>
      <p:cxnSp>
        <p:nvCxnSpPr>
          <p:cNvPr id="42" name="直線コネクタ 41"/>
          <p:cNvCxnSpPr/>
          <p:nvPr/>
        </p:nvCxnSpPr>
        <p:spPr>
          <a:xfrm flipV="1">
            <a:off x="1817781" y="4943475"/>
            <a:ext cx="392019" cy="220943"/>
          </a:xfrm>
          <a:prstGeom prst="line">
            <a:avLst/>
          </a:prstGeom>
          <a:ln w="82550"/>
        </p:spPr>
        <p:style>
          <a:lnRef idx="3">
            <a:schemeClr val="dk1"/>
          </a:lnRef>
          <a:fillRef idx="0">
            <a:schemeClr val="dk1"/>
          </a:fillRef>
          <a:effectRef idx="2">
            <a:schemeClr val="dk1"/>
          </a:effectRef>
          <a:fontRef idx="minor">
            <a:schemeClr val="tx1"/>
          </a:fontRef>
        </p:style>
      </p:cxnSp>
      <p:cxnSp>
        <p:nvCxnSpPr>
          <p:cNvPr id="43" name="直線コネクタ 42"/>
          <p:cNvCxnSpPr/>
          <p:nvPr/>
        </p:nvCxnSpPr>
        <p:spPr>
          <a:xfrm flipH="1" flipV="1">
            <a:off x="1981200" y="4248150"/>
            <a:ext cx="188072" cy="719912"/>
          </a:xfrm>
          <a:prstGeom prst="line">
            <a:avLst/>
          </a:prstGeom>
          <a:ln w="82550"/>
        </p:spPr>
        <p:style>
          <a:lnRef idx="3">
            <a:schemeClr val="dk1"/>
          </a:lnRef>
          <a:fillRef idx="0">
            <a:schemeClr val="dk1"/>
          </a:fillRef>
          <a:effectRef idx="2">
            <a:schemeClr val="dk1"/>
          </a:effectRef>
          <a:fontRef idx="minor">
            <a:schemeClr val="tx1"/>
          </a:fontRef>
        </p:style>
      </p:cxnSp>
      <p:cxnSp>
        <p:nvCxnSpPr>
          <p:cNvPr id="46" name="直線コネクタ 45"/>
          <p:cNvCxnSpPr/>
          <p:nvPr/>
        </p:nvCxnSpPr>
        <p:spPr>
          <a:xfrm flipV="1">
            <a:off x="1980453" y="3743325"/>
            <a:ext cx="191247" cy="557135"/>
          </a:xfrm>
          <a:prstGeom prst="line">
            <a:avLst/>
          </a:prstGeom>
          <a:ln w="82550"/>
        </p:spPr>
        <p:style>
          <a:lnRef idx="3">
            <a:schemeClr val="dk1"/>
          </a:lnRef>
          <a:fillRef idx="0">
            <a:schemeClr val="dk1"/>
          </a:fillRef>
          <a:effectRef idx="2">
            <a:schemeClr val="dk1"/>
          </a:effectRef>
          <a:fontRef idx="minor">
            <a:schemeClr val="tx1"/>
          </a:fontRef>
        </p:style>
      </p:cxnSp>
      <p:cxnSp>
        <p:nvCxnSpPr>
          <p:cNvPr id="47" name="直線コネクタ 46"/>
          <p:cNvCxnSpPr/>
          <p:nvPr/>
        </p:nvCxnSpPr>
        <p:spPr>
          <a:xfrm flipV="1">
            <a:off x="1405031" y="4016165"/>
            <a:ext cx="26894" cy="179458"/>
          </a:xfrm>
          <a:prstGeom prst="line">
            <a:avLst/>
          </a:prstGeom>
          <a:ln w="82550"/>
        </p:spPr>
        <p:style>
          <a:lnRef idx="3">
            <a:schemeClr val="dk1"/>
          </a:lnRef>
          <a:fillRef idx="0">
            <a:schemeClr val="dk1"/>
          </a:fillRef>
          <a:effectRef idx="2">
            <a:schemeClr val="dk1"/>
          </a:effectRef>
          <a:fontRef idx="minor">
            <a:schemeClr val="tx1"/>
          </a:fontRef>
        </p:style>
      </p:cxnSp>
      <p:cxnSp>
        <p:nvCxnSpPr>
          <p:cNvPr id="48" name="直線コネクタ 47"/>
          <p:cNvCxnSpPr/>
          <p:nvPr/>
        </p:nvCxnSpPr>
        <p:spPr>
          <a:xfrm flipV="1">
            <a:off x="6988925" y="1524001"/>
            <a:ext cx="23471" cy="449543"/>
          </a:xfrm>
          <a:prstGeom prst="line">
            <a:avLst/>
          </a:prstGeom>
          <a:ln w="82550"/>
        </p:spPr>
        <p:style>
          <a:lnRef idx="3">
            <a:schemeClr val="dk1"/>
          </a:lnRef>
          <a:fillRef idx="0">
            <a:schemeClr val="dk1"/>
          </a:fillRef>
          <a:effectRef idx="2">
            <a:schemeClr val="dk1"/>
          </a:effectRef>
          <a:fontRef idx="minor">
            <a:schemeClr val="tx1"/>
          </a:fontRef>
        </p:style>
      </p:cxnSp>
      <p:cxnSp>
        <p:nvCxnSpPr>
          <p:cNvPr id="55" name="直線コネクタ 54"/>
          <p:cNvCxnSpPr/>
          <p:nvPr/>
        </p:nvCxnSpPr>
        <p:spPr>
          <a:xfrm flipH="1" flipV="1">
            <a:off x="5617146" y="2090746"/>
            <a:ext cx="6414" cy="323788"/>
          </a:xfrm>
          <a:prstGeom prst="line">
            <a:avLst/>
          </a:prstGeom>
          <a:ln w="82550"/>
        </p:spPr>
        <p:style>
          <a:lnRef idx="3">
            <a:schemeClr val="dk1"/>
          </a:lnRef>
          <a:fillRef idx="0">
            <a:schemeClr val="dk1"/>
          </a:fillRef>
          <a:effectRef idx="2">
            <a:schemeClr val="dk1"/>
          </a:effectRef>
          <a:fontRef idx="minor">
            <a:schemeClr val="tx1"/>
          </a:fontRef>
        </p:style>
      </p:cxnSp>
      <p:cxnSp>
        <p:nvCxnSpPr>
          <p:cNvPr id="56" name="直線コネクタ 55"/>
          <p:cNvCxnSpPr/>
          <p:nvPr/>
        </p:nvCxnSpPr>
        <p:spPr>
          <a:xfrm flipV="1">
            <a:off x="1571065" y="3960037"/>
            <a:ext cx="16061" cy="150162"/>
          </a:xfrm>
          <a:prstGeom prst="line">
            <a:avLst/>
          </a:prstGeom>
          <a:ln w="82550"/>
        </p:spPr>
        <p:style>
          <a:lnRef idx="3">
            <a:schemeClr val="dk1"/>
          </a:lnRef>
          <a:fillRef idx="0">
            <a:schemeClr val="dk1"/>
          </a:fillRef>
          <a:effectRef idx="2">
            <a:schemeClr val="dk1"/>
          </a:effectRef>
          <a:fontRef idx="minor">
            <a:schemeClr val="tx1"/>
          </a:fontRef>
        </p:style>
      </p:cxnSp>
      <p:cxnSp>
        <p:nvCxnSpPr>
          <p:cNvPr id="57" name="直線コネクタ 56"/>
          <p:cNvCxnSpPr/>
          <p:nvPr/>
        </p:nvCxnSpPr>
        <p:spPr>
          <a:xfrm>
            <a:off x="1418478" y="4065588"/>
            <a:ext cx="155201" cy="8253"/>
          </a:xfrm>
          <a:prstGeom prst="line">
            <a:avLst/>
          </a:prstGeom>
          <a:ln w="82550"/>
        </p:spPr>
        <p:style>
          <a:lnRef idx="3">
            <a:schemeClr val="dk1"/>
          </a:lnRef>
          <a:fillRef idx="0">
            <a:schemeClr val="dk1"/>
          </a:fillRef>
          <a:effectRef idx="2">
            <a:schemeClr val="dk1"/>
          </a:effectRef>
          <a:fontRef idx="minor">
            <a:schemeClr val="tx1"/>
          </a:fontRef>
        </p:style>
      </p:cxnSp>
      <p:cxnSp>
        <p:nvCxnSpPr>
          <p:cNvPr id="60" name="直線コネクタ 59"/>
          <p:cNvCxnSpPr/>
          <p:nvPr/>
        </p:nvCxnSpPr>
        <p:spPr>
          <a:xfrm flipV="1">
            <a:off x="1865406" y="3800475"/>
            <a:ext cx="11019" cy="239286"/>
          </a:xfrm>
          <a:prstGeom prst="line">
            <a:avLst/>
          </a:prstGeom>
          <a:ln w="82550"/>
        </p:spPr>
        <p:style>
          <a:lnRef idx="3">
            <a:schemeClr val="dk1"/>
          </a:lnRef>
          <a:fillRef idx="0">
            <a:schemeClr val="dk1"/>
          </a:fillRef>
          <a:effectRef idx="2">
            <a:schemeClr val="dk1"/>
          </a:effectRef>
          <a:fontRef idx="minor">
            <a:schemeClr val="tx1"/>
          </a:fontRef>
        </p:style>
      </p:cxnSp>
      <p:cxnSp>
        <p:nvCxnSpPr>
          <p:cNvPr id="61" name="直線コネクタ 60"/>
          <p:cNvCxnSpPr/>
          <p:nvPr/>
        </p:nvCxnSpPr>
        <p:spPr>
          <a:xfrm>
            <a:off x="1579656" y="3999585"/>
            <a:ext cx="331694" cy="16580"/>
          </a:xfrm>
          <a:prstGeom prst="line">
            <a:avLst/>
          </a:prstGeom>
          <a:ln w="82550"/>
        </p:spPr>
        <p:style>
          <a:lnRef idx="3">
            <a:schemeClr val="dk1"/>
          </a:lnRef>
          <a:fillRef idx="0">
            <a:schemeClr val="dk1"/>
          </a:fillRef>
          <a:effectRef idx="2">
            <a:schemeClr val="dk1"/>
          </a:effectRef>
          <a:fontRef idx="minor">
            <a:schemeClr val="tx1"/>
          </a:fontRef>
        </p:style>
      </p:cxnSp>
      <p:cxnSp>
        <p:nvCxnSpPr>
          <p:cNvPr id="64" name="直線コネクタ 63"/>
          <p:cNvCxnSpPr/>
          <p:nvPr/>
        </p:nvCxnSpPr>
        <p:spPr>
          <a:xfrm flipV="1">
            <a:off x="1865406" y="3770967"/>
            <a:ext cx="344394" cy="59339"/>
          </a:xfrm>
          <a:prstGeom prst="line">
            <a:avLst/>
          </a:prstGeom>
          <a:ln w="82550"/>
        </p:spPr>
        <p:style>
          <a:lnRef idx="3">
            <a:schemeClr val="dk1"/>
          </a:lnRef>
          <a:fillRef idx="0">
            <a:schemeClr val="dk1"/>
          </a:fillRef>
          <a:effectRef idx="2">
            <a:schemeClr val="dk1"/>
          </a:effectRef>
          <a:fontRef idx="minor">
            <a:schemeClr val="tx1"/>
          </a:fontRef>
        </p:style>
      </p:cxnSp>
      <p:cxnSp>
        <p:nvCxnSpPr>
          <p:cNvPr id="66" name="直線コネクタ 65"/>
          <p:cNvCxnSpPr/>
          <p:nvPr/>
        </p:nvCxnSpPr>
        <p:spPr>
          <a:xfrm flipH="1" flipV="1">
            <a:off x="5513600" y="1830488"/>
            <a:ext cx="109960" cy="286113"/>
          </a:xfrm>
          <a:prstGeom prst="line">
            <a:avLst/>
          </a:prstGeom>
          <a:ln w="82550"/>
        </p:spPr>
        <p:style>
          <a:lnRef idx="3">
            <a:schemeClr val="dk1"/>
          </a:lnRef>
          <a:fillRef idx="0">
            <a:schemeClr val="dk1"/>
          </a:fillRef>
          <a:effectRef idx="2">
            <a:schemeClr val="dk1"/>
          </a:effectRef>
          <a:fontRef idx="minor">
            <a:schemeClr val="tx1"/>
          </a:fontRef>
        </p:style>
      </p:cxnSp>
      <p:cxnSp>
        <p:nvCxnSpPr>
          <p:cNvPr id="67" name="直線コネクタ 66"/>
          <p:cNvCxnSpPr/>
          <p:nvPr/>
        </p:nvCxnSpPr>
        <p:spPr>
          <a:xfrm flipH="1" flipV="1">
            <a:off x="5252480" y="1532555"/>
            <a:ext cx="287260" cy="311485"/>
          </a:xfrm>
          <a:prstGeom prst="line">
            <a:avLst/>
          </a:prstGeom>
          <a:ln w="82550"/>
        </p:spPr>
        <p:style>
          <a:lnRef idx="3">
            <a:schemeClr val="dk1"/>
          </a:lnRef>
          <a:fillRef idx="0">
            <a:schemeClr val="dk1"/>
          </a:fillRef>
          <a:effectRef idx="2">
            <a:schemeClr val="dk1"/>
          </a:effectRef>
          <a:fontRef idx="minor">
            <a:schemeClr val="tx1"/>
          </a:fontRef>
        </p:style>
      </p:cxnSp>
      <p:cxnSp>
        <p:nvCxnSpPr>
          <p:cNvPr id="68" name="直線コネクタ 67"/>
          <p:cNvCxnSpPr/>
          <p:nvPr/>
        </p:nvCxnSpPr>
        <p:spPr>
          <a:xfrm flipH="1" flipV="1">
            <a:off x="4814234" y="1377728"/>
            <a:ext cx="466104" cy="169060"/>
          </a:xfrm>
          <a:prstGeom prst="line">
            <a:avLst/>
          </a:prstGeom>
          <a:ln w="82550"/>
        </p:spPr>
        <p:style>
          <a:lnRef idx="3">
            <a:schemeClr val="dk1"/>
          </a:lnRef>
          <a:fillRef idx="0">
            <a:schemeClr val="dk1"/>
          </a:fillRef>
          <a:effectRef idx="2">
            <a:schemeClr val="dk1"/>
          </a:effectRef>
          <a:fontRef idx="minor">
            <a:schemeClr val="tx1"/>
          </a:fontRef>
        </p:style>
      </p:cxnSp>
      <p:sp>
        <p:nvSpPr>
          <p:cNvPr id="79" name="フリーフォーム 78"/>
          <p:cNvSpPr/>
          <p:nvPr/>
        </p:nvSpPr>
        <p:spPr>
          <a:xfrm>
            <a:off x="5172825" y="2407920"/>
            <a:ext cx="458355" cy="1722120"/>
          </a:xfrm>
          <a:custGeom>
            <a:avLst/>
            <a:gdLst>
              <a:gd name="connsiteX0" fmla="*/ 435495 w 458355"/>
              <a:gd name="connsiteY0" fmla="*/ 0 h 1722120"/>
              <a:gd name="connsiteX1" fmla="*/ 351675 w 458355"/>
              <a:gd name="connsiteY1" fmla="*/ 243840 h 1722120"/>
              <a:gd name="connsiteX2" fmla="*/ 92595 w 458355"/>
              <a:gd name="connsiteY2" fmla="*/ 548640 h 1722120"/>
              <a:gd name="connsiteX3" fmla="*/ 24015 w 458355"/>
              <a:gd name="connsiteY3" fmla="*/ 678180 h 1722120"/>
              <a:gd name="connsiteX4" fmla="*/ 1155 w 458355"/>
              <a:gd name="connsiteY4" fmla="*/ 807720 h 1722120"/>
              <a:gd name="connsiteX5" fmla="*/ 8775 w 458355"/>
              <a:gd name="connsiteY5" fmla="*/ 975360 h 1722120"/>
              <a:gd name="connsiteX6" fmla="*/ 54495 w 458355"/>
              <a:gd name="connsiteY6" fmla="*/ 1082040 h 1722120"/>
              <a:gd name="connsiteX7" fmla="*/ 130695 w 458355"/>
              <a:gd name="connsiteY7" fmla="*/ 1234440 h 1722120"/>
              <a:gd name="connsiteX8" fmla="*/ 237375 w 458355"/>
              <a:gd name="connsiteY8" fmla="*/ 1402080 h 1722120"/>
              <a:gd name="connsiteX9" fmla="*/ 344055 w 458355"/>
              <a:gd name="connsiteY9" fmla="*/ 1592580 h 1722120"/>
              <a:gd name="connsiteX10" fmla="*/ 458355 w 458355"/>
              <a:gd name="connsiteY10" fmla="*/ 1722120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8355" h="1722120">
                <a:moveTo>
                  <a:pt x="435495" y="0"/>
                </a:moveTo>
                <a:cubicBezTo>
                  <a:pt x="422160" y="76200"/>
                  <a:pt x="408825" y="152400"/>
                  <a:pt x="351675" y="243840"/>
                </a:cubicBezTo>
                <a:cubicBezTo>
                  <a:pt x="294525" y="335280"/>
                  <a:pt x="147205" y="476250"/>
                  <a:pt x="92595" y="548640"/>
                </a:cubicBezTo>
                <a:cubicBezTo>
                  <a:pt x="37985" y="621030"/>
                  <a:pt x="39255" y="635000"/>
                  <a:pt x="24015" y="678180"/>
                </a:cubicBezTo>
                <a:cubicBezTo>
                  <a:pt x="8775" y="721360"/>
                  <a:pt x="3695" y="758190"/>
                  <a:pt x="1155" y="807720"/>
                </a:cubicBezTo>
                <a:cubicBezTo>
                  <a:pt x="-1385" y="857250"/>
                  <a:pt x="-115" y="929640"/>
                  <a:pt x="8775" y="975360"/>
                </a:cubicBezTo>
                <a:cubicBezTo>
                  <a:pt x="17665" y="1021080"/>
                  <a:pt x="34175" y="1038860"/>
                  <a:pt x="54495" y="1082040"/>
                </a:cubicBezTo>
                <a:cubicBezTo>
                  <a:pt x="74815" y="1125220"/>
                  <a:pt x="100215" y="1181100"/>
                  <a:pt x="130695" y="1234440"/>
                </a:cubicBezTo>
                <a:cubicBezTo>
                  <a:pt x="161175" y="1287780"/>
                  <a:pt x="201815" y="1342390"/>
                  <a:pt x="237375" y="1402080"/>
                </a:cubicBezTo>
                <a:cubicBezTo>
                  <a:pt x="272935" y="1461770"/>
                  <a:pt x="307225" y="1539240"/>
                  <a:pt x="344055" y="1592580"/>
                </a:cubicBezTo>
                <a:cubicBezTo>
                  <a:pt x="380885" y="1645920"/>
                  <a:pt x="419620" y="1684020"/>
                  <a:pt x="458355" y="172212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5158740" y="4137660"/>
            <a:ext cx="612457" cy="1169526"/>
          </a:xfrm>
          <a:custGeom>
            <a:avLst/>
            <a:gdLst>
              <a:gd name="connsiteX0" fmla="*/ 457200 w 612457"/>
              <a:gd name="connsiteY0" fmla="*/ 0 h 1169526"/>
              <a:gd name="connsiteX1" fmla="*/ 541020 w 612457"/>
              <a:gd name="connsiteY1" fmla="*/ 137160 h 1169526"/>
              <a:gd name="connsiteX2" fmla="*/ 586740 w 612457"/>
              <a:gd name="connsiteY2" fmla="*/ 243840 h 1169526"/>
              <a:gd name="connsiteX3" fmla="*/ 609600 w 612457"/>
              <a:gd name="connsiteY3" fmla="*/ 350520 h 1169526"/>
              <a:gd name="connsiteX4" fmla="*/ 609600 w 612457"/>
              <a:gd name="connsiteY4" fmla="*/ 541020 h 1169526"/>
              <a:gd name="connsiteX5" fmla="*/ 586740 w 612457"/>
              <a:gd name="connsiteY5" fmla="*/ 678180 h 1169526"/>
              <a:gd name="connsiteX6" fmla="*/ 548640 w 612457"/>
              <a:gd name="connsiteY6" fmla="*/ 777240 h 1169526"/>
              <a:gd name="connsiteX7" fmla="*/ 502920 w 612457"/>
              <a:gd name="connsiteY7" fmla="*/ 830580 h 1169526"/>
              <a:gd name="connsiteX8" fmla="*/ 457200 w 612457"/>
              <a:gd name="connsiteY8" fmla="*/ 922020 h 1169526"/>
              <a:gd name="connsiteX9" fmla="*/ 403860 w 612457"/>
              <a:gd name="connsiteY9" fmla="*/ 975360 h 1169526"/>
              <a:gd name="connsiteX10" fmla="*/ 297180 w 612457"/>
              <a:gd name="connsiteY10" fmla="*/ 1066800 h 1169526"/>
              <a:gd name="connsiteX11" fmla="*/ 175260 w 612457"/>
              <a:gd name="connsiteY11" fmla="*/ 1127760 h 1169526"/>
              <a:gd name="connsiteX12" fmla="*/ 91440 w 612457"/>
              <a:gd name="connsiteY12" fmla="*/ 1165860 h 1169526"/>
              <a:gd name="connsiteX13" fmla="*/ 0 w 612457"/>
              <a:gd name="connsiteY13" fmla="*/ 1165860 h 116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57" h="1169526">
                <a:moveTo>
                  <a:pt x="457200" y="0"/>
                </a:moveTo>
                <a:cubicBezTo>
                  <a:pt x="488315" y="48260"/>
                  <a:pt x="519430" y="96520"/>
                  <a:pt x="541020" y="137160"/>
                </a:cubicBezTo>
                <a:cubicBezTo>
                  <a:pt x="562610" y="177800"/>
                  <a:pt x="575310" y="208280"/>
                  <a:pt x="586740" y="243840"/>
                </a:cubicBezTo>
                <a:cubicBezTo>
                  <a:pt x="598170" y="279400"/>
                  <a:pt x="605790" y="300990"/>
                  <a:pt x="609600" y="350520"/>
                </a:cubicBezTo>
                <a:cubicBezTo>
                  <a:pt x="613410" y="400050"/>
                  <a:pt x="613410" y="486410"/>
                  <a:pt x="609600" y="541020"/>
                </a:cubicBezTo>
                <a:cubicBezTo>
                  <a:pt x="605790" y="595630"/>
                  <a:pt x="596900" y="638810"/>
                  <a:pt x="586740" y="678180"/>
                </a:cubicBezTo>
                <a:cubicBezTo>
                  <a:pt x="576580" y="717550"/>
                  <a:pt x="562610" y="751840"/>
                  <a:pt x="548640" y="777240"/>
                </a:cubicBezTo>
                <a:cubicBezTo>
                  <a:pt x="534670" y="802640"/>
                  <a:pt x="518160" y="806450"/>
                  <a:pt x="502920" y="830580"/>
                </a:cubicBezTo>
                <a:cubicBezTo>
                  <a:pt x="487680" y="854710"/>
                  <a:pt x="473710" y="897890"/>
                  <a:pt x="457200" y="922020"/>
                </a:cubicBezTo>
                <a:cubicBezTo>
                  <a:pt x="440690" y="946150"/>
                  <a:pt x="430530" y="951230"/>
                  <a:pt x="403860" y="975360"/>
                </a:cubicBezTo>
                <a:cubicBezTo>
                  <a:pt x="377190" y="999490"/>
                  <a:pt x="335280" y="1041400"/>
                  <a:pt x="297180" y="1066800"/>
                </a:cubicBezTo>
                <a:cubicBezTo>
                  <a:pt x="259080" y="1092200"/>
                  <a:pt x="209550" y="1111250"/>
                  <a:pt x="175260" y="1127760"/>
                </a:cubicBezTo>
                <a:cubicBezTo>
                  <a:pt x="140970" y="1144270"/>
                  <a:pt x="120650" y="1159510"/>
                  <a:pt x="91440" y="1165860"/>
                </a:cubicBezTo>
                <a:cubicBezTo>
                  <a:pt x="62230" y="1172210"/>
                  <a:pt x="31115" y="1169035"/>
                  <a:pt x="0" y="116586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p:cNvCxnSpPr/>
          <p:nvPr/>
        </p:nvCxnSpPr>
        <p:spPr>
          <a:xfrm flipH="1" flipV="1">
            <a:off x="5599766" y="4071812"/>
            <a:ext cx="61894" cy="187768"/>
          </a:xfrm>
          <a:prstGeom prst="line">
            <a:avLst/>
          </a:prstGeom>
          <a:ln w="82550"/>
        </p:spPr>
        <p:style>
          <a:lnRef idx="3">
            <a:schemeClr val="dk1"/>
          </a:lnRef>
          <a:fillRef idx="0">
            <a:schemeClr val="dk1"/>
          </a:fillRef>
          <a:effectRef idx="2">
            <a:schemeClr val="dk1"/>
          </a:effectRef>
          <a:fontRef idx="minor">
            <a:schemeClr val="tx1"/>
          </a:fontRef>
        </p:style>
      </p:cxnSp>
      <p:cxnSp>
        <p:nvCxnSpPr>
          <p:cNvPr id="84" name="直線コネクタ 83"/>
          <p:cNvCxnSpPr/>
          <p:nvPr/>
        </p:nvCxnSpPr>
        <p:spPr>
          <a:xfrm flipV="1">
            <a:off x="7000660" y="2785860"/>
            <a:ext cx="44946" cy="985107"/>
          </a:xfrm>
          <a:prstGeom prst="line">
            <a:avLst/>
          </a:prstGeom>
          <a:ln w="82550"/>
        </p:spPr>
        <p:style>
          <a:lnRef idx="3">
            <a:schemeClr val="dk1"/>
          </a:lnRef>
          <a:fillRef idx="0">
            <a:schemeClr val="dk1"/>
          </a:fillRef>
          <a:effectRef idx="2">
            <a:schemeClr val="dk1"/>
          </a:effectRef>
          <a:fontRef idx="minor">
            <a:schemeClr val="tx1"/>
          </a:fontRef>
        </p:style>
      </p:cxnSp>
      <p:cxnSp>
        <p:nvCxnSpPr>
          <p:cNvPr id="85" name="直線コネクタ 84"/>
          <p:cNvCxnSpPr/>
          <p:nvPr/>
        </p:nvCxnSpPr>
        <p:spPr>
          <a:xfrm flipV="1">
            <a:off x="11004992" y="3429000"/>
            <a:ext cx="127828" cy="578876"/>
          </a:xfrm>
          <a:prstGeom prst="line">
            <a:avLst/>
          </a:prstGeom>
          <a:ln w="82550"/>
        </p:spPr>
        <p:style>
          <a:lnRef idx="3">
            <a:schemeClr val="dk1"/>
          </a:lnRef>
          <a:fillRef idx="0">
            <a:schemeClr val="dk1"/>
          </a:fillRef>
          <a:effectRef idx="2">
            <a:schemeClr val="dk1"/>
          </a:effectRef>
          <a:fontRef idx="minor">
            <a:schemeClr val="tx1"/>
          </a:fontRef>
        </p:style>
      </p:cxnSp>
      <p:cxnSp>
        <p:nvCxnSpPr>
          <p:cNvPr id="86" name="直線コネクタ 85"/>
          <p:cNvCxnSpPr/>
          <p:nvPr/>
        </p:nvCxnSpPr>
        <p:spPr>
          <a:xfrm flipV="1">
            <a:off x="6961187" y="3756026"/>
            <a:ext cx="43860" cy="544434"/>
          </a:xfrm>
          <a:prstGeom prst="line">
            <a:avLst/>
          </a:prstGeom>
          <a:ln w="82550"/>
        </p:spPr>
        <p:style>
          <a:lnRef idx="3">
            <a:schemeClr val="dk1"/>
          </a:lnRef>
          <a:fillRef idx="0">
            <a:schemeClr val="dk1"/>
          </a:fillRef>
          <a:effectRef idx="2">
            <a:schemeClr val="dk1"/>
          </a:effectRef>
          <a:fontRef idx="minor">
            <a:schemeClr val="tx1"/>
          </a:fontRef>
        </p:style>
      </p:cxnSp>
      <p:cxnSp>
        <p:nvCxnSpPr>
          <p:cNvPr id="89" name="直線コネクタ 88"/>
          <p:cNvCxnSpPr/>
          <p:nvPr/>
        </p:nvCxnSpPr>
        <p:spPr>
          <a:xfrm flipH="1" flipV="1">
            <a:off x="6988925" y="1930159"/>
            <a:ext cx="44945" cy="882891"/>
          </a:xfrm>
          <a:prstGeom prst="line">
            <a:avLst/>
          </a:prstGeom>
          <a:ln w="82550"/>
        </p:spPr>
        <p:style>
          <a:lnRef idx="3">
            <a:schemeClr val="dk1"/>
          </a:lnRef>
          <a:fillRef idx="0">
            <a:schemeClr val="dk1"/>
          </a:fillRef>
          <a:effectRef idx="2">
            <a:schemeClr val="dk1"/>
          </a:effectRef>
          <a:fontRef idx="minor">
            <a:schemeClr val="tx1"/>
          </a:fontRef>
        </p:style>
      </p:cxnSp>
      <p:cxnSp>
        <p:nvCxnSpPr>
          <p:cNvPr id="93" name="直線コネクタ 92"/>
          <p:cNvCxnSpPr/>
          <p:nvPr/>
        </p:nvCxnSpPr>
        <p:spPr>
          <a:xfrm flipH="1" flipV="1">
            <a:off x="6948488" y="4752939"/>
            <a:ext cx="468312" cy="800510"/>
          </a:xfrm>
          <a:prstGeom prst="line">
            <a:avLst/>
          </a:prstGeom>
          <a:ln w="82550"/>
        </p:spPr>
        <p:style>
          <a:lnRef idx="3">
            <a:schemeClr val="dk1"/>
          </a:lnRef>
          <a:fillRef idx="0">
            <a:schemeClr val="dk1"/>
          </a:fillRef>
          <a:effectRef idx="2">
            <a:schemeClr val="dk1"/>
          </a:effectRef>
          <a:fontRef idx="minor">
            <a:schemeClr val="tx1"/>
          </a:fontRef>
        </p:style>
      </p:cxnSp>
      <p:cxnSp>
        <p:nvCxnSpPr>
          <p:cNvPr id="94" name="直線コネクタ 93"/>
          <p:cNvCxnSpPr/>
          <p:nvPr/>
        </p:nvCxnSpPr>
        <p:spPr>
          <a:xfrm flipV="1">
            <a:off x="6948487" y="4270322"/>
            <a:ext cx="21930" cy="523928"/>
          </a:xfrm>
          <a:prstGeom prst="line">
            <a:avLst/>
          </a:prstGeom>
          <a:ln w="82550"/>
        </p:spPr>
        <p:style>
          <a:lnRef idx="3">
            <a:schemeClr val="dk1"/>
          </a:lnRef>
          <a:fillRef idx="0">
            <a:schemeClr val="dk1"/>
          </a:fillRef>
          <a:effectRef idx="2">
            <a:schemeClr val="dk1"/>
          </a:effectRef>
          <a:fontRef idx="minor">
            <a:schemeClr val="tx1"/>
          </a:fontRef>
        </p:style>
      </p:cxnSp>
      <p:cxnSp>
        <p:nvCxnSpPr>
          <p:cNvPr id="98" name="直線コネクタ 97"/>
          <p:cNvCxnSpPr/>
          <p:nvPr/>
        </p:nvCxnSpPr>
        <p:spPr>
          <a:xfrm>
            <a:off x="9556520" y="3816770"/>
            <a:ext cx="587605" cy="94830"/>
          </a:xfrm>
          <a:prstGeom prst="line">
            <a:avLst/>
          </a:prstGeom>
          <a:ln w="82550"/>
        </p:spPr>
        <p:style>
          <a:lnRef idx="3">
            <a:schemeClr val="dk1"/>
          </a:lnRef>
          <a:fillRef idx="0">
            <a:schemeClr val="dk1"/>
          </a:fillRef>
          <a:effectRef idx="2">
            <a:schemeClr val="dk1"/>
          </a:effectRef>
          <a:fontRef idx="minor">
            <a:schemeClr val="tx1"/>
          </a:fontRef>
        </p:style>
      </p:cxnSp>
      <p:cxnSp>
        <p:nvCxnSpPr>
          <p:cNvPr id="99" name="直線コネクタ 98"/>
          <p:cNvCxnSpPr/>
          <p:nvPr/>
        </p:nvCxnSpPr>
        <p:spPr>
          <a:xfrm flipV="1">
            <a:off x="8483600" y="5105400"/>
            <a:ext cx="69850" cy="558801"/>
          </a:xfrm>
          <a:prstGeom prst="line">
            <a:avLst/>
          </a:prstGeom>
          <a:ln w="82550"/>
        </p:spPr>
        <p:style>
          <a:lnRef idx="3">
            <a:schemeClr val="dk1"/>
          </a:lnRef>
          <a:fillRef idx="0">
            <a:schemeClr val="dk1"/>
          </a:fillRef>
          <a:effectRef idx="2">
            <a:schemeClr val="dk1"/>
          </a:effectRef>
          <a:fontRef idx="minor">
            <a:schemeClr val="tx1"/>
          </a:fontRef>
        </p:style>
      </p:cxnSp>
      <p:cxnSp>
        <p:nvCxnSpPr>
          <p:cNvPr id="100" name="直線コネクタ 99"/>
          <p:cNvCxnSpPr/>
          <p:nvPr/>
        </p:nvCxnSpPr>
        <p:spPr>
          <a:xfrm flipV="1">
            <a:off x="7387806" y="5492750"/>
            <a:ext cx="200444" cy="79376"/>
          </a:xfrm>
          <a:prstGeom prst="line">
            <a:avLst/>
          </a:prstGeom>
          <a:ln w="82550"/>
        </p:spPr>
        <p:style>
          <a:lnRef idx="3">
            <a:schemeClr val="dk1"/>
          </a:lnRef>
          <a:fillRef idx="0">
            <a:schemeClr val="dk1"/>
          </a:fillRef>
          <a:effectRef idx="2">
            <a:schemeClr val="dk1"/>
          </a:effectRef>
          <a:fontRef idx="minor">
            <a:schemeClr val="tx1"/>
          </a:fontRef>
        </p:style>
      </p:cxnSp>
      <p:cxnSp>
        <p:nvCxnSpPr>
          <p:cNvPr id="101" name="直線コネクタ 100"/>
          <p:cNvCxnSpPr/>
          <p:nvPr/>
        </p:nvCxnSpPr>
        <p:spPr>
          <a:xfrm>
            <a:off x="7562850" y="5499100"/>
            <a:ext cx="958850" cy="146050"/>
          </a:xfrm>
          <a:prstGeom prst="line">
            <a:avLst/>
          </a:prstGeom>
          <a:ln w="82550"/>
        </p:spPr>
        <p:style>
          <a:lnRef idx="3">
            <a:schemeClr val="dk1"/>
          </a:lnRef>
          <a:fillRef idx="0">
            <a:schemeClr val="dk1"/>
          </a:fillRef>
          <a:effectRef idx="2">
            <a:schemeClr val="dk1"/>
          </a:effectRef>
          <a:fontRef idx="minor">
            <a:schemeClr val="tx1"/>
          </a:fontRef>
        </p:style>
      </p:cxnSp>
      <p:cxnSp>
        <p:nvCxnSpPr>
          <p:cNvPr id="107" name="直線コネクタ 106"/>
          <p:cNvCxnSpPr/>
          <p:nvPr/>
        </p:nvCxnSpPr>
        <p:spPr>
          <a:xfrm flipV="1">
            <a:off x="9403438" y="3803650"/>
            <a:ext cx="197762" cy="1384113"/>
          </a:xfrm>
          <a:prstGeom prst="line">
            <a:avLst/>
          </a:prstGeom>
          <a:ln w="82550"/>
        </p:spPr>
        <p:style>
          <a:lnRef idx="3">
            <a:schemeClr val="dk1"/>
          </a:lnRef>
          <a:fillRef idx="0">
            <a:schemeClr val="dk1"/>
          </a:fillRef>
          <a:effectRef idx="2">
            <a:schemeClr val="dk1"/>
          </a:effectRef>
          <a:fontRef idx="minor">
            <a:schemeClr val="tx1"/>
          </a:fontRef>
        </p:style>
      </p:cxnSp>
      <p:cxnSp>
        <p:nvCxnSpPr>
          <p:cNvPr id="108" name="直線コネクタ 107"/>
          <p:cNvCxnSpPr/>
          <p:nvPr/>
        </p:nvCxnSpPr>
        <p:spPr>
          <a:xfrm>
            <a:off x="8524875" y="5122209"/>
            <a:ext cx="891148" cy="35859"/>
          </a:xfrm>
          <a:prstGeom prst="line">
            <a:avLst/>
          </a:prstGeom>
          <a:ln w="82550"/>
        </p:spPr>
        <p:style>
          <a:lnRef idx="3">
            <a:schemeClr val="dk1"/>
          </a:lnRef>
          <a:fillRef idx="0">
            <a:schemeClr val="dk1"/>
          </a:fillRef>
          <a:effectRef idx="2">
            <a:schemeClr val="dk1"/>
          </a:effectRef>
          <a:fontRef idx="minor">
            <a:schemeClr val="tx1"/>
          </a:fontRef>
        </p:style>
      </p:cxnSp>
      <p:cxnSp>
        <p:nvCxnSpPr>
          <p:cNvPr id="115" name="直線コネクタ 114"/>
          <p:cNvCxnSpPr/>
          <p:nvPr/>
        </p:nvCxnSpPr>
        <p:spPr>
          <a:xfrm flipV="1">
            <a:off x="10623926" y="3988823"/>
            <a:ext cx="415550" cy="1"/>
          </a:xfrm>
          <a:prstGeom prst="line">
            <a:avLst/>
          </a:prstGeom>
          <a:ln w="82550"/>
        </p:spPr>
        <p:style>
          <a:lnRef idx="3">
            <a:schemeClr val="dk1"/>
          </a:lnRef>
          <a:fillRef idx="0">
            <a:schemeClr val="dk1"/>
          </a:fillRef>
          <a:effectRef idx="2">
            <a:schemeClr val="dk1"/>
          </a:effectRef>
          <a:fontRef idx="minor">
            <a:schemeClr val="tx1"/>
          </a:fontRef>
        </p:style>
      </p:cxnSp>
      <p:cxnSp>
        <p:nvCxnSpPr>
          <p:cNvPr id="116" name="直線コネクタ 115"/>
          <p:cNvCxnSpPr/>
          <p:nvPr/>
        </p:nvCxnSpPr>
        <p:spPr>
          <a:xfrm>
            <a:off x="10110041" y="3911601"/>
            <a:ext cx="559270" cy="87984"/>
          </a:xfrm>
          <a:prstGeom prst="line">
            <a:avLst/>
          </a:prstGeom>
          <a:ln w="82550"/>
        </p:spPr>
        <p:style>
          <a:lnRef idx="3">
            <a:schemeClr val="dk1"/>
          </a:lnRef>
          <a:fillRef idx="0">
            <a:schemeClr val="dk1"/>
          </a:fillRef>
          <a:effectRef idx="2">
            <a:schemeClr val="dk1"/>
          </a:effectRef>
          <a:fontRef idx="minor">
            <a:schemeClr val="tx1"/>
          </a:fontRef>
        </p:style>
      </p:cxnSp>
      <p:cxnSp>
        <p:nvCxnSpPr>
          <p:cNvPr id="121" name="直線コネクタ 120"/>
          <p:cNvCxnSpPr/>
          <p:nvPr/>
        </p:nvCxnSpPr>
        <p:spPr>
          <a:xfrm flipH="1" flipV="1">
            <a:off x="11068906" y="3002280"/>
            <a:ext cx="58006" cy="456956"/>
          </a:xfrm>
          <a:prstGeom prst="line">
            <a:avLst/>
          </a:prstGeom>
          <a:ln w="82550"/>
        </p:spPr>
        <p:style>
          <a:lnRef idx="3">
            <a:schemeClr val="dk1"/>
          </a:lnRef>
          <a:fillRef idx="0">
            <a:schemeClr val="dk1"/>
          </a:fillRef>
          <a:effectRef idx="2">
            <a:schemeClr val="dk1"/>
          </a:effectRef>
          <a:fontRef idx="minor">
            <a:schemeClr val="tx1"/>
          </a:fontRef>
        </p:style>
      </p:cxnSp>
      <p:cxnSp>
        <p:nvCxnSpPr>
          <p:cNvPr id="122" name="直線コネクタ 121"/>
          <p:cNvCxnSpPr/>
          <p:nvPr/>
        </p:nvCxnSpPr>
        <p:spPr>
          <a:xfrm flipV="1">
            <a:off x="11068906" y="2141220"/>
            <a:ext cx="56294" cy="891296"/>
          </a:xfrm>
          <a:prstGeom prst="line">
            <a:avLst/>
          </a:prstGeom>
          <a:ln w="82550"/>
        </p:spPr>
        <p:style>
          <a:lnRef idx="3">
            <a:schemeClr val="dk1"/>
          </a:lnRef>
          <a:fillRef idx="0">
            <a:schemeClr val="dk1"/>
          </a:fillRef>
          <a:effectRef idx="2">
            <a:schemeClr val="dk1"/>
          </a:effectRef>
          <a:fontRef idx="minor">
            <a:schemeClr val="tx1"/>
          </a:fontRef>
        </p:style>
      </p:cxnSp>
      <p:cxnSp>
        <p:nvCxnSpPr>
          <p:cNvPr id="123" name="直線コネクタ 122"/>
          <p:cNvCxnSpPr/>
          <p:nvPr/>
        </p:nvCxnSpPr>
        <p:spPr>
          <a:xfrm flipV="1">
            <a:off x="11117580" y="1729740"/>
            <a:ext cx="175260" cy="446421"/>
          </a:xfrm>
          <a:prstGeom prst="line">
            <a:avLst/>
          </a:prstGeom>
          <a:ln w="82550"/>
        </p:spPr>
        <p:style>
          <a:lnRef idx="3">
            <a:schemeClr val="dk1"/>
          </a:lnRef>
          <a:fillRef idx="0">
            <a:schemeClr val="dk1"/>
          </a:fillRef>
          <a:effectRef idx="2">
            <a:schemeClr val="dk1"/>
          </a:effectRef>
          <a:fontRef idx="minor">
            <a:schemeClr val="tx1"/>
          </a:fontRef>
        </p:style>
      </p:cxnSp>
      <p:cxnSp>
        <p:nvCxnSpPr>
          <p:cNvPr id="124" name="直線コネクタ 123"/>
          <p:cNvCxnSpPr/>
          <p:nvPr/>
        </p:nvCxnSpPr>
        <p:spPr>
          <a:xfrm>
            <a:off x="11132820" y="1161386"/>
            <a:ext cx="160020" cy="291387"/>
          </a:xfrm>
          <a:prstGeom prst="line">
            <a:avLst/>
          </a:prstGeom>
          <a:ln w="82550"/>
        </p:spPr>
        <p:style>
          <a:lnRef idx="3">
            <a:schemeClr val="dk1"/>
          </a:lnRef>
          <a:fillRef idx="0">
            <a:schemeClr val="dk1"/>
          </a:fillRef>
          <a:effectRef idx="2">
            <a:schemeClr val="dk1"/>
          </a:effectRef>
          <a:fontRef idx="minor">
            <a:schemeClr val="tx1"/>
          </a:fontRef>
        </p:style>
      </p:cxnSp>
      <p:cxnSp>
        <p:nvCxnSpPr>
          <p:cNvPr id="131" name="直線コネクタ 130"/>
          <p:cNvCxnSpPr/>
          <p:nvPr/>
        </p:nvCxnSpPr>
        <p:spPr>
          <a:xfrm flipV="1">
            <a:off x="11283978" y="1409525"/>
            <a:ext cx="8862" cy="361059"/>
          </a:xfrm>
          <a:prstGeom prst="line">
            <a:avLst/>
          </a:prstGeom>
          <a:ln w="82550"/>
        </p:spPr>
        <p:style>
          <a:lnRef idx="3">
            <a:schemeClr val="dk1"/>
          </a:lnRef>
          <a:fillRef idx="0">
            <a:schemeClr val="dk1"/>
          </a:fillRef>
          <a:effectRef idx="2">
            <a:schemeClr val="dk1"/>
          </a:effectRef>
          <a:fontRef idx="minor">
            <a:schemeClr val="tx1"/>
          </a:fontRef>
        </p:style>
      </p:cxnSp>
      <p:sp>
        <p:nvSpPr>
          <p:cNvPr id="137" name="フリーフォーム 136"/>
          <p:cNvSpPr/>
          <p:nvPr/>
        </p:nvSpPr>
        <p:spPr>
          <a:xfrm>
            <a:off x="7010400" y="1193800"/>
            <a:ext cx="4140200" cy="622300"/>
          </a:xfrm>
          <a:custGeom>
            <a:avLst/>
            <a:gdLst>
              <a:gd name="connsiteX0" fmla="*/ 0 w 4140200"/>
              <a:gd name="connsiteY0" fmla="*/ 349250 h 622300"/>
              <a:gd name="connsiteX1" fmla="*/ 177800 w 4140200"/>
              <a:gd name="connsiteY1" fmla="*/ 323850 h 622300"/>
              <a:gd name="connsiteX2" fmla="*/ 425450 w 4140200"/>
              <a:gd name="connsiteY2" fmla="*/ 323850 h 622300"/>
              <a:gd name="connsiteX3" fmla="*/ 615950 w 4140200"/>
              <a:gd name="connsiteY3" fmla="*/ 368300 h 622300"/>
              <a:gd name="connsiteX4" fmla="*/ 984250 w 4140200"/>
              <a:gd name="connsiteY4" fmla="*/ 412750 h 622300"/>
              <a:gd name="connsiteX5" fmla="*/ 1333500 w 4140200"/>
              <a:gd name="connsiteY5" fmla="*/ 552450 h 622300"/>
              <a:gd name="connsiteX6" fmla="*/ 1447800 w 4140200"/>
              <a:gd name="connsiteY6" fmla="*/ 622300 h 622300"/>
              <a:gd name="connsiteX7" fmla="*/ 1828800 w 4140200"/>
              <a:gd name="connsiteY7" fmla="*/ 590550 h 622300"/>
              <a:gd name="connsiteX8" fmla="*/ 2044700 w 4140200"/>
              <a:gd name="connsiteY8" fmla="*/ 571500 h 622300"/>
              <a:gd name="connsiteX9" fmla="*/ 2190750 w 4140200"/>
              <a:gd name="connsiteY9" fmla="*/ 603250 h 622300"/>
              <a:gd name="connsiteX10" fmla="*/ 2343150 w 4140200"/>
              <a:gd name="connsiteY10" fmla="*/ 571500 h 622300"/>
              <a:gd name="connsiteX11" fmla="*/ 2559050 w 4140200"/>
              <a:gd name="connsiteY11" fmla="*/ 476250 h 622300"/>
              <a:gd name="connsiteX12" fmla="*/ 2749550 w 4140200"/>
              <a:gd name="connsiteY12" fmla="*/ 615950 h 622300"/>
              <a:gd name="connsiteX13" fmla="*/ 3035300 w 4140200"/>
              <a:gd name="connsiteY13" fmla="*/ 533400 h 622300"/>
              <a:gd name="connsiteX14" fmla="*/ 3441700 w 4140200"/>
              <a:gd name="connsiteY14" fmla="*/ 317500 h 622300"/>
              <a:gd name="connsiteX15" fmla="*/ 3575050 w 4140200"/>
              <a:gd name="connsiteY15" fmla="*/ 241300 h 622300"/>
              <a:gd name="connsiteX16" fmla="*/ 3708400 w 4140200"/>
              <a:gd name="connsiteY16" fmla="*/ 158750 h 622300"/>
              <a:gd name="connsiteX17" fmla="*/ 3879850 w 4140200"/>
              <a:gd name="connsiteY17" fmla="*/ 101600 h 622300"/>
              <a:gd name="connsiteX18" fmla="*/ 4089400 w 4140200"/>
              <a:gd name="connsiteY18" fmla="*/ 25400 h 622300"/>
              <a:gd name="connsiteX19" fmla="*/ 4140200 w 4140200"/>
              <a:gd name="connsiteY19"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0200" h="622300">
                <a:moveTo>
                  <a:pt x="0" y="349250"/>
                </a:moveTo>
                <a:cubicBezTo>
                  <a:pt x="53446" y="338666"/>
                  <a:pt x="106892" y="328083"/>
                  <a:pt x="177800" y="323850"/>
                </a:cubicBezTo>
                <a:cubicBezTo>
                  <a:pt x="248708" y="319617"/>
                  <a:pt x="352425" y="316442"/>
                  <a:pt x="425450" y="323850"/>
                </a:cubicBezTo>
                <a:cubicBezTo>
                  <a:pt x="498475" y="331258"/>
                  <a:pt x="522817" y="353483"/>
                  <a:pt x="615950" y="368300"/>
                </a:cubicBezTo>
                <a:cubicBezTo>
                  <a:pt x="709083" y="383117"/>
                  <a:pt x="864658" y="382058"/>
                  <a:pt x="984250" y="412750"/>
                </a:cubicBezTo>
                <a:cubicBezTo>
                  <a:pt x="1103842" y="443442"/>
                  <a:pt x="1256242" y="517525"/>
                  <a:pt x="1333500" y="552450"/>
                </a:cubicBezTo>
                <a:cubicBezTo>
                  <a:pt x="1410758" y="587375"/>
                  <a:pt x="1365250" y="615950"/>
                  <a:pt x="1447800" y="622300"/>
                </a:cubicBezTo>
                <a:lnTo>
                  <a:pt x="1828800" y="590550"/>
                </a:lnTo>
                <a:cubicBezTo>
                  <a:pt x="1928283" y="582083"/>
                  <a:pt x="1984375" y="569383"/>
                  <a:pt x="2044700" y="571500"/>
                </a:cubicBezTo>
                <a:cubicBezTo>
                  <a:pt x="2105025" y="573617"/>
                  <a:pt x="2141008" y="603250"/>
                  <a:pt x="2190750" y="603250"/>
                </a:cubicBezTo>
                <a:cubicBezTo>
                  <a:pt x="2240492" y="603250"/>
                  <a:pt x="2281767" y="592667"/>
                  <a:pt x="2343150" y="571500"/>
                </a:cubicBezTo>
                <a:cubicBezTo>
                  <a:pt x="2404533" y="550333"/>
                  <a:pt x="2491317" y="468842"/>
                  <a:pt x="2559050" y="476250"/>
                </a:cubicBezTo>
                <a:cubicBezTo>
                  <a:pt x="2626783" y="483658"/>
                  <a:pt x="2670175" y="606425"/>
                  <a:pt x="2749550" y="615950"/>
                </a:cubicBezTo>
                <a:cubicBezTo>
                  <a:pt x="2828925" y="625475"/>
                  <a:pt x="2919942" y="583142"/>
                  <a:pt x="3035300" y="533400"/>
                </a:cubicBezTo>
                <a:cubicBezTo>
                  <a:pt x="3150658" y="483658"/>
                  <a:pt x="3351742" y="366183"/>
                  <a:pt x="3441700" y="317500"/>
                </a:cubicBezTo>
                <a:cubicBezTo>
                  <a:pt x="3531658" y="268817"/>
                  <a:pt x="3530600" y="267758"/>
                  <a:pt x="3575050" y="241300"/>
                </a:cubicBezTo>
                <a:cubicBezTo>
                  <a:pt x="3619500" y="214842"/>
                  <a:pt x="3657600" y="182033"/>
                  <a:pt x="3708400" y="158750"/>
                </a:cubicBezTo>
                <a:cubicBezTo>
                  <a:pt x="3759200" y="135467"/>
                  <a:pt x="3816350" y="123825"/>
                  <a:pt x="3879850" y="101600"/>
                </a:cubicBezTo>
                <a:cubicBezTo>
                  <a:pt x="3943350" y="79375"/>
                  <a:pt x="4046008" y="42333"/>
                  <a:pt x="4089400" y="25400"/>
                </a:cubicBezTo>
                <a:cubicBezTo>
                  <a:pt x="4132792" y="8467"/>
                  <a:pt x="4136496" y="4233"/>
                  <a:pt x="4140200" y="0"/>
                </a:cubicBezTo>
              </a:path>
            </a:pathLst>
          </a:cu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9690126" y="6357756"/>
            <a:ext cx="1867600" cy="30008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引用</a:t>
            </a:r>
            <a:r>
              <a:rPr kumimoji="1" lang="ja-JP" altLang="en-US" sz="9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：国土地理院地図</a:t>
            </a:r>
            <a:endPar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5" name="正方形/長方形 64"/>
          <p:cNvSpPr/>
          <p:nvPr/>
        </p:nvSpPr>
        <p:spPr>
          <a:xfrm>
            <a:off x="6638992" y="1117843"/>
            <a:ext cx="1008213" cy="337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中央区</a:t>
            </a:r>
            <a:endParaRPr kumimoji="1" lang="ja-JP" altLang="en-US" dirty="0">
              <a:latin typeface="Meiryo UI" panose="020B0604030504040204" pitchFamily="50" charset="-128"/>
              <a:ea typeface="Meiryo UI" panose="020B0604030504040204" pitchFamily="50" charset="-128"/>
            </a:endParaRPr>
          </a:p>
        </p:txBody>
      </p:sp>
      <p:sp>
        <p:nvSpPr>
          <p:cNvPr id="70" name="正方形/長方形 69"/>
          <p:cNvSpPr/>
          <p:nvPr/>
        </p:nvSpPr>
        <p:spPr>
          <a:xfrm>
            <a:off x="333097" y="1152427"/>
            <a:ext cx="1008213" cy="3376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eiryo UI" panose="020B0604030504040204" pitchFamily="50" charset="-128"/>
                <a:ea typeface="Meiryo UI" panose="020B0604030504040204" pitchFamily="50" charset="-128"/>
              </a:rPr>
              <a:t>北</a:t>
            </a:r>
            <a:r>
              <a:rPr kumimoji="1" lang="ja-JP" altLang="en-US" dirty="0" smtClean="0">
                <a:latin typeface="Meiryo UI" panose="020B0604030504040204" pitchFamily="50" charset="-128"/>
                <a:ea typeface="Meiryo UI" panose="020B0604030504040204" pitchFamily="50" charset="-128"/>
              </a:rPr>
              <a:t>区</a:t>
            </a:r>
            <a:endParaRPr kumimoji="1" lang="ja-JP" altLang="en-US" dirty="0">
              <a:latin typeface="Meiryo UI" panose="020B0604030504040204" pitchFamily="50" charset="-128"/>
              <a:ea typeface="Meiryo UI" panose="020B0604030504040204" pitchFamily="50" charset="-128"/>
            </a:endParaRPr>
          </a:p>
        </p:txBody>
      </p:sp>
      <p:sp>
        <p:nvSpPr>
          <p:cNvPr id="6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369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12192000" cy="489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UD デジタル 教科書体 NP-B" panose="02020700000000000000" pitchFamily="18" charset="-128"/>
                <a:ea typeface="UD デジタル 教科書体 NP-B" panose="02020700000000000000" pitchFamily="18" charset="-128"/>
              </a:rPr>
              <a:t>休業（営業時間短縮）要請を行うエリア指定に</a:t>
            </a:r>
            <a:r>
              <a:rPr lang="ja-JP" altLang="en-US" b="1" dirty="0" smtClean="0">
                <a:latin typeface="UD デジタル 教科書体 NP-B" panose="02020700000000000000" pitchFamily="18" charset="-128"/>
                <a:ea typeface="UD デジタル 教科書体 NP-B" panose="02020700000000000000" pitchFamily="18" charset="-128"/>
              </a:rPr>
              <a:t>ついて</a:t>
            </a:r>
            <a:endParaRPr kumimoji="1" lang="ja-JP" altLang="en-US" b="1"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88767" y="3350048"/>
            <a:ext cx="8572500" cy="338554"/>
          </a:xfrm>
          <a:prstGeom prst="rect">
            <a:avLst/>
          </a:prstGeom>
          <a:solidFill>
            <a:schemeClr val="bg1"/>
          </a:solid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〇食品衛生法に基づく飲食店許可件数</a:t>
            </a:r>
            <a:r>
              <a:rPr kumimoji="1" lang="en-US" altLang="ja-JP" sz="1600" dirty="0" smtClean="0">
                <a:latin typeface="UD デジタル 教科書体 NP-B" panose="02020700000000000000" pitchFamily="18" charset="-128"/>
                <a:ea typeface="UD デジタル 教科書体 NP-B" panose="02020700000000000000" pitchFamily="18" charset="-128"/>
              </a:rPr>
              <a:t>【</a:t>
            </a:r>
            <a:r>
              <a:rPr kumimoji="1" lang="ja-JP" altLang="en-US" sz="1600" dirty="0" smtClean="0">
                <a:latin typeface="UD デジタル 教科書体 NP-B" panose="02020700000000000000" pitchFamily="18" charset="-128"/>
                <a:ea typeface="UD デジタル 教科書体 NP-B" panose="02020700000000000000" pitchFamily="18" charset="-128"/>
              </a:rPr>
              <a:t>令和２年</a:t>
            </a:r>
            <a:r>
              <a:rPr kumimoji="1" lang="en-US" altLang="ja-JP" sz="1600" dirty="0" smtClean="0">
                <a:latin typeface="UD デジタル 教科書体 NP-B" panose="02020700000000000000" pitchFamily="18" charset="-128"/>
                <a:ea typeface="UD デジタル 教科書体 NP-B" panose="02020700000000000000" pitchFamily="18" charset="-128"/>
              </a:rPr>
              <a:t>11</a:t>
            </a:r>
            <a:r>
              <a:rPr kumimoji="1" lang="ja-JP" altLang="en-US" sz="1600" dirty="0" smtClean="0">
                <a:latin typeface="UD デジタル 教科書体 NP-B" panose="02020700000000000000" pitchFamily="18" charset="-128"/>
                <a:ea typeface="UD デジタル 教科書体 NP-B" panose="02020700000000000000" pitchFamily="18" charset="-128"/>
              </a:rPr>
              <a:t>月</a:t>
            </a:r>
            <a:r>
              <a:rPr kumimoji="1" lang="en-US" altLang="ja-JP" sz="1600" dirty="0" smtClean="0">
                <a:latin typeface="UD デジタル 教科書体 NP-B" panose="02020700000000000000" pitchFamily="18" charset="-128"/>
                <a:ea typeface="UD デジタル 教科書体 NP-B" panose="02020700000000000000" pitchFamily="18" charset="-128"/>
              </a:rPr>
              <a:t>18</a:t>
            </a:r>
            <a:r>
              <a:rPr kumimoji="1" lang="ja-JP" altLang="en-US" sz="1600" dirty="0" smtClean="0">
                <a:latin typeface="UD デジタル 教科書体 NP-B" panose="02020700000000000000" pitchFamily="18" charset="-128"/>
                <a:ea typeface="UD デジタル 教科書体 NP-B" panose="02020700000000000000" pitchFamily="18" charset="-128"/>
              </a:rPr>
              <a:t>日現在</a:t>
            </a:r>
            <a:r>
              <a:rPr lang="en-US" altLang="ja-JP" sz="1600" dirty="0">
                <a:latin typeface="UD デジタル 教科書体 NP-B" panose="02020700000000000000" pitchFamily="18" charset="-128"/>
                <a:ea typeface="UD デジタル 教科書体 NP-B" panose="02020700000000000000" pitchFamily="18" charset="-128"/>
              </a:rPr>
              <a:t>】</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214893" y="765155"/>
            <a:ext cx="7378700" cy="338554"/>
          </a:xfrm>
          <a:prstGeom prst="rect">
            <a:avLst/>
          </a:prstGeom>
          <a:solidFill>
            <a:schemeClr val="bg1"/>
          </a:solidFill>
        </p:spPr>
        <p:txBody>
          <a:bodyPr wrap="square" rtlCol="0">
            <a:spAutoFit/>
          </a:bodyPr>
          <a:lstStyle/>
          <a:p>
            <a:r>
              <a:rPr kumimoji="1" lang="ja-JP" altLang="en-US" sz="1600" dirty="0" smtClean="0">
                <a:latin typeface="UD デジタル 教科書体 NP-B" panose="02020700000000000000" pitchFamily="18" charset="-128"/>
                <a:ea typeface="UD デジタル 教科書体 NP-B" panose="02020700000000000000" pitchFamily="18" charset="-128"/>
              </a:rPr>
              <a:t>〇大阪市内の区別　１日あたりの乗降客数（</a:t>
            </a:r>
            <a:r>
              <a:rPr kumimoji="1" lang="en-US" altLang="ja-JP" sz="1600" dirty="0" smtClean="0">
                <a:latin typeface="UD デジタル 教科書体 NP-B" panose="02020700000000000000" pitchFamily="18" charset="-128"/>
                <a:ea typeface="UD デジタル 教科書体 NP-B" panose="02020700000000000000" pitchFamily="18" charset="-128"/>
              </a:rPr>
              <a:t>2018</a:t>
            </a:r>
            <a:r>
              <a:rPr kumimoji="1" lang="ja-JP" altLang="en-US" sz="1600" dirty="0" smtClean="0">
                <a:latin typeface="UD デジタル 教科書体 NP-B" panose="02020700000000000000" pitchFamily="18" charset="-128"/>
                <a:ea typeface="UD デジタル 教科書体 NP-B" panose="02020700000000000000" pitchFamily="18" charset="-128"/>
              </a:rPr>
              <a:t>年度国土交通省データ）</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19" name="二等辺三角形 18"/>
          <p:cNvSpPr/>
          <p:nvPr/>
        </p:nvSpPr>
        <p:spPr>
          <a:xfrm rot="5400000">
            <a:off x="6992105" y="3672259"/>
            <a:ext cx="5659536" cy="320059"/>
          </a:xfrm>
          <a:prstGeom prst="triangle">
            <a:avLst>
              <a:gd name="adj" fmla="val 486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904629" y="2108880"/>
            <a:ext cx="2283015" cy="2862322"/>
          </a:xfrm>
          <a:prstGeom prst="rect">
            <a:avLst/>
          </a:prstGeom>
          <a:noFill/>
        </p:spPr>
        <p:txBody>
          <a:bodyPr wrap="square" rtlCol="0">
            <a:spAutoFit/>
          </a:bodyPr>
          <a:lstStyle/>
          <a:p>
            <a:r>
              <a:rPr kumimoji="1" lang="ja-JP" altLang="en-US" sz="1600" b="1" dirty="0" smtClean="0">
                <a:latin typeface="UD デジタル 教科書体 NP-B" panose="02020700000000000000" pitchFamily="18" charset="-128"/>
                <a:ea typeface="UD デジタル 教科書体 NP-B" panose="02020700000000000000" pitchFamily="18" charset="-128"/>
              </a:rPr>
              <a:t>主要ターミナルを抱え、飲食店が多く存在する以下の行政区を対象とする。</a:t>
            </a:r>
            <a:endParaRPr kumimoji="1" lang="en-US" altLang="ja-JP" sz="1600" b="1" dirty="0" smtClean="0">
              <a:latin typeface="UD デジタル 教科書体 NP-B" panose="02020700000000000000" pitchFamily="18" charset="-128"/>
              <a:ea typeface="UD デジタル 教科書体 NP-B" panose="02020700000000000000" pitchFamily="18" charset="-128"/>
            </a:endParaRPr>
          </a:p>
          <a:p>
            <a:endParaRPr lang="en-US" altLang="ja-JP" dirty="0" smtClean="0">
              <a:latin typeface="UD デジタル 教科書体 NP-B" panose="02020700000000000000" pitchFamily="18" charset="-128"/>
              <a:ea typeface="UD デジタル 教科書体 NP-B" panose="02020700000000000000" pitchFamily="18" charset="-128"/>
            </a:endParaRPr>
          </a:p>
          <a:p>
            <a:pPr algn="ctr"/>
            <a:r>
              <a:rPr lang="ja-JP" altLang="en-US" sz="4000" dirty="0" smtClean="0">
                <a:latin typeface="UD デジタル 教科書体 NP-B" panose="02020700000000000000" pitchFamily="18" charset="-128"/>
                <a:ea typeface="UD デジタル 教科書体 NP-B" panose="02020700000000000000" pitchFamily="18" charset="-128"/>
              </a:rPr>
              <a:t>北区</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algn="ctr"/>
            <a:r>
              <a:rPr lang="ja-JP" altLang="en-US" sz="4000" dirty="0" smtClean="0">
                <a:latin typeface="UD デジタル 教科書体 NP-B" panose="02020700000000000000" pitchFamily="18" charset="-128"/>
                <a:ea typeface="UD デジタル 教科書体 NP-B" panose="02020700000000000000" pitchFamily="18" charset="-128"/>
              </a:rPr>
              <a:t>中央区</a:t>
            </a:r>
            <a:endParaRPr lang="en-US" altLang="ja-JP" sz="4000" dirty="0" smtClean="0">
              <a:latin typeface="UD デジタル 教科書体 NP-B" panose="02020700000000000000" pitchFamily="18" charset="-128"/>
              <a:ea typeface="UD デジタル 教科書体 NP-B" panose="02020700000000000000" pitchFamily="18" charset="-128"/>
            </a:endParaRPr>
          </a:p>
          <a:p>
            <a:endParaRPr lang="en-US" altLang="ja-JP" dirty="0"/>
          </a:p>
        </p:txBody>
      </p:sp>
      <p:pic>
        <p:nvPicPr>
          <p:cNvPr id="2" name="図 1"/>
          <p:cNvPicPr>
            <a:picLocks noChangeAspect="1"/>
          </p:cNvPicPr>
          <p:nvPr/>
        </p:nvPicPr>
        <p:blipFill>
          <a:blip r:embed="rId2"/>
          <a:stretch>
            <a:fillRect/>
          </a:stretch>
        </p:blipFill>
        <p:spPr>
          <a:xfrm>
            <a:off x="556229" y="1201039"/>
            <a:ext cx="5424534" cy="1805573"/>
          </a:xfrm>
          <a:prstGeom prst="rect">
            <a:avLst/>
          </a:prstGeom>
        </p:spPr>
      </p:pic>
      <p:graphicFrame>
        <p:nvGraphicFramePr>
          <p:cNvPr id="14" name="表 13"/>
          <p:cNvGraphicFramePr>
            <a:graphicFrameLocks noGrp="1"/>
          </p:cNvGraphicFramePr>
          <p:nvPr>
            <p:extLst/>
          </p:nvPr>
        </p:nvGraphicFramePr>
        <p:xfrm>
          <a:off x="556229" y="3706765"/>
          <a:ext cx="8988488" cy="3092372"/>
        </p:xfrm>
        <a:graphic>
          <a:graphicData uri="http://schemas.openxmlformats.org/drawingml/2006/table">
            <a:tbl>
              <a:tblPr/>
              <a:tblGrid>
                <a:gridCol w="1168906">
                  <a:extLst>
                    <a:ext uri="{9D8B030D-6E8A-4147-A177-3AD203B41FA5}">
                      <a16:colId xmlns:a16="http://schemas.microsoft.com/office/drawing/2014/main" val="1681361482"/>
                    </a:ext>
                  </a:extLst>
                </a:gridCol>
                <a:gridCol w="999617">
                  <a:extLst>
                    <a:ext uri="{9D8B030D-6E8A-4147-A177-3AD203B41FA5}">
                      <a16:colId xmlns:a16="http://schemas.microsoft.com/office/drawing/2014/main" val="1917241636"/>
                    </a:ext>
                  </a:extLst>
                </a:gridCol>
                <a:gridCol w="507870">
                  <a:extLst>
                    <a:ext uri="{9D8B030D-6E8A-4147-A177-3AD203B41FA5}">
                      <a16:colId xmlns:a16="http://schemas.microsoft.com/office/drawing/2014/main" val="3737095430"/>
                    </a:ext>
                  </a:extLst>
                </a:gridCol>
                <a:gridCol w="362764">
                  <a:extLst>
                    <a:ext uri="{9D8B030D-6E8A-4147-A177-3AD203B41FA5}">
                      <a16:colId xmlns:a16="http://schemas.microsoft.com/office/drawing/2014/main" val="2271941544"/>
                    </a:ext>
                  </a:extLst>
                </a:gridCol>
                <a:gridCol w="604607">
                  <a:extLst>
                    <a:ext uri="{9D8B030D-6E8A-4147-A177-3AD203B41FA5}">
                      <a16:colId xmlns:a16="http://schemas.microsoft.com/office/drawing/2014/main" val="2138764075"/>
                    </a:ext>
                  </a:extLst>
                </a:gridCol>
                <a:gridCol w="604607">
                  <a:extLst>
                    <a:ext uri="{9D8B030D-6E8A-4147-A177-3AD203B41FA5}">
                      <a16:colId xmlns:a16="http://schemas.microsoft.com/office/drawing/2014/main" val="508129350"/>
                    </a:ext>
                  </a:extLst>
                </a:gridCol>
                <a:gridCol w="515931">
                  <a:extLst>
                    <a:ext uri="{9D8B030D-6E8A-4147-A177-3AD203B41FA5}">
                      <a16:colId xmlns:a16="http://schemas.microsoft.com/office/drawing/2014/main" val="4128719648"/>
                    </a:ext>
                  </a:extLst>
                </a:gridCol>
                <a:gridCol w="515931">
                  <a:extLst>
                    <a:ext uri="{9D8B030D-6E8A-4147-A177-3AD203B41FA5}">
                      <a16:colId xmlns:a16="http://schemas.microsoft.com/office/drawing/2014/main" val="346939287"/>
                    </a:ext>
                  </a:extLst>
                </a:gridCol>
                <a:gridCol w="515931">
                  <a:extLst>
                    <a:ext uri="{9D8B030D-6E8A-4147-A177-3AD203B41FA5}">
                      <a16:colId xmlns:a16="http://schemas.microsoft.com/office/drawing/2014/main" val="4191132437"/>
                    </a:ext>
                  </a:extLst>
                </a:gridCol>
                <a:gridCol w="515931">
                  <a:extLst>
                    <a:ext uri="{9D8B030D-6E8A-4147-A177-3AD203B41FA5}">
                      <a16:colId xmlns:a16="http://schemas.microsoft.com/office/drawing/2014/main" val="1383040054"/>
                    </a:ext>
                  </a:extLst>
                </a:gridCol>
                <a:gridCol w="515931">
                  <a:extLst>
                    <a:ext uri="{9D8B030D-6E8A-4147-A177-3AD203B41FA5}">
                      <a16:colId xmlns:a16="http://schemas.microsoft.com/office/drawing/2014/main" val="630609425"/>
                    </a:ext>
                  </a:extLst>
                </a:gridCol>
                <a:gridCol w="515931">
                  <a:extLst>
                    <a:ext uri="{9D8B030D-6E8A-4147-A177-3AD203B41FA5}">
                      <a16:colId xmlns:a16="http://schemas.microsoft.com/office/drawing/2014/main" val="3652820704"/>
                    </a:ext>
                  </a:extLst>
                </a:gridCol>
                <a:gridCol w="548177">
                  <a:extLst>
                    <a:ext uri="{9D8B030D-6E8A-4147-A177-3AD203B41FA5}">
                      <a16:colId xmlns:a16="http://schemas.microsoft.com/office/drawing/2014/main" val="2002982401"/>
                    </a:ext>
                  </a:extLst>
                </a:gridCol>
                <a:gridCol w="548177">
                  <a:extLst>
                    <a:ext uri="{9D8B030D-6E8A-4147-A177-3AD203B41FA5}">
                      <a16:colId xmlns:a16="http://schemas.microsoft.com/office/drawing/2014/main" val="72652132"/>
                    </a:ext>
                  </a:extLst>
                </a:gridCol>
                <a:gridCol w="548177">
                  <a:extLst>
                    <a:ext uri="{9D8B030D-6E8A-4147-A177-3AD203B41FA5}">
                      <a16:colId xmlns:a16="http://schemas.microsoft.com/office/drawing/2014/main" val="864929386"/>
                    </a:ext>
                  </a:extLst>
                </a:gridCol>
              </a:tblGrid>
              <a:tr h="302749">
                <a:tc rowSpan="2"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市細目分類による</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グループ分け</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rowSpan="2"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許可件数</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（市全体）</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中央区</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北区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淀川区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西区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西成区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都島区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浪速区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生野区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福島区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天王寺区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阿倍野区</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35870909"/>
                  </a:ext>
                </a:extLst>
              </a:tr>
              <a:tr h="302749">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１位</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２位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３位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４位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５位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６位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７位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８位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９位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１０位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１１位</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91391179"/>
                  </a:ext>
                </a:extLst>
              </a:tr>
              <a:tr h="382421">
                <a:tc gridSpan="2">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スナック、バー、キャバレー</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13,762</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5,073</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4,039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806</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219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207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507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221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354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257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214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164388"/>
                  </a:ext>
                </a:extLst>
              </a:tr>
              <a:tr h="382421">
                <a:tc gridSpan="2">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大衆酒場等　（焼鳥、焼肉、カラオケボックス等を含む）</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13,818</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2,705</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2,403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863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673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875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529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418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387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569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418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434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9432455"/>
                  </a:ext>
                </a:extLst>
              </a:tr>
              <a:tr h="382421">
                <a:tc gridSpan="2">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食堂、レストラン等</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25,720</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5,198</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5,029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1,329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1,585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743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708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1,074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1,025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825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922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822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767672"/>
                  </a:ext>
                </a:extLst>
              </a:tr>
              <a:tr h="382421">
                <a:tc gridSpan="2">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旅館ホテル</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645</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193</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127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64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24611"/>
                  </a:ext>
                </a:extLst>
              </a:tr>
              <a:tr h="382421">
                <a:tc gridSpan="2">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計</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53,945</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13,169</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11,598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3,052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2,490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1,835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1,781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1,777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1,769</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1,662</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1,530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1,480</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800278"/>
                  </a:ext>
                </a:extLst>
              </a:tr>
              <a:tr h="161859">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9468" marR="9468" marT="946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724920"/>
                  </a:ext>
                </a:extLst>
              </a:tr>
              <a:tr h="382421">
                <a:tc gridSpan="2">
                  <a:txBody>
                    <a:bodyPr/>
                    <a:lstStyle/>
                    <a:p>
                      <a:pPr algn="ctr" fontAlgn="ct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市内の各区割合</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100%</a:t>
                      </a:r>
                    </a:p>
                  </a:txBody>
                  <a:tcPr marL="9468" marR="9468" marT="94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24.4%</a:t>
                      </a:r>
                    </a:p>
                  </a:txBody>
                  <a:tcPr marL="9468" marR="9468" marT="94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21.5%</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5.7%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4.6%</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3.4%</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3.3%</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3.1%</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a:solidFill>
                            <a:srgbClr val="000000"/>
                          </a:solidFill>
                          <a:effectLst/>
                          <a:latin typeface="游ゴシック" panose="020B0400000000000000" pitchFamily="50" charset="-128"/>
                          <a:ea typeface="游ゴシック" panose="020B0400000000000000" pitchFamily="50" charset="-128"/>
                        </a:rPr>
                        <a:t>2.8%</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rPr>
                        <a:t>2.7%</a:t>
                      </a:r>
                    </a:p>
                  </a:txBody>
                  <a:tcPr marL="9468" marR="9468" marT="94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140486"/>
                  </a:ext>
                </a:extLst>
              </a:tr>
            </a:tbl>
          </a:graphicData>
        </a:graphic>
      </p:graphicFrame>
      <p:sp>
        <p:nvSpPr>
          <p:cNvPr id="9"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929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37183" y="64408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5" name="正方形/長方形 14"/>
          <p:cNvSpPr/>
          <p:nvPr/>
        </p:nvSpPr>
        <p:spPr>
          <a:xfrm>
            <a:off x="666766" y="2875131"/>
            <a:ext cx="12165612" cy="560603"/>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・「５人以上</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１</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２</a:t>
            </a:r>
            <a:r>
              <a:rPr lang="ja-JP" altLang="en-US" b="1" dirty="0" smtClean="0">
                <a:latin typeface="游ゴシック" panose="020B0400000000000000" pitchFamily="50" charset="-128"/>
              </a:rPr>
              <a:t>時間以上」の宴会・飲み会は控えること</a:t>
            </a:r>
            <a:endParaRPr lang="en-US" altLang="ja-JP" b="1" dirty="0">
              <a:latin typeface="游ゴシック" panose="020B0400000000000000" pitchFamily="50" charset="-128"/>
            </a:endParaRPr>
          </a:p>
          <a:p>
            <a:pPr>
              <a:lnSpc>
                <a:spcPts val="1800"/>
              </a:lnSpc>
              <a:defRPr/>
            </a:pPr>
            <a:r>
              <a:rPr lang="ja-JP" altLang="en-US" sz="1200" b="1" dirty="0" smtClean="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１</a:t>
            </a:r>
            <a:r>
              <a:rPr lang="ja-JP" altLang="en-US" sz="1200" b="1" dirty="0">
                <a:latin typeface="游ゴシック" panose="020B0400000000000000" pitchFamily="50" charset="-128"/>
              </a:rPr>
              <a:t>　</a:t>
            </a:r>
            <a:r>
              <a:rPr lang="ja-JP" altLang="en-US" sz="1200" b="1" dirty="0" smtClean="0">
                <a:latin typeface="游ゴシック" panose="020B0400000000000000" pitchFamily="50" charset="-128"/>
              </a:rPr>
              <a:t>家族や乳幼児・子ども、高齢者・</a:t>
            </a:r>
            <a:r>
              <a:rPr lang="ja-JP" altLang="en-US" sz="1200" b="1" dirty="0" err="1" smtClean="0">
                <a:latin typeface="游ゴシック" panose="020B0400000000000000" pitchFamily="50" charset="-128"/>
              </a:rPr>
              <a:t>障がい</a:t>
            </a:r>
            <a:r>
              <a:rPr lang="ja-JP" altLang="en-US" sz="1200" b="1" dirty="0" smtClean="0">
                <a:latin typeface="游ゴシック" panose="020B0400000000000000" pitchFamily="50" charset="-128"/>
              </a:rPr>
              <a:t>者の介助者などはこの限りでない</a:t>
            </a:r>
            <a:r>
              <a:rPr lang="ja-JP" altLang="en-US" b="1" dirty="0" smtClean="0">
                <a:latin typeface="游ゴシック" panose="020B0400000000000000" pitchFamily="50" charset="-128"/>
              </a:rPr>
              <a:t>　</a:t>
            </a:r>
            <a:endParaRPr lang="en-US" altLang="ja-JP" b="1" dirty="0" smtClean="0">
              <a:latin typeface="游ゴシック" panose="020B0400000000000000" pitchFamily="50" charset="-128"/>
            </a:endParaRPr>
          </a:p>
        </p:txBody>
      </p:sp>
      <p:sp>
        <p:nvSpPr>
          <p:cNvPr id="18" name="テキスト ボックス 17"/>
          <p:cNvSpPr txBox="1"/>
          <p:nvPr/>
        </p:nvSpPr>
        <p:spPr>
          <a:xfrm>
            <a:off x="480919" y="2099051"/>
            <a:ext cx="11069867" cy="399276"/>
          </a:xfrm>
          <a:prstGeom prst="rect">
            <a:avLst/>
          </a:prstGeom>
          <a:noFill/>
          <a:ln w="19050">
            <a:noFill/>
          </a:ln>
        </p:spPr>
        <p:txBody>
          <a:bodyPr wrap="square" rtlCol="0">
            <a:spAutoFit/>
          </a:bodyPr>
          <a:lstStyle/>
          <a:p>
            <a:pPr lvl="0">
              <a:lnSpc>
                <a:spcPts val="2300"/>
              </a:lnSpc>
              <a:defRPr/>
            </a:pP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府民への呼びかけ</a:t>
            </a:r>
            <a:endParaRPr kumimoji="1" lang="ja-JP" altLang="en-US" sz="1600" b="1" i="0" u="sng"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9" name="テキスト ボックス 18"/>
          <p:cNvSpPr txBox="1"/>
          <p:nvPr/>
        </p:nvSpPr>
        <p:spPr>
          <a:xfrm>
            <a:off x="619630" y="2458716"/>
            <a:ext cx="11681138" cy="400110"/>
          </a:xfrm>
          <a:prstGeom prst="rect">
            <a:avLst/>
          </a:prstGeom>
          <a:noFill/>
          <a:ln w="19050">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府民に対し、次の内容</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を</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要請</a:t>
            </a:r>
            <a:r>
              <a:rPr kumimoji="1" lang="ja-JP" altLang="en-US" sz="20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endParaRPr kumimoji="1" lang="en-US" altLang="ja-JP" sz="16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21" name="テキスト ボックス 20"/>
          <p:cNvSpPr txBox="1"/>
          <p:nvPr/>
        </p:nvSpPr>
        <p:spPr>
          <a:xfrm>
            <a:off x="619630" y="5882660"/>
            <a:ext cx="1093115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・業種別ガイドラインを遵守（感染防止</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宣言ステッカー</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の導入）していない、接待を</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伴う</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飲食店</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及び</a:t>
            </a:r>
            <a:endPar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酒類</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の提供を行う</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飲食店</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の利用を自粛する</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こと</a:t>
            </a:r>
            <a:endParaRPr kumimoji="1" lang="en-US" altLang="ja-JP" sz="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a:defRPr/>
            </a:pPr>
            <a:r>
              <a:rPr lang="ja-JP" altLang="en-US" dirty="0"/>
              <a:t>・３密で唾液が飛び交う環境を避ける</a:t>
            </a:r>
            <a:r>
              <a:rPr lang="ja-JP" altLang="en-US" dirty="0" smtClean="0"/>
              <a:t>こと</a:t>
            </a:r>
            <a:endParaRPr lang="en-US" altLang="ja-JP" dirty="0"/>
          </a:p>
        </p:txBody>
      </p:sp>
      <p:sp>
        <p:nvSpPr>
          <p:cNvPr id="24" name="正方形/長方形 23"/>
          <p:cNvSpPr/>
          <p:nvPr/>
        </p:nvSpPr>
        <p:spPr>
          <a:xfrm>
            <a:off x="787306" y="3462447"/>
            <a:ext cx="11385775" cy="5920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619630" y="4886778"/>
            <a:ext cx="11382875" cy="682238"/>
          </a:xfrm>
          <a:prstGeom prst="rect">
            <a:avLst/>
          </a:prstGeom>
        </p:spPr>
        <p:txBody>
          <a:bodyPr wrap="square">
            <a:spAutoFit/>
          </a:bodyPr>
          <a:lstStyle/>
          <a:p>
            <a:pPr>
              <a:lnSpc>
                <a:spcPts val="2300"/>
              </a:lnSpc>
              <a:defRPr/>
            </a:pPr>
            <a:r>
              <a:rPr lang="ja-JP" altLang="en-US" b="1" dirty="0" smtClean="0">
                <a:latin typeface="游ゴシック" panose="020B0400000000000000" pitchFamily="50" charset="-128"/>
              </a:rPr>
              <a:t>・</a:t>
            </a:r>
            <a:r>
              <a:rPr lang="ja-JP" altLang="en-US" b="1" dirty="0">
                <a:latin typeface="游ゴシック" panose="020B0400000000000000" pitchFamily="50" charset="-128"/>
              </a:rPr>
              <a:t>高齢者の方、高齢者と日常的に接する家族、高齢者施設・医療機関等の職員</a:t>
            </a:r>
            <a:r>
              <a:rPr lang="ja-JP" altLang="en-US" b="1" dirty="0" smtClean="0">
                <a:latin typeface="游ゴシック" panose="020B0400000000000000" pitchFamily="50" charset="-128"/>
              </a:rPr>
              <a:t>は、感染</a:t>
            </a:r>
            <a:r>
              <a:rPr lang="ja-JP" altLang="en-US" b="1" dirty="0">
                <a:latin typeface="游ゴシック" panose="020B0400000000000000" pitchFamily="50" charset="-128"/>
              </a:rPr>
              <a:t>リスクの</a:t>
            </a:r>
            <a:r>
              <a:rPr lang="ja-JP" altLang="en-US" b="1" dirty="0" smtClean="0">
                <a:latin typeface="游ゴシック" panose="020B0400000000000000" pitchFamily="50" charset="-128"/>
              </a:rPr>
              <a:t>高い環境</a:t>
            </a:r>
            <a:endParaRPr lang="en-US" altLang="ja-JP" b="1" dirty="0" smtClean="0">
              <a:latin typeface="游ゴシック" panose="020B0400000000000000" pitchFamily="50" charset="-128"/>
            </a:endParaRPr>
          </a:p>
          <a:p>
            <a:pPr>
              <a:lnSpc>
                <a:spcPts val="2300"/>
              </a:lnSpc>
              <a:defRPr/>
            </a:pPr>
            <a:r>
              <a:rPr lang="ja-JP" altLang="en-US" b="1" dirty="0">
                <a:latin typeface="游ゴシック" panose="020B0400000000000000" pitchFamily="50" charset="-128"/>
              </a:rPr>
              <a:t>　</a:t>
            </a:r>
            <a:r>
              <a:rPr lang="ja-JP" altLang="en-US" b="1" dirty="0" smtClean="0">
                <a:latin typeface="游ゴシック" panose="020B0400000000000000" pitchFamily="50" charset="-128"/>
              </a:rPr>
              <a:t>を</a:t>
            </a:r>
            <a:r>
              <a:rPr lang="ja-JP" altLang="en-US" b="1" dirty="0">
                <a:latin typeface="游ゴシック" panose="020B0400000000000000" pitchFamily="50" charset="-128"/>
              </a:rPr>
              <a:t>避け、少しでも症状が有る場合</a:t>
            </a:r>
            <a:r>
              <a:rPr lang="ja-JP" altLang="en-US" b="1" dirty="0" smtClean="0">
                <a:latin typeface="游ゴシック" panose="020B0400000000000000" pitchFamily="50" charset="-128"/>
              </a:rPr>
              <a:t>、休暇を取得するとともに早め</a:t>
            </a:r>
            <a:r>
              <a:rPr lang="ja-JP" altLang="en-US" b="1" dirty="0">
                <a:latin typeface="游ゴシック" panose="020B0400000000000000" pitchFamily="50" charset="-128"/>
              </a:rPr>
              <a:t>に検査を受診する</a:t>
            </a:r>
            <a:r>
              <a:rPr lang="ja-JP" altLang="en-US" b="1" dirty="0" smtClean="0">
                <a:latin typeface="游ゴシック" panose="020B0400000000000000" pitchFamily="50" charset="-128"/>
              </a:rPr>
              <a:t>こと </a:t>
            </a:r>
            <a:endParaRPr lang="ja-JP" altLang="en-US" b="1" dirty="0">
              <a:latin typeface="游ゴシック" panose="020B0400000000000000" pitchFamily="50" charset="-128"/>
            </a:endParaRPr>
          </a:p>
        </p:txBody>
      </p:sp>
      <p:sp>
        <p:nvSpPr>
          <p:cNvPr id="26" name="正方形/長方形 25"/>
          <p:cNvSpPr/>
          <p:nvPr/>
        </p:nvSpPr>
        <p:spPr>
          <a:xfrm>
            <a:off x="619630" y="5505265"/>
            <a:ext cx="11553452" cy="682238"/>
          </a:xfrm>
          <a:prstGeom prst="rect">
            <a:avLst/>
          </a:prstGeom>
        </p:spPr>
        <p:txBody>
          <a:bodyPr wrap="square">
            <a:spAutoFit/>
          </a:bodyPr>
          <a:lstStyle/>
          <a:p>
            <a:pPr>
              <a:lnSpc>
                <a:spcPts val="2300"/>
              </a:lnSpc>
              <a:defRPr/>
            </a:pPr>
            <a:r>
              <a:rPr lang="ja-JP" altLang="en-US" b="1" dirty="0" smtClean="0">
                <a:latin typeface="游ゴシック" panose="020B0400000000000000" pitchFamily="50" charset="-128"/>
              </a:rPr>
              <a:t>・「静かに飲食」</a:t>
            </a:r>
            <a:r>
              <a:rPr lang="ja-JP" altLang="en-US" b="1" dirty="0">
                <a:latin typeface="游ゴシック" panose="020B0400000000000000" pitchFamily="50" charset="-128"/>
              </a:rPr>
              <a:t>、</a:t>
            </a:r>
            <a:r>
              <a:rPr lang="ja-JP" altLang="en-US" b="1" dirty="0" smtClean="0">
                <a:latin typeface="游ゴシック" panose="020B0400000000000000" pitchFamily="50" charset="-128"/>
              </a:rPr>
              <a:t>「マスクの徹底」（飲食の際も会話時はマスクを着用）</a:t>
            </a:r>
            <a:r>
              <a:rPr lang="ja-JP" altLang="en-US" b="1" dirty="0">
                <a:latin typeface="游ゴシック" panose="020B0400000000000000" pitchFamily="50" charset="-128"/>
              </a:rPr>
              <a:t>、</a:t>
            </a:r>
            <a:r>
              <a:rPr lang="ja-JP" altLang="en-US" b="1" dirty="0" smtClean="0">
                <a:latin typeface="游ゴシック" panose="020B0400000000000000" pitchFamily="50" charset="-128"/>
              </a:rPr>
              <a:t>「換気と保湿</a:t>
            </a:r>
            <a:r>
              <a:rPr lang="ja-JP" altLang="en-US" b="1" dirty="0">
                <a:latin typeface="游ゴシック" panose="020B0400000000000000" pitchFamily="50" charset="-128"/>
              </a:rPr>
              <a:t>」</a:t>
            </a:r>
            <a:endParaRPr lang="en-US" altLang="ja-JP" b="1" dirty="0" smtClean="0">
              <a:latin typeface="游ゴシック" panose="020B0400000000000000" pitchFamily="50" charset="-128"/>
            </a:endParaRPr>
          </a:p>
          <a:p>
            <a:pPr lvl="0">
              <a:lnSpc>
                <a:spcPts val="2300"/>
              </a:lnSpc>
              <a:defRPr/>
            </a:pPr>
            <a:endParaRPr lang="en-US" altLang="ja-JP" dirty="0">
              <a:latin typeface="游ゴシック" panose="020B0400000000000000" pitchFamily="50" charset="-128"/>
            </a:endParaRPr>
          </a:p>
        </p:txBody>
      </p:sp>
      <p:sp>
        <p:nvSpPr>
          <p:cNvPr id="23" name="正方形/長方形 22"/>
          <p:cNvSpPr/>
          <p:nvPr/>
        </p:nvSpPr>
        <p:spPr>
          <a:xfrm>
            <a:off x="666766" y="4109864"/>
            <a:ext cx="11660776" cy="823302"/>
          </a:xfrm>
          <a:prstGeom prst="rect">
            <a:avLst/>
          </a:prstGeom>
        </p:spPr>
        <p:txBody>
          <a:bodyPr wrap="square">
            <a:spAutoFit/>
          </a:bodyPr>
          <a:lstStyle/>
          <a:p>
            <a:pPr>
              <a:lnSpc>
                <a:spcPts val="2100"/>
              </a:lnSpc>
              <a:defRPr/>
            </a:pPr>
            <a:r>
              <a:rPr lang="ja-JP" altLang="en-US" b="1" dirty="0" smtClean="0">
                <a:latin typeface="游ゴシック" panose="020B0400000000000000" pitchFamily="50" charset="-128"/>
              </a:rPr>
              <a:t>・重症化リスクの高い方（高齢者、基礎疾患</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２</a:t>
            </a:r>
            <a:r>
              <a:rPr lang="ja-JP" altLang="en-US" b="1" dirty="0" smtClean="0">
                <a:latin typeface="游ゴシック" panose="020B0400000000000000" pitchFamily="50" charset="-128"/>
              </a:rPr>
              <a:t>のある方等）は、不要不急の外出</a:t>
            </a:r>
            <a:r>
              <a:rPr lang="en-US" altLang="ja-JP" sz="1200" b="1" dirty="0" smtClean="0">
                <a:latin typeface="游ゴシック" panose="020B0400000000000000" pitchFamily="50" charset="-128"/>
              </a:rPr>
              <a:t>※</a:t>
            </a:r>
            <a:r>
              <a:rPr lang="ja-JP" altLang="en-US" sz="1200" b="1" dirty="0">
                <a:latin typeface="游ゴシック" panose="020B0400000000000000" pitchFamily="50" charset="-128"/>
              </a:rPr>
              <a:t>３</a:t>
            </a:r>
            <a:r>
              <a:rPr lang="ja-JP" altLang="en-US" b="1" dirty="0" smtClean="0">
                <a:latin typeface="游ゴシック" panose="020B0400000000000000" pitchFamily="50" charset="-128"/>
              </a:rPr>
              <a:t>を控えること</a:t>
            </a:r>
            <a:endParaRPr lang="en-US" altLang="ja-JP" b="1" dirty="0" smtClean="0">
              <a:latin typeface="游ゴシック" panose="020B0400000000000000" pitchFamily="50" charset="-128"/>
            </a:endParaRPr>
          </a:p>
          <a:p>
            <a:pPr>
              <a:lnSpc>
                <a:spcPts val="1800"/>
              </a:lnSpc>
              <a:defRPr/>
            </a:pPr>
            <a:r>
              <a:rPr lang="ja-JP" altLang="en-US" sz="1200" b="1" dirty="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smtClean="0">
                <a:latin typeface="游ゴシック" panose="020B0400000000000000" pitchFamily="50" charset="-128"/>
              </a:rPr>
              <a:t>２　糖尿病、心不全、呼吸器疾患（</a:t>
            </a:r>
            <a:r>
              <a:rPr lang="en-US" altLang="ja-JP" sz="1200" b="1" dirty="0" smtClean="0">
                <a:latin typeface="游ゴシック" panose="020B0400000000000000" pitchFamily="50" charset="-128"/>
              </a:rPr>
              <a:t>COPD</a:t>
            </a:r>
            <a:r>
              <a:rPr lang="ja-JP" altLang="en-US" sz="1200" b="1" dirty="0" smtClean="0">
                <a:latin typeface="游ゴシック" panose="020B0400000000000000" pitchFamily="50" charset="-128"/>
              </a:rPr>
              <a:t>等）、透析患者、免疫抑制剤や抗がん剤等を用いている患者　</a:t>
            </a:r>
            <a:endParaRPr lang="en-US" altLang="ja-JP" sz="1200" b="1" dirty="0" smtClean="0">
              <a:latin typeface="游ゴシック" panose="020B0400000000000000" pitchFamily="50" charset="-128"/>
            </a:endParaRPr>
          </a:p>
          <a:p>
            <a:pPr>
              <a:lnSpc>
                <a:spcPts val="1800"/>
              </a:lnSpc>
              <a:defRPr/>
            </a:pPr>
            <a:r>
              <a:rPr lang="ja-JP" altLang="en-US" sz="1200" b="1" dirty="0">
                <a:latin typeface="游ゴシック" panose="020B0400000000000000" pitchFamily="50" charset="-128"/>
              </a:rPr>
              <a:t>　</a:t>
            </a:r>
            <a:r>
              <a:rPr lang="en-US" altLang="ja-JP" sz="1200" b="1" dirty="0" smtClean="0">
                <a:latin typeface="游ゴシック" panose="020B0400000000000000" pitchFamily="50" charset="-128"/>
              </a:rPr>
              <a:t>※</a:t>
            </a:r>
            <a:r>
              <a:rPr lang="ja-JP" altLang="en-US" sz="1200" b="1" dirty="0">
                <a:latin typeface="游ゴシック" panose="020B0400000000000000" pitchFamily="50" charset="-128"/>
              </a:rPr>
              <a:t>３</a:t>
            </a:r>
            <a:r>
              <a:rPr lang="ja-JP" altLang="en-US" sz="1200" b="1" dirty="0" smtClean="0">
                <a:latin typeface="游ゴシック" panose="020B0400000000000000" pitchFamily="50" charset="-128"/>
              </a:rPr>
              <a:t>　医療機関への通院、食料・衣料品・生活必需品の買い出し、必要な職場への出勤、屋外での運動や散歩など、生活の維持に必要な場合を除く</a:t>
            </a:r>
            <a:endParaRPr lang="en-US" altLang="ja-JP" sz="1200" b="1" dirty="0" smtClean="0">
              <a:latin typeface="游ゴシック" panose="020B0400000000000000" pitchFamily="50" charset="-128"/>
            </a:endParaRPr>
          </a:p>
        </p:txBody>
      </p:sp>
      <p:sp>
        <p:nvSpPr>
          <p:cNvPr id="14" name="テキスト ボックス 13"/>
          <p:cNvSpPr txBox="1"/>
          <p:nvPr/>
        </p:nvSpPr>
        <p:spPr>
          <a:xfrm>
            <a:off x="0" y="912361"/>
            <a:ext cx="12541718" cy="1169551"/>
          </a:xfrm>
          <a:prstGeom prst="rect">
            <a:avLst/>
          </a:prstGeom>
          <a:noFill/>
          <a:ln w="28575">
            <a:no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①　区域　</a:t>
            </a:r>
            <a:r>
              <a:rPr kumimoji="1" lang="ja-JP" altLang="en-US" sz="20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大阪府全域</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②　期間　</a:t>
            </a:r>
            <a:r>
              <a:rPr kumimoji="1" lang="ja-JP" altLang="en-US" sz="20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イエローステージ２の期間</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a:t>
            </a:r>
            <a:r>
              <a:rPr kumimoji="1" lang="en-US" altLang="ja-JP"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11</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50" noProof="0" dirty="0" smtClean="0">
                <a:latin typeface="游ゴシック" panose="020F0502020204030204"/>
                <a:ea typeface="游ゴシック" panose="020B0400000000000000" pitchFamily="50" charset="-128"/>
              </a:rPr>
              <a:t>25</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日～</a:t>
            </a:r>
            <a:r>
              <a:rPr lang="en-US" altLang="ja-JP" sz="2000" b="1" u="sng" spc="-150" dirty="0" smtClean="0">
                <a:latin typeface="游ゴシック" panose="020F0502020204030204"/>
                <a:ea typeface="游ゴシック" panose="020B0400000000000000" pitchFamily="50" charset="-128"/>
              </a:rPr>
              <a:t>12</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月</a:t>
            </a:r>
            <a:r>
              <a:rPr lang="en-US" altLang="ja-JP" sz="2000" b="1" u="sng" spc="-150" dirty="0">
                <a:latin typeface="游ゴシック" panose="020F0502020204030204"/>
                <a:ea typeface="游ゴシック" panose="020B0400000000000000" pitchFamily="50" charset="-128"/>
              </a:rPr>
              <a:t>11</a:t>
            </a:r>
            <a:r>
              <a:rPr kumimoji="1" lang="ja-JP" altLang="en-US" sz="2000" b="1" i="0" u="sng" strike="noStrike" kern="1200" cap="none" spc="-150" normalizeH="0" baseline="0" noProof="0" dirty="0" smtClean="0">
                <a:ln>
                  <a:noFill/>
                </a:ln>
                <a:effectLst/>
                <a:uLnTx/>
                <a:uFillTx/>
                <a:latin typeface="游ゴシック" panose="020F0502020204030204"/>
                <a:ea typeface="游ゴシック" panose="020B0400000000000000" pitchFamily="50" charset="-128"/>
              </a:rPr>
              <a:t>日。休業要請の期間に合わせて期間を変更）</a:t>
            </a:r>
            <a:endParaRPr kumimoji="1" lang="en-US" altLang="ja-JP" sz="2000" b="1" i="0" u="none" strike="noStrike" kern="1200" cap="none" spc="-150" normalizeH="0" baseline="0" noProof="0" dirty="0" smtClean="0">
              <a:ln>
                <a:noFill/>
              </a:ln>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③</a:t>
            </a:r>
            <a:r>
              <a:rPr kumimoji="1" lang="ja-JP" altLang="en-US" sz="20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実施内容（特措法第</a:t>
            </a:r>
            <a:r>
              <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24</a:t>
            </a: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条第９項に基づく）</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16" name="正方形/長方形 15"/>
          <p:cNvSpPr/>
          <p:nvPr/>
        </p:nvSpPr>
        <p:spPr>
          <a:xfrm>
            <a:off x="666766" y="3532956"/>
            <a:ext cx="12165612" cy="553998"/>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a:t>
            </a:r>
            <a:r>
              <a:rPr lang="en-US" altLang="ja-JP" b="1" spc="-50" dirty="0" err="1" smtClean="0">
                <a:latin typeface="游ゴシック" panose="020B0400000000000000" pitchFamily="50" charset="-128"/>
              </a:rPr>
              <a:t>GoToEat</a:t>
            </a:r>
            <a:r>
              <a:rPr lang="ja-JP" altLang="en-US" b="1" spc="-50" dirty="0" smtClean="0">
                <a:latin typeface="游ゴシック" panose="020B0400000000000000" pitchFamily="50" charset="-128"/>
              </a:rPr>
              <a:t>キャンペーン事業で付与されたポイント又は既発行の食事券、府少人数利用・飲食店応援キャンペーン</a:t>
            </a:r>
            <a:endParaRPr lang="en-US" altLang="ja-JP" b="1" spc="-50" dirty="0" smtClean="0">
              <a:latin typeface="游ゴシック" panose="020B0400000000000000" pitchFamily="50" charset="-128"/>
            </a:endParaRPr>
          </a:p>
          <a:p>
            <a:pPr>
              <a:lnSpc>
                <a:spcPts val="1800"/>
              </a:lnSpc>
              <a:defRPr/>
            </a:pPr>
            <a:r>
              <a:rPr lang="ja-JP" altLang="en-US" b="1" dirty="0">
                <a:latin typeface="游ゴシック" panose="020B0400000000000000" pitchFamily="50" charset="-128"/>
              </a:rPr>
              <a:t>　</a:t>
            </a:r>
            <a:r>
              <a:rPr lang="ja-JP" altLang="en-US" b="1" dirty="0" smtClean="0">
                <a:latin typeface="游ゴシック" panose="020B0400000000000000" pitchFamily="50" charset="-128"/>
              </a:rPr>
              <a:t>事業で付与されたポイントを利用した飲食を控えること</a:t>
            </a:r>
            <a:r>
              <a:rPr lang="ja-JP" altLang="en-US" b="1" dirty="0" smtClean="0">
                <a:solidFill>
                  <a:srgbClr val="FF0000"/>
                </a:solidFill>
                <a:latin typeface="游ゴシック" panose="020B0400000000000000" pitchFamily="50" charset="-128"/>
              </a:rPr>
              <a:t>（要請期間の開始は</a:t>
            </a:r>
            <a:r>
              <a:rPr lang="en-US" altLang="ja-JP" b="1" dirty="0" smtClean="0">
                <a:solidFill>
                  <a:srgbClr val="FF0000"/>
                </a:solidFill>
                <a:latin typeface="游ゴシック" panose="020B0400000000000000" pitchFamily="50" charset="-128"/>
              </a:rPr>
              <a:t>11</a:t>
            </a:r>
            <a:r>
              <a:rPr lang="ja-JP" altLang="en-US" b="1" dirty="0" smtClean="0">
                <a:solidFill>
                  <a:srgbClr val="FF0000"/>
                </a:solidFill>
                <a:latin typeface="游ゴシック" panose="020B0400000000000000" pitchFamily="50" charset="-128"/>
              </a:rPr>
              <a:t>月</a:t>
            </a:r>
            <a:r>
              <a:rPr lang="en-US" altLang="ja-JP" b="1" dirty="0" smtClean="0">
                <a:solidFill>
                  <a:srgbClr val="FF0000"/>
                </a:solidFill>
                <a:latin typeface="游ゴシック" panose="020B0400000000000000" pitchFamily="50" charset="-128"/>
              </a:rPr>
              <a:t>27</a:t>
            </a:r>
            <a:r>
              <a:rPr lang="ja-JP" altLang="en-US" b="1" dirty="0" smtClean="0">
                <a:solidFill>
                  <a:srgbClr val="FF0000"/>
                </a:solidFill>
                <a:latin typeface="游ゴシック" panose="020B0400000000000000" pitchFamily="50" charset="-128"/>
              </a:rPr>
              <a:t>日から）</a:t>
            </a:r>
            <a:endParaRPr lang="en-US" altLang="ja-JP" b="1" dirty="0">
              <a:solidFill>
                <a:srgbClr val="FF0000"/>
              </a:solidFill>
              <a:latin typeface="游ゴシック" panose="020B0400000000000000" pitchFamily="50" charset="-128"/>
            </a:endParaRPr>
          </a:p>
        </p:txBody>
      </p:sp>
      <p:sp>
        <p:nvSpPr>
          <p:cNvPr id="13" name="テキスト ボックス 12"/>
          <p:cNvSpPr txBox="1"/>
          <p:nvPr/>
        </p:nvSpPr>
        <p:spPr>
          <a:xfrm>
            <a:off x="-103031" y="181973"/>
            <a:ext cx="12403799" cy="707886"/>
          </a:xfrm>
          <a:prstGeom prst="rect">
            <a:avLst/>
          </a:prstGeom>
          <a:solidFill>
            <a:schemeClr val="accent1">
              <a:lumMod val="40000"/>
              <a:lumOff val="60000"/>
            </a:schemeClr>
          </a:solidFill>
          <a:ln w="28575">
            <a:no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2000" b="1" dirty="0">
                <a:latin typeface="游ゴシック" panose="020F0502020204030204"/>
                <a:ea typeface="游ゴシック" panose="020B0400000000000000" pitchFamily="50" charset="-128"/>
              </a:rPr>
              <a:t> </a:t>
            </a:r>
            <a:r>
              <a:rPr lang="ja-JP" altLang="en-US" sz="2000" b="1" noProof="0" dirty="0" smtClean="0">
                <a:latin typeface="游ゴシック" panose="020F0502020204030204"/>
                <a:ea typeface="游ゴシック" panose="020B0400000000000000" pitchFamily="50" charset="-128"/>
              </a:rPr>
              <a:t>休業（営業時間短縮）要請（１ページ目に記載）にあわせ、</a:t>
            </a:r>
            <a:r>
              <a:rPr lang="en-US" altLang="ja-JP" sz="2000" b="1" noProof="0" dirty="0" smtClean="0">
                <a:latin typeface="游ゴシック" panose="020F0502020204030204"/>
                <a:ea typeface="游ゴシック" panose="020B0400000000000000" pitchFamily="50" charset="-128"/>
              </a:rPr>
              <a:t>11</a:t>
            </a:r>
            <a:r>
              <a:rPr lang="ja-JP" altLang="en-US" sz="2000" b="1" noProof="0" dirty="0" smtClean="0">
                <a:latin typeface="游ゴシック" panose="020F0502020204030204"/>
                <a:ea typeface="游ゴシック" panose="020B0400000000000000" pitchFamily="50" charset="-128"/>
              </a:rPr>
              <a:t>月</a:t>
            </a:r>
            <a:r>
              <a:rPr lang="en-US" altLang="ja-JP" sz="2000" b="1" noProof="0" dirty="0" smtClean="0">
                <a:latin typeface="游ゴシック" panose="020F0502020204030204"/>
                <a:ea typeface="游ゴシック" panose="020B0400000000000000" pitchFamily="50" charset="-128"/>
              </a:rPr>
              <a:t>20</a:t>
            </a:r>
            <a:r>
              <a:rPr lang="ja-JP" altLang="en-US" sz="2000" b="1" noProof="0" dirty="0" smtClean="0">
                <a:latin typeface="游ゴシック" panose="020F0502020204030204"/>
                <a:ea typeface="游ゴシック" panose="020B0400000000000000" pitchFamily="50" charset="-128"/>
              </a:rPr>
              <a:t>日に決定した「府民への呼びかけ」等</a:t>
            </a:r>
            <a:endParaRPr lang="en-US" altLang="ja-JP" sz="2000" b="1" noProof="0" dirty="0" smtClean="0">
              <a:latin typeface="游ゴシック" panose="020F0502020204030204"/>
              <a:ea typeface="游ゴシック" panose="020B0400000000000000" pitchFamily="50" charset="-128"/>
            </a:endParaRPr>
          </a:p>
          <a:p>
            <a:pPr marL="0" marR="0" lvl="0" indent="0" algn="l"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についても、</a:t>
            </a:r>
            <a:r>
              <a:rPr lang="ja-JP" altLang="en-US" sz="2000" b="1" dirty="0" smtClean="0">
                <a:latin typeface="游ゴシック" panose="020F0502020204030204"/>
                <a:ea typeface="游ゴシック" panose="020B0400000000000000" pitchFamily="50" charset="-128"/>
              </a:rPr>
              <a:t>以下のとおり内容を追加（要請を追加した箇所は　　　　で記載）</a:t>
            </a:r>
            <a:endParaRPr kumimoji="1" lang="en-US" altLang="ja-JP" sz="20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17" name="正方形/長方形 16"/>
          <p:cNvSpPr/>
          <p:nvPr/>
        </p:nvSpPr>
        <p:spPr>
          <a:xfrm>
            <a:off x="7281583" y="542688"/>
            <a:ext cx="889795" cy="2868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2393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49119" y="189521"/>
            <a:ext cx="7489159" cy="461665"/>
          </a:xfrm>
          <a:prstGeom prst="rect">
            <a:avLst/>
          </a:prstGeom>
          <a:noFill/>
          <a:ln w="19050">
            <a:noFill/>
          </a:ln>
        </p:spPr>
        <p:txBody>
          <a:bodyPr wrap="square" rtlCol="0">
            <a:spAutoFit/>
          </a:bodyPr>
          <a:lstStyle/>
          <a:p>
            <a:pPr algn="ctr"/>
            <a:r>
              <a:rPr lang="ja-JP" altLang="en-US" sz="2400" b="1" dirty="0" smtClean="0"/>
              <a:t>●</a:t>
            </a:r>
            <a:r>
              <a:rPr lang="ja-JP" altLang="en-US" sz="2400" b="1" u="sng" dirty="0" smtClean="0"/>
              <a:t>イベントの開催に</a:t>
            </a:r>
            <a:r>
              <a:rPr lang="ja-JP" altLang="en-US" sz="2400" b="1" u="sng" dirty="0"/>
              <a:t>ついて</a:t>
            </a:r>
            <a:r>
              <a:rPr lang="ja-JP" altLang="en-US" sz="1600" u="sng" dirty="0"/>
              <a:t>（府主催（共催）の</a:t>
            </a:r>
            <a:r>
              <a:rPr lang="ja-JP" altLang="en-US" sz="1600" u="sng" dirty="0" smtClean="0"/>
              <a:t>イベントを含む）</a:t>
            </a:r>
            <a:endParaRPr kumimoji="1" lang="ja-JP" altLang="en-US" sz="1600" u="sng" dirty="0"/>
          </a:p>
        </p:txBody>
      </p:sp>
      <p:sp>
        <p:nvSpPr>
          <p:cNvPr id="4" name="スライド番号プレースホルダー 3"/>
          <p:cNvSpPr>
            <a:spLocks noGrp="1"/>
          </p:cNvSpPr>
          <p:nvPr>
            <p:ph type="sldNum" sz="quarter" idx="12"/>
          </p:nvPr>
        </p:nvSpPr>
        <p:spPr>
          <a:xfrm>
            <a:off x="9298675" y="6492875"/>
            <a:ext cx="2743200" cy="365125"/>
          </a:xfrm>
        </p:spPr>
        <p:txBody>
          <a:bodyPr/>
          <a:lstStyle/>
          <a:p>
            <a:fld id="{38329C25-BD09-4AEE-90D6-E5269A43C3B5}" type="slidenum">
              <a:rPr kumimoji="1" lang="ja-JP" altLang="en-US" sz="2000" smtClean="0"/>
              <a:t>5</a:t>
            </a:fld>
            <a:endParaRPr kumimoji="1" lang="ja-JP" altLang="en-US" sz="2000" dirty="0"/>
          </a:p>
        </p:txBody>
      </p:sp>
      <p:sp>
        <p:nvSpPr>
          <p:cNvPr id="7" name="テキスト ボックス 6"/>
          <p:cNvSpPr txBox="1"/>
          <p:nvPr/>
        </p:nvSpPr>
        <p:spPr>
          <a:xfrm>
            <a:off x="141656" y="651186"/>
            <a:ext cx="13289460" cy="1477328"/>
          </a:xfrm>
          <a:prstGeom prst="rect">
            <a:avLst/>
          </a:prstGeom>
          <a:noFill/>
          <a:ln w="19050">
            <a:noFill/>
          </a:ln>
        </p:spPr>
        <p:txBody>
          <a:bodyPr wrap="square" rtlCol="0">
            <a:spAutoFit/>
          </a:bodyPr>
          <a:lstStyle/>
          <a:p>
            <a:pPr marL="342900" indent="-342900">
              <a:lnSpc>
                <a:spcPct val="150000"/>
              </a:lnSpc>
              <a:buFont typeface="Wingdings" panose="05000000000000000000" pitchFamily="2" charset="2"/>
              <a:buChar char="Ø"/>
            </a:pPr>
            <a:r>
              <a:rPr lang="ja-JP" altLang="en-US" sz="2000" dirty="0" smtClean="0"/>
              <a:t>主催者に対し、業種別ガイドラインの遵守を徹底するとともに、</a:t>
            </a:r>
            <a:endParaRPr lang="en-US" altLang="ja-JP" sz="2000" dirty="0" smtClean="0"/>
          </a:p>
          <a:p>
            <a:pPr>
              <a:lnSpc>
                <a:spcPct val="150000"/>
              </a:lnSpc>
            </a:pPr>
            <a:r>
              <a:rPr lang="ja-JP" altLang="en-US" sz="2000" dirty="0"/>
              <a:t>　 </a:t>
            </a:r>
            <a:r>
              <a:rPr lang="ja-JP" altLang="en-US" sz="2000" dirty="0" smtClean="0"/>
              <a:t>国の接触</a:t>
            </a:r>
            <a:r>
              <a:rPr lang="ja-JP" altLang="en-US" sz="2000" dirty="0"/>
              <a:t>確認</a:t>
            </a:r>
            <a:r>
              <a:rPr lang="ja-JP" altLang="en-US" sz="2000" dirty="0" smtClean="0"/>
              <a:t>アプリ「</a:t>
            </a:r>
            <a:r>
              <a:rPr lang="ja-JP" altLang="en-US" sz="2000" dirty="0"/>
              <a:t>ＣＯＣＯＡ</a:t>
            </a:r>
            <a:r>
              <a:rPr lang="ja-JP" altLang="en-US" sz="2000" dirty="0" smtClean="0"/>
              <a:t>」、</a:t>
            </a:r>
            <a:r>
              <a:rPr lang="ja-JP" altLang="en-US" sz="2000" dirty="0"/>
              <a:t>大阪</a:t>
            </a:r>
            <a:r>
              <a:rPr lang="ja-JP" altLang="en-US" sz="2000" dirty="0" smtClean="0"/>
              <a:t>コロナ追跡システムの導入、</a:t>
            </a:r>
            <a:endParaRPr lang="en-US" altLang="ja-JP" sz="2000" dirty="0" smtClean="0"/>
          </a:p>
          <a:p>
            <a:pPr>
              <a:lnSpc>
                <a:spcPct val="150000"/>
              </a:lnSpc>
            </a:pPr>
            <a:r>
              <a:rPr lang="ja-JP" altLang="en-US" sz="2000" dirty="0" smtClean="0"/>
              <a:t>　 又</a:t>
            </a:r>
            <a:r>
              <a:rPr lang="ja-JP" altLang="en-US" sz="2000" dirty="0"/>
              <a:t>は名簿作成などの追跡対策の徹底を</a:t>
            </a:r>
            <a:r>
              <a:rPr lang="ja-JP" altLang="en-US" sz="2000" dirty="0" smtClean="0"/>
              <a:t>要請</a:t>
            </a:r>
            <a:endParaRPr lang="en-US" altLang="ja-JP" sz="2000" dirty="0" smtClean="0"/>
          </a:p>
        </p:txBody>
      </p:sp>
      <p:sp>
        <p:nvSpPr>
          <p:cNvPr id="11" name="正方形/長方形 10"/>
          <p:cNvSpPr/>
          <p:nvPr/>
        </p:nvSpPr>
        <p:spPr>
          <a:xfrm>
            <a:off x="141656" y="2187036"/>
            <a:ext cx="11900219" cy="4247317"/>
          </a:xfrm>
          <a:prstGeom prst="rect">
            <a:avLst/>
          </a:prstGeom>
          <a:ln w="28575">
            <a:noFill/>
          </a:ln>
        </p:spPr>
        <p:txBody>
          <a:bodyPr wrap="square">
            <a:spAutoFit/>
          </a:bodyPr>
          <a:lstStyle/>
          <a:p>
            <a:pPr marL="342900" indent="-342900">
              <a:lnSpc>
                <a:spcPct val="150000"/>
              </a:lnSpc>
              <a:buFont typeface="Wingdings" panose="05000000000000000000" pitchFamily="2" charset="2"/>
              <a:buChar char="Ø"/>
            </a:pPr>
            <a:r>
              <a:rPr lang="ja-JP" altLang="en-US" sz="2000" dirty="0"/>
              <a:t>業種別ガイドラインの見直しを前提に、必要な感染防止策が担保される場合は、別表の</a:t>
            </a:r>
            <a:r>
              <a:rPr lang="ja-JP" altLang="en-US" sz="2000" dirty="0" smtClean="0"/>
              <a:t>とおり</a:t>
            </a:r>
            <a:endParaRPr lang="en-US" altLang="ja-JP" sz="2000" dirty="0"/>
          </a:p>
          <a:p>
            <a:pPr marL="342900" indent="-342900">
              <a:buFont typeface="Wingdings" panose="05000000000000000000" pitchFamily="2" charset="2"/>
              <a:buChar char="Ø"/>
            </a:pPr>
            <a:endParaRPr lang="en-US" altLang="ja-JP" sz="2000" dirty="0"/>
          </a:p>
          <a:p>
            <a:pPr marL="342900" lvl="0" indent="-342900">
              <a:lnSpc>
                <a:spcPct val="150000"/>
              </a:lnSpc>
              <a:buFont typeface="Wingdings" panose="05000000000000000000" pitchFamily="2" charset="2"/>
              <a:buChar char="Ø"/>
              <a:defRPr/>
            </a:pPr>
            <a:r>
              <a:rPr lang="ja-JP" altLang="en-US" sz="2000" dirty="0"/>
              <a:t>全国的な移動を伴うイベント又は参加者が</a:t>
            </a:r>
            <a:r>
              <a:rPr lang="en-US" altLang="ja-JP" sz="2000" dirty="0"/>
              <a:t>1,000</a:t>
            </a:r>
            <a:r>
              <a:rPr lang="ja-JP" altLang="en-US" sz="2000" dirty="0"/>
              <a:t>人を超えるようなイベントを開催する際には、</a:t>
            </a:r>
            <a:endParaRPr lang="en-US" altLang="ja-JP" sz="2000" dirty="0"/>
          </a:p>
          <a:p>
            <a:pPr lvl="0">
              <a:lnSpc>
                <a:spcPct val="150000"/>
              </a:lnSpc>
              <a:defRPr/>
            </a:pPr>
            <a:r>
              <a:rPr lang="ja-JP" altLang="en-US" sz="2000" dirty="0"/>
              <a:t>　 そのイベントの開催要件等について、大阪府に事前に相談すること</a:t>
            </a:r>
            <a:endParaRPr lang="en-US" altLang="ja-JP" sz="2000" dirty="0"/>
          </a:p>
          <a:p>
            <a:pPr lvl="0">
              <a:defRPr/>
            </a:pPr>
            <a:endParaRPr lang="en-US" altLang="ja-JP" sz="2000" dirty="0"/>
          </a:p>
          <a:p>
            <a:pPr marL="342900" lvl="0" indent="-342900">
              <a:lnSpc>
                <a:spcPct val="150000"/>
              </a:lnSpc>
              <a:buFont typeface="Wingdings" panose="05000000000000000000" pitchFamily="2" charset="2"/>
              <a:buChar char="Ø"/>
              <a:defRPr/>
            </a:pPr>
            <a:r>
              <a:rPr lang="ja-JP" altLang="en-US" sz="2000" dirty="0"/>
              <a:t>全国的</a:t>
            </a:r>
            <a:r>
              <a:rPr lang="ja-JP" altLang="en-US" sz="2000" dirty="0" smtClean="0"/>
              <a:t>な感染拡大やイベントでのクラスターが発生し、国が業種別ガイドラインの見直しや</a:t>
            </a:r>
            <a:endParaRPr lang="en-US" altLang="ja-JP" sz="2000" dirty="0" smtClean="0"/>
          </a:p>
          <a:p>
            <a:pPr lvl="0">
              <a:lnSpc>
                <a:spcPct val="150000"/>
              </a:lnSpc>
              <a:defRPr/>
            </a:pPr>
            <a:r>
              <a:rPr lang="ja-JP" altLang="en-US" sz="2000" dirty="0"/>
              <a:t>　 </a:t>
            </a:r>
            <a:r>
              <a:rPr lang="ja-JP" altLang="en-US" sz="2000" dirty="0" smtClean="0"/>
              <a:t>収容率要件・人数上限の見直しを行った場合には、国に準じて対応</a:t>
            </a:r>
            <a:endParaRPr lang="en-US" altLang="ja-JP" sz="2000" dirty="0" smtClean="0"/>
          </a:p>
          <a:p>
            <a:pPr lvl="0">
              <a:defRPr/>
            </a:pPr>
            <a:endParaRPr lang="en-US" altLang="ja-JP" sz="2000" dirty="0" smtClean="0"/>
          </a:p>
          <a:p>
            <a:pPr marL="342900" lvl="0" indent="-342900">
              <a:lnSpc>
                <a:spcPct val="150000"/>
              </a:lnSpc>
              <a:buFont typeface="Wingdings" panose="05000000000000000000" pitchFamily="2" charset="2"/>
              <a:buChar char="Ø"/>
              <a:defRPr/>
            </a:pPr>
            <a:r>
              <a:rPr lang="ja-JP" altLang="en-US" sz="2000" dirty="0"/>
              <a:t>適切な感染防止策が実施されていないイベントや</a:t>
            </a:r>
            <a:r>
              <a:rPr lang="ja-JP" altLang="en-US" sz="2000" dirty="0" smtClean="0"/>
              <a:t>、リスク</a:t>
            </a:r>
            <a:r>
              <a:rPr lang="ja-JP" altLang="en-US" sz="2000" dirty="0"/>
              <a:t>への対応が整っていないイベントは、</a:t>
            </a:r>
          </a:p>
          <a:p>
            <a:pPr lvl="0">
              <a:lnSpc>
                <a:spcPct val="150000"/>
              </a:lnSpc>
              <a:defRPr/>
            </a:pPr>
            <a:r>
              <a:rPr lang="ja-JP" altLang="en-US" sz="2000" dirty="0" smtClean="0"/>
              <a:t>     開催</a:t>
            </a:r>
            <a:r>
              <a:rPr lang="ja-JP" altLang="en-US" sz="2000" dirty="0"/>
              <a:t>自粛を要請することも</a:t>
            </a:r>
            <a:r>
              <a:rPr lang="ja-JP" altLang="en-US" sz="2000" dirty="0" smtClean="0"/>
              <a:t>検討</a:t>
            </a:r>
            <a:endParaRPr lang="ja-JP" altLang="en-US" sz="2000" dirty="0"/>
          </a:p>
        </p:txBody>
      </p:sp>
    </p:spTree>
    <p:extLst>
      <p:ext uri="{BB962C8B-B14F-4D97-AF65-F5344CB8AC3E}">
        <p14:creationId xmlns:p14="http://schemas.microsoft.com/office/powerpoint/2010/main" val="3900906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621649140"/>
              </p:ext>
            </p:extLst>
          </p:nvPr>
        </p:nvGraphicFramePr>
        <p:xfrm>
          <a:off x="261257" y="3969962"/>
          <a:ext cx="11814627" cy="2650166"/>
        </p:xfrm>
        <a:graphic>
          <a:graphicData uri="http://schemas.openxmlformats.org/drawingml/2006/table">
            <a:tbl>
              <a:tblPr/>
              <a:tblGrid>
                <a:gridCol w="1676027">
                  <a:extLst>
                    <a:ext uri="{9D8B030D-6E8A-4147-A177-3AD203B41FA5}">
                      <a16:colId xmlns:a16="http://schemas.microsoft.com/office/drawing/2014/main" val="3101460769"/>
                    </a:ext>
                  </a:extLst>
                </a:gridCol>
                <a:gridCol w="5339279">
                  <a:extLst>
                    <a:ext uri="{9D8B030D-6E8A-4147-A177-3AD203B41FA5}">
                      <a16:colId xmlns:a16="http://schemas.microsoft.com/office/drawing/2014/main" val="2422769014"/>
                    </a:ext>
                  </a:extLst>
                </a:gridCol>
                <a:gridCol w="4799321">
                  <a:extLst>
                    <a:ext uri="{9D8B030D-6E8A-4147-A177-3AD203B41FA5}">
                      <a16:colId xmlns:a16="http://schemas.microsoft.com/office/drawing/2014/main" val="1011084544"/>
                    </a:ext>
                  </a:extLst>
                </a:gridCol>
              </a:tblGrid>
              <a:tr h="227688">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展示会、地域の行事等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全国的・</a:t>
                      </a: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広域的なお祭り・野外</a:t>
                      </a: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フェス等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940439269"/>
                  </a:ext>
                </a:extLst>
              </a:tr>
              <a:tr h="541730">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イベントの性質</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入退場や区域内の適切な行動確保が可能</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参加者が自由に移動できる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名簿等で参加者の把握が可能</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入退場や区域内の適切な行動確保が困難</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参加者が自由に移動できる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名簿等で参加者を把握困難</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6087087"/>
                  </a:ext>
                </a:extLst>
              </a:tr>
              <a:tr h="422797">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想定</a:t>
                      </a: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される</a:t>
                      </a:r>
                      <a:endParaRPr lang="en-US" altLang="ja-JP" sz="1400" b="1"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400" b="1" i="0" u="none" strike="noStrike" dirty="0" smtClean="0">
                          <a:solidFill>
                            <a:srgbClr val="000000"/>
                          </a:solidFill>
                          <a:effectLst/>
                          <a:latin typeface="游ゴシック" panose="020B0400000000000000" pitchFamily="50" charset="-128"/>
                          <a:ea typeface="游ゴシック" panose="020B0400000000000000" pitchFamily="50" charset="-128"/>
                        </a:rPr>
                        <a:t>イベント</a:t>
                      </a: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（例）</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展示会（人数等を管理できるイベント）</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地域の行事</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全国的・広域的な花火大会・野外音楽フェス等</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2148985"/>
                  </a:ext>
                </a:extLst>
              </a:tr>
              <a:tr h="1433730">
                <a:tc>
                  <a:txBody>
                    <a:bodyPr/>
                    <a:lstStyle/>
                    <a:p>
                      <a:pPr algn="ctr" fontAlgn="ctr"/>
                      <a:r>
                        <a:rPr lang="ja-JP" altLang="en-US" sz="1400" b="1" i="0" u="none" strike="noStrike" dirty="0">
                          <a:solidFill>
                            <a:srgbClr val="000000"/>
                          </a:solidFill>
                          <a:effectLst/>
                          <a:latin typeface="游ゴシック" panose="020B0400000000000000" pitchFamily="50" charset="-128"/>
                          <a:ea typeface="游ゴシック" panose="020B0400000000000000" pitchFamily="50" charset="-128"/>
                        </a:rPr>
                        <a:t>開催要件</a:t>
                      </a: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入場者が大声での歓声・声援等を発し、又は歌唱するおそれ</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があるもの</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は</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baseline="0"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当分</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の間、収容定員が設定されている場合は</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収容率</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以内</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、設定</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されて </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いない</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場合は十分な人と人との</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間隔（１ｍ</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）を</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要すること</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とする。</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それ以外のものについては、感染拡大予防ガイドラインに</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則った感染拡大 </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対策</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を前提として、収容定員が設定されている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場合は収容率</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100</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％以内</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設定</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されていない場合は密が発生</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しない程度</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の</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間隔（最低限人</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と人が</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接触</a:t>
                      </a:r>
                      <a:endPar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smtClean="0">
                          <a:solidFill>
                            <a:srgbClr val="000000"/>
                          </a:solidFill>
                          <a:effectLst/>
                          <a:latin typeface="游ゴシック" panose="020B0400000000000000" pitchFamily="50" charset="-128"/>
                          <a:ea typeface="游ゴシック" panose="020B0400000000000000" pitchFamily="50" charset="-128"/>
                        </a:rPr>
                        <a:t> </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しない</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程度の間隔）を</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空けること</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とする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当分の間、十分な人と人との間隔（１ｍ）を要する</a:t>
                      </a:r>
                      <a:r>
                        <a:rPr lang="ja-JP" altLang="en-US" sz="1200" b="0" i="0" u="none" strike="noStrike" dirty="0" smtClean="0">
                          <a:solidFill>
                            <a:srgbClr val="000000"/>
                          </a:solidFill>
                          <a:effectLst/>
                          <a:latin typeface="游ゴシック" panose="020B0400000000000000" pitchFamily="50" charset="-128"/>
                          <a:ea typeface="游ゴシック" panose="020B0400000000000000" pitchFamily="50" charset="-128"/>
                        </a:rPr>
                        <a:t>こととする。当該間隔の維持が困難な場合は、開催について慎重に判断。</a:t>
                      </a:r>
                      <a:endParaRPr lang="ja-JP" altLang="en-US" sz="1200" b="0" i="0" u="none" strike="noStrike" dirty="0">
                        <a:solidFill>
                          <a:srgbClr val="FF0000"/>
                        </a:solidFill>
                        <a:effectLst/>
                        <a:latin typeface="游ゴシック" panose="020B0400000000000000" pitchFamily="50" charset="-128"/>
                        <a:ea typeface="游ゴシック" panose="020B0400000000000000" pitchFamily="50" charset="-128"/>
                      </a:endParaRPr>
                    </a:p>
                  </a:txBody>
                  <a:tcPr marL="6694" marR="6694" marT="66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293700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044923697"/>
              </p:ext>
            </p:extLst>
          </p:nvPr>
        </p:nvGraphicFramePr>
        <p:xfrm>
          <a:off x="243750" y="1819920"/>
          <a:ext cx="11814626" cy="1630680"/>
        </p:xfrm>
        <a:graphic>
          <a:graphicData uri="http://schemas.openxmlformats.org/drawingml/2006/table">
            <a:tbl>
              <a:tblPr firstRow="1" bandRow="1">
                <a:tableStyleId>{5940675A-B579-460E-94D1-54222C63F5DA}</a:tableStyleId>
              </a:tblPr>
              <a:tblGrid>
                <a:gridCol w="1400117">
                  <a:extLst>
                    <a:ext uri="{9D8B030D-6E8A-4147-A177-3AD203B41FA5}">
                      <a16:colId xmlns:a16="http://schemas.microsoft.com/office/drawing/2014/main" val="3124404839"/>
                    </a:ext>
                  </a:extLst>
                </a:gridCol>
                <a:gridCol w="3889419">
                  <a:extLst>
                    <a:ext uri="{9D8B030D-6E8A-4147-A177-3AD203B41FA5}">
                      <a16:colId xmlns:a16="http://schemas.microsoft.com/office/drawing/2014/main" val="4036489531"/>
                    </a:ext>
                  </a:extLst>
                </a:gridCol>
                <a:gridCol w="3752382">
                  <a:extLst>
                    <a:ext uri="{9D8B030D-6E8A-4147-A177-3AD203B41FA5}">
                      <a16:colId xmlns:a16="http://schemas.microsoft.com/office/drawing/2014/main" val="1022711929"/>
                    </a:ext>
                  </a:extLst>
                </a:gridCol>
                <a:gridCol w="2772708">
                  <a:extLst>
                    <a:ext uri="{9D8B030D-6E8A-4147-A177-3AD203B41FA5}">
                      <a16:colId xmlns:a16="http://schemas.microsoft.com/office/drawing/2014/main" val="3803860384"/>
                    </a:ext>
                  </a:extLst>
                </a:gridCol>
              </a:tblGrid>
              <a:tr h="262335">
                <a:tc>
                  <a:txBody>
                    <a:bodyPr/>
                    <a:lstStyle/>
                    <a:p>
                      <a:pPr algn="ctr"/>
                      <a:r>
                        <a:rPr kumimoji="1" lang="ja-JP" altLang="en-US" sz="1400" b="1" dirty="0" smtClean="0">
                          <a:solidFill>
                            <a:schemeClr val="tx1"/>
                          </a:solidFill>
                          <a:latin typeface="+mn-ea"/>
                          <a:ea typeface="+mn-ea"/>
                        </a:rPr>
                        <a:t>時期</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gridSpan="2">
                  <a:txBody>
                    <a:bodyPr/>
                    <a:lstStyle/>
                    <a:p>
                      <a:pPr algn="ctr"/>
                      <a:r>
                        <a:rPr kumimoji="1" lang="ja-JP" altLang="en-US" sz="1400" b="1" dirty="0" smtClean="0">
                          <a:solidFill>
                            <a:schemeClr val="tx1"/>
                          </a:solidFill>
                          <a:latin typeface="+mn-ea"/>
                          <a:ea typeface="+mn-ea"/>
                        </a:rPr>
                        <a:t>収容率</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hMerge="1">
                  <a:txBody>
                    <a:bodyPr/>
                    <a:lstStyle/>
                    <a:p>
                      <a:pPr algn="ctr"/>
                      <a:endParaRPr kumimoji="1" lang="ja-JP" altLang="en-US" sz="1600" b="1" dirty="0">
                        <a:latin typeface="+mn-ea"/>
                        <a:ea typeface="+mn-ea"/>
                      </a:endParaRPr>
                    </a:p>
                  </a:txBody>
                  <a:tcPr/>
                </a:tc>
                <a:tc>
                  <a:txBody>
                    <a:bodyPr/>
                    <a:lstStyle/>
                    <a:p>
                      <a:pPr algn="ctr"/>
                      <a:r>
                        <a:rPr kumimoji="1" lang="ja-JP" altLang="en-US" sz="1400" b="1" dirty="0" smtClean="0">
                          <a:solidFill>
                            <a:schemeClr val="tx1"/>
                          </a:solidFill>
                          <a:latin typeface="+mn-ea"/>
                          <a:ea typeface="+mn-ea"/>
                        </a:rPr>
                        <a:t>人数上限</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extLst>
                  <a:ext uri="{0D108BD9-81ED-4DB2-BD59-A6C34878D82A}">
                    <a16:rowId xmlns:a16="http://schemas.microsoft.com/office/drawing/2014/main" val="3218902437"/>
                  </a:ext>
                </a:extLst>
              </a:tr>
              <a:tr h="747655">
                <a:tc rowSpan="2">
                  <a:txBody>
                    <a:bodyPr/>
                    <a:lstStyle/>
                    <a:p>
                      <a:pPr algn="ctr"/>
                      <a:r>
                        <a:rPr kumimoji="1" lang="en-US" altLang="ja-JP" sz="1200" b="1" u="none" dirty="0" smtClean="0">
                          <a:solidFill>
                            <a:schemeClr val="tx1"/>
                          </a:solidFill>
                          <a:latin typeface="+mn-ea"/>
                          <a:ea typeface="+mn-ea"/>
                        </a:rPr>
                        <a:t>12</a:t>
                      </a:r>
                      <a:r>
                        <a:rPr kumimoji="1" lang="ja-JP" altLang="en-US" sz="1200" b="1" u="none" dirty="0" smtClean="0">
                          <a:solidFill>
                            <a:schemeClr val="tx1"/>
                          </a:solidFill>
                          <a:latin typeface="+mn-ea"/>
                          <a:ea typeface="+mn-ea"/>
                        </a:rPr>
                        <a:t>月１日～</a:t>
                      </a:r>
                      <a:endParaRPr kumimoji="1" lang="en-US" altLang="ja-JP" sz="1200" b="1" u="none" dirty="0" smtClean="0">
                        <a:solidFill>
                          <a:schemeClr val="tx1"/>
                        </a:solidFill>
                        <a:latin typeface="+mn-ea"/>
                        <a:ea typeface="+mn-ea"/>
                      </a:endParaRPr>
                    </a:p>
                    <a:p>
                      <a:pPr algn="ctr"/>
                      <a:r>
                        <a:rPr kumimoji="1" lang="ja-JP" altLang="en-US" sz="1200" b="1" u="none" dirty="0" smtClean="0">
                          <a:solidFill>
                            <a:schemeClr val="tx1"/>
                          </a:solidFill>
                          <a:latin typeface="+mn-ea"/>
                          <a:ea typeface="+mn-ea"/>
                        </a:rPr>
                        <a:t>当面２月末まで</a:t>
                      </a:r>
                      <a:endParaRPr kumimoji="1" lang="ja-JP" altLang="en-US" sz="1200" b="1" u="none" dirty="0">
                        <a:solidFill>
                          <a:schemeClr val="tx1"/>
                        </a:solidFill>
                        <a:latin typeface="+mn-ea"/>
                        <a:ea typeface="+mn-ea"/>
                      </a:endParaRPr>
                    </a:p>
                  </a:txBody>
                  <a:tcPr anchor="ct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大声での歓声・声援等がないことを前提としうる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endParaRPr kumimoji="1" lang="en-US" altLang="ja-JP" sz="600" b="1" dirty="0" smtClean="0">
                        <a:solidFill>
                          <a:schemeClr val="tx1"/>
                        </a:solidFill>
                        <a:latin typeface="+mn-ea"/>
                        <a:ea typeface="+mn-ea"/>
                      </a:endParaRPr>
                    </a:p>
                    <a:p>
                      <a:r>
                        <a:rPr kumimoji="1" lang="ja-JP" altLang="en-US" sz="1100" b="0" dirty="0" smtClean="0">
                          <a:solidFill>
                            <a:schemeClr val="tx1"/>
                          </a:solidFill>
                          <a:latin typeface="+mn-ea"/>
                          <a:ea typeface="+mn-ea"/>
                        </a:rPr>
                        <a:t>・クラシック音楽コンサート、演劇等、舞踊、伝統芸能、</a:t>
                      </a:r>
                      <a:endParaRPr kumimoji="1" lang="en-US" altLang="ja-JP" sz="1100" b="0" dirty="0" smtClean="0">
                        <a:solidFill>
                          <a:schemeClr val="tx1"/>
                        </a:solidFill>
                        <a:latin typeface="+mn-ea"/>
                        <a:ea typeface="+mn-ea"/>
                      </a:endParaRPr>
                    </a:p>
                    <a:p>
                      <a:r>
                        <a:rPr kumimoji="1" lang="ja-JP" altLang="en-US" sz="1100" b="0" dirty="0" smtClean="0">
                          <a:solidFill>
                            <a:schemeClr val="tx1"/>
                          </a:solidFill>
                          <a:latin typeface="+mn-ea"/>
                          <a:ea typeface="+mn-ea"/>
                        </a:rPr>
                        <a:t>　芸能・演芸、公演・式典、展示会　　　等</a:t>
                      </a:r>
                      <a:endParaRPr kumimoji="1" lang="en-US" altLang="ja-JP" sz="1100" b="0" dirty="0" smtClean="0">
                        <a:solidFill>
                          <a:schemeClr val="tx1"/>
                        </a:solidFill>
                        <a:latin typeface="+mn-ea"/>
                        <a:ea typeface="+mn-ea"/>
                      </a:endParaRPr>
                    </a:p>
                    <a:p>
                      <a:r>
                        <a:rPr kumimoji="1" lang="ja-JP" altLang="en-US" sz="1100" b="1" dirty="0" smtClean="0">
                          <a:solidFill>
                            <a:schemeClr val="tx1"/>
                          </a:solidFill>
                          <a:latin typeface="+mn-ea"/>
                          <a:ea typeface="+mn-ea"/>
                        </a:rPr>
                        <a:t>・飲食を伴うが発声がないもの（</a:t>
                      </a:r>
                      <a:r>
                        <a:rPr kumimoji="1" lang="en-US" altLang="ja-JP" sz="1100" b="1" dirty="0" smtClean="0">
                          <a:solidFill>
                            <a:schemeClr val="tx1"/>
                          </a:solidFill>
                          <a:latin typeface="+mn-ea"/>
                          <a:ea typeface="+mn-ea"/>
                        </a:rPr>
                        <a:t>※2</a:t>
                      </a:r>
                      <a:r>
                        <a:rPr kumimoji="1" lang="ja-JP" altLang="en-US" sz="1100" b="1" dirty="0" smtClean="0">
                          <a:solidFill>
                            <a:schemeClr val="tx1"/>
                          </a:solidFill>
                          <a:latin typeface="+mn-ea"/>
                          <a:ea typeface="+mn-ea"/>
                        </a:rPr>
                        <a:t>）</a:t>
                      </a:r>
                      <a:endParaRPr kumimoji="1" lang="ja-JP" altLang="en-US" sz="1100" b="1" dirty="0">
                        <a:solidFill>
                          <a:schemeClr val="tx1"/>
                        </a:solidFill>
                        <a:latin typeface="+mn-ea"/>
                        <a:ea typeface="+mn-ea"/>
                      </a:endParaRPr>
                    </a:p>
                  </a:txBody>
                  <a:tcPr anchor="ctr">
                    <a:lnB w="28575" cap="flat" cmpd="sng" algn="ctr">
                      <a:solidFill>
                        <a:schemeClr val="tx1"/>
                      </a:solidFill>
                      <a:prstDash val="dash"/>
                      <a:round/>
                      <a:headEnd type="none" w="med" len="med"/>
                      <a:tailEnd type="none" w="med" len="med"/>
                    </a:lnB>
                  </a:tcP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大声での歓声・声援等が想定される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pPr algn="ctr"/>
                      <a:endParaRPr kumimoji="1" lang="en-US" altLang="ja-JP" sz="600" b="1" dirty="0" smtClean="0">
                        <a:solidFill>
                          <a:schemeClr val="tx1"/>
                        </a:solidFill>
                        <a:latin typeface="+mn-ea"/>
                        <a:ea typeface="+mn-ea"/>
                      </a:endParaRPr>
                    </a:p>
                    <a:p>
                      <a:r>
                        <a:rPr kumimoji="1" lang="ja-JP" altLang="en-US" sz="1100" b="0" dirty="0" smtClean="0">
                          <a:solidFill>
                            <a:schemeClr val="tx1"/>
                          </a:solidFill>
                          <a:latin typeface="+mn-ea"/>
                          <a:ea typeface="+mn-ea"/>
                        </a:rPr>
                        <a:t>ロック、ポップコンサート、</a:t>
                      </a:r>
                      <a:r>
                        <a:rPr kumimoji="1" lang="ja-JP" altLang="en-US" sz="1100" b="0" baseline="0" dirty="0" smtClean="0">
                          <a:solidFill>
                            <a:schemeClr val="tx1"/>
                          </a:solidFill>
                          <a:latin typeface="+mn-ea"/>
                          <a:ea typeface="+mn-ea"/>
                        </a:rPr>
                        <a:t> </a:t>
                      </a:r>
                      <a:r>
                        <a:rPr kumimoji="1" lang="ja-JP" altLang="en-US" sz="1100" b="0" dirty="0" smtClean="0">
                          <a:solidFill>
                            <a:schemeClr val="tx1"/>
                          </a:solidFill>
                          <a:latin typeface="+mn-ea"/>
                          <a:ea typeface="+mn-ea"/>
                        </a:rPr>
                        <a:t>スポーツイベント、公営競技、公演、ライブハウス・ナイトクラブでのイベント　等</a:t>
                      </a:r>
                      <a:endParaRPr kumimoji="1" lang="ja-JP" altLang="en-US" sz="1100" b="0" dirty="0">
                        <a:solidFill>
                          <a:schemeClr val="tx1"/>
                        </a:solidFill>
                        <a:latin typeface="+mn-ea"/>
                        <a:ea typeface="+mn-ea"/>
                      </a:endParaRPr>
                    </a:p>
                  </a:txBody>
                  <a:tcPr anchor="ctr">
                    <a:lnB w="28575" cap="flat" cmpd="sng" algn="ctr">
                      <a:solidFill>
                        <a:schemeClr val="tx1"/>
                      </a:solidFill>
                      <a:prstDash val="dash"/>
                      <a:round/>
                      <a:headEnd type="none" w="med" len="med"/>
                      <a:tailEnd type="none" w="med" len="med"/>
                    </a:lnB>
                  </a:tcPr>
                </a:tc>
                <a:tc rowSpan="2">
                  <a:txBody>
                    <a:bodyPr/>
                    <a:lstStyle/>
                    <a:p>
                      <a:r>
                        <a:rPr kumimoji="1" lang="ja-JP" altLang="en-US" sz="1200" b="1" dirty="0" smtClean="0">
                          <a:solidFill>
                            <a:schemeClr val="tx1"/>
                          </a:solidFill>
                          <a:latin typeface="+mn-ea"/>
                          <a:ea typeface="+mn-ea"/>
                        </a:rPr>
                        <a:t>①収容人数</a:t>
                      </a:r>
                      <a:r>
                        <a:rPr kumimoji="1" lang="en-US" altLang="ja-JP" sz="1200" b="1" dirty="0" smtClean="0">
                          <a:solidFill>
                            <a:schemeClr val="tx1"/>
                          </a:solidFill>
                          <a:latin typeface="+mn-ea"/>
                          <a:ea typeface="+mn-ea"/>
                        </a:rPr>
                        <a:t>10,000</a:t>
                      </a:r>
                      <a:r>
                        <a:rPr kumimoji="1" lang="ja-JP" altLang="en-US" sz="1200" b="1" dirty="0" smtClean="0">
                          <a:solidFill>
                            <a:schemeClr val="tx1"/>
                          </a:solidFill>
                          <a:latin typeface="+mn-ea"/>
                          <a:ea typeface="+mn-ea"/>
                        </a:rPr>
                        <a:t>人超</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⇒収容人数の</a:t>
                      </a:r>
                      <a:r>
                        <a:rPr kumimoji="1" lang="en-US" altLang="ja-JP" sz="1200" b="1" dirty="0" smtClean="0">
                          <a:solidFill>
                            <a:schemeClr val="tx1"/>
                          </a:solidFill>
                          <a:latin typeface="+mn-ea"/>
                          <a:ea typeface="+mn-ea"/>
                        </a:rPr>
                        <a:t>50</a:t>
                      </a:r>
                      <a:r>
                        <a:rPr kumimoji="1" lang="ja-JP" altLang="en-US" sz="1200" b="1" dirty="0" smtClean="0">
                          <a:solidFill>
                            <a:schemeClr val="tx1"/>
                          </a:solidFill>
                          <a:latin typeface="+mn-ea"/>
                          <a:ea typeface="+mn-ea"/>
                        </a:rPr>
                        <a:t>％</a:t>
                      </a:r>
                      <a:endParaRPr kumimoji="1" lang="en-US" altLang="ja-JP" sz="1200" b="1" dirty="0" smtClean="0">
                        <a:solidFill>
                          <a:schemeClr val="tx1"/>
                        </a:solidFill>
                        <a:latin typeface="+mn-ea"/>
                        <a:ea typeface="+mn-ea"/>
                      </a:endParaRPr>
                    </a:p>
                    <a:p>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②収容人数</a:t>
                      </a:r>
                      <a:r>
                        <a:rPr kumimoji="1" lang="en-US" altLang="ja-JP" sz="1200" b="1" dirty="0" smtClean="0">
                          <a:solidFill>
                            <a:schemeClr val="tx1"/>
                          </a:solidFill>
                          <a:latin typeface="+mn-ea"/>
                          <a:ea typeface="+mn-ea"/>
                        </a:rPr>
                        <a:t>10,000</a:t>
                      </a:r>
                      <a:r>
                        <a:rPr kumimoji="1" lang="ja-JP" altLang="en-US" sz="1200" b="1" dirty="0" smtClean="0">
                          <a:solidFill>
                            <a:schemeClr val="tx1"/>
                          </a:solidFill>
                          <a:latin typeface="+mn-ea"/>
                          <a:ea typeface="+mn-ea"/>
                        </a:rPr>
                        <a:t>人以下</a:t>
                      </a:r>
                      <a:endParaRPr kumimoji="1" lang="en-US" altLang="ja-JP" sz="1200" b="1" dirty="0" smtClean="0">
                        <a:solidFill>
                          <a:schemeClr val="tx1"/>
                        </a:solidFill>
                        <a:latin typeface="+mn-ea"/>
                        <a:ea typeface="+mn-ea"/>
                      </a:endParaRPr>
                    </a:p>
                    <a:p>
                      <a:r>
                        <a:rPr kumimoji="1" lang="ja-JP" altLang="en-US" sz="1200" b="1" dirty="0" smtClean="0">
                          <a:solidFill>
                            <a:schemeClr val="tx1"/>
                          </a:solidFill>
                          <a:latin typeface="+mn-ea"/>
                          <a:ea typeface="+mn-ea"/>
                        </a:rPr>
                        <a:t>　⇒</a:t>
                      </a:r>
                      <a:r>
                        <a:rPr kumimoji="1" lang="en-US" altLang="ja-JP" sz="1200" b="1" dirty="0" smtClean="0">
                          <a:solidFill>
                            <a:schemeClr val="tx1"/>
                          </a:solidFill>
                          <a:latin typeface="+mn-ea"/>
                          <a:ea typeface="+mn-ea"/>
                        </a:rPr>
                        <a:t>5,000</a:t>
                      </a:r>
                      <a:r>
                        <a:rPr kumimoji="1" lang="ja-JP" altLang="en-US" sz="1200" b="1" dirty="0" smtClean="0">
                          <a:solidFill>
                            <a:schemeClr val="tx1"/>
                          </a:solidFill>
                          <a:latin typeface="+mn-ea"/>
                          <a:ea typeface="+mn-ea"/>
                        </a:rPr>
                        <a:t>人</a:t>
                      </a:r>
                      <a:endParaRPr kumimoji="1" lang="en-US" altLang="ja-JP" sz="1200" b="1" dirty="0" smtClean="0">
                        <a:solidFill>
                          <a:schemeClr val="tx1"/>
                        </a:solidFill>
                        <a:latin typeface="+mn-ea"/>
                        <a:ea typeface="+mn-ea"/>
                      </a:endParaRPr>
                    </a:p>
                    <a:p>
                      <a:r>
                        <a:rPr kumimoji="1" lang="ja-JP" altLang="en-US" sz="1050" b="0" dirty="0" smtClean="0">
                          <a:solidFill>
                            <a:schemeClr val="tx1"/>
                          </a:solidFill>
                          <a:latin typeface="+mn-ea"/>
                          <a:ea typeface="+mn-ea"/>
                        </a:rPr>
                        <a:t>（注）収容率と人数上限でどちらか小さいほうを限度（両方の条件を満たす必要）</a:t>
                      </a:r>
                      <a:endParaRPr kumimoji="1" lang="ja-JP" altLang="en-US" sz="1050" b="0" dirty="0">
                        <a:solidFill>
                          <a:schemeClr val="tx1"/>
                        </a:solidFill>
                        <a:latin typeface="+mn-ea"/>
                        <a:ea typeface="+mn-ea"/>
                      </a:endParaRPr>
                    </a:p>
                  </a:txBody>
                  <a:tcPr anchor="ctr"/>
                </a:tc>
                <a:extLst>
                  <a:ext uri="{0D108BD9-81ED-4DB2-BD59-A6C34878D82A}">
                    <a16:rowId xmlns:a16="http://schemas.microsoft.com/office/drawing/2014/main" val="461516657"/>
                  </a:ext>
                </a:extLst>
              </a:tr>
              <a:tr h="393503">
                <a:tc vMerge="1">
                  <a:txBody>
                    <a:bodyPr/>
                    <a:lstStyle/>
                    <a:p>
                      <a:endParaRPr kumimoji="1" lang="ja-JP" altLang="en-US" sz="1600" dirty="0">
                        <a:latin typeface="+mn-ea"/>
                        <a:ea typeface="+mn-ea"/>
                      </a:endParaRPr>
                    </a:p>
                  </a:txBody>
                  <a:tcPr/>
                </a:tc>
                <a:tc>
                  <a:txBody>
                    <a:bodyPr/>
                    <a:lstStyle/>
                    <a:p>
                      <a:pPr algn="ctr"/>
                      <a:r>
                        <a:rPr kumimoji="1" lang="en-US" altLang="ja-JP" sz="1200" b="1" dirty="0" smtClean="0">
                          <a:solidFill>
                            <a:schemeClr val="tx1"/>
                          </a:solidFill>
                          <a:latin typeface="+mn-ea"/>
                          <a:ea typeface="+mn-ea"/>
                        </a:rPr>
                        <a:t>100%</a:t>
                      </a:r>
                      <a:r>
                        <a:rPr kumimoji="1" lang="ja-JP" altLang="en-US" sz="1200" b="1" dirty="0" smtClean="0">
                          <a:solidFill>
                            <a:schemeClr val="tx1"/>
                          </a:solidFill>
                          <a:latin typeface="+mn-ea"/>
                          <a:ea typeface="+mn-ea"/>
                        </a:rPr>
                        <a:t>以内</a:t>
                      </a:r>
                      <a:endParaRPr kumimoji="1" lang="en-US" altLang="ja-JP" sz="1200" b="1" dirty="0" smtClean="0">
                        <a:solidFill>
                          <a:schemeClr val="tx1"/>
                        </a:solidFill>
                        <a:latin typeface="+mn-ea"/>
                        <a:ea typeface="+mn-ea"/>
                      </a:endParaRPr>
                    </a:p>
                    <a:p>
                      <a:pPr algn="ctr"/>
                      <a:r>
                        <a:rPr kumimoji="1" lang="ja-JP" altLang="en-US" sz="1200" b="1" dirty="0" smtClean="0">
                          <a:solidFill>
                            <a:schemeClr val="tx1"/>
                          </a:solidFill>
                          <a:latin typeface="+mn-ea"/>
                          <a:ea typeface="+mn-ea"/>
                        </a:rPr>
                        <a:t>（席がない場合は適切な間隔）</a:t>
                      </a:r>
                      <a:endParaRPr kumimoji="1" lang="ja-JP" altLang="en-US" sz="1200" b="1" dirty="0">
                        <a:solidFill>
                          <a:schemeClr val="tx1"/>
                        </a:solidFill>
                        <a:latin typeface="+mn-ea"/>
                        <a:ea typeface="+mn-ea"/>
                      </a:endParaRPr>
                    </a:p>
                  </a:txBody>
                  <a:tcPr anchor="ctr">
                    <a:lnT w="28575" cap="flat" cmpd="sng" algn="ctr">
                      <a:solidFill>
                        <a:schemeClr val="tx1"/>
                      </a:solidFill>
                      <a:prstDash val="dash"/>
                      <a:round/>
                      <a:headEnd type="none" w="med" len="med"/>
                      <a:tailEnd type="none" w="med" len="med"/>
                    </a:lnT>
                  </a:tcPr>
                </a:tc>
                <a:tc>
                  <a:txBody>
                    <a:bodyPr/>
                    <a:lstStyle/>
                    <a:p>
                      <a:pPr algn="ctr"/>
                      <a:r>
                        <a:rPr kumimoji="1" lang="en-US" altLang="ja-JP" sz="1200" b="1" dirty="0" smtClean="0">
                          <a:solidFill>
                            <a:schemeClr val="tx1"/>
                          </a:solidFill>
                          <a:latin typeface="+mn-ea"/>
                          <a:ea typeface="+mn-ea"/>
                        </a:rPr>
                        <a:t>50</a:t>
                      </a:r>
                      <a:r>
                        <a:rPr kumimoji="1" lang="ja-JP" altLang="en-US" sz="1200" b="1" dirty="0" smtClean="0">
                          <a:solidFill>
                            <a:schemeClr val="tx1"/>
                          </a:solidFill>
                          <a:latin typeface="+mn-ea"/>
                          <a:ea typeface="+mn-ea"/>
                        </a:rPr>
                        <a:t>％</a:t>
                      </a:r>
                      <a:r>
                        <a:rPr kumimoji="1" lang="ja-JP" altLang="en-US" sz="1100" b="1" dirty="0" smtClean="0">
                          <a:solidFill>
                            <a:schemeClr val="tx1"/>
                          </a:solidFill>
                          <a:latin typeface="+mn-ea"/>
                          <a:ea typeface="+mn-ea"/>
                        </a:rPr>
                        <a:t>（</a:t>
                      </a:r>
                      <a:r>
                        <a:rPr kumimoji="1" lang="en-US" altLang="ja-JP" sz="1100" b="1" dirty="0" smtClean="0">
                          <a:solidFill>
                            <a:schemeClr val="tx1"/>
                          </a:solidFill>
                          <a:latin typeface="+mn-ea"/>
                          <a:ea typeface="+mn-ea"/>
                        </a:rPr>
                        <a:t>※1</a:t>
                      </a:r>
                      <a:r>
                        <a:rPr kumimoji="1" lang="ja-JP" altLang="en-US" sz="1100" b="1" dirty="0" smtClean="0">
                          <a:solidFill>
                            <a:schemeClr val="tx1"/>
                          </a:solidFill>
                          <a:latin typeface="+mn-ea"/>
                          <a:ea typeface="+mn-ea"/>
                        </a:rPr>
                        <a:t>）</a:t>
                      </a:r>
                      <a:r>
                        <a:rPr kumimoji="1" lang="ja-JP" altLang="en-US" sz="1200" b="1" dirty="0" smtClean="0">
                          <a:solidFill>
                            <a:schemeClr val="tx1"/>
                          </a:solidFill>
                          <a:latin typeface="+mn-ea"/>
                          <a:ea typeface="+mn-ea"/>
                        </a:rPr>
                        <a:t>以内</a:t>
                      </a:r>
                      <a:endParaRPr kumimoji="1" lang="en-US" altLang="ja-JP" sz="1200" b="1" dirty="0" smtClean="0">
                        <a:solidFill>
                          <a:schemeClr val="tx1"/>
                        </a:solidFill>
                        <a:latin typeface="+mn-ea"/>
                        <a:ea typeface="+mn-ea"/>
                      </a:endParaRPr>
                    </a:p>
                    <a:p>
                      <a:pPr algn="ctr"/>
                      <a:r>
                        <a:rPr kumimoji="1" lang="ja-JP" altLang="en-US" sz="1200" b="1" dirty="0" smtClean="0">
                          <a:solidFill>
                            <a:schemeClr val="tx1"/>
                          </a:solidFill>
                          <a:latin typeface="+mn-ea"/>
                          <a:ea typeface="+mn-ea"/>
                        </a:rPr>
                        <a:t>（席がない場合は十分な間隔）</a:t>
                      </a:r>
                      <a:endParaRPr kumimoji="1" lang="ja-JP" altLang="en-US" sz="1200" b="1" dirty="0">
                        <a:solidFill>
                          <a:schemeClr val="tx1"/>
                        </a:solidFill>
                        <a:latin typeface="+mn-ea"/>
                        <a:ea typeface="+mn-ea"/>
                      </a:endParaRPr>
                    </a:p>
                  </a:txBody>
                  <a:tcPr anchor="ctr">
                    <a:lnT w="28575" cap="flat" cmpd="sng" algn="ctr">
                      <a:solidFill>
                        <a:schemeClr val="tx1"/>
                      </a:solidFill>
                      <a:prstDash val="dash"/>
                      <a:round/>
                      <a:headEnd type="none" w="med" len="med"/>
                      <a:tailEnd type="none" w="med" len="med"/>
                    </a:lnT>
                  </a:tcPr>
                </a:tc>
                <a:tc vMerge="1">
                  <a:txBody>
                    <a:bodyPr/>
                    <a:lstStyle/>
                    <a:p>
                      <a:endParaRPr kumimoji="1" lang="ja-JP" altLang="en-US" sz="1600" b="1" dirty="0">
                        <a:latin typeface="+mn-ea"/>
                        <a:ea typeface="+mn-ea"/>
                      </a:endParaRPr>
                    </a:p>
                  </a:txBody>
                  <a:tcPr/>
                </a:tc>
                <a:extLst>
                  <a:ext uri="{0D108BD9-81ED-4DB2-BD59-A6C34878D82A}">
                    <a16:rowId xmlns:a16="http://schemas.microsoft.com/office/drawing/2014/main" val="223972600"/>
                  </a:ext>
                </a:extLst>
              </a:tr>
            </a:tbl>
          </a:graphicData>
        </a:graphic>
      </p:graphicFrame>
      <p:sp>
        <p:nvSpPr>
          <p:cNvPr id="14" name="テキスト ボックス 13"/>
          <p:cNvSpPr txBox="1"/>
          <p:nvPr/>
        </p:nvSpPr>
        <p:spPr>
          <a:xfrm>
            <a:off x="243750" y="3455012"/>
            <a:ext cx="11621082" cy="261610"/>
          </a:xfrm>
          <a:prstGeom prst="rect">
            <a:avLst/>
          </a:prstGeom>
          <a:noFill/>
        </p:spPr>
        <p:txBody>
          <a:bodyPr wrap="square" rtlCol="0">
            <a:spAutoFit/>
          </a:bodyPr>
          <a:lstStyle/>
          <a:p>
            <a:r>
              <a:rPr lang="en-US" altLang="ja-JP" sz="1100" dirty="0" smtClean="0"/>
              <a:t>※1:</a:t>
            </a:r>
            <a:r>
              <a:rPr lang="ja-JP" altLang="en-US" sz="1100" dirty="0" smtClean="0"/>
              <a:t>異なるグループ間では座席を１席空け、同一グループ（５人以内に限る）内では座席間隔を設けなくともよい。すなわち、収容率は</a:t>
            </a:r>
            <a:r>
              <a:rPr lang="en-US" altLang="ja-JP" sz="1100" dirty="0" smtClean="0"/>
              <a:t>50</a:t>
            </a:r>
            <a:r>
              <a:rPr lang="ja-JP" altLang="en-US" sz="1100" dirty="0" smtClean="0"/>
              <a:t>％を超える場合がある。</a:t>
            </a:r>
            <a:endParaRPr kumimoji="1" lang="ja-JP" altLang="en-US" sz="1100" dirty="0"/>
          </a:p>
        </p:txBody>
      </p:sp>
      <p:sp>
        <p:nvSpPr>
          <p:cNvPr id="17" name="正方形/長方形 16"/>
          <p:cNvSpPr/>
          <p:nvPr/>
        </p:nvSpPr>
        <p:spPr>
          <a:xfrm>
            <a:off x="153598" y="6649269"/>
            <a:ext cx="12480576" cy="261610"/>
          </a:xfrm>
          <a:prstGeom prst="rect">
            <a:avLst/>
          </a:prstGeom>
        </p:spPr>
        <p:txBody>
          <a:bodyPr wrap="square">
            <a:spAutoFit/>
          </a:bodyPr>
          <a:lstStyle/>
          <a:p>
            <a:r>
              <a:rPr lang="en-US" altLang="ja-JP" sz="1100" dirty="0" smtClean="0"/>
              <a:t>※</a:t>
            </a:r>
            <a:r>
              <a:rPr lang="ja-JP" altLang="en-US" sz="1100" dirty="0" smtClean="0"/>
              <a:t>詳細</a:t>
            </a:r>
            <a:r>
              <a:rPr lang="ja-JP" altLang="en-US" sz="1100" dirty="0"/>
              <a:t>：令和</a:t>
            </a:r>
            <a:r>
              <a:rPr lang="ja-JP" altLang="en-US" sz="1100" dirty="0" smtClean="0"/>
              <a:t>２年</a:t>
            </a:r>
            <a:r>
              <a:rPr lang="en-US" altLang="ja-JP" sz="1100" dirty="0" smtClean="0"/>
              <a:t>11</a:t>
            </a:r>
            <a:r>
              <a:rPr lang="ja-JP" altLang="en-US" sz="1100" dirty="0" smtClean="0"/>
              <a:t>月</a:t>
            </a:r>
            <a:r>
              <a:rPr lang="en-US" altLang="ja-JP" sz="1100" dirty="0" smtClean="0"/>
              <a:t>12</a:t>
            </a:r>
            <a:r>
              <a:rPr lang="ja-JP" altLang="en-US" sz="1100" dirty="0" smtClean="0"/>
              <a:t>日付</a:t>
            </a:r>
            <a:r>
              <a:rPr lang="ja-JP" altLang="en-US" sz="1100" dirty="0"/>
              <a:t>国事務連絡</a:t>
            </a:r>
            <a:r>
              <a:rPr lang="ja-JP" altLang="en-US" sz="1100" dirty="0" smtClean="0"/>
              <a:t>「来年</a:t>
            </a:r>
            <a:r>
              <a:rPr lang="en-US" altLang="ja-JP" sz="1100" dirty="0" smtClean="0"/>
              <a:t>2</a:t>
            </a:r>
            <a:r>
              <a:rPr lang="ja-JP" altLang="en-US" sz="1100" dirty="0" smtClean="0"/>
              <a:t>月</a:t>
            </a:r>
            <a:r>
              <a:rPr lang="ja-JP" altLang="en-US" sz="1100" dirty="0"/>
              <a:t>末までの催物の開催</a:t>
            </a:r>
            <a:r>
              <a:rPr lang="ja-JP" altLang="en-US" sz="1100" dirty="0" smtClean="0"/>
              <a:t>制限、イベント等における感染拡大防止ガイドライン遵守徹底に向けた取組強化等について</a:t>
            </a:r>
            <a:r>
              <a:rPr lang="ja-JP" altLang="en-US" sz="1100" dirty="0"/>
              <a:t>」</a:t>
            </a:r>
            <a:r>
              <a:rPr lang="ja-JP" altLang="en-US" sz="1100" dirty="0" smtClean="0"/>
              <a:t>参照</a:t>
            </a:r>
            <a:endParaRPr lang="ja-JP" altLang="en-US" sz="1100" dirty="0"/>
          </a:p>
        </p:txBody>
      </p:sp>
      <p:sp>
        <p:nvSpPr>
          <p:cNvPr id="9" name="スライド番号プレースホルダー 3"/>
          <p:cNvSpPr>
            <a:spLocks noGrp="1"/>
          </p:cNvSpPr>
          <p:nvPr>
            <p:ph type="sldNum" sz="quarter" idx="12"/>
          </p:nvPr>
        </p:nvSpPr>
        <p:spPr>
          <a:xfrm>
            <a:off x="9350191" y="6595907"/>
            <a:ext cx="2743200" cy="365125"/>
          </a:xfrm>
        </p:spPr>
        <p:txBody>
          <a:bodyPr/>
          <a:lstStyle/>
          <a:p>
            <a:fld id="{38329C25-BD09-4AEE-90D6-E5269A43C3B5}" type="slidenum">
              <a:rPr kumimoji="1" lang="ja-JP" altLang="en-US" sz="2000" smtClean="0">
                <a:solidFill>
                  <a:schemeClr val="tx1"/>
                </a:solidFill>
              </a:rPr>
              <a:t>6</a:t>
            </a:fld>
            <a:endParaRPr kumimoji="1" lang="ja-JP" altLang="en-US" sz="2000" dirty="0">
              <a:solidFill>
                <a:schemeClr val="tx1"/>
              </a:solidFill>
            </a:endParaRPr>
          </a:p>
        </p:txBody>
      </p:sp>
      <p:sp>
        <p:nvSpPr>
          <p:cNvPr id="10" name="テキスト ボックス 9"/>
          <p:cNvSpPr txBox="1"/>
          <p:nvPr/>
        </p:nvSpPr>
        <p:spPr>
          <a:xfrm>
            <a:off x="243750" y="3585817"/>
            <a:ext cx="11621082" cy="430887"/>
          </a:xfrm>
          <a:prstGeom prst="rect">
            <a:avLst/>
          </a:prstGeom>
          <a:noFill/>
        </p:spPr>
        <p:txBody>
          <a:bodyPr wrap="square" rtlCol="0">
            <a:spAutoFit/>
          </a:bodyPr>
          <a:lstStyle/>
          <a:p>
            <a:r>
              <a:rPr lang="en-US" altLang="ja-JP" sz="1100" dirty="0" smtClean="0"/>
              <a:t>※2:</a:t>
            </a:r>
            <a:r>
              <a:rPr lang="ja-JP" altLang="en-US" sz="1100" dirty="0" smtClean="0"/>
              <a:t>「イベント中の食事を伴う催物」は、必要な感染防止策が担保され、イベント中の発声がない場合に限り、「大声での歓声・声援等がないことを前提としうるもの」と取り扱う</a:t>
            </a:r>
            <a:endParaRPr lang="en-US" altLang="ja-JP" sz="1100" dirty="0" smtClean="0"/>
          </a:p>
          <a:p>
            <a:r>
              <a:rPr lang="ja-JP" altLang="en-US" sz="1100" dirty="0"/>
              <a:t>　</a:t>
            </a:r>
            <a:r>
              <a:rPr lang="ja-JP" altLang="en-US" sz="1100" dirty="0" smtClean="0"/>
              <a:t>　ことを可とする。</a:t>
            </a:r>
            <a:endParaRPr kumimoji="1" lang="ja-JP" altLang="en-US" sz="1100" dirty="0"/>
          </a:p>
        </p:txBody>
      </p:sp>
      <p:graphicFrame>
        <p:nvGraphicFramePr>
          <p:cNvPr id="16" name="表 15"/>
          <p:cNvGraphicFramePr>
            <a:graphicFrameLocks noGrp="1"/>
          </p:cNvGraphicFramePr>
          <p:nvPr>
            <p:extLst>
              <p:ext uri="{D42A27DB-BD31-4B8C-83A1-F6EECF244321}">
                <p14:modId xmlns:p14="http://schemas.microsoft.com/office/powerpoint/2010/main" val="4071837165"/>
              </p:ext>
            </p:extLst>
          </p:nvPr>
        </p:nvGraphicFramePr>
        <p:xfrm>
          <a:off x="243750" y="117382"/>
          <a:ext cx="11814626" cy="1630680"/>
        </p:xfrm>
        <a:graphic>
          <a:graphicData uri="http://schemas.openxmlformats.org/drawingml/2006/table">
            <a:tbl>
              <a:tblPr firstRow="1" bandRow="1">
                <a:tableStyleId>{5940675A-B579-460E-94D1-54222C63F5DA}</a:tableStyleId>
              </a:tblPr>
              <a:tblGrid>
                <a:gridCol w="1400117">
                  <a:extLst>
                    <a:ext uri="{9D8B030D-6E8A-4147-A177-3AD203B41FA5}">
                      <a16:colId xmlns:a16="http://schemas.microsoft.com/office/drawing/2014/main" val="3124404839"/>
                    </a:ext>
                  </a:extLst>
                </a:gridCol>
                <a:gridCol w="3889419">
                  <a:extLst>
                    <a:ext uri="{9D8B030D-6E8A-4147-A177-3AD203B41FA5}">
                      <a16:colId xmlns:a16="http://schemas.microsoft.com/office/drawing/2014/main" val="4036489531"/>
                    </a:ext>
                  </a:extLst>
                </a:gridCol>
                <a:gridCol w="3752382">
                  <a:extLst>
                    <a:ext uri="{9D8B030D-6E8A-4147-A177-3AD203B41FA5}">
                      <a16:colId xmlns:a16="http://schemas.microsoft.com/office/drawing/2014/main" val="1022711929"/>
                    </a:ext>
                  </a:extLst>
                </a:gridCol>
                <a:gridCol w="2772708">
                  <a:extLst>
                    <a:ext uri="{9D8B030D-6E8A-4147-A177-3AD203B41FA5}">
                      <a16:colId xmlns:a16="http://schemas.microsoft.com/office/drawing/2014/main" val="3803860384"/>
                    </a:ext>
                  </a:extLst>
                </a:gridCol>
              </a:tblGrid>
              <a:tr h="262335">
                <a:tc>
                  <a:txBody>
                    <a:bodyPr/>
                    <a:lstStyle/>
                    <a:p>
                      <a:pPr algn="ctr"/>
                      <a:r>
                        <a:rPr kumimoji="1" lang="ja-JP" altLang="en-US" sz="1400" b="1" dirty="0" smtClean="0">
                          <a:solidFill>
                            <a:schemeClr val="tx1"/>
                          </a:solidFill>
                          <a:latin typeface="+mn-ea"/>
                          <a:ea typeface="+mn-ea"/>
                        </a:rPr>
                        <a:t>時期</a:t>
                      </a:r>
                      <a:endParaRPr kumimoji="1" lang="ja-JP" altLang="en-US" sz="1400" b="1" dirty="0">
                        <a:solidFill>
                          <a:schemeClr val="tx1"/>
                        </a:solidFill>
                        <a:latin typeface="+mn-ea"/>
                        <a:ea typeface="+mn-ea"/>
                      </a:endParaRPr>
                    </a:p>
                  </a:txBody>
                  <a:tcPr anchor="ctr">
                    <a:solidFill>
                      <a:schemeClr val="accent1">
                        <a:lumMod val="60000"/>
                        <a:lumOff val="40000"/>
                      </a:schemeClr>
                    </a:solidFill>
                  </a:tcPr>
                </a:tc>
                <a:tc gridSpan="2">
                  <a:txBody>
                    <a:bodyPr/>
                    <a:lstStyle/>
                    <a:p>
                      <a:pPr algn="ctr"/>
                      <a:r>
                        <a:rPr kumimoji="1" lang="ja-JP" altLang="en-US" sz="1400" b="1" dirty="0" smtClean="0">
                          <a:latin typeface="+mn-ea"/>
                          <a:ea typeface="+mn-ea"/>
                        </a:rPr>
                        <a:t>収容率</a:t>
                      </a:r>
                      <a:endParaRPr kumimoji="1" lang="ja-JP" altLang="en-US" sz="1400" b="1" dirty="0">
                        <a:latin typeface="+mn-ea"/>
                        <a:ea typeface="+mn-ea"/>
                      </a:endParaRPr>
                    </a:p>
                  </a:txBody>
                  <a:tcPr anchor="ctr">
                    <a:solidFill>
                      <a:schemeClr val="accent1">
                        <a:lumMod val="60000"/>
                        <a:lumOff val="40000"/>
                      </a:schemeClr>
                    </a:solidFill>
                  </a:tcPr>
                </a:tc>
                <a:tc hMerge="1">
                  <a:txBody>
                    <a:bodyPr/>
                    <a:lstStyle/>
                    <a:p>
                      <a:pPr algn="ctr"/>
                      <a:endParaRPr kumimoji="1" lang="ja-JP" altLang="en-US" sz="1600" b="1" dirty="0">
                        <a:latin typeface="+mn-ea"/>
                        <a:ea typeface="+mn-ea"/>
                      </a:endParaRPr>
                    </a:p>
                  </a:txBody>
                  <a:tcPr/>
                </a:tc>
                <a:tc>
                  <a:txBody>
                    <a:bodyPr/>
                    <a:lstStyle/>
                    <a:p>
                      <a:pPr algn="ctr"/>
                      <a:r>
                        <a:rPr kumimoji="1" lang="ja-JP" altLang="en-US" sz="1400" b="1" dirty="0" smtClean="0">
                          <a:latin typeface="+mn-ea"/>
                          <a:ea typeface="+mn-ea"/>
                        </a:rPr>
                        <a:t>人数上限</a:t>
                      </a:r>
                      <a:endParaRPr kumimoji="1" lang="ja-JP" altLang="en-US" sz="1400" b="1" dirty="0">
                        <a:latin typeface="+mn-ea"/>
                        <a:ea typeface="+mn-ea"/>
                      </a:endParaRPr>
                    </a:p>
                  </a:txBody>
                  <a:tcPr anchor="ctr">
                    <a:solidFill>
                      <a:schemeClr val="accent1">
                        <a:lumMod val="60000"/>
                        <a:lumOff val="40000"/>
                      </a:schemeClr>
                    </a:solidFill>
                  </a:tcPr>
                </a:tc>
                <a:extLst>
                  <a:ext uri="{0D108BD9-81ED-4DB2-BD59-A6C34878D82A}">
                    <a16:rowId xmlns:a16="http://schemas.microsoft.com/office/drawing/2014/main" val="3218902437"/>
                  </a:ext>
                </a:extLst>
              </a:tr>
              <a:tr h="747655">
                <a:tc rowSpan="2">
                  <a:txBody>
                    <a:bodyPr/>
                    <a:lstStyle/>
                    <a:p>
                      <a:pPr algn="ctr"/>
                      <a:r>
                        <a:rPr kumimoji="1" lang="en-US" altLang="ja-JP" sz="1200" b="1" u="none" dirty="0" smtClean="0">
                          <a:solidFill>
                            <a:schemeClr val="tx1"/>
                          </a:solidFill>
                          <a:latin typeface="+mn-ea"/>
                          <a:ea typeface="+mn-ea"/>
                        </a:rPr>
                        <a:t>11</a:t>
                      </a:r>
                      <a:r>
                        <a:rPr kumimoji="1" lang="ja-JP" altLang="en-US" sz="1200" b="1" u="none" dirty="0" smtClean="0">
                          <a:solidFill>
                            <a:schemeClr val="tx1"/>
                          </a:solidFill>
                          <a:latin typeface="+mn-ea"/>
                          <a:ea typeface="+mn-ea"/>
                        </a:rPr>
                        <a:t>月</a:t>
                      </a:r>
                      <a:r>
                        <a:rPr kumimoji="1" lang="en-US" altLang="ja-JP" sz="1200" b="1" u="none" dirty="0" smtClean="0">
                          <a:solidFill>
                            <a:schemeClr val="tx1"/>
                          </a:solidFill>
                          <a:latin typeface="+mn-ea"/>
                          <a:ea typeface="+mn-ea"/>
                        </a:rPr>
                        <a:t>21</a:t>
                      </a:r>
                      <a:r>
                        <a:rPr kumimoji="1" lang="ja-JP" altLang="en-US" sz="1200" b="1" u="none" dirty="0" smtClean="0">
                          <a:solidFill>
                            <a:schemeClr val="tx1"/>
                          </a:solidFill>
                          <a:latin typeface="+mn-ea"/>
                          <a:ea typeface="+mn-ea"/>
                        </a:rPr>
                        <a:t>日～</a:t>
                      </a:r>
                      <a:endParaRPr kumimoji="1" lang="en-US" altLang="ja-JP" sz="1200" b="1" u="none" dirty="0" smtClean="0">
                        <a:solidFill>
                          <a:schemeClr val="tx1"/>
                        </a:solidFill>
                        <a:latin typeface="+mn-ea"/>
                        <a:ea typeface="+mn-ea"/>
                      </a:endParaRPr>
                    </a:p>
                    <a:p>
                      <a:pPr algn="ctr"/>
                      <a:r>
                        <a:rPr kumimoji="1" lang="en-US" altLang="ja-JP" sz="1200" b="1" u="none" dirty="0" smtClean="0">
                          <a:solidFill>
                            <a:schemeClr val="tx1"/>
                          </a:solidFill>
                          <a:latin typeface="+mn-ea"/>
                          <a:ea typeface="+mn-ea"/>
                        </a:rPr>
                        <a:t>11</a:t>
                      </a:r>
                      <a:r>
                        <a:rPr kumimoji="1" lang="ja-JP" altLang="en-US" sz="1200" b="1" u="none" dirty="0" smtClean="0">
                          <a:solidFill>
                            <a:schemeClr val="tx1"/>
                          </a:solidFill>
                          <a:latin typeface="+mn-ea"/>
                          <a:ea typeface="+mn-ea"/>
                        </a:rPr>
                        <a:t>月末まで</a:t>
                      </a:r>
                      <a:endParaRPr kumimoji="1" lang="ja-JP" altLang="en-US" sz="1200" b="1" u="none" dirty="0">
                        <a:solidFill>
                          <a:schemeClr val="tx1"/>
                        </a:solidFill>
                        <a:latin typeface="+mn-ea"/>
                        <a:ea typeface="+mn-ea"/>
                      </a:endParaRPr>
                    </a:p>
                  </a:txBody>
                  <a:tcPr anchor="ctr"/>
                </a:tc>
                <a:tc>
                  <a:txBody>
                    <a:bodyPr/>
                    <a:lstStyle/>
                    <a:p>
                      <a:pPr algn="ctr"/>
                      <a:r>
                        <a:rPr kumimoji="1" lang="ja-JP" altLang="en-US" sz="1200" b="1" u="none" dirty="0" smtClean="0">
                          <a:solidFill>
                            <a:schemeClr val="tx1"/>
                          </a:solidFill>
                          <a:latin typeface="+mn-ea"/>
                          <a:ea typeface="+mn-ea"/>
                        </a:rPr>
                        <a:t> </a:t>
                      </a:r>
                      <a:r>
                        <a:rPr kumimoji="1" lang="ja-JP" altLang="en-US" sz="1200" b="1" u="sng" dirty="0" smtClean="0">
                          <a:solidFill>
                            <a:schemeClr val="tx1"/>
                          </a:solidFill>
                          <a:latin typeface="+mn-ea"/>
                          <a:ea typeface="+mn-ea"/>
                        </a:rPr>
                        <a:t>大声での歓声・声援等がないことを前提としうる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endParaRPr kumimoji="1" lang="en-US" altLang="ja-JP" sz="600" b="1" dirty="0" smtClean="0">
                        <a:solidFill>
                          <a:schemeClr val="tx1"/>
                        </a:solidFill>
                        <a:latin typeface="+mn-ea"/>
                        <a:ea typeface="+mn-ea"/>
                      </a:endParaRPr>
                    </a:p>
                    <a:p>
                      <a:r>
                        <a:rPr kumimoji="1" lang="ja-JP" altLang="en-US" sz="1100" b="0" dirty="0" smtClean="0">
                          <a:latin typeface="+mn-ea"/>
                          <a:ea typeface="+mn-ea"/>
                        </a:rPr>
                        <a:t>・クラシック音楽コンサート、演劇等、舞踊、伝統芸能、</a:t>
                      </a:r>
                      <a:endParaRPr kumimoji="1" lang="en-US" altLang="ja-JP" sz="1100" b="0" dirty="0" smtClean="0">
                        <a:latin typeface="+mn-ea"/>
                        <a:ea typeface="+mn-ea"/>
                      </a:endParaRPr>
                    </a:p>
                    <a:p>
                      <a:r>
                        <a:rPr kumimoji="1" lang="ja-JP" altLang="en-US" sz="1100" b="0" dirty="0" smtClean="0">
                          <a:latin typeface="+mn-ea"/>
                          <a:ea typeface="+mn-ea"/>
                        </a:rPr>
                        <a:t>　芸能・演芸、公演・式典、展示会　　　等</a:t>
                      </a:r>
                      <a:endParaRPr kumimoji="1" lang="en-US" altLang="ja-JP" sz="1100" b="0" dirty="0" smtClean="0">
                        <a:latin typeface="+mn-ea"/>
                        <a:ea typeface="+mn-ea"/>
                      </a:endParaRPr>
                    </a:p>
                  </a:txBody>
                  <a:tcPr anchor="ctr">
                    <a:lnB w="28575" cap="flat" cmpd="sng" algn="ctr">
                      <a:solidFill>
                        <a:schemeClr val="tx1"/>
                      </a:solidFill>
                      <a:prstDash val="dash"/>
                      <a:round/>
                      <a:headEnd type="none" w="med" len="med"/>
                      <a:tailEnd type="none" w="med" len="med"/>
                    </a:lnB>
                  </a:tcPr>
                </a:tc>
                <a:tc>
                  <a:txBody>
                    <a:bodyPr/>
                    <a:lstStyle/>
                    <a:p>
                      <a:pPr algn="ctr"/>
                      <a:r>
                        <a:rPr kumimoji="1" lang="ja-JP" altLang="en-US" sz="1200" b="1" u="none" dirty="0" smtClean="0">
                          <a:solidFill>
                            <a:srgbClr val="FF0000"/>
                          </a:solidFill>
                          <a:latin typeface="+mn-ea"/>
                          <a:ea typeface="+mn-ea"/>
                        </a:rPr>
                        <a:t> </a:t>
                      </a:r>
                      <a:r>
                        <a:rPr kumimoji="1" lang="ja-JP" altLang="en-US" sz="1200" b="1" u="sng" dirty="0" smtClean="0">
                          <a:solidFill>
                            <a:schemeClr val="tx1"/>
                          </a:solidFill>
                          <a:latin typeface="+mn-ea"/>
                          <a:ea typeface="+mn-ea"/>
                        </a:rPr>
                        <a:t>大声での歓声・声援等が想定される</a:t>
                      </a:r>
                      <a:r>
                        <a:rPr kumimoji="1" lang="ja-JP" altLang="en-US" sz="1200" b="1" u="none" dirty="0" smtClean="0">
                          <a:solidFill>
                            <a:schemeClr val="tx1"/>
                          </a:solidFill>
                          <a:latin typeface="+mn-ea"/>
                          <a:ea typeface="+mn-ea"/>
                        </a:rPr>
                        <a:t>もの</a:t>
                      </a:r>
                      <a:endParaRPr kumimoji="1" lang="en-US" altLang="ja-JP" sz="1200" b="1" u="none" dirty="0" smtClean="0">
                        <a:solidFill>
                          <a:schemeClr val="tx1"/>
                        </a:solidFill>
                        <a:latin typeface="+mn-ea"/>
                        <a:ea typeface="+mn-ea"/>
                      </a:endParaRPr>
                    </a:p>
                    <a:p>
                      <a:pPr algn="ctr"/>
                      <a:endParaRPr kumimoji="1" lang="en-US" altLang="ja-JP" sz="600" b="1" dirty="0" smtClean="0">
                        <a:latin typeface="+mn-ea"/>
                        <a:ea typeface="+mn-ea"/>
                      </a:endParaRPr>
                    </a:p>
                    <a:p>
                      <a:r>
                        <a:rPr kumimoji="1" lang="ja-JP" altLang="en-US" sz="1100" b="0" dirty="0" smtClean="0">
                          <a:latin typeface="+mn-ea"/>
                          <a:ea typeface="+mn-ea"/>
                        </a:rPr>
                        <a:t>ロック、ポップコンサート、</a:t>
                      </a:r>
                      <a:r>
                        <a:rPr kumimoji="1" lang="ja-JP" altLang="en-US" sz="1100" b="0" baseline="0" dirty="0" smtClean="0">
                          <a:latin typeface="+mn-ea"/>
                          <a:ea typeface="+mn-ea"/>
                        </a:rPr>
                        <a:t> </a:t>
                      </a:r>
                      <a:r>
                        <a:rPr kumimoji="1" lang="ja-JP" altLang="en-US" sz="1100" b="0" dirty="0" smtClean="0">
                          <a:latin typeface="+mn-ea"/>
                          <a:ea typeface="+mn-ea"/>
                        </a:rPr>
                        <a:t>スポーツイベント、公営競技、公演、ライブハウス・ナイトクラブでのイベント　等</a:t>
                      </a:r>
                      <a:endParaRPr kumimoji="1" lang="ja-JP" altLang="en-US" sz="1100" b="0" dirty="0">
                        <a:latin typeface="+mn-ea"/>
                        <a:ea typeface="+mn-ea"/>
                      </a:endParaRPr>
                    </a:p>
                  </a:txBody>
                  <a:tcPr anchor="ctr">
                    <a:lnB w="28575" cap="flat" cmpd="sng" algn="ctr">
                      <a:solidFill>
                        <a:schemeClr val="tx1"/>
                      </a:solidFill>
                      <a:prstDash val="dash"/>
                      <a:round/>
                      <a:headEnd type="none" w="med" len="med"/>
                      <a:tailEnd type="none" w="med" len="med"/>
                    </a:lnB>
                  </a:tcPr>
                </a:tc>
                <a:tc rowSpan="2">
                  <a:txBody>
                    <a:bodyPr/>
                    <a:lstStyle/>
                    <a:p>
                      <a:r>
                        <a:rPr kumimoji="1" lang="ja-JP" altLang="en-US" sz="1200" b="1" dirty="0" smtClean="0">
                          <a:latin typeface="+mn-ea"/>
                          <a:ea typeface="+mn-ea"/>
                        </a:rPr>
                        <a:t>①収容人数</a:t>
                      </a:r>
                      <a:r>
                        <a:rPr kumimoji="1" lang="en-US" altLang="ja-JP" sz="1200" b="1" dirty="0" smtClean="0">
                          <a:latin typeface="+mn-ea"/>
                          <a:ea typeface="+mn-ea"/>
                        </a:rPr>
                        <a:t>10,000</a:t>
                      </a:r>
                      <a:r>
                        <a:rPr kumimoji="1" lang="ja-JP" altLang="en-US" sz="1200" b="1" dirty="0" smtClean="0">
                          <a:latin typeface="+mn-ea"/>
                          <a:ea typeface="+mn-ea"/>
                        </a:rPr>
                        <a:t>人超</a:t>
                      </a:r>
                      <a:endParaRPr kumimoji="1" lang="en-US" altLang="ja-JP" sz="1200" b="1" dirty="0" smtClean="0">
                        <a:latin typeface="+mn-ea"/>
                        <a:ea typeface="+mn-ea"/>
                      </a:endParaRPr>
                    </a:p>
                    <a:p>
                      <a:r>
                        <a:rPr kumimoji="1" lang="ja-JP" altLang="en-US" sz="1200" b="1" dirty="0" smtClean="0">
                          <a:latin typeface="+mn-ea"/>
                          <a:ea typeface="+mn-ea"/>
                        </a:rPr>
                        <a:t>　⇒収容人数の</a:t>
                      </a:r>
                      <a:r>
                        <a:rPr kumimoji="1" lang="en-US" altLang="ja-JP" sz="1200" b="1" dirty="0" smtClean="0">
                          <a:latin typeface="+mn-ea"/>
                          <a:ea typeface="+mn-ea"/>
                        </a:rPr>
                        <a:t>50</a:t>
                      </a:r>
                      <a:r>
                        <a:rPr kumimoji="1" lang="ja-JP" altLang="en-US" sz="1200" b="1" dirty="0" smtClean="0">
                          <a:latin typeface="+mn-ea"/>
                          <a:ea typeface="+mn-ea"/>
                        </a:rPr>
                        <a:t>％</a:t>
                      </a:r>
                      <a:endParaRPr kumimoji="1" lang="en-US" altLang="ja-JP" sz="1200" b="1" dirty="0" smtClean="0">
                        <a:latin typeface="+mn-ea"/>
                        <a:ea typeface="+mn-ea"/>
                      </a:endParaRPr>
                    </a:p>
                    <a:p>
                      <a:endParaRPr kumimoji="1" lang="en-US" altLang="ja-JP" sz="1200" b="1" dirty="0" smtClean="0">
                        <a:latin typeface="+mn-ea"/>
                        <a:ea typeface="+mn-ea"/>
                      </a:endParaRPr>
                    </a:p>
                    <a:p>
                      <a:r>
                        <a:rPr kumimoji="1" lang="ja-JP" altLang="en-US" sz="1200" b="1" dirty="0" smtClean="0">
                          <a:latin typeface="+mn-ea"/>
                          <a:ea typeface="+mn-ea"/>
                        </a:rPr>
                        <a:t>②収容人数</a:t>
                      </a:r>
                      <a:r>
                        <a:rPr kumimoji="1" lang="en-US" altLang="ja-JP" sz="1200" b="1" dirty="0" smtClean="0">
                          <a:latin typeface="+mn-ea"/>
                          <a:ea typeface="+mn-ea"/>
                        </a:rPr>
                        <a:t>10,000</a:t>
                      </a:r>
                      <a:r>
                        <a:rPr kumimoji="1" lang="ja-JP" altLang="en-US" sz="1200" b="1" dirty="0" smtClean="0">
                          <a:latin typeface="+mn-ea"/>
                          <a:ea typeface="+mn-ea"/>
                        </a:rPr>
                        <a:t>人以下</a:t>
                      </a:r>
                      <a:endParaRPr kumimoji="1" lang="en-US" altLang="ja-JP" sz="1200" b="1" dirty="0" smtClean="0">
                        <a:latin typeface="+mn-ea"/>
                        <a:ea typeface="+mn-ea"/>
                      </a:endParaRPr>
                    </a:p>
                    <a:p>
                      <a:r>
                        <a:rPr kumimoji="1" lang="ja-JP" altLang="en-US" sz="1200" b="1" dirty="0" smtClean="0">
                          <a:latin typeface="+mn-ea"/>
                          <a:ea typeface="+mn-ea"/>
                        </a:rPr>
                        <a:t>　⇒</a:t>
                      </a:r>
                      <a:r>
                        <a:rPr kumimoji="1" lang="en-US" altLang="ja-JP" sz="1200" b="1" dirty="0" smtClean="0">
                          <a:latin typeface="+mn-ea"/>
                          <a:ea typeface="+mn-ea"/>
                        </a:rPr>
                        <a:t>5,000</a:t>
                      </a:r>
                      <a:r>
                        <a:rPr kumimoji="1" lang="ja-JP" altLang="en-US" sz="1200" b="1" dirty="0" smtClean="0">
                          <a:latin typeface="+mn-ea"/>
                          <a:ea typeface="+mn-ea"/>
                        </a:rPr>
                        <a:t>人</a:t>
                      </a:r>
                      <a:endParaRPr kumimoji="1" lang="en-US" altLang="ja-JP" sz="1200" b="1" dirty="0" smtClean="0">
                        <a:latin typeface="+mn-ea"/>
                        <a:ea typeface="+mn-ea"/>
                      </a:endParaRPr>
                    </a:p>
                    <a:p>
                      <a:r>
                        <a:rPr kumimoji="1" lang="ja-JP" altLang="en-US" sz="1050" b="0" dirty="0" smtClean="0">
                          <a:latin typeface="+mn-ea"/>
                          <a:ea typeface="+mn-ea"/>
                        </a:rPr>
                        <a:t>（注）収容率と人数上限でどちらか小さいほうを限度（両方の条件を満たす必要）</a:t>
                      </a:r>
                      <a:endParaRPr kumimoji="1" lang="ja-JP" altLang="en-US" sz="1050" b="0" dirty="0">
                        <a:latin typeface="+mn-ea"/>
                        <a:ea typeface="+mn-ea"/>
                      </a:endParaRPr>
                    </a:p>
                  </a:txBody>
                  <a:tcPr anchor="ctr"/>
                </a:tc>
                <a:extLst>
                  <a:ext uri="{0D108BD9-81ED-4DB2-BD59-A6C34878D82A}">
                    <a16:rowId xmlns:a16="http://schemas.microsoft.com/office/drawing/2014/main" val="461516657"/>
                  </a:ext>
                </a:extLst>
              </a:tr>
              <a:tr h="393503">
                <a:tc vMerge="1">
                  <a:txBody>
                    <a:bodyPr/>
                    <a:lstStyle/>
                    <a:p>
                      <a:endParaRPr kumimoji="1" lang="ja-JP" altLang="en-US" sz="1600" dirty="0">
                        <a:latin typeface="+mn-ea"/>
                        <a:ea typeface="+mn-ea"/>
                      </a:endParaRPr>
                    </a:p>
                  </a:txBody>
                  <a:tcPr/>
                </a:tc>
                <a:tc>
                  <a:txBody>
                    <a:bodyPr/>
                    <a:lstStyle/>
                    <a:p>
                      <a:pPr algn="ctr"/>
                      <a:r>
                        <a:rPr kumimoji="1" lang="en-US" altLang="ja-JP" sz="1200" b="1" dirty="0" smtClean="0">
                          <a:latin typeface="+mn-ea"/>
                          <a:ea typeface="+mn-ea"/>
                        </a:rPr>
                        <a:t>100%</a:t>
                      </a:r>
                      <a:r>
                        <a:rPr kumimoji="1" lang="ja-JP" altLang="en-US" sz="1200" b="1" dirty="0" smtClean="0">
                          <a:latin typeface="+mn-ea"/>
                          <a:ea typeface="+mn-ea"/>
                        </a:rPr>
                        <a:t>以内</a:t>
                      </a:r>
                      <a:endParaRPr kumimoji="1" lang="en-US" altLang="ja-JP" sz="1200" b="1" dirty="0" smtClean="0">
                        <a:latin typeface="+mn-ea"/>
                        <a:ea typeface="+mn-ea"/>
                      </a:endParaRPr>
                    </a:p>
                    <a:p>
                      <a:pPr algn="ctr"/>
                      <a:r>
                        <a:rPr kumimoji="1" lang="ja-JP" altLang="en-US" sz="1200" b="1" dirty="0" smtClean="0">
                          <a:latin typeface="+mn-ea"/>
                          <a:ea typeface="+mn-ea"/>
                        </a:rPr>
                        <a:t>（席がない場合は適切な間隔）</a:t>
                      </a:r>
                      <a:endParaRPr kumimoji="1" lang="ja-JP" altLang="en-US" sz="1200" b="1" dirty="0">
                        <a:latin typeface="+mn-ea"/>
                        <a:ea typeface="+mn-ea"/>
                      </a:endParaRPr>
                    </a:p>
                  </a:txBody>
                  <a:tcPr anchor="ctr">
                    <a:lnT w="28575" cap="flat" cmpd="sng" algn="ctr">
                      <a:solidFill>
                        <a:schemeClr val="tx1"/>
                      </a:solidFill>
                      <a:prstDash val="dash"/>
                      <a:round/>
                      <a:headEnd type="none" w="med" len="med"/>
                      <a:tailEnd type="none" w="med" len="med"/>
                    </a:lnT>
                  </a:tcPr>
                </a:tc>
                <a:tc>
                  <a:txBody>
                    <a:bodyPr/>
                    <a:lstStyle/>
                    <a:p>
                      <a:pPr algn="ctr"/>
                      <a:r>
                        <a:rPr kumimoji="1" lang="en-US" altLang="ja-JP" sz="1200" b="1" dirty="0" smtClean="0">
                          <a:latin typeface="+mn-ea"/>
                          <a:ea typeface="+mn-ea"/>
                        </a:rPr>
                        <a:t>50</a:t>
                      </a:r>
                      <a:r>
                        <a:rPr kumimoji="1" lang="ja-JP" altLang="en-US" sz="1200" b="1" dirty="0" smtClean="0">
                          <a:latin typeface="+mn-ea"/>
                          <a:ea typeface="+mn-ea"/>
                        </a:rPr>
                        <a:t>％</a:t>
                      </a:r>
                      <a:r>
                        <a:rPr kumimoji="1" lang="ja-JP" altLang="en-US" sz="1100" b="1" dirty="0" smtClean="0">
                          <a:latin typeface="+mn-ea"/>
                          <a:ea typeface="+mn-ea"/>
                        </a:rPr>
                        <a:t>（</a:t>
                      </a:r>
                      <a:r>
                        <a:rPr kumimoji="1" lang="en-US" altLang="ja-JP" sz="1100" b="1" dirty="0" smtClean="0">
                          <a:latin typeface="+mn-ea"/>
                          <a:ea typeface="+mn-ea"/>
                        </a:rPr>
                        <a:t>※1</a:t>
                      </a:r>
                      <a:r>
                        <a:rPr kumimoji="1" lang="ja-JP" altLang="en-US" sz="1100" b="1" dirty="0" smtClean="0">
                          <a:latin typeface="+mn-ea"/>
                          <a:ea typeface="+mn-ea"/>
                        </a:rPr>
                        <a:t>）</a:t>
                      </a:r>
                      <a:r>
                        <a:rPr kumimoji="1" lang="ja-JP" altLang="en-US" sz="1200" b="1" dirty="0" smtClean="0">
                          <a:latin typeface="+mn-ea"/>
                          <a:ea typeface="+mn-ea"/>
                        </a:rPr>
                        <a:t>以内</a:t>
                      </a:r>
                      <a:endParaRPr kumimoji="1" lang="en-US" altLang="ja-JP" sz="1200" b="1" dirty="0" smtClean="0">
                        <a:latin typeface="+mn-ea"/>
                        <a:ea typeface="+mn-ea"/>
                      </a:endParaRPr>
                    </a:p>
                    <a:p>
                      <a:pPr algn="ctr"/>
                      <a:r>
                        <a:rPr kumimoji="1" lang="ja-JP" altLang="en-US" sz="1200" b="1" dirty="0" smtClean="0">
                          <a:latin typeface="+mn-ea"/>
                          <a:ea typeface="+mn-ea"/>
                        </a:rPr>
                        <a:t>（席がない場合は十分な間隔）</a:t>
                      </a:r>
                      <a:endParaRPr kumimoji="1" lang="ja-JP" altLang="en-US" sz="1200" b="1" dirty="0">
                        <a:latin typeface="+mn-ea"/>
                        <a:ea typeface="+mn-ea"/>
                      </a:endParaRPr>
                    </a:p>
                  </a:txBody>
                  <a:tcPr anchor="ctr">
                    <a:lnT w="28575" cap="flat" cmpd="sng" algn="ctr">
                      <a:solidFill>
                        <a:schemeClr val="tx1"/>
                      </a:solidFill>
                      <a:prstDash val="dash"/>
                      <a:round/>
                      <a:headEnd type="none" w="med" len="med"/>
                      <a:tailEnd type="none" w="med" len="med"/>
                    </a:lnT>
                  </a:tcPr>
                </a:tc>
                <a:tc vMerge="1">
                  <a:txBody>
                    <a:bodyPr/>
                    <a:lstStyle/>
                    <a:p>
                      <a:endParaRPr kumimoji="1" lang="ja-JP" altLang="en-US" sz="1600" b="1" dirty="0">
                        <a:latin typeface="+mn-ea"/>
                        <a:ea typeface="+mn-ea"/>
                      </a:endParaRPr>
                    </a:p>
                  </a:txBody>
                  <a:tcPr/>
                </a:tc>
                <a:extLst>
                  <a:ext uri="{0D108BD9-81ED-4DB2-BD59-A6C34878D82A}">
                    <a16:rowId xmlns:a16="http://schemas.microsoft.com/office/drawing/2014/main" val="223972600"/>
                  </a:ext>
                </a:extLst>
              </a:tr>
            </a:tbl>
          </a:graphicData>
        </a:graphic>
      </p:graphicFrame>
      <p:sp>
        <p:nvSpPr>
          <p:cNvPr id="18" name="正方形/長方形 17"/>
          <p:cNvSpPr/>
          <p:nvPr/>
        </p:nvSpPr>
        <p:spPr>
          <a:xfrm>
            <a:off x="11221393" y="94040"/>
            <a:ext cx="836648" cy="354841"/>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別表</a:t>
            </a:r>
            <a:endParaRPr kumimoji="1" lang="ja-JP" altLang="en-US" dirty="0">
              <a:solidFill>
                <a:schemeClr val="tx1"/>
              </a:solidFill>
            </a:endParaRPr>
          </a:p>
        </p:txBody>
      </p:sp>
    </p:spTree>
    <p:extLst>
      <p:ext uri="{BB962C8B-B14F-4D97-AF65-F5344CB8AC3E}">
        <p14:creationId xmlns:p14="http://schemas.microsoft.com/office/powerpoint/2010/main" val="1019597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48800" y="6442190"/>
            <a:ext cx="2743200" cy="365125"/>
          </a:xfrm>
        </p:spPr>
        <p:txBody>
          <a:bodyPr/>
          <a:lstStyle/>
          <a:p>
            <a:fld id="{38329C25-BD09-4AEE-90D6-E5269A43C3B5}" type="slidenum">
              <a:rPr kumimoji="1" lang="ja-JP" altLang="en-US" sz="2000" smtClean="0"/>
              <a:t>7</a:t>
            </a:fld>
            <a:endParaRPr kumimoji="1" lang="ja-JP" altLang="en-US" sz="2000" dirty="0"/>
          </a:p>
        </p:txBody>
      </p:sp>
      <p:sp>
        <p:nvSpPr>
          <p:cNvPr id="5" name="テキスト ボックス 4"/>
          <p:cNvSpPr txBox="1"/>
          <p:nvPr/>
        </p:nvSpPr>
        <p:spPr>
          <a:xfrm>
            <a:off x="193339" y="125294"/>
            <a:ext cx="4172753" cy="461665"/>
          </a:xfrm>
          <a:prstGeom prst="rect">
            <a:avLst/>
          </a:prstGeom>
          <a:noFill/>
          <a:ln w="19050">
            <a:noFill/>
          </a:ln>
        </p:spPr>
        <p:txBody>
          <a:bodyPr wrap="square" rtlCol="0">
            <a:spAutoFit/>
          </a:bodyPr>
          <a:lstStyle/>
          <a:p>
            <a:pPr algn="ctr"/>
            <a:r>
              <a:rPr kumimoji="1" lang="ja-JP" altLang="en-US" sz="2400" b="1" dirty="0" smtClean="0"/>
              <a:t>●</a:t>
            </a:r>
            <a:r>
              <a:rPr kumimoji="1" lang="ja-JP" altLang="en-US" sz="2400" b="1" u="sng" dirty="0" smtClean="0"/>
              <a:t>施設</a:t>
            </a:r>
            <a:r>
              <a:rPr lang="ja-JP" altLang="en-US" sz="2400" b="1" u="sng" dirty="0" smtClean="0"/>
              <a:t>について</a:t>
            </a:r>
            <a:r>
              <a:rPr lang="ja-JP" altLang="en-US" sz="1600" b="1" u="sng" dirty="0" smtClean="0"/>
              <a:t>（</a:t>
            </a:r>
            <a:r>
              <a:rPr lang="ja-JP" altLang="en-US" sz="1600" u="sng" dirty="0"/>
              <a:t>府有</a:t>
            </a:r>
            <a:r>
              <a:rPr lang="ja-JP" altLang="en-US" sz="1600" u="sng" dirty="0" smtClean="0"/>
              <a:t>施設を含む</a:t>
            </a:r>
            <a:r>
              <a:rPr lang="ja-JP" altLang="en-US" sz="1600" b="1" u="sng" dirty="0" smtClean="0"/>
              <a:t>）</a:t>
            </a:r>
            <a:r>
              <a:rPr lang="ja-JP" altLang="en-US" sz="2400" b="1" dirty="0" smtClean="0"/>
              <a:t>　　　　</a:t>
            </a:r>
            <a:endParaRPr kumimoji="1" lang="ja-JP" altLang="en-US" sz="2400" b="1" dirty="0"/>
          </a:p>
        </p:txBody>
      </p:sp>
      <p:sp>
        <p:nvSpPr>
          <p:cNvPr id="9" name="テキスト ボックス 8"/>
          <p:cNvSpPr txBox="1"/>
          <p:nvPr/>
        </p:nvSpPr>
        <p:spPr>
          <a:xfrm>
            <a:off x="193339" y="535285"/>
            <a:ext cx="11681138"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dirty="0" smtClean="0"/>
              <a:t>施設（事業者）に対し、次の内容</a:t>
            </a:r>
            <a:r>
              <a:rPr lang="ja-JP" altLang="en-US" sz="2000" b="1" dirty="0"/>
              <a:t>を</a:t>
            </a:r>
            <a:r>
              <a:rPr lang="ja-JP" altLang="en-US" sz="2000" b="1" dirty="0" smtClean="0"/>
              <a:t>要請</a:t>
            </a:r>
            <a:r>
              <a:rPr lang="ja-JP" altLang="en-US" sz="2000" dirty="0" smtClean="0"/>
              <a:t>。</a:t>
            </a:r>
            <a:endParaRPr lang="en-US" altLang="ja-JP" sz="1600" dirty="0" smtClean="0"/>
          </a:p>
        </p:txBody>
      </p:sp>
      <p:sp>
        <p:nvSpPr>
          <p:cNvPr id="7" name="テキスト ボックス 6"/>
          <p:cNvSpPr txBox="1"/>
          <p:nvPr/>
        </p:nvSpPr>
        <p:spPr>
          <a:xfrm>
            <a:off x="193339" y="889042"/>
            <a:ext cx="12198828" cy="6001643"/>
          </a:xfrm>
          <a:prstGeom prst="rect">
            <a:avLst/>
          </a:prstGeom>
          <a:noFill/>
          <a:ln w="19050">
            <a:noFill/>
          </a:ln>
        </p:spPr>
        <p:txBody>
          <a:bodyPr wrap="square" rtlCol="0">
            <a:spAutoFit/>
          </a:bodyPr>
          <a:lstStyle/>
          <a:p>
            <a:r>
              <a:rPr lang="ja-JP" altLang="en-US" b="1" dirty="0" smtClean="0"/>
              <a:t>１</a:t>
            </a:r>
            <a:r>
              <a:rPr lang="ja-JP" altLang="en-US" b="1" dirty="0"/>
              <a:t>．</a:t>
            </a:r>
            <a:r>
              <a:rPr lang="ja-JP" altLang="en-US" b="1" dirty="0" smtClean="0"/>
              <a:t>従業員等に</a:t>
            </a:r>
            <a:r>
              <a:rPr lang="ja-JP" altLang="en-US" b="1" dirty="0"/>
              <a:t>対し</a:t>
            </a:r>
            <a:r>
              <a:rPr lang="ja-JP" altLang="en-US" b="1" dirty="0" smtClean="0"/>
              <a:t>、「５人以上」「</a:t>
            </a:r>
            <a:r>
              <a:rPr lang="ja-JP" altLang="en-US" b="1" dirty="0"/>
              <a:t>２</a:t>
            </a:r>
            <a:r>
              <a:rPr lang="ja-JP" altLang="en-US" b="1" dirty="0" smtClean="0"/>
              <a:t>時間以上」の</a:t>
            </a:r>
            <a:r>
              <a:rPr lang="ja-JP" altLang="en-US" b="1" dirty="0"/>
              <a:t>宴会・</a:t>
            </a:r>
            <a:r>
              <a:rPr lang="ja-JP" altLang="en-US" b="1" dirty="0" smtClean="0"/>
              <a:t>飲み会を</a:t>
            </a:r>
            <a:r>
              <a:rPr lang="ja-JP" altLang="en-US" b="1" dirty="0"/>
              <a:t>控えるよう求める</a:t>
            </a:r>
            <a:r>
              <a:rPr lang="ja-JP" altLang="en-US" b="1" dirty="0" smtClean="0"/>
              <a:t>こと</a:t>
            </a:r>
            <a:endParaRPr lang="en-US" altLang="ja-JP" b="1" dirty="0" smtClean="0"/>
          </a:p>
          <a:p>
            <a:endParaRPr lang="en-US" altLang="ja-JP" b="1" dirty="0"/>
          </a:p>
          <a:p>
            <a:r>
              <a:rPr lang="ja-JP" altLang="en-US" b="1" dirty="0" smtClean="0">
                <a:latin typeface="游ゴシック" panose="020B0400000000000000" pitchFamily="50" charset="-128"/>
              </a:rPr>
              <a:t>２．</a:t>
            </a:r>
            <a:endParaRPr lang="en-US" altLang="ja-JP" b="1" dirty="0" smtClean="0"/>
          </a:p>
          <a:p>
            <a:endParaRPr lang="en-US" altLang="ja-JP" b="1" dirty="0" smtClean="0"/>
          </a:p>
          <a:p>
            <a:endParaRPr lang="en-US" altLang="ja-JP" b="1" dirty="0" smtClean="0"/>
          </a:p>
          <a:p>
            <a:endParaRPr lang="en-US" altLang="ja-JP" sz="800" b="1" dirty="0" smtClean="0">
              <a:latin typeface="游ゴシック" panose="020B0400000000000000" pitchFamily="50" charset="-128"/>
            </a:endParaRPr>
          </a:p>
          <a:p>
            <a:r>
              <a:rPr lang="ja-JP" altLang="en-US" b="1" dirty="0" smtClean="0">
                <a:latin typeface="游ゴシック" panose="020B0400000000000000" pitchFamily="50" charset="-128"/>
              </a:rPr>
              <a:t>３．従業員</a:t>
            </a:r>
            <a:r>
              <a:rPr lang="ja-JP" altLang="en-US" b="1" dirty="0">
                <a:latin typeface="游ゴシック" panose="020B0400000000000000" pitchFamily="50" charset="-128"/>
              </a:rPr>
              <a:t>等</a:t>
            </a:r>
            <a:r>
              <a:rPr lang="ja-JP" altLang="en-US" b="1" dirty="0" smtClean="0">
                <a:latin typeface="游ゴシック" panose="020B0400000000000000" pitchFamily="50" charset="-128"/>
              </a:rPr>
              <a:t>に少しでも症状がある場合は、休暇を取得しやすい環境を整えるとともに検査受診を勧めること</a:t>
            </a:r>
            <a:endParaRPr lang="en-US" altLang="ja-JP" b="1" dirty="0"/>
          </a:p>
          <a:p>
            <a:r>
              <a:rPr lang="ja-JP" altLang="en-US" b="1" dirty="0"/>
              <a:t>　</a:t>
            </a:r>
            <a:r>
              <a:rPr lang="ja-JP" altLang="en-US" b="1" dirty="0" smtClean="0"/>
              <a:t>　</a:t>
            </a:r>
            <a:endParaRPr lang="en-US" altLang="ja-JP" b="1" dirty="0"/>
          </a:p>
          <a:p>
            <a:r>
              <a:rPr lang="ja-JP" altLang="en-US" b="1" dirty="0"/>
              <a:t>４</a:t>
            </a:r>
            <a:r>
              <a:rPr lang="ja-JP" altLang="en-US" b="1" dirty="0" smtClean="0"/>
              <a:t>．業種</a:t>
            </a:r>
            <a:r>
              <a:rPr lang="ja-JP" altLang="en-US" b="1" dirty="0"/>
              <a:t>別</a:t>
            </a:r>
            <a:r>
              <a:rPr lang="ja-JP" altLang="en-US" b="1" dirty="0" smtClean="0"/>
              <a:t>ガイドラインを遵守 （</a:t>
            </a:r>
            <a:r>
              <a:rPr lang="ja-JP" altLang="en-US" b="1" dirty="0"/>
              <a:t>感染防止宣言ステッカーの導入</a:t>
            </a:r>
            <a:r>
              <a:rPr lang="ja-JP" altLang="en-US" b="1" dirty="0" smtClean="0"/>
              <a:t>）すること</a:t>
            </a:r>
            <a:endParaRPr lang="en-US" altLang="ja-JP" b="1" dirty="0" smtClean="0"/>
          </a:p>
          <a:p>
            <a:endParaRPr lang="en-US" altLang="ja-JP" b="1" dirty="0" smtClean="0"/>
          </a:p>
          <a:p>
            <a:r>
              <a:rPr lang="ja-JP" altLang="en-US" b="1" dirty="0"/>
              <a:t>５</a:t>
            </a:r>
            <a:r>
              <a:rPr lang="ja-JP" altLang="en-US" b="1" dirty="0" smtClean="0"/>
              <a:t>．飲食店においては以下に留意すること</a:t>
            </a:r>
            <a:endParaRPr lang="ja-JP" altLang="en-US" b="1" dirty="0"/>
          </a:p>
          <a:p>
            <a:r>
              <a:rPr lang="ja-JP" altLang="en-US" b="1" dirty="0"/>
              <a:t>　　・パーテーションの活用</a:t>
            </a:r>
          </a:p>
          <a:p>
            <a:r>
              <a:rPr lang="ja-JP" altLang="en-US" b="1" dirty="0"/>
              <a:t>　　・会話の際は、マスク・フェイスシールドを着用（食事中のマスクの活用を含む）</a:t>
            </a:r>
          </a:p>
          <a:p>
            <a:r>
              <a:rPr lang="ja-JP" altLang="en-US" b="1" dirty="0"/>
              <a:t>　　・斜め向かいに</a:t>
            </a:r>
            <a:r>
              <a:rPr lang="ja-JP" altLang="en-US" b="1" dirty="0" smtClean="0"/>
              <a:t>座る</a:t>
            </a:r>
            <a:endParaRPr lang="en-US" altLang="ja-JP" b="1" dirty="0" smtClean="0"/>
          </a:p>
          <a:p>
            <a:r>
              <a:rPr lang="ja-JP" altLang="en-US" b="1" dirty="0"/>
              <a:t>　</a:t>
            </a:r>
            <a:r>
              <a:rPr lang="ja-JP" altLang="en-US" b="1" dirty="0" smtClean="0"/>
              <a:t>　・</a:t>
            </a:r>
            <a:r>
              <a:rPr lang="en-US" altLang="ja-JP" b="1" dirty="0" smtClean="0"/>
              <a:t>CO</a:t>
            </a:r>
            <a:r>
              <a:rPr lang="ja-JP" altLang="en-US" b="1" dirty="0" smtClean="0"/>
              <a:t>２センサー等を活用し、換気状況が適切か確認</a:t>
            </a:r>
            <a:endParaRPr lang="en-US" altLang="ja-JP" b="1" dirty="0"/>
          </a:p>
          <a:p>
            <a:endParaRPr lang="ja-JP" altLang="en-US" b="1" dirty="0"/>
          </a:p>
          <a:p>
            <a:endParaRPr lang="en-US" altLang="ja-JP" sz="800" dirty="0"/>
          </a:p>
          <a:p>
            <a:r>
              <a:rPr lang="ja-JP" altLang="en-US" dirty="0"/>
              <a:t>６</a:t>
            </a:r>
            <a:r>
              <a:rPr lang="ja-JP" altLang="en-US" dirty="0" smtClean="0"/>
              <a:t>．</a:t>
            </a:r>
            <a:r>
              <a:rPr lang="ja-JP" altLang="en-US" dirty="0"/>
              <a:t>休憩室、喫煙所、更衣室などでのマスクを外した状態での会話は控えること</a:t>
            </a:r>
            <a:endParaRPr lang="en-US" altLang="ja-JP" dirty="0"/>
          </a:p>
          <a:p>
            <a:r>
              <a:rPr lang="ja-JP" altLang="en-US" dirty="0"/>
              <a:t>　</a:t>
            </a:r>
          </a:p>
          <a:p>
            <a:pPr lvl="0">
              <a:defRPr/>
            </a:pPr>
            <a:r>
              <a:rPr lang="ja-JP" altLang="en-US" dirty="0"/>
              <a:t>７</a:t>
            </a:r>
            <a:r>
              <a:rPr lang="ja-JP" altLang="en-US" dirty="0" smtClean="0"/>
              <a:t>．業種別ガイドラインを遵守（感染防止宣言ステッカーの導入）していない、</a:t>
            </a:r>
            <a:endParaRPr lang="en-US" altLang="ja-JP" dirty="0" smtClean="0"/>
          </a:p>
          <a:p>
            <a:pPr lvl="0">
              <a:defRPr/>
            </a:pPr>
            <a:r>
              <a:rPr lang="ja-JP" altLang="en-US" dirty="0" smtClean="0"/>
              <a:t>　　接待を伴う飲食店及び酒類の提供を行う飲食店の利用を自粛すること。</a:t>
            </a:r>
            <a:endParaRPr lang="en-US" altLang="ja-JP" dirty="0" smtClean="0"/>
          </a:p>
          <a:p>
            <a:endParaRPr lang="en-US" altLang="ja-JP" sz="800" dirty="0" smtClean="0"/>
          </a:p>
          <a:p>
            <a:r>
              <a:rPr lang="ja-JP" altLang="en-US" dirty="0"/>
              <a:t>８</a:t>
            </a:r>
            <a:r>
              <a:rPr lang="ja-JP" altLang="en-US" dirty="0" smtClean="0"/>
              <a:t>．</a:t>
            </a:r>
            <a:r>
              <a:rPr lang="ja-JP" altLang="en-US" dirty="0"/>
              <a:t>国の接触確認アプリ「ＣＯＣＯＡ</a:t>
            </a:r>
            <a:r>
              <a:rPr lang="ja-JP" altLang="en-US" dirty="0" smtClean="0"/>
              <a:t>」、大阪コロナ追跡システムの導入、又は名簿作成など追跡対策をとること</a:t>
            </a:r>
            <a:endParaRPr lang="en-US" altLang="ja-JP" dirty="0" smtClean="0"/>
          </a:p>
        </p:txBody>
      </p:sp>
      <p:sp>
        <p:nvSpPr>
          <p:cNvPr id="8" name="正方形/長方形 7"/>
          <p:cNvSpPr/>
          <p:nvPr/>
        </p:nvSpPr>
        <p:spPr>
          <a:xfrm>
            <a:off x="154702" y="1435952"/>
            <a:ext cx="11998661" cy="8558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正方形/長方形 10"/>
          <p:cNvSpPr/>
          <p:nvPr/>
        </p:nvSpPr>
        <p:spPr>
          <a:xfrm>
            <a:off x="550856" y="1507008"/>
            <a:ext cx="12165612" cy="784830"/>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従業員等に対し、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キャンペーンで付与されたポイント又は既発行の食事券、</a:t>
            </a:r>
            <a:endParaRPr lang="en-US" altLang="ja-JP" b="1" dirty="0" smtClean="0">
              <a:latin typeface="游ゴシック" panose="020B0400000000000000" pitchFamily="50" charset="-128"/>
            </a:endParaRPr>
          </a:p>
          <a:p>
            <a:pPr>
              <a:lnSpc>
                <a:spcPts val="1800"/>
              </a:lnSpc>
              <a:defRPr/>
            </a:pPr>
            <a:r>
              <a:rPr lang="ja-JP" altLang="en-US" b="1" dirty="0" smtClean="0">
                <a:latin typeface="游ゴシック" panose="020B0400000000000000" pitchFamily="50" charset="-128"/>
              </a:rPr>
              <a:t>府少人数利用・飲食店応援キャンペーン事業で付与されたポイントを利用した飲食を控えるよう求めること</a:t>
            </a:r>
            <a:endParaRPr lang="en-US" altLang="ja-JP" b="1" dirty="0" smtClean="0">
              <a:latin typeface="游ゴシック" panose="020B0400000000000000" pitchFamily="50" charset="-128"/>
            </a:endParaRPr>
          </a:p>
          <a:p>
            <a:pPr>
              <a:lnSpc>
                <a:spcPts val="1800"/>
              </a:lnSpc>
              <a:defRPr/>
            </a:pPr>
            <a:r>
              <a:rPr lang="ja-JP" altLang="en-US" b="1" dirty="0">
                <a:solidFill>
                  <a:srgbClr val="FF0000"/>
                </a:solidFill>
                <a:latin typeface="游ゴシック" panose="020B0400000000000000" pitchFamily="50" charset="-128"/>
              </a:rPr>
              <a:t>（要請期間の開始は</a:t>
            </a:r>
            <a:r>
              <a:rPr lang="en-US" altLang="ja-JP" b="1" dirty="0">
                <a:solidFill>
                  <a:srgbClr val="FF0000"/>
                </a:solidFill>
                <a:latin typeface="游ゴシック" panose="020B0400000000000000" pitchFamily="50" charset="-128"/>
              </a:rPr>
              <a:t>11</a:t>
            </a:r>
            <a:r>
              <a:rPr lang="ja-JP" altLang="en-US" b="1" dirty="0">
                <a:solidFill>
                  <a:srgbClr val="FF0000"/>
                </a:solidFill>
                <a:latin typeface="游ゴシック" panose="020B0400000000000000" pitchFamily="50" charset="-128"/>
              </a:rPr>
              <a:t>月</a:t>
            </a:r>
            <a:r>
              <a:rPr lang="en-US" altLang="ja-JP" b="1" dirty="0">
                <a:solidFill>
                  <a:srgbClr val="FF0000"/>
                </a:solidFill>
                <a:latin typeface="游ゴシック" panose="020B0400000000000000" pitchFamily="50" charset="-128"/>
              </a:rPr>
              <a:t>27</a:t>
            </a:r>
            <a:r>
              <a:rPr lang="ja-JP" altLang="en-US" b="1" dirty="0">
                <a:solidFill>
                  <a:srgbClr val="FF0000"/>
                </a:solidFill>
                <a:latin typeface="游ゴシック" panose="020B0400000000000000" pitchFamily="50" charset="-128"/>
              </a:rPr>
              <a:t>日から）</a:t>
            </a:r>
            <a:endParaRPr lang="en-US" altLang="ja-JP" b="1" dirty="0">
              <a:solidFill>
                <a:srgbClr val="FF0000"/>
              </a:solidFill>
              <a:latin typeface="游ゴシック" panose="020B0400000000000000" pitchFamily="50" charset="-128"/>
            </a:endParaRPr>
          </a:p>
        </p:txBody>
      </p:sp>
    </p:spTree>
    <p:extLst>
      <p:ext uri="{BB962C8B-B14F-4D97-AF65-F5344CB8AC3E}">
        <p14:creationId xmlns:p14="http://schemas.microsoft.com/office/powerpoint/2010/main" val="194736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76096" y="6463130"/>
            <a:ext cx="2743200" cy="365125"/>
          </a:xfrm>
        </p:spPr>
        <p:txBody>
          <a:bodyPr/>
          <a:lstStyle/>
          <a:p>
            <a:fld id="{38329C25-BD09-4AEE-90D6-E5269A43C3B5}" type="slidenum">
              <a:rPr kumimoji="1" lang="ja-JP" altLang="en-US" sz="2000" smtClean="0">
                <a:solidFill>
                  <a:schemeClr val="tx1"/>
                </a:solidFill>
              </a:rPr>
              <a:t>8</a:t>
            </a:fld>
            <a:endParaRPr kumimoji="1" lang="ja-JP" altLang="en-US" sz="2000" dirty="0">
              <a:solidFill>
                <a:schemeClr val="tx1"/>
              </a:solidFill>
            </a:endParaRPr>
          </a:p>
        </p:txBody>
      </p:sp>
      <p:sp>
        <p:nvSpPr>
          <p:cNvPr id="6" name="テキスト ボックス 5"/>
          <p:cNvSpPr txBox="1"/>
          <p:nvPr/>
        </p:nvSpPr>
        <p:spPr>
          <a:xfrm>
            <a:off x="193338" y="586959"/>
            <a:ext cx="6774132" cy="461665"/>
          </a:xfrm>
          <a:prstGeom prst="rect">
            <a:avLst/>
          </a:prstGeom>
          <a:noFill/>
          <a:ln w="19050">
            <a:noFill/>
          </a:ln>
        </p:spPr>
        <p:txBody>
          <a:bodyPr wrap="square" rtlCol="0">
            <a:spAutoFit/>
          </a:bodyPr>
          <a:lstStyle/>
          <a:p>
            <a:r>
              <a:rPr lang="en-US" altLang="ja-JP" sz="2400" b="1" dirty="0" smtClean="0"/>
              <a:t>〈</a:t>
            </a:r>
            <a:r>
              <a:rPr lang="ja-JP" altLang="en-US" sz="2400" b="1" u="sng" dirty="0" smtClean="0"/>
              <a:t>高齢者施設、医療機関等へのお願い</a:t>
            </a:r>
            <a:r>
              <a:rPr kumimoji="1" lang="en-US" altLang="ja-JP" sz="2400" b="1" u="sng" dirty="0" smtClean="0"/>
              <a:t>〉</a:t>
            </a:r>
            <a:r>
              <a:rPr lang="ja-JP" altLang="en-US" sz="2400" b="1" dirty="0" smtClean="0"/>
              <a:t>　　　　</a:t>
            </a:r>
            <a:endParaRPr kumimoji="1" lang="ja-JP" altLang="en-US" sz="2400" b="1" dirty="0"/>
          </a:p>
        </p:txBody>
      </p:sp>
      <p:sp>
        <p:nvSpPr>
          <p:cNvPr id="7" name="テキスト ボックス 6"/>
          <p:cNvSpPr txBox="1"/>
          <p:nvPr/>
        </p:nvSpPr>
        <p:spPr>
          <a:xfrm>
            <a:off x="272877" y="5220945"/>
            <a:ext cx="11516308" cy="387286"/>
          </a:xfrm>
          <a:prstGeom prst="rect">
            <a:avLst/>
          </a:prstGeom>
          <a:noFill/>
          <a:ln w="19050">
            <a:noFill/>
          </a:ln>
        </p:spPr>
        <p:txBody>
          <a:bodyPr wrap="square" rtlCol="0">
            <a:spAutoFit/>
          </a:bodyPr>
          <a:lstStyle/>
          <a:p>
            <a:pPr lvl="0">
              <a:lnSpc>
                <a:spcPts val="2300"/>
              </a:lnSpc>
              <a:defRPr/>
            </a:pPr>
            <a:r>
              <a:rPr lang="ja-JP" altLang="en-US" dirty="0">
                <a:latin typeface="游ゴシック" panose="020F0502020204030204"/>
                <a:ea typeface="游ゴシック" panose="020B0400000000000000" pitchFamily="50" charset="-128"/>
              </a:rPr>
              <a:t>６</a:t>
            </a:r>
            <a:r>
              <a:rPr lang="ja-JP" altLang="en-US" dirty="0" smtClean="0">
                <a:latin typeface="游ゴシック" panose="020F0502020204030204"/>
                <a:ea typeface="游ゴシック" panose="020B0400000000000000" pitchFamily="50" charset="-128"/>
              </a:rPr>
              <a:t>．</a:t>
            </a:r>
            <a:r>
              <a:rPr kumimoji="1" lang="ja-JP" altLang="en-US" i="0"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休憩室、喫煙所、更衣室などでのマスクを外した状態での会話は控える</a:t>
            </a:r>
            <a:r>
              <a:rPr lang="ja-JP" altLang="en-US" noProof="0" dirty="0" smtClean="0">
                <a:latin typeface="游ゴシック" panose="020F0502020204030204"/>
                <a:ea typeface="游ゴシック" panose="020B0400000000000000" pitchFamily="50" charset="-128"/>
              </a:rPr>
              <a:t>こ</a:t>
            </a:r>
            <a:r>
              <a:rPr lang="ja-JP" altLang="en-US" noProof="0" dirty="0">
                <a:latin typeface="游ゴシック" panose="020F0502020204030204"/>
                <a:ea typeface="游ゴシック" panose="020B0400000000000000" pitchFamily="50" charset="-128"/>
              </a:rPr>
              <a:t>と</a:t>
            </a:r>
            <a:endParaRPr kumimoji="1" lang="en-US" altLang="ja-JP"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12" name="正方形/長方形 11"/>
          <p:cNvSpPr/>
          <p:nvPr/>
        </p:nvSpPr>
        <p:spPr>
          <a:xfrm>
            <a:off x="272877" y="5888573"/>
            <a:ext cx="12898223" cy="646331"/>
          </a:xfrm>
          <a:prstGeom prst="rect">
            <a:avLst/>
          </a:prstGeom>
        </p:spPr>
        <p:txBody>
          <a:bodyPr wrap="square">
            <a:spAutoFit/>
          </a:bodyPr>
          <a:lstStyle/>
          <a:p>
            <a:pPr lvl="0">
              <a:defRPr/>
            </a:pPr>
            <a:r>
              <a:rPr lang="ja-JP" altLang="en-US" dirty="0" smtClean="0"/>
              <a:t>７．業種</a:t>
            </a:r>
            <a:r>
              <a:rPr lang="ja-JP" altLang="en-US" dirty="0"/>
              <a:t>別ガイドラインを遵守（感染防止宣言ステッカーの導入）していない</a:t>
            </a:r>
            <a:r>
              <a:rPr lang="ja-JP" altLang="en-US" dirty="0" smtClean="0"/>
              <a:t>、</a:t>
            </a:r>
            <a:endParaRPr lang="en-US" altLang="ja-JP" dirty="0" smtClean="0"/>
          </a:p>
          <a:p>
            <a:pPr lvl="0">
              <a:defRPr/>
            </a:pPr>
            <a:r>
              <a:rPr lang="ja-JP" altLang="en-US" dirty="0"/>
              <a:t>　</a:t>
            </a:r>
            <a:r>
              <a:rPr lang="ja-JP" altLang="en-US" dirty="0" smtClean="0"/>
              <a:t>　接待</a:t>
            </a:r>
            <a:r>
              <a:rPr lang="ja-JP" altLang="en-US" dirty="0"/>
              <a:t>を伴う飲食店</a:t>
            </a:r>
            <a:r>
              <a:rPr lang="ja-JP" altLang="en-US" dirty="0" smtClean="0"/>
              <a:t>及び酒類</a:t>
            </a:r>
            <a:r>
              <a:rPr lang="ja-JP" altLang="en-US" dirty="0"/>
              <a:t>の提供を行う飲食店の利用を自粛する</a:t>
            </a:r>
            <a:r>
              <a:rPr lang="ja-JP" altLang="en-US" dirty="0" smtClean="0"/>
              <a:t>こと</a:t>
            </a:r>
            <a:endParaRPr lang="en-US" altLang="ja-JP" dirty="0"/>
          </a:p>
        </p:txBody>
      </p:sp>
      <p:sp>
        <p:nvSpPr>
          <p:cNvPr id="13" name="テキスト ボックス 12"/>
          <p:cNvSpPr txBox="1"/>
          <p:nvPr/>
        </p:nvSpPr>
        <p:spPr>
          <a:xfrm>
            <a:off x="193338" y="125294"/>
            <a:ext cx="9079451" cy="461665"/>
          </a:xfrm>
          <a:prstGeom prst="rect">
            <a:avLst/>
          </a:prstGeom>
          <a:noFill/>
          <a:ln w="19050">
            <a:noFill/>
          </a:ln>
        </p:spPr>
        <p:txBody>
          <a:bodyPr wrap="square" rtlCol="0">
            <a:spAutoFit/>
          </a:bodyPr>
          <a:lstStyle/>
          <a:p>
            <a:r>
              <a:rPr kumimoji="1" lang="ja-JP" altLang="en-US" sz="2400" b="1" dirty="0" smtClean="0"/>
              <a:t>●</a:t>
            </a:r>
            <a:r>
              <a:rPr kumimoji="1" lang="ja-JP" altLang="en-US" sz="2400" b="1" u="sng" dirty="0" smtClean="0"/>
              <a:t>上記要請を踏まえ、各団体等に特にお願いしたいこと</a:t>
            </a:r>
            <a:r>
              <a:rPr lang="ja-JP" altLang="en-US" sz="2400" b="1" dirty="0" smtClean="0"/>
              <a:t>　　　　</a:t>
            </a:r>
            <a:endParaRPr kumimoji="1" lang="ja-JP" altLang="en-US" sz="2400" b="1" dirty="0"/>
          </a:p>
        </p:txBody>
      </p:sp>
      <p:sp>
        <p:nvSpPr>
          <p:cNvPr id="15" name="テキスト ボックス 14"/>
          <p:cNvSpPr txBox="1"/>
          <p:nvPr/>
        </p:nvSpPr>
        <p:spPr>
          <a:xfrm>
            <a:off x="272877" y="4557418"/>
            <a:ext cx="11516308" cy="387286"/>
          </a:xfrm>
          <a:prstGeom prst="rect">
            <a:avLst/>
          </a:prstGeom>
          <a:noFill/>
          <a:ln w="19050">
            <a:noFill/>
          </a:ln>
        </p:spPr>
        <p:txBody>
          <a:bodyPr wrap="square" rtlCol="0">
            <a:spAutoFit/>
          </a:bodyPr>
          <a:lstStyle/>
          <a:p>
            <a:pPr lvl="0">
              <a:lnSpc>
                <a:spcPts val="2300"/>
              </a:lnSpc>
              <a:defRPr/>
            </a:pPr>
            <a:r>
              <a:rPr lang="ja-JP" altLang="en-US" dirty="0">
                <a:latin typeface="游ゴシック" panose="020F0502020204030204"/>
                <a:ea typeface="游ゴシック" panose="020B0400000000000000" pitchFamily="50" charset="-128"/>
              </a:rPr>
              <a:t>５</a:t>
            </a:r>
            <a:r>
              <a:rPr lang="ja-JP" altLang="en-US" dirty="0" smtClean="0">
                <a:latin typeface="游ゴシック" panose="020F0502020204030204"/>
                <a:ea typeface="游ゴシック" panose="020B0400000000000000" pitchFamily="50" charset="-128"/>
              </a:rPr>
              <a:t>．寒い環境においても、適度な保湿、適切な換気（</a:t>
            </a:r>
            <a:r>
              <a:rPr lang="en-US" altLang="ja-JP" dirty="0" smtClean="0">
                <a:latin typeface="游ゴシック" panose="020F0502020204030204"/>
                <a:ea typeface="游ゴシック" panose="020B0400000000000000" pitchFamily="50" charset="-128"/>
              </a:rPr>
              <a:t>CO</a:t>
            </a:r>
            <a:r>
              <a:rPr lang="ja-JP" altLang="en-US" dirty="0" smtClean="0">
                <a:latin typeface="游ゴシック" panose="020F0502020204030204"/>
                <a:ea typeface="游ゴシック" panose="020B0400000000000000" pitchFamily="50" charset="-128"/>
              </a:rPr>
              <a:t>２センサーの活用による確認等）を実施すること</a:t>
            </a:r>
            <a:endParaRPr kumimoji="1" lang="en-US" altLang="ja-JP" i="0" strike="noStrike" kern="1200" cap="none" spc="0" normalizeH="0" baseline="0" noProof="0" dirty="0" smtClean="0">
              <a:ln>
                <a:noFill/>
              </a:ln>
              <a:effectLst/>
              <a:uLnTx/>
              <a:uFillTx/>
              <a:latin typeface="游ゴシック" panose="020F0502020204030204"/>
              <a:ea typeface="游ゴシック" panose="020B0400000000000000" pitchFamily="50" charset="-128"/>
            </a:endParaRPr>
          </a:p>
        </p:txBody>
      </p:sp>
      <p:sp>
        <p:nvSpPr>
          <p:cNvPr id="17" name="正方形/長方形 16"/>
          <p:cNvSpPr/>
          <p:nvPr/>
        </p:nvSpPr>
        <p:spPr>
          <a:xfrm>
            <a:off x="193338" y="1992493"/>
            <a:ext cx="11833990" cy="86821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p:cNvSpPr/>
          <p:nvPr/>
        </p:nvSpPr>
        <p:spPr>
          <a:xfrm>
            <a:off x="272877" y="1161516"/>
            <a:ext cx="11973716" cy="3693319"/>
          </a:xfrm>
          <a:prstGeom prst="rect">
            <a:avLst/>
          </a:prstGeom>
        </p:spPr>
        <p:txBody>
          <a:bodyPr wrap="square">
            <a:spAutoFit/>
          </a:bodyPr>
          <a:lstStyle/>
          <a:p>
            <a:r>
              <a:rPr lang="ja-JP" altLang="en-US" b="1" dirty="0" smtClean="0"/>
              <a:t>１．</a:t>
            </a:r>
            <a:r>
              <a:rPr lang="ja-JP" altLang="en-US" b="1" dirty="0"/>
              <a:t>職員、施設と関わりのある業務の従業員に</a:t>
            </a:r>
            <a:r>
              <a:rPr lang="ja-JP" altLang="en-US" b="1" dirty="0" smtClean="0"/>
              <a:t>対し、</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５人以上</a:t>
            </a:r>
            <a:r>
              <a:rPr lang="ja-JP" altLang="en-US" b="1" dirty="0" smtClean="0">
                <a:latin typeface="游ゴシック" panose="020B0400000000000000" pitchFamily="50" charset="-128"/>
              </a:rPr>
              <a:t>」「</a:t>
            </a:r>
            <a:r>
              <a:rPr lang="ja-JP" altLang="en-US" b="1" dirty="0">
                <a:latin typeface="游ゴシック" panose="020B0400000000000000" pitchFamily="50" charset="-128"/>
              </a:rPr>
              <a:t>２</a:t>
            </a:r>
            <a:r>
              <a:rPr lang="ja-JP" altLang="en-US" b="1" dirty="0" smtClean="0">
                <a:latin typeface="游ゴシック" panose="020B0400000000000000" pitchFamily="50" charset="-128"/>
              </a:rPr>
              <a:t>時間</a:t>
            </a:r>
            <a:r>
              <a:rPr lang="ja-JP" altLang="en-US" b="1" dirty="0">
                <a:latin typeface="游ゴシック" panose="020B0400000000000000" pitchFamily="50" charset="-128"/>
              </a:rPr>
              <a:t>以上」の宴会・飲み会は</a:t>
            </a:r>
            <a:endParaRPr lang="en-US" altLang="ja-JP" b="1" dirty="0">
              <a:latin typeface="游ゴシック" panose="020B0400000000000000" pitchFamily="50" charset="-128"/>
            </a:endParaRPr>
          </a:p>
          <a:p>
            <a:r>
              <a:rPr lang="ja-JP" altLang="en-US" b="1" dirty="0">
                <a:latin typeface="游ゴシック" panose="020B0400000000000000" pitchFamily="50" charset="-128"/>
              </a:rPr>
              <a:t>　　控えるよう求める</a:t>
            </a:r>
            <a:r>
              <a:rPr lang="ja-JP" altLang="en-US" b="1" dirty="0" smtClean="0">
                <a:latin typeface="游ゴシック" panose="020B0400000000000000" pitchFamily="50" charset="-128"/>
              </a:rPr>
              <a:t>こと</a:t>
            </a:r>
            <a:endParaRPr lang="en-US" altLang="ja-JP" b="1" dirty="0" smtClean="0">
              <a:latin typeface="游ゴシック" panose="020B0400000000000000" pitchFamily="50" charset="-128"/>
            </a:endParaRPr>
          </a:p>
          <a:p>
            <a:endParaRPr lang="en-US" altLang="ja-JP" b="1" dirty="0">
              <a:latin typeface="游ゴシック" panose="020B0400000000000000" pitchFamily="50" charset="-128"/>
            </a:endParaRPr>
          </a:p>
          <a:p>
            <a:r>
              <a:rPr lang="ja-JP" altLang="en-US" b="1" dirty="0" smtClean="0">
                <a:latin typeface="游ゴシック" panose="020B0400000000000000" pitchFamily="50" charset="-128"/>
              </a:rPr>
              <a:t>２．</a:t>
            </a:r>
            <a:endParaRPr lang="en-US" altLang="ja-JP" b="1" dirty="0">
              <a:latin typeface="游ゴシック" panose="020B0400000000000000" pitchFamily="50" charset="-128"/>
            </a:endParaRPr>
          </a:p>
          <a:p>
            <a:endParaRPr lang="en-US" altLang="ja-JP" b="1" dirty="0"/>
          </a:p>
          <a:p>
            <a:endParaRPr lang="en-US" altLang="ja-JP" b="1" dirty="0" smtClean="0"/>
          </a:p>
          <a:p>
            <a:endParaRPr lang="en-US" altLang="ja-JP" b="1" dirty="0" smtClean="0">
              <a:latin typeface="游ゴシック" panose="020B0400000000000000" pitchFamily="50" charset="-128"/>
            </a:endParaRPr>
          </a:p>
          <a:p>
            <a:r>
              <a:rPr lang="ja-JP" altLang="en-US" b="1" dirty="0" smtClean="0">
                <a:latin typeface="游ゴシック" panose="020B0400000000000000" pitchFamily="50" charset="-128"/>
              </a:rPr>
              <a:t>３．</a:t>
            </a:r>
            <a:r>
              <a:rPr lang="ja-JP" altLang="en-US" b="1" dirty="0">
                <a:latin typeface="游ゴシック" panose="020B0400000000000000" pitchFamily="50" charset="-128"/>
              </a:rPr>
              <a:t>職員に少しでも症状がある場合は、休暇を取得しやすい環境を整えるとともに</a:t>
            </a:r>
            <a:r>
              <a:rPr lang="ja-JP" altLang="en-US" b="1" dirty="0" smtClean="0">
                <a:latin typeface="游ゴシック" panose="020B0400000000000000" pitchFamily="50" charset="-128"/>
              </a:rPr>
              <a:t>検査を受診させること</a:t>
            </a:r>
            <a:endParaRPr lang="en-US" altLang="ja-JP" b="1" dirty="0"/>
          </a:p>
          <a:p>
            <a:endParaRPr lang="en-US" altLang="ja-JP" b="1" dirty="0"/>
          </a:p>
          <a:p>
            <a:r>
              <a:rPr lang="ja-JP" altLang="en-US" b="1" dirty="0"/>
              <a:t>４</a:t>
            </a:r>
            <a:r>
              <a:rPr lang="ja-JP" altLang="en-US" b="1" dirty="0" smtClean="0"/>
              <a:t>．職員</a:t>
            </a:r>
            <a:r>
              <a:rPr lang="ja-JP" altLang="en-US" b="1" dirty="0"/>
              <a:t>、施設と関わりのある業務の従業員、入所者・入院患者、外部から訪問される方に対し</a:t>
            </a:r>
            <a:r>
              <a:rPr lang="ja-JP" altLang="en-US" b="1" dirty="0" smtClean="0"/>
              <a:t>、徹底した</a:t>
            </a:r>
            <a:endParaRPr lang="en-US" altLang="ja-JP" b="1" dirty="0" smtClean="0"/>
          </a:p>
          <a:p>
            <a:r>
              <a:rPr lang="ja-JP" altLang="en-US" b="1" dirty="0"/>
              <a:t>　</a:t>
            </a:r>
            <a:r>
              <a:rPr lang="ja-JP" altLang="en-US" b="1" dirty="0" smtClean="0"/>
              <a:t>　感染</a:t>
            </a:r>
            <a:r>
              <a:rPr lang="ja-JP" altLang="en-US" b="1" dirty="0"/>
              <a:t>防止対策（マスクの着用、手指消毒等）を求める</a:t>
            </a:r>
            <a:r>
              <a:rPr lang="ja-JP" altLang="en-US" b="1" dirty="0" smtClean="0"/>
              <a:t>こと</a:t>
            </a:r>
            <a:endParaRPr lang="en-US" altLang="ja-JP" b="1" dirty="0" smtClean="0"/>
          </a:p>
          <a:p>
            <a:endParaRPr lang="en-US" altLang="ja-JP" b="1" dirty="0"/>
          </a:p>
          <a:p>
            <a:endParaRPr lang="en-US" altLang="ja-JP" b="1" dirty="0">
              <a:latin typeface="游ゴシック" panose="020B0400000000000000" pitchFamily="50" charset="-128"/>
            </a:endParaRPr>
          </a:p>
        </p:txBody>
      </p:sp>
      <p:sp>
        <p:nvSpPr>
          <p:cNvPr id="11" name="正方形/長方形 10"/>
          <p:cNvSpPr/>
          <p:nvPr/>
        </p:nvSpPr>
        <p:spPr>
          <a:xfrm>
            <a:off x="639182" y="2075881"/>
            <a:ext cx="12165612" cy="784830"/>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職員、施設と関わりのある業務の従業員に対し、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a:t>
            </a:r>
            <a:endParaRPr lang="en-US" altLang="ja-JP" b="1" dirty="0" smtClean="0">
              <a:latin typeface="游ゴシック" panose="020B0400000000000000" pitchFamily="50" charset="-128"/>
            </a:endParaRPr>
          </a:p>
          <a:p>
            <a:pPr>
              <a:lnSpc>
                <a:spcPts val="1800"/>
              </a:lnSpc>
              <a:defRPr/>
            </a:pPr>
            <a:r>
              <a:rPr lang="ja-JP" altLang="en-US" b="1" spc="-120" dirty="0" smtClean="0">
                <a:latin typeface="游ゴシック" panose="020B0400000000000000" pitchFamily="50" charset="-128"/>
              </a:rPr>
              <a:t>食事券、府少人数利用・飲食店応援キャンペーン事業で付与されたポイントを利用した飲食を控えるよう求めること</a:t>
            </a:r>
            <a:endParaRPr lang="en-US" altLang="ja-JP" b="1" spc="-120" dirty="0" smtClean="0">
              <a:latin typeface="游ゴシック" panose="020B0400000000000000" pitchFamily="50" charset="-128"/>
            </a:endParaRPr>
          </a:p>
          <a:p>
            <a:pPr>
              <a:lnSpc>
                <a:spcPts val="1800"/>
              </a:lnSpc>
              <a:defRPr/>
            </a:pPr>
            <a:r>
              <a:rPr lang="ja-JP" altLang="en-US" b="1" dirty="0">
                <a:solidFill>
                  <a:srgbClr val="FF0000"/>
                </a:solidFill>
                <a:latin typeface="游ゴシック" panose="020B0400000000000000" pitchFamily="50" charset="-128"/>
              </a:rPr>
              <a:t>（要請期間の開始は</a:t>
            </a:r>
            <a:r>
              <a:rPr lang="en-US" altLang="ja-JP" b="1" dirty="0">
                <a:solidFill>
                  <a:srgbClr val="FF0000"/>
                </a:solidFill>
                <a:latin typeface="游ゴシック" panose="020B0400000000000000" pitchFamily="50" charset="-128"/>
              </a:rPr>
              <a:t>11</a:t>
            </a:r>
            <a:r>
              <a:rPr lang="ja-JP" altLang="en-US" b="1" dirty="0">
                <a:solidFill>
                  <a:srgbClr val="FF0000"/>
                </a:solidFill>
                <a:latin typeface="游ゴシック" panose="020B0400000000000000" pitchFamily="50" charset="-128"/>
              </a:rPr>
              <a:t>月</a:t>
            </a:r>
            <a:r>
              <a:rPr lang="en-US" altLang="ja-JP" b="1" dirty="0">
                <a:solidFill>
                  <a:srgbClr val="FF0000"/>
                </a:solidFill>
                <a:latin typeface="游ゴシック" panose="020B0400000000000000" pitchFamily="50" charset="-128"/>
              </a:rPr>
              <a:t>27</a:t>
            </a:r>
            <a:r>
              <a:rPr lang="ja-JP" altLang="en-US" b="1" dirty="0">
                <a:solidFill>
                  <a:srgbClr val="FF0000"/>
                </a:solidFill>
                <a:latin typeface="游ゴシック" panose="020B0400000000000000" pitchFamily="50" charset="-128"/>
              </a:rPr>
              <a:t>日から）</a:t>
            </a:r>
            <a:endParaRPr lang="en-US" altLang="ja-JP" b="1" spc="-120" dirty="0">
              <a:solidFill>
                <a:srgbClr val="FF0000"/>
              </a:solidFill>
              <a:latin typeface="游ゴシック" panose="020B0400000000000000" pitchFamily="50" charset="-128"/>
            </a:endParaRPr>
          </a:p>
        </p:txBody>
      </p:sp>
    </p:spTree>
    <p:extLst>
      <p:ext uri="{BB962C8B-B14F-4D97-AF65-F5344CB8AC3E}">
        <p14:creationId xmlns:p14="http://schemas.microsoft.com/office/powerpoint/2010/main" val="541478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76096" y="646313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29C25-BD09-4AEE-90D6-E5269A43C3B5}" type="slidenum">
              <a:rPr kumimoji="1" lang="ja-JP" altLang="en-US" sz="2000" b="0" i="0" u="none" strike="noStrike" kern="1200" cap="none" spc="0" normalizeH="0" baseline="0" noProof="0" smtClean="0">
                <a:ln>
                  <a:noFill/>
                </a:ln>
                <a:solidFill>
                  <a:schemeClr val="tx1"/>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dirty="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10" name="テキスト ボックス 9"/>
          <p:cNvSpPr txBox="1"/>
          <p:nvPr/>
        </p:nvSpPr>
        <p:spPr>
          <a:xfrm>
            <a:off x="377122" y="1135262"/>
            <a:ext cx="11679024" cy="387286"/>
          </a:xfrm>
          <a:prstGeom prst="rect">
            <a:avLst/>
          </a:prstGeom>
          <a:noFill/>
          <a:ln w="19050">
            <a:noFill/>
          </a:ln>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１．従業員等に対し、「</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５人以上</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lang="ja-JP" altLang="en-US" b="1" dirty="0">
                <a:latin typeface="游ゴシック" panose="020F0502020204030204"/>
                <a:ea typeface="游ゴシック" panose="020B0400000000000000" pitchFamily="50" charset="-128"/>
              </a:rPr>
              <a:t>２</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時間</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以上」の宴会・飲み会を控えるよう求める</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こと　</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endParaRPr kumimoji="1" lang="en-US" altLang="ja-JP"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6" name="テキスト ボックス 5"/>
          <p:cNvSpPr txBox="1"/>
          <p:nvPr/>
        </p:nvSpPr>
        <p:spPr>
          <a:xfrm>
            <a:off x="193339" y="473784"/>
            <a:ext cx="4172753" cy="461665"/>
          </a:xfrm>
          <a:prstGeom prst="rect">
            <a:avLst/>
          </a:prstGeom>
          <a:no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a:t>
            </a:r>
            <a:r>
              <a:rPr kumimoji="1" lang="ja-JP" altLang="en-US"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経済界へのお願い</a:t>
            </a:r>
            <a:r>
              <a:rPr kumimoji="1" lang="en-US" altLang="ja-JP" sz="2400" b="1" i="0" u="sng"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a:t>
            </a:r>
            <a:endParaRPr kumimoji="1" lang="ja-JP" altLang="en-US" sz="24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7" name="テキスト ボックス 6"/>
          <p:cNvSpPr txBox="1"/>
          <p:nvPr/>
        </p:nvSpPr>
        <p:spPr>
          <a:xfrm>
            <a:off x="377122" y="4345959"/>
            <a:ext cx="11516308" cy="387286"/>
          </a:xfrm>
          <a:prstGeom prst="rect">
            <a:avLst/>
          </a:prstGeom>
          <a:noFill/>
          <a:ln w="19050">
            <a:noFill/>
          </a:ln>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６</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休憩室、喫煙所、更衣室などでのマスクを外した状態での会話は控えること</a:t>
            </a:r>
            <a:endPar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8" name="テキスト ボックス 7"/>
          <p:cNvSpPr txBox="1"/>
          <p:nvPr/>
        </p:nvSpPr>
        <p:spPr>
          <a:xfrm>
            <a:off x="377122" y="6398557"/>
            <a:ext cx="11142172" cy="387286"/>
          </a:xfrm>
          <a:prstGeom prst="rect">
            <a:avLst/>
          </a:prstGeom>
          <a:noFill/>
          <a:ln w="28575">
            <a:noFill/>
          </a:ln>
        </p:spPr>
        <p:txBody>
          <a:bodyPr wrap="square" rtlCol="0" anchor="ctr">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９</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従業員</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の年末年始における</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休暇を分散すること</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endPar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4" name="正方形/長方形 3"/>
          <p:cNvSpPr/>
          <p:nvPr/>
        </p:nvSpPr>
        <p:spPr>
          <a:xfrm>
            <a:off x="377122" y="5765983"/>
            <a:ext cx="503214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８</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業種別ガイドラインの遵守を徹底すること</a:t>
            </a:r>
            <a:endPar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5" name="正方形/長方形 4"/>
          <p:cNvSpPr/>
          <p:nvPr/>
        </p:nvSpPr>
        <p:spPr>
          <a:xfrm>
            <a:off x="377122" y="3070006"/>
            <a:ext cx="1340180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latin typeface="游ゴシック" panose="020F0502020204030204"/>
                <a:ea typeface="游ゴシック" panose="020B0400000000000000" pitchFamily="50" charset="-128"/>
              </a:rPr>
              <a:t>４</a:t>
            </a:r>
            <a:r>
              <a:rPr kumimoji="1" lang="ja-JP" altLang="en-US" sz="1800" b="1"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テレワークを推進すること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出勤が必要となる職場でも、ローテーション勤務、時差通勤、自転車通勤などの取り組みを推進すること</a:t>
            </a:r>
          </a:p>
        </p:txBody>
      </p:sp>
      <p:sp>
        <p:nvSpPr>
          <p:cNvPr id="11" name="正方形/長方形 10"/>
          <p:cNvSpPr/>
          <p:nvPr/>
        </p:nvSpPr>
        <p:spPr>
          <a:xfrm>
            <a:off x="377122" y="2513584"/>
            <a:ext cx="1325603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dirty="0">
                <a:latin typeface="游ゴシック" panose="020F0502020204030204"/>
                <a:ea typeface="游ゴシック" panose="020B0400000000000000" pitchFamily="50" charset="-128"/>
              </a:rPr>
              <a:t>３</a:t>
            </a:r>
            <a:r>
              <a:rPr kumimoji="1" lang="ja-JP" altLang="en-US" sz="1800" b="1"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従業員等に少し</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でも症状</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が有る場合は、休暇を取得しやすい環境を整えるとともに検査受診</a:t>
            </a:r>
            <a:r>
              <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を</a:t>
            </a:r>
            <a:r>
              <a:rPr kumimoji="1" lang="ja-JP" altLang="en-US" sz="1800" b="1"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勧めること</a:t>
            </a:r>
            <a:endParaRPr kumimoji="1" lang="ja-JP" altLang="en-US" sz="1800" b="1"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2" name="正方形/長方形 11"/>
          <p:cNvSpPr/>
          <p:nvPr/>
        </p:nvSpPr>
        <p:spPr>
          <a:xfrm>
            <a:off x="377122" y="4954261"/>
            <a:ext cx="1289822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７</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業種</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別ガイドラインを遵守（感染防止宣言ステッカーの導入）していない、接待を伴う飲食店及び</a:t>
            </a:r>
            <a:endPar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　酒類</a:t>
            </a:r>
            <a:r>
              <a:rPr kumimoji="1" lang="ja-JP" altLang="en-US"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rPr>
              <a:t>の提供を行う飲食店の利用を自粛すること</a:t>
            </a:r>
            <a:endParaRPr kumimoji="1" lang="en-US" altLang="ja-JP" sz="1800" b="0" i="0" u="none" strike="noStrike" kern="1200" cap="none" spc="0" normalizeH="0" baseline="0" noProof="0" dirty="0">
              <a:ln>
                <a:noFill/>
              </a:ln>
              <a:effectLst/>
              <a:uLnTx/>
              <a:uFillTx/>
              <a:latin typeface="游ゴシック" panose="020F0502020204030204"/>
              <a:ea typeface="游ゴシック" panose="020B0400000000000000" pitchFamily="50" charset="-128"/>
              <a:cs typeface="+mn-cs"/>
            </a:endParaRPr>
          </a:p>
        </p:txBody>
      </p:sp>
      <p:sp>
        <p:nvSpPr>
          <p:cNvPr id="15" name="テキスト ボックス 14"/>
          <p:cNvSpPr txBox="1"/>
          <p:nvPr/>
        </p:nvSpPr>
        <p:spPr>
          <a:xfrm>
            <a:off x="377122" y="3769010"/>
            <a:ext cx="11516308" cy="387286"/>
          </a:xfrm>
          <a:prstGeom prst="rect">
            <a:avLst/>
          </a:prstGeom>
          <a:noFill/>
          <a:ln w="19050">
            <a:noFill/>
          </a:ln>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latin typeface="游ゴシック" panose="020F0502020204030204"/>
                <a:ea typeface="游ゴシック" panose="020B0400000000000000" pitchFamily="50" charset="-128"/>
              </a:rPr>
              <a:t>５</a:t>
            </a:r>
            <a:r>
              <a:rPr kumimoji="1" lang="ja-JP" altLang="en-US" sz="1800" b="0" i="0" u="none" strike="noStrike" kern="1200" cap="none" spc="0" normalizeH="0" baseline="0" noProof="0" dirty="0" err="1" smtClean="0">
                <a:ln>
                  <a:noFill/>
                </a:ln>
                <a:effectLst/>
                <a:uLnTx/>
                <a:uFillTx/>
                <a:latin typeface="游ゴシック" panose="020F0502020204030204"/>
                <a:ea typeface="游ゴシック" panose="020B0400000000000000" pitchFamily="50" charset="-128"/>
                <a:cs typeface="+mn-cs"/>
              </a:rPr>
              <a:t>．</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寒い環境においても、適度な保湿、適切な換気（</a:t>
            </a:r>
            <a:r>
              <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CO</a:t>
            </a:r>
            <a:r>
              <a:rPr kumimoji="1" lang="ja-JP" altLang="en-US"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rPr>
              <a:t>２センサーの活用による確認等）を実施すること</a:t>
            </a:r>
            <a:endParaRPr kumimoji="1" lang="en-US" altLang="ja-JP" sz="1800" b="0" i="0" u="none" strike="noStrike" kern="1200" cap="none" spc="0" normalizeH="0" baseline="0" noProof="0" dirty="0" smtClean="0">
              <a:ln>
                <a:noFill/>
              </a:ln>
              <a:effectLst/>
              <a:uLnTx/>
              <a:uFillTx/>
              <a:latin typeface="游ゴシック" panose="020F0502020204030204"/>
              <a:ea typeface="游ゴシック" panose="020B0400000000000000" pitchFamily="50" charset="-128"/>
              <a:cs typeface="+mn-cs"/>
            </a:endParaRPr>
          </a:p>
        </p:txBody>
      </p:sp>
      <p:sp>
        <p:nvSpPr>
          <p:cNvPr id="17" name="正方形/長方形 16"/>
          <p:cNvSpPr/>
          <p:nvPr/>
        </p:nvSpPr>
        <p:spPr>
          <a:xfrm>
            <a:off x="135945" y="1687939"/>
            <a:ext cx="11998661" cy="8256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游ゴシック" panose="020F0502020204030204"/>
              <a:ea typeface="游ゴシック" panose="020B0400000000000000" pitchFamily="50" charset="-128"/>
              <a:cs typeface="+mn-cs"/>
            </a:endParaRPr>
          </a:p>
        </p:txBody>
      </p:sp>
      <p:sp>
        <p:nvSpPr>
          <p:cNvPr id="3" name="正方形/長方形 2"/>
          <p:cNvSpPr/>
          <p:nvPr/>
        </p:nvSpPr>
        <p:spPr>
          <a:xfrm>
            <a:off x="377121" y="1725451"/>
            <a:ext cx="12179779" cy="329770"/>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２．</a:t>
            </a:r>
            <a:endParaRPr lang="en-US" altLang="ja-JP" b="1" dirty="0" smtClean="0">
              <a:latin typeface="游ゴシック" panose="020B0400000000000000" pitchFamily="50" charset="-128"/>
            </a:endParaRPr>
          </a:p>
        </p:txBody>
      </p:sp>
      <p:sp>
        <p:nvSpPr>
          <p:cNvPr id="16" name="正方形/長方形 15"/>
          <p:cNvSpPr/>
          <p:nvPr/>
        </p:nvSpPr>
        <p:spPr>
          <a:xfrm>
            <a:off x="743427" y="1728754"/>
            <a:ext cx="12165612" cy="784830"/>
          </a:xfrm>
          <a:prstGeom prst="rect">
            <a:avLst/>
          </a:prstGeom>
        </p:spPr>
        <p:txBody>
          <a:bodyPr wrap="square">
            <a:spAutoFit/>
          </a:bodyPr>
          <a:lstStyle/>
          <a:p>
            <a:pPr>
              <a:lnSpc>
                <a:spcPts val="1800"/>
              </a:lnSpc>
              <a:defRPr/>
            </a:pPr>
            <a:r>
              <a:rPr lang="ja-JP" altLang="en-US" b="1" dirty="0" smtClean="0">
                <a:latin typeface="游ゴシック" panose="020B0400000000000000" pitchFamily="50" charset="-128"/>
              </a:rPr>
              <a:t>従業員等に対し、</a:t>
            </a:r>
            <a:r>
              <a:rPr lang="en-US" altLang="ja-JP" b="1" dirty="0" err="1" smtClean="0">
                <a:latin typeface="游ゴシック" panose="020B0400000000000000" pitchFamily="50" charset="-128"/>
              </a:rPr>
              <a:t>GoToEat</a:t>
            </a:r>
            <a:r>
              <a:rPr lang="ja-JP" altLang="en-US" b="1" dirty="0" smtClean="0">
                <a:latin typeface="游ゴシック" panose="020B0400000000000000" pitchFamily="50" charset="-128"/>
              </a:rPr>
              <a:t>キャンペーンで付与されたポイント又は既発行の食事券、</a:t>
            </a:r>
            <a:endParaRPr lang="en-US" altLang="ja-JP" b="1" dirty="0" smtClean="0">
              <a:latin typeface="游ゴシック" panose="020B0400000000000000" pitchFamily="50" charset="-128"/>
            </a:endParaRPr>
          </a:p>
          <a:p>
            <a:pPr>
              <a:lnSpc>
                <a:spcPts val="1800"/>
              </a:lnSpc>
              <a:defRPr/>
            </a:pPr>
            <a:r>
              <a:rPr lang="ja-JP" altLang="en-US" b="1" dirty="0" smtClean="0">
                <a:latin typeface="游ゴシック" panose="020B0400000000000000" pitchFamily="50" charset="-128"/>
              </a:rPr>
              <a:t>府少人数利用・飲食店応援キャンペーン事業で付与されたポイントを利用した飲食を控えるよう求めること</a:t>
            </a:r>
            <a:endParaRPr lang="en-US" altLang="ja-JP" b="1" dirty="0" smtClean="0">
              <a:latin typeface="游ゴシック" panose="020B0400000000000000" pitchFamily="50" charset="-128"/>
            </a:endParaRPr>
          </a:p>
          <a:p>
            <a:pPr>
              <a:lnSpc>
                <a:spcPts val="1800"/>
              </a:lnSpc>
              <a:defRPr/>
            </a:pPr>
            <a:r>
              <a:rPr lang="ja-JP" altLang="en-US" b="1" dirty="0">
                <a:solidFill>
                  <a:srgbClr val="FF0000"/>
                </a:solidFill>
                <a:latin typeface="游ゴシック" panose="020B0400000000000000" pitchFamily="50" charset="-128"/>
              </a:rPr>
              <a:t>（要請期間の開始は</a:t>
            </a:r>
            <a:r>
              <a:rPr lang="en-US" altLang="ja-JP" b="1" dirty="0">
                <a:solidFill>
                  <a:srgbClr val="FF0000"/>
                </a:solidFill>
                <a:latin typeface="游ゴシック" panose="020B0400000000000000" pitchFamily="50" charset="-128"/>
              </a:rPr>
              <a:t>11</a:t>
            </a:r>
            <a:r>
              <a:rPr lang="ja-JP" altLang="en-US" b="1" dirty="0">
                <a:solidFill>
                  <a:srgbClr val="FF0000"/>
                </a:solidFill>
                <a:latin typeface="游ゴシック" panose="020B0400000000000000" pitchFamily="50" charset="-128"/>
              </a:rPr>
              <a:t>月</a:t>
            </a:r>
            <a:r>
              <a:rPr lang="en-US" altLang="ja-JP" b="1" dirty="0">
                <a:solidFill>
                  <a:srgbClr val="FF0000"/>
                </a:solidFill>
                <a:latin typeface="游ゴシック" panose="020B0400000000000000" pitchFamily="50" charset="-128"/>
              </a:rPr>
              <a:t>27</a:t>
            </a:r>
            <a:r>
              <a:rPr lang="ja-JP" altLang="en-US" b="1" dirty="0">
                <a:solidFill>
                  <a:srgbClr val="FF0000"/>
                </a:solidFill>
                <a:latin typeface="游ゴシック" panose="020B0400000000000000" pitchFamily="50" charset="-128"/>
              </a:rPr>
              <a:t>日から）</a:t>
            </a:r>
            <a:endParaRPr lang="en-US" altLang="ja-JP" b="1" dirty="0">
              <a:solidFill>
                <a:srgbClr val="FF0000"/>
              </a:solidFill>
              <a:latin typeface="游ゴシック" panose="020B0400000000000000" pitchFamily="50" charset="-128"/>
            </a:endParaRPr>
          </a:p>
        </p:txBody>
      </p:sp>
    </p:spTree>
    <p:extLst>
      <p:ext uri="{BB962C8B-B14F-4D97-AF65-F5344CB8AC3E}">
        <p14:creationId xmlns:p14="http://schemas.microsoft.com/office/powerpoint/2010/main" val="3165809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4913</TotalTime>
  <Words>3047</Words>
  <Application>Microsoft Office PowerPoint</Application>
  <PresentationFormat>ワイド画面</PresentationFormat>
  <Paragraphs>371</Paragraphs>
  <Slides>11</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Meiryo UI</vt:lpstr>
      <vt:lpstr>UD デジタル 教科書体 NP-B</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上野　和樹</dc:creator>
  <cp:lastModifiedBy>田中　淳也</cp:lastModifiedBy>
  <cp:revision>137</cp:revision>
  <cp:lastPrinted>2020-11-24T07:19:44Z</cp:lastPrinted>
  <dcterms:created xsi:type="dcterms:W3CDTF">2020-05-20T11:17:35Z</dcterms:created>
  <dcterms:modified xsi:type="dcterms:W3CDTF">2020-11-24T09:50:38Z</dcterms:modified>
</cp:coreProperties>
</file>