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6" r:id="rId2"/>
    <p:sldId id="257" r:id="rId3"/>
    <p:sldId id="261" r:id="rId4"/>
    <p:sldId id="262" r:id="rId5"/>
  </p:sldIdLst>
  <p:sldSz cx="12192000" cy="6858000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19" autoAdjust="0"/>
    <p:restoredTop sz="94660"/>
  </p:normalViewPr>
  <p:slideViewPr>
    <p:cSldViewPr snapToGrid="0">
      <p:cViewPr varScale="1">
        <p:scale>
          <a:sx n="74" d="100"/>
          <a:sy n="74" d="100"/>
        </p:scale>
        <p:origin x="582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6038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22E87B2-5E53-4010-8A6C-D038BB47F0F8}" type="datetimeFigureOut">
              <a:rPr kumimoji="1" lang="ja-JP" altLang="en-US" smtClean="0"/>
              <a:t>2020/11/24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3013"/>
            <a:ext cx="5962650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1038" y="4783138"/>
            <a:ext cx="5445125" cy="39131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6038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DDA4C07-B4A1-4AA9-8D0D-723227B7CD1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476942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7C4410-70EC-4D34-8A78-03D7AF0A85B8}" type="datetime1">
              <a:rPr kumimoji="1" lang="ja-JP" altLang="en-US" smtClean="0"/>
              <a:t>2020/11/24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DCD627-EEAA-4F34-BED0-FC787247582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773405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C07A5A-6002-417D-8A6B-194417EB6B56}" type="datetime1">
              <a:rPr kumimoji="1" lang="ja-JP" altLang="en-US" smtClean="0"/>
              <a:t>2020/11/24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DCD627-EEAA-4F34-BED0-FC787247582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499024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12E92-7F27-41A1-92E6-6B104F1C2B15}" type="datetime1">
              <a:rPr kumimoji="1" lang="ja-JP" altLang="en-US" smtClean="0"/>
              <a:t>2020/11/24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DCD627-EEAA-4F34-BED0-FC787247582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38786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D9EFC-7056-43A7-AB78-39950707E45D}" type="datetime1">
              <a:rPr kumimoji="1" lang="ja-JP" altLang="en-US" smtClean="0"/>
              <a:t>2020/11/24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DCD627-EEAA-4F34-BED0-FC787247582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826693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FD88E-7A72-4467-9A12-3BEC004343E6}" type="datetime1">
              <a:rPr kumimoji="1" lang="ja-JP" altLang="en-US" smtClean="0"/>
              <a:t>2020/11/24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DCD627-EEAA-4F34-BED0-FC787247582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42815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37E575-052D-42C9-84D9-494268CF7B3D}" type="datetime1">
              <a:rPr kumimoji="1" lang="ja-JP" altLang="en-US" smtClean="0"/>
              <a:t>2020/11/24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DCD627-EEAA-4F34-BED0-FC787247582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441478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8D97A-E3D7-45F8-9D87-DD2AA651DC2E}" type="datetime1">
              <a:rPr kumimoji="1" lang="ja-JP" altLang="en-US" smtClean="0"/>
              <a:t>2020/11/24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DCD627-EEAA-4F34-BED0-FC787247582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689501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262FA5-2250-4CA1-A345-CFC208DCE662}" type="datetime1">
              <a:rPr kumimoji="1" lang="ja-JP" altLang="en-US" smtClean="0"/>
              <a:t>2020/11/24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DCD627-EEAA-4F34-BED0-FC787247582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879384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E7C03D-3313-4787-AB91-E671FAB8B4EB}" type="datetime1">
              <a:rPr kumimoji="1" lang="ja-JP" altLang="en-US" smtClean="0"/>
              <a:t>2020/11/24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DCD627-EEAA-4F34-BED0-FC787247582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884315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983C61-0E62-43A7-B5BB-1E23E41B3476}" type="datetime1">
              <a:rPr kumimoji="1" lang="ja-JP" altLang="en-US" smtClean="0"/>
              <a:t>2020/11/24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DCD627-EEAA-4F34-BED0-FC787247582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821462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258E04-F8CE-4A6E-A7F6-6C7A016DC6D2}" type="datetime1">
              <a:rPr kumimoji="1" lang="ja-JP" altLang="en-US" smtClean="0"/>
              <a:t>2020/11/24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DCD627-EEAA-4F34-BED0-FC787247582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865205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A91196-77EC-44C1-BBB2-38B106BB6B94}" type="datetime1">
              <a:rPr kumimoji="1" lang="ja-JP" altLang="en-US" smtClean="0"/>
              <a:t>2020/11/24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DCD627-EEAA-4F34-BED0-FC787247582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649724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/>
          <p:cNvSpPr/>
          <p:nvPr/>
        </p:nvSpPr>
        <p:spPr>
          <a:xfrm>
            <a:off x="-1" y="0"/>
            <a:ext cx="12192001" cy="6825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2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新規陽性者数の推移と患者発生</a:t>
            </a:r>
            <a:r>
              <a:rPr lang="ja-JP" altLang="en-US" sz="24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シミュレーション</a:t>
            </a:r>
            <a:endParaRPr kumimoji="1" lang="en-US" altLang="ja-JP" sz="2400" b="1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kumimoji="1" lang="ja-JP" altLang="en-US" sz="24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重症患者数の推移</a:t>
            </a:r>
            <a:endParaRPr kumimoji="1" lang="ja-JP" altLang="en-US" sz="2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>
          <a:xfrm>
            <a:off x="9448800" y="6412493"/>
            <a:ext cx="2743200" cy="365125"/>
          </a:xfrm>
        </p:spPr>
        <p:txBody>
          <a:bodyPr/>
          <a:lstStyle/>
          <a:p>
            <a:fld id="{77DCD627-EEAA-4F34-BED0-FC7872475823}" type="slidenum">
              <a:rPr kumimoji="1" lang="ja-JP" altLang="en-US" smtClean="0"/>
              <a:t>1</a:t>
            </a:fld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0676586" y="97105"/>
            <a:ext cx="1326524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dirty="0" smtClean="0"/>
              <a:t>資料１－２</a:t>
            </a:r>
            <a:endParaRPr kumimoji="1" lang="ja-JP" altLang="en-US" dirty="0"/>
          </a:p>
        </p:txBody>
      </p:sp>
      <p:pic>
        <p:nvPicPr>
          <p:cNvPr id="2" name="図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4449" y="681090"/>
            <a:ext cx="11943099" cy="60965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42706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/>
          <p:cNvSpPr/>
          <p:nvPr/>
        </p:nvSpPr>
        <p:spPr>
          <a:xfrm>
            <a:off x="-1" y="0"/>
            <a:ext cx="12192001" cy="72333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4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新規陽性者数の推移と患者発生シミュレーション</a:t>
            </a:r>
            <a:endParaRPr kumimoji="1" lang="ja-JP" altLang="en-US" sz="2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" name="スライド番号プレースホルダー 1"/>
          <p:cNvSpPr>
            <a:spLocks noGrp="1"/>
          </p:cNvSpPr>
          <p:nvPr>
            <p:ph type="sldNum" sz="quarter" idx="12"/>
          </p:nvPr>
        </p:nvSpPr>
        <p:spPr>
          <a:xfrm>
            <a:off x="9376828" y="6394987"/>
            <a:ext cx="2743200" cy="365125"/>
          </a:xfrm>
        </p:spPr>
        <p:txBody>
          <a:bodyPr/>
          <a:lstStyle/>
          <a:p>
            <a:fld id="{77DCD627-EEAA-4F34-BED0-FC7872475823}" type="slidenum">
              <a:rPr kumimoji="1" lang="ja-JP" altLang="en-US" smtClean="0"/>
              <a:t>2</a:t>
            </a:fld>
            <a:endParaRPr kumimoji="1" lang="ja-JP" altLang="en-US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225482" y="791569"/>
            <a:ext cx="11741034" cy="1384995"/>
          </a:xfrm>
          <a:prstGeom prst="rect">
            <a:avLst/>
          </a:prstGeom>
          <a:noFill/>
          <a:ln w="9525">
            <a:solidFill>
              <a:schemeClr val="tx1">
                <a:lumMod val="50000"/>
                <a:lumOff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■今後の患者発生予測として、以下の想定でシミュレーションを実施。</a:t>
            </a:r>
            <a:endParaRPr kumimoji="1" lang="en-US" altLang="ja-JP" sz="1200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・想定①：</a:t>
            </a:r>
            <a:r>
              <a:rPr lang="en-US" altLang="ja-JP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11/23</a:t>
            </a:r>
            <a:r>
              <a:rPr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以降、</a:t>
            </a:r>
            <a:r>
              <a:rPr lang="en-US" altLang="ja-JP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348</a:t>
            </a:r>
            <a:r>
              <a:rPr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名</a:t>
            </a:r>
            <a:r>
              <a:rPr lang="en-US" altLang="ja-JP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/</a:t>
            </a:r>
            <a:r>
              <a:rPr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日（</a:t>
            </a:r>
            <a:r>
              <a:rPr lang="en-US" altLang="ja-JP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11/23</a:t>
            </a:r>
            <a:r>
              <a:rPr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時点の新規陽性者数の</a:t>
            </a:r>
            <a:r>
              <a:rPr lang="en-US" altLang="ja-JP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7</a:t>
            </a:r>
            <a:r>
              <a:rPr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日間移動平均）で横ばいとなり、</a:t>
            </a:r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 12/11(11/27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の要請から</a:t>
            </a:r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2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週間後</a:t>
            </a:r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)</a:t>
            </a:r>
            <a:r>
              <a:rPr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以降減少していく場合。</a:t>
            </a:r>
            <a:endParaRPr lang="en-US" altLang="ja-JP" sz="1200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・想定②：</a:t>
            </a:r>
            <a:r>
              <a:rPr lang="en-US" altLang="ja-JP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11/23</a:t>
            </a:r>
            <a:r>
              <a:rPr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以降、新規陽性者数が前週比</a:t>
            </a:r>
            <a:r>
              <a:rPr lang="en-US" altLang="ja-JP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1.2</a:t>
            </a:r>
            <a:r>
              <a:rPr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倍ずつ増加し、</a:t>
            </a:r>
            <a:r>
              <a:rPr lang="en-US" altLang="ja-JP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12/11</a:t>
            </a:r>
            <a:r>
              <a:rPr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をピークに減少していく場合。</a:t>
            </a:r>
            <a:endParaRPr lang="en-US" altLang="ja-JP" sz="1200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・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想定③：</a:t>
            </a:r>
            <a:r>
              <a:rPr lang="en-US" altLang="ja-JP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11/23</a:t>
            </a:r>
            <a:r>
              <a:rPr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以降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、新規陽性者数が前週比</a:t>
            </a:r>
            <a:r>
              <a:rPr lang="en-US" altLang="ja-JP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1.4</a:t>
            </a:r>
            <a:r>
              <a:rPr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倍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ずつ増加し</a:t>
            </a:r>
            <a:r>
              <a:rPr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、</a:t>
            </a:r>
            <a:r>
              <a:rPr lang="en-US" altLang="ja-JP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12/11</a:t>
            </a:r>
            <a:r>
              <a:rPr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を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ピークに減少していく場合</a:t>
            </a:r>
            <a:r>
              <a:rPr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。</a:t>
            </a:r>
            <a:endParaRPr lang="en-US" altLang="ja-JP" sz="1200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・想定④：</a:t>
            </a:r>
            <a:r>
              <a:rPr lang="en-US" altLang="ja-JP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11/23</a:t>
            </a:r>
            <a:r>
              <a:rPr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以降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、新規陽性者数が前週比</a:t>
            </a:r>
            <a:r>
              <a:rPr lang="en-US" altLang="ja-JP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1.5</a:t>
            </a:r>
            <a:r>
              <a:rPr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倍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ずつ増加し、</a:t>
            </a:r>
            <a:r>
              <a:rPr lang="en-US" altLang="ja-JP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12/11</a:t>
            </a:r>
            <a:r>
              <a:rPr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を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ピークに減少していく場合</a:t>
            </a:r>
            <a:r>
              <a:rPr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。</a:t>
            </a:r>
            <a:endParaRPr lang="en-US" altLang="ja-JP" sz="1200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en-US" altLang="ja-JP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※11/18</a:t>
            </a:r>
            <a:r>
              <a:rPr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以降の新規陽性者数の</a:t>
            </a:r>
            <a:r>
              <a:rPr lang="en-US" altLang="ja-JP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7</a:t>
            </a:r>
            <a:r>
              <a:rPr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日間移動平均の前週増加比の最大値が</a:t>
            </a:r>
            <a:r>
              <a:rPr lang="en-US" altLang="ja-JP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1.5</a:t>
            </a:r>
            <a:r>
              <a:rPr lang="ja-JP" altLang="en-US" sz="1200" dirty="0" err="1" smtClean="0">
                <a:latin typeface="Meiryo UI" panose="020B0604030504040204" pitchFamily="50" charset="-128"/>
                <a:ea typeface="Meiryo UI" panose="020B0604030504040204" pitchFamily="50" charset="-128"/>
              </a:rPr>
              <a:t>、</a:t>
            </a:r>
            <a:r>
              <a:rPr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平均値が</a:t>
            </a:r>
            <a:r>
              <a:rPr lang="en-US" altLang="ja-JP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1.4</a:t>
            </a:r>
            <a:r>
              <a:rPr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であることから、第</a:t>
            </a:r>
            <a:r>
              <a:rPr lang="en-US" altLang="ja-JP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29</a:t>
            </a:r>
            <a:r>
              <a:rPr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回対策本部会議の想定（</a:t>
            </a:r>
            <a:r>
              <a:rPr lang="en-US" altLang="ja-JP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1.5</a:t>
            </a:r>
            <a:r>
              <a:rPr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倍、</a:t>
            </a:r>
            <a:r>
              <a:rPr lang="en-US" altLang="ja-JP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1.2</a:t>
            </a:r>
            <a:r>
              <a:rPr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倍、横ばい）に</a:t>
            </a:r>
            <a:endParaRPr lang="en-US" altLang="ja-JP" sz="1200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　 前週増加比「</a:t>
            </a:r>
            <a:r>
              <a:rPr lang="en-US" altLang="ja-JP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1.4</a:t>
            </a:r>
            <a:r>
              <a:rPr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倍」を追加。</a:t>
            </a:r>
            <a:endParaRPr lang="ja-JP" altLang="en-US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3" name="図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4602" y="2242584"/>
            <a:ext cx="11741914" cy="45175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37091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/>
          <p:cNvSpPr/>
          <p:nvPr/>
        </p:nvSpPr>
        <p:spPr>
          <a:xfrm>
            <a:off x="0" y="1"/>
            <a:ext cx="12204557" cy="6687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24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療養者</a:t>
            </a:r>
            <a:r>
              <a:rPr lang="ja-JP" altLang="en-US" sz="2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数</a:t>
            </a:r>
            <a:r>
              <a:rPr kumimoji="1" lang="ja-JP" altLang="en-US" sz="24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のシミュレーション　</a:t>
            </a:r>
            <a:endParaRPr kumimoji="1" lang="ja-JP" altLang="en-US" sz="2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" name="テキスト ボックス 2"/>
          <p:cNvSpPr txBox="1"/>
          <p:nvPr/>
        </p:nvSpPr>
        <p:spPr>
          <a:xfrm>
            <a:off x="152400" y="873457"/>
            <a:ext cx="4462818" cy="5816977"/>
          </a:xfrm>
          <a:prstGeom prst="rect">
            <a:avLst/>
          </a:prstGeom>
          <a:noFill/>
          <a:ln>
            <a:solidFill>
              <a:schemeClr val="tx1">
                <a:lumMod val="50000"/>
                <a:lumOff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kumimoji="1" lang="en-US" altLang="ja-JP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11</a:t>
            </a:r>
            <a:r>
              <a:rPr kumimoji="1"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月</a:t>
            </a:r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23</a:t>
            </a:r>
            <a:r>
              <a:rPr kumimoji="1"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日以降</a:t>
            </a:r>
            <a:r>
              <a:rPr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、以下の想定で新規陽性者数が推移した場合の</a:t>
            </a:r>
            <a:endParaRPr lang="en-US" altLang="ja-JP" sz="1200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療養者数のシミュレーションを実施。</a:t>
            </a:r>
            <a:endParaRPr lang="en-US" altLang="ja-JP" sz="1200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lang="en-US" altLang="ja-JP" sz="1200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■想定</a:t>
            </a:r>
            <a:r>
              <a:rPr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①</a:t>
            </a:r>
            <a:r>
              <a:rPr lang="en-US" altLang="ja-JP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:11/23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以降、</a:t>
            </a:r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348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名</a:t>
            </a:r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/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日（</a:t>
            </a:r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11/23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時点の新規</a:t>
            </a:r>
            <a:r>
              <a:rPr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陽性者数</a:t>
            </a:r>
            <a:endParaRPr lang="en-US" altLang="ja-JP" sz="1200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　の</a:t>
            </a:r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7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日間移動平均）で横ばいとなり、</a:t>
            </a:r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12/11(11/27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の要請から</a:t>
            </a:r>
            <a:r>
              <a:rPr lang="en-US" altLang="ja-JP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2</a:t>
            </a:r>
          </a:p>
          <a:p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　週間後</a:t>
            </a:r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)</a:t>
            </a:r>
            <a:r>
              <a:rPr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以降減少す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る</a:t>
            </a:r>
            <a:r>
              <a:rPr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場合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。</a:t>
            </a:r>
          </a:p>
          <a:p>
            <a:r>
              <a:rPr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■想定②</a:t>
            </a:r>
            <a:r>
              <a:rPr lang="en-US" altLang="ja-JP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:11/23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以降、新規陽性者数が前週比</a:t>
            </a:r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1.2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倍ずつ増加し</a:t>
            </a:r>
            <a:r>
              <a:rPr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、　　</a:t>
            </a:r>
            <a:endParaRPr lang="en-US" altLang="ja-JP" sz="1200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en-US" altLang="ja-JP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12/11</a:t>
            </a:r>
            <a:r>
              <a:rPr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を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ピークに減少していく場合。</a:t>
            </a:r>
          </a:p>
          <a:p>
            <a:r>
              <a:rPr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■想定③</a:t>
            </a:r>
            <a:r>
              <a:rPr lang="en-US" altLang="ja-JP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:11/23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以降、新規陽性者数が前週比</a:t>
            </a:r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1.4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倍ずつ増加し</a:t>
            </a:r>
            <a:r>
              <a:rPr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、</a:t>
            </a:r>
            <a:endParaRPr lang="en-US" altLang="ja-JP" sz="1200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en-US" altLang="ja-JP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12/11</a:t>
            </a:r>
            <a:r>
              <a:rPr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を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ピークに減少していく場合。</a:t>
            </a:r>
          </a:p>
          <a:p>
            <a:r>
              <a:rPr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■想定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④：</a:t>
            </a:r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11/23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以降、新規陽性者数が前週比</a:t>
            </a:r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1.5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倍ずつ増加し</a:t>
            </a:r>
            <a:r>
              <a:rPr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、</a:t>
            </a:r>
            <a:endParaRPr lang="en-US" altLang="ja-JP" sz="1200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en-US" altLang="ja-JP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12/11</a:t>
            </a:r>
            <a:r>
              <a:rPr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を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ピークに減少していく場合。</a:t>
            </a:r>
          </a:p>
          <a:p>
            <a:endParaRPr lang="en-US" altLang="ja-JP" sz="1200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en-US" altLang="ja-JP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【</a:t>
            </a:r>
            <a:r>
              <a:rPr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重症率</a:t>
            </a:r>
            <a:r>
              <a:rPr kumimoji="1"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の設定の考え方</a:t>
            </a:r>
            <a:r>
              <a:rPr kumimoji="1" lang="en-US" altLang="ja-JP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】</a:t>
            </a:r>
          </a:p>
          <a:p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■</a:t>
            </a:r>
            <a:r>
              <a:rPr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新規陽性者数のうち、</a:t>
            </a:r>
            <a:r>
              <a:rPr lang="en-US" altLang="ja-JP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40</a:t>
            </a:r>
            <a:r>
              <a:rPr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代以上が</a:t>
            </a:r>
            <a:r>
              <a:rPr lang="en-US" altLang="ja-JP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55%(※1)</a:t>
            </a:r>
            <a:r>
              <a:rPr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と設定。</a:t>
            </a:r>
            <a:r>
              <a:rPr kumimoji="1" lang="en-US" altLang="ja-JP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40</a:t>
            </a:r>
            <a:r>
              <a:rPr kumimoji="1"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代以上の　　</a:t>
            </a:r>
            <a:endParaRPr kumimoji="1" lang="en-US" altLang="ja-JP" sz="1200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　 </a:t>
            </a:r>
            <a:r>
              <a:rPr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新規陽性者数における重症率を</a:t>
            </a:r>
            <a:r>
              <a:rPr lang="en-US" altLang="ja-JP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5.8%(※2)</a:t>
            </a:r>
            <a:r>
              <a:rPr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と設定（全体陽性者</a:t>
            </a:r>
            <a:endParaRPr lang="en-US" altLang="ja-JP" sz="1200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en-US" altLang="ja-JP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  </a:t>
            </a:r>
            <a:r>
              <a:rPr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中の重症率が</a:t>
            </a:r>
            <a:r>
              <a:rPr lang="en-US" altLang="ja-JP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3</a:t>
            </a:r>
            <a:r>
              <a:rPr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％）。</a:t>
            </a:r>
            <a:endParaRPr lang="en-US" altLang="ja-JP" sz="1200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en-US" altLang="ja-JP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※1</a:t>
            </a:r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:</a:t>
            </a:r>
            <a:r>
              <a:rPr lang="en-US" altLang="ja-JP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10/10</a:t>
            </a:r>
            <a:r>
              <a:rPr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～</a:t>
            </a:r>
            <a:r>
              <a:rPr lang="en-US" altLang="ja-JP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11/23</a:t>
            </a:r>
            <a:r>
              <a:rPr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の新規陽性者数 </a:t>
            </a:r>
            <a:r>
              <a:rPr lang="en-US" altLang="ja-JP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(6873</a:t>
            </a:r>
            <a:r>
              <a:rPr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名</a:t>
            </a:r>
            <a:r>
              <a:rPr lang="en-US" altLang="ja-JP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)</a:t>
            </a:r>
            <a:r>
              <a:rPr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のうち、</a:t>
            </a:r>
            <a:r>
              <a:rPr lang="en-US" altLang="ja-JP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40</a:t>
            </a:r>
            <a:r>
              <a:rPr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代</a:t>
            </a:r>
            <a:endParaRPr lang="en-US" altLang="ja-JP" sz="1200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　　　以上の陽性者数</a:t>
            </a:r>
            <a:r>
              <a:rPr lang="en-US" altLang="ja-JP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(3792</a:t>
            </a:r>
            <a:r>
              <a:rPr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名</a:t>
            </a:r>
            <a:r>
              <a:rPr lang="en-US" altLang="ja-JP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)</a:t>
            </a:r>
            <a:r>
              <a:rPr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から算出。</a:t>
            </a:r>
            <a:endParaRPr lang="en-US" altLang="ja-JP" sz="1200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en-US" altLang="ja-JP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※2:</a:t>
            </a:r>
            <a:r>
              <a:rPr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第二波の実測値から算出</a:t>
            </a:r>
            <a:endParaRPr lang="en-US" altLang="ja-JP" sz="1200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■</a:t>
            </a:r>
            <a:r>
              <a:rPr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重症者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のうち、</a:t>
            </a:r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31%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は診断時に重症、</a:t>
            </a:r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69%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は診断時は無症状</a:t>
            </a:r>
            <a:r>
              <a:rPr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・</a:t>
            </a:r>
            <a:endParaRPr lang="en-US" altLang="ja-JP" sz="1200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軽症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だが、約</a:t>
            </a:r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3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日後に重症化する（第二波実測値）。</a:t>
            </a:r>
          </a:p>
          <a:p>
            <a:endParaRPr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en-US" altLang="ja-JP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【</a:t>
            </a:r>
            <a:r>
              <a:rPr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療養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方法と期間の設定の</a:t>
            </a:r>
            <a:r>
              <a:rPr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考え方</a:t>
            </a:r>
            <a:r>
              <a:rPr lang="en-US" altLang="ja-JP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】</a:t>
            </a:r>
            <a:endParaRPr lang="ja-JP" altLang="en-US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■重症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患者以外の陽性者のうち、</a:t>
            </a:r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22.8%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は入院療養、</a:t>
            </a:r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34.7%</a:t>
            </a:r>
            <a:r>
              <a:rPr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は</a:t>
            </a:r>
            <a:endParaRPr lang="en-US" altLang="ja-JP" sz="1200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　 </a:t>
            </a:r>
            <a:r>
              <a:rPr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宿泊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療養、</a:t>
            </a:r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42.5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％は自宅療養となる（第二波実測値）。</a:t>
            </a:r>
          </a:p>
          <a:p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■</a:t>
            </a:r>
            <a:r>
              <a:rPr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重症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患者の入院期間は約</a:t>
            </a:r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21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日間で、軽症化した後退院</a:t>
            </a:r>
            <a:r>
              <a:rPr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する</a:t>
            </a:r>
            <a:endParaRPr lang="en-US" altLang="ja-JP" sz="1200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（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第二波実測値）。</a:t>
            </a:r>
          </a:p>
          <a:p>
            <a:r>
              <a:rPr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■重症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以外の入院療養者は約</a:t>
            </a:r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11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日後に退院する（第二波</a:t>
            </a:r>
            <a:r>
              <a:rPr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実測</a:t>
            </a:r>
            <a:endParaRPr lang="en-US" altLang="ja-JP" sz="1200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値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）。宿泊及び自宅療養者は約</a:t>
            </a:r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7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日後に解除とする（第二波</a:t>
            </a:r>
            <a:r>
              <a:rPr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の</a:t>
            </a:r>
            <a:endParaRPr lang="en-US" altLang="ja-JP" sz="1200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宿泊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療養者の療養期間から設定）</a:t>
            </a:r>
            <a:r>
              <a:rPr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。</a:t>
            </a:r>
            <a:endParaRPr lang="ja-JP" altLang="en-US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cxnSp>
        <p:nvCxnSpPr>
          <p:cNvPr id="13" name="直線コネクタ 12"/>
          <p:cNvCxnSpPr/>
          <p:nvPr/>
        </p:nvCxnSpPr>
        <p:spPr>
          <a:xfrm>
            <a:off x="5290781" y="4285396"/>
            <a:ext cx="6637361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直線コネクタ 14"/>
          <p:cNvCxnSpPr/>
          <p:nvPr/>
        </p:nvCxnSpPr>
        <p:spPr>
          <a:xfrm>
            <a:off x="5290781" y="3469940"/>
            <a:ext cx="6637361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角丸四角形吹き出し 16"/>
          <p:cNvSpPr/>
          <p:nvPr/>
        </p:nvSpPr>
        <p:spPr>
          <a:xfrm>
            <a:off x="5564328" y="2887821"/>
            <a:ext cx="994012" cy="423081"/>
          </a:xfrm>
          <a:prstGeom prst="wedgeRoundRectCallout">
            <a:avLst>
              <a:gd name="adj1" fmla="val -1602"/>
              <a:gd name="adj2" fmla="val 82500"/>
              <a:gd name="adj3" fmla="val 16667"/>
            </a:avLst>
          </a:prstGeom>
          <a:ln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sz="10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最大確保</a:t>
            </a:r>
            <a:r>
              <a:rPr kumimoji="1" lang="ja-JP" altLang="en-US" sz="10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病床</a:t>
            </a:r>
            <a:r>
              <a:rPr kumimoji="1" lang="en-US" altLang="ja-JP" sz="10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215</a:t>
            </a:r>
            <a:r>
              <a:rPr kumimoji="1" lang="ja-JP" altLang="en-US" sz="10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床</a:t>
            </a:r>
            <a:endParaRPr kumimoji="1" lang="ja-JP" altLang="en-US" sz="10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8" name="角丸四角形吹き出し 17"/>
          <p:cNvSpPr/>
          <p:nvPr/>
        </p:nvSpPr>
        <p:spPr>
          <a:xfrm>
            <a:off x="5290782" y="3718630"/>
            <a:ext cx="1009932" cy="423081"/>
          </a:xfrm>
          <a:prstGeom prst="wedgeRoundRectCallout">
            <a:avLst>
              <a:gd name="adj1" fmla="val 47047"/>
              <a:gd name="adj2" fmla="val 79275"/>
              <a:gd name="adj3" fmla="val 16667"/>
            </a:avLst>
          </a:prstGeom>
          <a:ln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10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病床使用率</a:t>
            </a:r>
            <a:r>
              <a:rPr lang="en-US" altLang="ja-JP" sz="10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70%(150</a:t>
            </a:r>
            <a:r>
              <a:rPr lang="ja-JP" altLang="en-US" sz="10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床</a:t>
            </a:r>
            <a:r>
              <a:rPr lang="en-US" altLang="ja-JP" sz="10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)</a:t>
            </a:r>
            <a:endParaRPr kumimoji="1" lang="ja-JP" altLang="en-US" sz="10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" name="スライド番号プレースホルダー 1"/>
          <p:cNvSpPr>
            <a:spLocks noGrp="1"/>
          </p:cNvSpPr>
          <p:nvPr>
            <p:ph type="sldNum" sz="quarter" idx="12"/>
          </p:nvPr>
        </p:nvSpPr>
        <p:spPr>
          <a:xfrm>
            <a:off x="9448800" y="6453330"/>
            <a:ext cx="2743200" cy="365125"/>
          </a:xfrm>
        </p:spPr>
        <p:txBody>
          <a:bodyPr/>
          <a:lstStyle/>
          <a:p>
            <a:fld id="{77DCD627-EEAA-4F34-BED0-FC7872475823}" type="slidenum">
              <a:rPr kumimoji="1" lang="ja-JP" altLang="en-US" smtClean="0"/>
              <a:t>3</a:t>
            </a:fld>
            <a:endParaRPr kumimoji="1" lang="ja-JP" altLang="en-US"/>
          </a:p>
        </p:txBody>
      </p:sp>
      <p:pic>
        <p:nvPicPr>
          <p:cNvPr id="5" name="図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25336" y="668741"/>
            <a:ext cx="7328027" cy="60233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93196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/>
          <p:cNvSpPr/>
          <p:nvPr/>
        </p:nvSpPr>
        <p:spPr>
          <a:xfrm>
            <a:off x="0" y="1"/>
            <a:ext cx="12204557" cy="6687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24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療養者</a:t>
            </a:r>
            <a:r>
              <a:rPr lang="ja-JP" altLang="en-US" sz="2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数</a:t>
            </a:r>
            <a:r>
              <a:rPr kumimoji="1" lang="ja-JP" altLang="en-US" sz="24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のシミュレーション　</a:t>
            </a:r>
            <a:endParaRPr kumimoji="1" lang="ja-JP" altLang="en-US" sz="2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cxnSp>
        <p:nvCxnSpPr>
          <p:cNvPr id="13" name="直線コネクタ 12"/>
          <p:cNvCxnSpPr/>
          <p:nvPr/>
        </p:nvCxnSpPr>
        <p:spPr>
          <a:xfrm>
            <a:off x="628771" y="4669622"/>
            <a:ext cx="5246206" cy="3128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直線コネクタ 14"/>
          <p:cNvCxnSpPr/>
          <p:nvPr/>
        </p:nvCxnSpPr>
        <p:spPr>
          <a:xfrm>
            <a:off x="607916" y="3886485"/>
            <a:ext cx="5287917" cy="3127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角丸四角形吹き出し 16"/>
          <p:cNvSpPr/>
          <p:nvPr/>
        </p:nvSpPr>
        <p:spPr>
          <a:xfrm>
            <a:off x="649627" y="3326881"/>
            <a:ext cx="994012" cy="423081"/>
          </a:xfrm>
          <a:prstGeom prst="wedgeRoundRectCallout">
            <a:avLst>
              <a:gd name="adj1" fmla="val -1602"/>
              <a:gd name="adj2" fmla="val 82500"/>
              <a:gd name="adj3" fmla="val 16667"/>
            </a:avLst>
          </a:prstGeom>
          <a:ln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sz="10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最大確保</a:t>
            </a:r>
            <a:r>
              <a:rPr kumimoji="1" lang="ja-JP" altLang="en-US" sz="10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病床</a:t>
            </a:r>
            <a:r>
              <a:rPr lang="en-US" altLang="ja-JP" sz="10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1400</a:t>
            </a:r>
            <a:r>
              <a:rPr kumimoji="1" lang="ja-JP" altLang="en-US" sz="10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床</a:t>
            </a:r>
            <a:endParaRPr kumimoji="1" lang="ja-JP" altLang="en-US" sz="10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8" name="角丸四角形吹き出し 17"/>
          <p:cNvSpPr/>
          <p:nvPr/>
        </p:nvSpPr>
        <p:spPr>
          <a:xfrm>
            <a:off x="4546436" y="5101091"/>
            <a:ext cx="1432148" cy="423081"/>
          </a:xfrm>
          <a:prstGeom prst="wedgeRoundRectCallout">
            <a:avLst>
              <a:gd name="adj1" fmla="val 1101"/>
              <a:gd name="adj2" fmla="val -143306"/>
              <a:gd name="adj3" fmla="val 16667"/>
            </a:avLst>
          </a:prstGeom>
          <a:ln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sz="10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【</a:t>
            </a:r>
            <a:r>
              <a:rPr kumimoji="1" lang="ja-JP" altLang="en-US" sz="10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参考</a:t>
            </a:r>
            <a:r>
              <a:rPr kumimoji="1" lang="en-US" altLang="ja-JP" sz="10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】</a:t>
            </a:r>
            <a:r>
              <a:rPr kumimoji="1" lang="ja-JP" altLang="en-US" sz="10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病床使用率</a:t>
            </a:r>
            <a:r>
              <a:rPr lang="en-US" altLang="ja-JP" sz="10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70%(</a:t>
            </a:r>
            <a:r>
              <a:rPr lang="en-US" altLang="ja-JP" sz="1000" dirty="0">
                <a:latin typeface="Meiryo UI" panose="020B0604030504040204" pitchFamily="50" charset="-128"/>
                <a:ea typeface="Meiryo UI" panose="020B0604030504040204" pitchFamily="50" charset="-128"/>
              </a:rPr>
              <a:t>980</a:t>
            </a:r>
            <a:r>
              <a:rPr lang="ja-JP" altLang="en-US" sz="10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床</a:t>
            </a:r>
            <a:r>
              <a:rPr lang="en-US" altLang="ja-JP" sz="10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)</a:t>
            </a:r>
            <a:endParaRPr kumimoji="1" lang="ja-JP" altLang="en-US" sz="10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cxnSp>
        <p:nvCxnSpPr>
          <p:cNvPr id="19" name="直線コネクタ 18"/>
          <p:cNvCxnSpPr/>
          <p:nvPr/>
        </p:nvCxnSpPr>
        <p:spPr>
          <a:xfrm>
            <a:off x="6600052" y="3689070"/>
            <a:ext cx="5246206" cy="3128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角丸四角形吹き出し 19"/>
          <p:cNvSpPr/>
          <p:nvPr/>
        </p:nvSpPr>
        <p:spPr>
          <a:xfrm>
            <a:off x="6586838" y="3824785"/>
            <a:ext cx="1036363" cy="423081"/>
          </a:xfrm>
          <a:prstGeom prst="wedgeRoundRectCallout">
            <a:avLst>
              <a:gd name="adj1" fmla="val -3664"/>
              <a:gd name="adj2" fmla="val -78790"/>
              <a:gd name="adj3" fmla="val 16667"/>
            </a:avLst>
          </a:prstGeom>
          <a:ln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sz="10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確保施設数</a:t>
            </a:r>
            <a:endParaRPr lang="en-US" altLang="ja-JP" sz="1000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lang="en-US" altLang="ja-JP" sz="10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(1517</a:t>
            </a:r>
            <a:r>
              <a:rPr lang="ja-JP" altLang="en-US" sz="10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部屋</a:t>
            </a:r>
            <a:r>
              <a:rPr lang="en-US" altLang="ja-JP" sz="10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)</a:t>
            </a:r>
            <a:endParaRPr kumimoji="1" lang="ja-JP" altLang="en-US" sz="10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" name="スライド番号プレースホルダー 1"/>
          <p:cNvSpPr>
            <a:spLocks noGrp="1"/>
          </p:cNvSpPr>
          <p:nvPr>
            <p:ph type="sldNum" sz="quarter" idx="12"/>
          </p:nvPr>
        </p:nvSpPr>
        <p:spPr>
          <a:xfrm>
            <a:off x="9461357" y="6407135"/>
            <a:ext cx="2743200" cy="365125"/>
          </a:xfrm>
        </p:spPr>
        <p:txBody>
          <a:bodyPr/>
          <a:lstStyle/>
          <a:p>
            <a:fld id="{77DCD627-EEAA-4F34-BED0-FC7872475823}" type="slidenum">
              <a:rPr kumimoji="1" lang="ja-JP" altLang="en-US" smtClean="0"/>
              <a:t>4</a:t>
            </a:fld>
            <a:endParaRPr kumimoji="1" lang="ja-JP" altLang="en-US"/>
          </a:p>
        </p:txBody>
      </p:sp>
      <p:pic>
        <p:nvPicPr>
          <p:cNvPr id="3" name="図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9220" y="774856"/>
            <a:ext cx="5596613" cy="5950212"/>
          </a:xfrm>
          <a:prstGeom prst="rect">
            <a:avLst/>
          </a:prstGeom>
        </p:spPr>
      </p:pic>
      <p:pic>
        <p:nvPicPr>
          <p:cNvPr id="5" name="図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04528" y="788714"/>
            <a:ext cx="5962405" cy="60721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735417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1355</TotalTime>
  <Words>662</Words>
  <Application>Microsoft Office PowerPoint</Application>
  <PresentationFormat>ワイド画面</PresentationFormat>
  <Paragraphs>54</Paragraphs>
  <Slides>4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4</vt:i4>
      </vt:variant>
    </vt:vector>
  </HeadingPairs>
  <TitlesOfParts>
    <vt:vector size="9" baseType="lpstr">
      <vt:lpstr>Meiryo UI</vt:lpstr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>大阪府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寶來　徳子</dc:creator>
  <cp:lastModifiedBy>川幡　尚亮</cp:lastModifiedBy>
  <cp:revision>94</cp:revision>
  <cp:lastPrinted>2020-11-24T06:14:26Z</cp:lastPrinted>
  <dcterms:created xsi:type="dcterms:W3CDTF">2020-11-16T04:48:13Z</dcterms:created>
  <dcterms:modified xsi:type="dcterms:W3CDTF">2020-11-24T06:48:56Z</dcterms:modified>
</cp:coreProperties>
</file>