
<file path=[Content_Types].xml><?xml version="1.0" encoding="utf-8"?>
<Types xmlns="http://schemas.openxmlformats.org/package/2006/content-types">
  <Default Extension="png" ContentType="image/pn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6"/>
  </p:notesMasterIdLst>
  <p:sldIdLst>
    <p:sldId id="457" r:id="rId2"/>
    <p:sldId id="458" r:id="rId3"/>
    <p:sldId id="459" r:id="rId4"/>
    <p:sldId id="460" r:id="rId5"/>
    <p:sldId id="461" r:id="rId6"/>
    <p:sldId id="472" r:id="rId7"/>
    <p:sldId id="480" r:id="rId8"/>
    <p:sldId id="478" r:id="rId9"/>
    <p:sldId id="427" r:id="rId10"/>
    <p:sldId id="428" r:id="rId11"/>
    <p:sldId id="471" r:id="rId12"/>
    <p:sldId id="466" r:id="rId13"/>
    <p:sldId id="467" r:id="rId14"/>
    <p:sldId id="468" r:id="rId15"/>
    <p:sldId id="469" r:id="rId16"/>
    <p:sldId id="470" r:id="rId17"/>
    <p:sldId id="463" r:id="rId18"/>
    <p:sldId id="464" r:id="rId19"/>
    <p:sldId id="475" r:id="rId20"/>
    <p:sldId id="430" r:id="rId21"/>
    <p:sldId id="407" r:id="rId22"/>
    <p:sldId id="474" r:id="rId23"/>
    <p:sldId id="476" r:id="rId24"/>
    <p:sldId id="477" r:id="rId25"/>
  </p:sldIdLst>
  <p:sldSz cx="12192000" cy="6858000"/>
  <p:notesSz cx="6807200" cy="9939338"/>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周藤　英" initials="周藤　英" lastIdx="1" clrIdx="0">
    <p:extLst>
      <p:ext uri="{19B8F6BF-5375-455C-9EA6-DF929625EA0E}">
        <p15:presenceInfo xmlns:p15="http://schemas.microsoft.com/office/powerpoint/2012/main" userId="S-1-5-21-161959346-1900351369-444732941-102357"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F6699"/>
    <a:srgbClr val="FF9999"/>
    <a:srgbClr val="E7EDEF"/>
    <a:srgbClr val="FF6600"/>
    <a:srgbClr val="FFB28B"/>
    <a:srgbClr val="99FF66"/>
    <a:srgbClr val="33CC33"/>
    <a:srgbClr val="CCFF99"/>
    <a:srgbClr val="99FF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中間スタイル 2 - アクセント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中間スタイル 2 - アクセント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027" autoAdjust="0"/>
    <p:restoredTop sz="94434" autoAdjust="0"/>
  </p:normalViewPr>
  <p:slideViewPr>
    <p:cSldViewPr snapToGrid="0">
      <p:cViewPr varScale="1">
        <p:scale>
          <a:sx n="74" d="100"/>
          <a:sy n="74" d="100"/>
        </p:scale>
        <p:origin x="456" y="78"/>
      </p:cViewPr>
      <p:guideLst/>
    </p:cSldViewPr>
  </p:slideViewPr>
  <p:notesTextViewPr>
    <p:cViewPr>
      <p:scale>
        <a:sx n="1" d="1"/>
        <a:sy n="1" d="1"/>
      </p:scale>
      <p:origin x="0" y="0"/>
    </p:cViewPr>
  </p:notesTextViewPr>
  <p:notesViewPr>
    <p:cSldViewPr snapToGrid="0">
      <p:cViewPr varScale="1">
        <p:scale>
          <a:sx n="52" d="100"/>
          <a:sy n="52" d="100"/>
        </p:scale>
        <p:origin x="2952" y="9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commentAuthors" Target="commentAuthors.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49575" cy="498475"/>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56038" y="0"/>
            <a:ext cx="2949575" cy="498475"/>
          </a:xfrm>
          <a:prstGeom prst="rect">
            <a:avLst/>
          </a:prstGeom>
        </p:spPr>
        <p:txBody>
          <a:bodyPr vert="horz" lIns="91440" tIns="45720" rIns="91440" bIns="45720" rtlCol="0"/>
          <a:lstStyle>
            <a:lvl1pPr algn="r">
              <a:defRPr sz="1200"/>
            </a:lvl1pPr>
          </a:lstStyle>
          <a:p>
            <a:fld id="{D64E24C0-EAE7-42C3-A2C6-11E03F4A7047}" type="datetimeFigureOut">
              <a:rPr kumimoji="1" lang="ja-JP" altLang="en-US" smtClean="0"/>
              <a:t>2020/11/24</a:t>
            </a:fld>
            <a:endParaRPr kumimoji="1" lang="ja-JP" altLang="en-US"/>
          </a:p>
        </p:txBody>
      </p:sp>
      <p:sp>
        <p:nvSpPr>
          <p:cNvPr id="4" name="スライド イメージ プレースホルダー 3"/>
          <p:cNvSpPr>
            <a:spLocks noGrp="1" noRot="1" noChangeAspect="1"/>
          </p:cNvSpPr>
          <p:nvPr>
            <p:ph type="sldImg" idx="2"/>
          </p:nvPr>
        </p:nvSpPr>
        <p:spPr>
          <a:xfrm>
            <a:off x="422275" y="1243013"/>
            <a:ext cx="5962650" cy="3354387"/>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1038" y="4783138"/>
            <a:ext cx="5445125" cy="3913187"/>
          </a:xfrm>
          <a:prstGeom prst="rect">
            <a:avLst/>
          </a:prstGeom>
        </p:spPr>
        <p:txBody>
          <a:bodyPr vert="horz" lIns="91440" tIns="45720" rIns="91440" bIns="45720" rtlCol="0"/>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6" name="フッター プレースホルダー 5"/>
          <p:cNvSpPr>
            <a:spLocks noGrp="1"/>
          </p:cNvSpPr>
          <p:nvPr>
            <p:ph type="ftr" sz="quarter" idx="4"/>
          </p:nvPr>
        </p:nvSpPr>
        <p:spPr>
          <a:xfrm>
            <a:off x="0" y="9440863"/>
            <a:ext cx="2949575" cy="498475"/>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56038" y="9440863"/>
            <a:ext cx="2949575" cy="498475"/>
          </a:xfrm>
          <a:prstGeom prst="rect">
            <a:avLst/>
          </a:prstGeom>
        </p:spPr>
        <p:txBody>
          <a:bodyPr vert="horz" lIns="91440" tIns="45720" rIns="91440" bIns="45720" rtlCol="0" anchor="b"/>
          <a:lstStyle>
            <a:lvl1pPr algn="r">
              <a:defRPr sz="1200"/>
            </a:lvl1pPr>
          </a:lstStyle>
          <a:p>
            <a:fld id="{2F0EEB81-DB16-4A68-B055-8A38956DB515}" type="slidenum">
              <a:rPr kumimoji="1" lang="ja-JP" altLang="en-US" smtClean="0"/>
              <a:t>‹#›</a:t>
            </a:fld>
            <a:endParaRPr kumimoji="1" lang="ja-JP" altLang="en-US"/>
          </a:p>
        </p:txBody>
      </p:sp>
    </p:spTree>
    <p:extLst>
      <p:ext uri="{BB962C8B-B14F-4D97-AF65-F5344CB8AC3E}">
        <p14:creationId xmlns:p14="http://schemas.microsoft.com/office/powerpoint/2010/main" val="2673240607"/>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a:t>3/27</a:t>
            </a:r>
            <a:r>
              <a:rPr kumimoji="1" lang="ja-JP" altLang="en-US" dirty="0"/>
              <a:t>～</a:t>
            </a:r>
            <a:r>
              <a:rPr kumimoji="1" lang="en-US" altLang="ja-JP" dirty="0"/>
              <a:t>6/13</a:t>
            </a:r>
            <a:r>
              <a:rPr kumimoji="1" lang="ja-JP" altLang="en-US" dirty="0"/>
              <a:t>は</a:t>
            </a:r>
            <a:r>
              <a:rPr kumimoji="1" lang="en-US" altLang="ja-JP" dirty="0"/>
              <a:t>1630</a:t>
            </a:r>
            <a:r>
              <a:rPr kumimoji="1" lang="ja-JP" altLang="en-US" dirty="0"/>
              <a:t>名（</a:t>
            </a:r>
            <a:r>
              <a:rPr kumimoji="1" lang="en-US" altLang="ja-JP" dirty="0"/>
              <a:t>40</a:t>
            </a:r>
            <a:r>
              <a:rPr kumimoji="1" lang="ja-JP" altLang="en-US" dirty="0"/>
              <a:t>未満：</a:t>
            </a:r>
            <a:r>
              <a:rPr kumimoji="1" lang="en-US" altLang="ja-JP" dirty="0"/>
              <a:t>683</a:t>
            </a:r>
            <a:r>
              <a:rPr kumimoji="1" lang="ja-JP" altLang="en-US" dirty="0"/>
              <a:t>名、</a:t>
            </a:r>
            <a:r>
              <a:rPr kumimoji="1" lang="en-US" altLang="ja-JP" dirty="0"/>
              <a:t>40</a:t>
            </a:r>
            <a:r>
              <a:rPr kumimoji="1" lang="ja-JP" altLang="en-US" dirty="0"/>
              <a:t>～</a:t>
            </a:r>
            <a:r>
              <a:rPr kumimoji="1" lang="en-US" altLang="ja-JP" dirty="0"/>
              <a:t>69</a:t>
            </a:r>
            <a:r>
              <a:rPr kumimoji="1" lang="ja-JP" altLang="en-US" dirty="0"/>
              <a:t>：</a:t>
            </a:r>
            <a:r>
              <a:rPr kumimoji="1" lang="en-US" altLang="ja-JP" dirty="0"/>
              <a:t>635</a:t>
            </a:r>
            <a:r>
              <a:rPr kumimoji="1" lang="ja-JP" altLang="en-US" dirty="0"/>
              <a:t>名、</a:t>
            </a:r>
            <a:r>
              <a:rPr kumimoji="1" lang="en-US" altLang="ja-JP" dirty="0"/>
              <a:t>70</a:t>
            </a:r>
            <a:r>
              <a:rPr kumimoji="1" lang="ja-JP" altLang="en-US" dirty="0"/>
              <a:t>以上：</a:t>
            </a:r>
            <a:r>
              <a:rPr kumimoji="1" lang="en-US" altLang="ja-JP" dirty="0"/>
              <a:t>312</a:t>
            </a:r>
            <a:r>
              <a:rPr kumimoji="1" lang="ja-JP" altLang="en-US" dirty="0"/>
              <a:t>名）</a:t>
            </a:r>
            <a:endParaRPr kumimoji="1" lang="en-US" altLang="ja-JP" dirty="0"/>
          </a:p>
          <a:p>
            <a:r>
              <a:rPr kumimoji="1" lang="en-US" altLang="ja-JP" dirty="0"/>
              <a:t>6/14</a:t>
            </a:r>
            <a:r>
              <a:rPr kumimoji="1" lang="ja-JP" altLang="en-US" dirty="0"/>
              <a:t>～</a:t>
            </a:r>
            <a:r>
              <a:rPr kumimoji="1" lang="en-US" altLang="ja-JP" dirty="0"/>
              <a:t>7/15</a:t>
            </a:r>
            <a:r>
              <a:rPr kumimoji="1" lang="ja-JP" altLang="en-US" dirty="0"/>
              <a:t>は</a:t>
            </a:r>
            <a:r>
              <a:rPr kumimoji="1" lang="en-US" altLang="ja-JP" dirty="0"/>
              <a:t>340</a:t>
            </a:r>
            <a:r>
              <a:rPr kumimoji="1" lang="ja-JP" altLang="en-US" dirty="0"/>
              <a:t>名（</a:t>
            </a:r>
            <a:r>
              <a:rPr kumimoji="1" lang="en-US" altLang="ja-JP" dirty="0"/>
              <a:t>40</a:t>
            </a:r>
            <a:r>
              <a:rPr kumimoji="1" lang="ja-JP" altLang="en-US" dirty="0"/>
              <a:t>未満：</a:t>
            </a:r>
            <a:r>
              <a:rPr kumimoji="1" lang="en-US" altLang="ja-JP" dirty="0"/>
              <a:t>262</a:t>
            </a:r>
            <a:r>
              <a:rPr kumimoji="1" lang="ja-JP" altLang="en-US" dirty="0"/>
              <a:t>名、</a:t>
            </a:r>
            <a:r>
              <a:rPr kumimoji="1" lang="en-US" altLang="ja-JP" dirty="0"/>
              <a:t>40</a:t>
            </a:r>
            <a:r>
              <a:rPr kumimoji="1" lang="ja-JP" altLang="en-US" dirty="0"/>
              <a:t>～</a:t>
            </a:r>
            <a:r>
              <a:rPr kumimoji="1" lang="en-US" altLang="ja-JP" dirty="0"/>
              <a:t>69</a:t>
            </a:r>
            <a:r>
              <a:rPr kumimoji="1" lang="ja-JP" altLang="en-US" dirty="0"/>
              <a:t>：</a:t>
            </a:r>
            <a:r>
              <a:rPr kumimoji="1" lang="en-US" altLang="ja-JP" dirty="0"/>
              <a:t>64</a:t>
            </a:r>
            <a:r>
              <a:rPr kumimoji="1" lang="ja-JP" altLang="en-US" dirty="0"/>
              <a:t>名、</a:t>
            </a:r>
            <a:r>
              <a:rPr kumimoji="1" lang="en-US" altLang="ja-JP" dirty="0"/>
              <a:t>70</a:t>
            </a:r>
            <a:r>
              <a:rPr kumimoji="1" lang="ja-JP" altLang="en-US" dirty="0"/>
              <a:t>以上：</a:t>
            </a:r>
            <a:r>
              <a:rPr kumimoji="1" lang="en-US" altLang="ja-JP" dirty="0"/>
              <a:t>14</a:t>
            </a:r>
            <a:r>
              <a:rPr kumimoji="1" lang="ja-JP" altLang="en-US" dirty="0"/>
              <a:t>名）</a:t>
            </a:r>
            <a:endParaRPr kumimoji="1" lang="en-US" altLang="ja-JP" dirty="0"/>
          </a:p>
          <a:p>
            <a:r>
              <a:rPr kumimoji="1" lang="en-US" altLang="ja-JP" dirty="0"/>
              <a:t>7/9</a:t>
            </a:r>
            <a:r>
              <a:rPr kumimoji="1" lang="ja-JP" altLang="en-US" dirty="0"/>
              <a:t>～</a:t>
            </a:r>
            <a:r>
              <a:rPr kumimoji="1" lang="en-US" altLang="ja-JP" dirty="0"/>
              <a:t>7/15</a:t>
            </a:r>
            <a:r>
              <a:rPr kumimoji="1" lang="ja-JP" altLang="en-US" dirty="0"/>
              <a:t>は</a:t>
            </a:r>
            <a:r>
              <a:rPr kumimoji="1" lang="en-US" altLang="ja-JP" dirty="0"/>
              <a:t>211</a:t>
            </a:r>
            <a:r>
              <a:rPr kumimoji="1" lang="ja-JP" altLang="en-US" dirty="0"/>
              <a:t>名（</a:t>
            </a:r>
            <a:r>
              <a:rPr kumimoji="1" lang="en-US" altLang="ja-JP" dirty="0"/>
              <a:t>40</a:t>
            </a:r>
            <a:r>
              <a:rPr kumimoji="1" lang="ja-JP" altLang="en-US" dirty="0"/>
              <a:t>未満：</a:t>
            </a:r>
            <a:r>
              <a:rPr kumimoji="1" lang="en-US" altLang="ja-JP" dirty="0"/>
              <a:t>155</a:t>
            </a:r>
            <a:r>
              <a:rPr kumimoji="1" lang="ja-JP" altLang="en-US" dirty="0"/>
              <a:t>名、</a:t>
            </a:r>
            <a:r>
              <a:rPr kumimoji="1" lang="en-US" altLang="ja-JP" dirty="0"/>
              <a:t>40</a:t>
            </a:r>
            <a:r>
              <a:rPr kumimoji="1" lang="ja-JP" altLang="en-US" dirty="0"/>
              <a:t>～</a:t>
            </a:r>
            <a:r>
              <a:rPr kumimoji="1" lang="en-US" altLang="ja-JP" dirty="0"/>
              <a:t>69</a:t>
            </a:r>
            <a:r>
              <a:rPr kumimoji="1" lang="ja-JP" altLang="en-US" dirty="0"/>
              <a:t>：</a:t>
            </a:r>
            <a:r>
              <a:rPr kumimoji="1" lang="en-US" altLang="ja-JP" dirty="0"/>
              <a:t>44</a:t>
            </a:r>
            <a:r>
              <a:rPr kumimoji="1" lang="ja-JP" altLang="en-US" dirty="0"/>
              <a:t>名、</a:t>
            </a:r>
            <a:r>
              <a:rPr kumimoji="1" lang="en-US" altLang="ja-JP" dirty="0"/>
              <a:t>70</a:t>
            </a:r>
            <a:r>
              <a:rPr kumimoji="1" lang="ja-JP" altLang="en-US" dirty="0"/>
              <a:t>以上：</a:t>
            </a:r>
            <a:r>
              <a:rPr kumimoji="1" lang="en-US" altLang="ja-JP" dirty="0"/>
              <a:t>12</a:t>
            </a:r>
            <a:r>
              <a:rPr kumimoji="1" lang="ja-JP" altLang="en-US" dirty="0"/>
              <a:t>名）　</a:t>
            </a:r>
            <a:r>
              <a:rPr kumimoji="1" lang="en-US" altLang="ja-JP" dirty="0"/>
              <a:t>40</a:t>
            </a:r>
            <a:r>
              <a:rPr kumimoji="1" lang="ja-JP" altLang="en-US" dirty="0"/>
              <a:t>歳以上は</a:t>
            </a:r>
            <a:r>
              <a:rPr kumimoji="1" lang="en-US" altLang="ja-JP" dirty="0"/>
              <a:t>26.5</a:t>
            </a:r>
            <a:r>
              <a:rPr kumimoji="1" lang="ja-JP" altLang="en-US" dirty="0"/>
              <a:t>％（</a:t>
            </a:r>
            <a:r>
              <a:rPr kumimoji="1" lang="en-US" altLang="ja-JP" dirty="0"/>
              <a:t>56/211</a:t>
            </a:r>
            <a:r>
              <a:rPr kumimoji="1" lang="ja-JP" altLang="en-US" dirty="0"/>
              <a:t>）</a:t>
            </a:r>
            <a:endParaRPr kumimoji="1" lang="en-US" altLang="ja-JP" dirty="0"/>
          </a:p>
          <a:p>
            <a:r>
              <a:rPr kumimoji="1" lang="en-US" altLang="ja-JP" dirty="0"/>
              <a:t>7/2</a:t>
            </a:r>
            <a:r>
              <a:rPr kumimoji="1" lang="ja-JP" altLang="en-US" dirty="0"/>
              <a:t>～</a:t>
            </a:r>
            <a:r>
              <a:rPr kumimoji="1" lang="en-US" altLang="ja-JP" dirty="0"/>
              <a:t>7/8</a:t>
            </a:r>
            <a:r>
              <a:rPr kumimoji="1" lang="ja-JP" altLang="en-US" dirty="0"/>
              <a:t>は</a:t>
            </a:r>
            <a:r>
              <a:rPr kumimoji="1" lang="en-US" altLang="ja-JP" dirty="0"/>
              <a:t>72</a:t>
            </a:r>
            <a:r>
              <a:rPr kumimoji="1" lang="ja-JP" altLang="en-US" dirty="0"/>
              <a:t>名（</a:t>
            </a:r>
            <a:r>
              <a:rPr kumimoji="1" lang="en-US" altLang="ja-JP" dirty="0"/>
              <a:t>40</a:t>
            </a:r>
            <a:r>
              <a:rPr kumimoji="1" lang="ja-JP" altLang="en-US" dirty="0"/>
              <a:t>未満：</a:t>
            </a:r>
            <a:r>
              <a:rPr kumimoji="1" lang="en-US" altLang="ja-JP" dirty="0"/>
              <a:t>63</a:t>
            </a:r>
            <a:r>
              <a:rPr kumimoji="1" lang="ja-JP" altLang="en-US" dirty="0"/>
              <a:t>名、</a:t>
            </a:r>
            <a:r>
              <a:rPr kumimoji="1" lang="en-US" altLang="ja-JP" dirty="0"/>
              <a:t>40</a:t>
            </a:r>
            <a:r>
              <a:rPr kumimoji="1" lang="ja-JP" altLang="en-US" dirty="0"/>
              <a:t>～</a:t>
            </a:r>
            <a:r>
              <a:rPr kumimoji="1" lang="en-US" altLang="ja-JP" dirty="0"/>
              <a:t>69</a:t>
            </a:r>
            <a:r>
              <a:rPr kumimoji="1" lang="ja-JP" altLang="en-US" dirty="0"/>
              <a:t>：</a:t>
            </a:r>
            <a:r>
              <a:rPr kumimoji="1" lang="en-US" altLang="ja-JP" dirty="0"/>
              <a:t>7</a:t>
            </a:r>
            <a:r>
              <a:rPr kumimoji="1" lang="ja-JP" altLang="en-US" dirty="0"/>
              <a:t>名、</a:t>
            </a:r>
            <a:r>
              <a:rPr kumimoji="1" lang="en-US" altLang="ja-JP" dirty="0"/>
              <a:t>70</a:t>
            </a:r>
            <a:r>
              <a:rPr kumimoji="1" lang="ja-JP" altLang="en-US" dirty="0"/>
              <a:t>以上：</a:t>
            </a:r>
            <a:r>
              <a:rPr kumimoji="1" lang="en-US" altLang="ja-JP" dirty="0"/>
              <a:t>2</a:t>
            </a:r>
            <a:r>
              <a:rPr kumimoji="1" lang="ja-JP" altLang="en-US" dirty="0"/>
              <a:t>名）　　　　　　</a:t>
            </a:r>
            <a:r>
              <a:rPr kumimoji="1" lang="en-US" altLang="ja-JP" dirty="0"/>
              <a:t>40</a:t>
            </a:r>
            <a:r>
              <a:rPr kumimoji="1" lang="ja-JP" altLang="en-US" dirty="0"/>
              <a:t>歳以上は</a:t>
            </a:r>
            <a:r>
              <a:rPr kumimoji="1" lang="en-US" altLang="ja-JP" dirty="0"/>
              <a:t>12.5</a:t>
            </a:r>
            <a:r>
              <a:rPr kumimoji="1" lang="ja-JP" altLang="en-US" dirty="0"/>
              <a:t>％（</a:t>
            </a:r>
            <a:r>
              <a:rPr kumimoji="1" lang="en-US" altLang="ja-JP" dirty="0"/>
              <a:t>9/72</a:t>
            </a:r>
            <a:r>
              <a:rPr kumimoji="1" lang="ja-JP" altLang="en-US" dirty="0"/>
              <a:t>）</a:t>
            </a:r>
          </a:p>
        </p:txBody>
      </p:sp>
      <p:sp>
        <p:nvSpPr>
          <p:cNvPr id="4" name="スライド番号プレースホルダー 3"/>
          <p:cNvSpPr>
            <a:spLocks noGrp="1"/>
          </p:cNvSpPr>
          <p:nvPr>
            <p:ph type="sldNum" sz="quarter" idx="10"/>
          </p:nvPr>
        </p:nvSpPr>
        <p:spPr/>
        <p:txBody>
          <a:bodyPr/>
          <a:lstStyle/>
          <a:p>
            <a:fld id="{2612563B-A418-4252-96EE-75E9990DAD1E}" type="slidenum">
              <a:rPr kumimoji="1" lang="ja-JP" altLang="en-US" smtClean="0"/>
              <a:t>1</a:t>
            </a:fld>
            <a:endParaRPr kumimoji="1" lang="ja-JP" altLang="en-US"/>
          </a:p>
        </p:txBody>
      </p:sp>
    </p:spTree>
    <p:extLst>
      <p:ext uri="{BB962C8B-B14F-4D97-AF65-F5344CB8AC3E}">
        <p14:creationId xmlns:p14="http://schemas.microsoft.com/office/powerpoint/2010/main" val="215638780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a:t>3/27</a:t>
            </a:r>
            <a:r>
              <a:rPr kumimoji="1" lang="ja-JP" altLang="en-US" dirty="0"/>
              <a:t>～</a:t>
            </a:r>
            <a:r>
              <a:rPr kumimoji="1" lang="en-US" altLang="ja-JP" dirty="0"/>
              <a:t>6/13</a:t>
            </a:r>
            <a:r>
              <a:rPr kumimoji="1" lang="ja-JP" altLang="en-US" dirty="0"/>
              <a:t>は</a:t>
            </a:r>
            <a:r>
              <a:rPr kumimoji="1" lang="en-US" altLang="ja-JP" dirty="0"/>
              <a:t>1630</a:t>
            </a:r>
            <a:r>
              <a:rPr kumimoji="1" lang="ja-JP" altLang="en-US" dirty="0"/>
              <a:t>名（</a:t>
            </a:r>
            <a:r>
              <a:rPr kumimoji="1" lang="en-US" altLang="ja-JP" dirty="0"/>
              <a:t>40</a:t>
            </a:r>
            <a:r>
              <a:rPr kumimoji="1" lang="ja-JP" altLang="en-US" dirty="0"/>
              <a:t>未満：</a:t>
            </a:r>
            <a:r>
              <a:rPr kumimoji="1" lang="en-US" altLang="ja-JP" dirty="0"/>
              <a:t>683</a:t>
            </a:r>
            <a:r>
              <a:rPr kumimoji="1" lang="ja-JP" altLang="en-US" dirty="0"/>
              <a:t>名、</a:t>
            </a:r>
            <a:r>
              <a:rPr kumimoji="1" lang="en-US" altLang="ja-JP" dirty="0"/>
              <a:t>40</a:t>
            </a:r>
            <a:r>
              <a:rPr kumimoji="1" lang="ja-JP" altLang="en-US" dirty="0"/>
              <a:t>～</a:t>
            </a:r>
            <a:r>
              <a:rPr kumimoji="1" lang="en-US" altLang="ja-JP" dirty="0"/>
              <a:t>69</a:t>
            </a:r>
            <a:r>
              <a:rPr kumimoji="1" lang="ja-JP" altLang="en-US" dirty="0"/>
              <a:t>：</a:t>
            </a:r>
            <a:r>
              <a:rPr kumimoji="1" lang="en-US" altLang="ja-JP" dirty="0"/>
              <a:t>635</a:t>
            </a:r>
            <a:r>
              <a:rPr kumimoji="1" lang="ja-JP" altLang="en-US" dirty="0"/>
              <a:t>名、</a:t>
            </a:r>
            <a:r>
              <a:rPr kumimoji="1" lang="en-US" altLang="ja-JP" dirty="0"/>
              <a:t>70</a:t>
            </a:r>
            <a:r>
              <a:rPr kumimoji="1" lang="ja-JP" altLang="en-US" dirty="0"/>
              <a:t>以上：</a:t>
            </a:r>
            <a:r>
              <a:rPr kumimoji="1" lang="en-US" altLang="ja-JP" dirty="0"/>
              <a:t>312</a:t>
            </a:r>
            <a:r>
              <a:rPr kumimoji="1" lang="ja-JP" altLang="en-US" dirty="0"/>
              <a:t>名）</a:t>
            </a:r>
            <a:endParaRPr kumimoji="1" lang="en-US" altLang="ja-JP" dirty="0"/>
          </a:p>
          <a:p>
            <a:r>
              <a:rPr kumimoji="1" lang="en-US" altLang="ja-JP" dirty="0"/>
              <a:t>6/14</a:t>
            </a:r>
            <a:r>
              <a:rPr kumimoji="1" lang="ja-JP" altLang="en-US" dirty="0"/>
              <a:t>～</a:t>
            </a:r>
            <a:r>
              <a:rPr kumimoji="1" lang="en-US" altLang="ja-JP" dirty="0"/>
              <a:t>7/15</a:t>
            </a:r>
            <a:r>
              <a:rPr kumimoji="1" lang="ja-JP" altLang="en-US" dirty="0"/>
              <a:t>は</a:t>
            </a:r>
            <a:r>
              <a:rPr kumimoji="1" lang="en-US" altLang="ja-JP" dirty="0"/>
              <a:t>340</a:t>
            </a:r>
            <a:r>
              <a:rPr kumimoji="1" lang="ja-JP" altLang="en-US" dirty="0"/>
              <a:t>名（</a:t>
            </a:r>
            <a:r>
              <a:rPr kumimoji="1" lang="en-US" altLang="ja-JP" dirty="0"/>
              <a:t>40</a:t>
            </a:r>
            <a:r>
              <a:rPr kumimoji="1" lang="ja-JP" altLang="en-US" dirty="0"/>
              <a:t>未満：</a:t>
            </a:r>
            <a:r>
              <a:rPr kumimoji="1" lang="en-US" altLang="ja-JP" dirty="0"/>
              <a:t>262</a:t>
            </a:r>
            <a:r>
              <a:rPr kumimoji="1" lang="ja-JP" altLang="en-US" dirty="0"/>
              <a:t>名、</a:t>
            </a:r>
            <a:r>
              <a:rPr kumimoji="1" lang="en-US" altLang="ja-JP" dirty="0"/>
              <a:t>40</a:t>
            </a:r>
            <a:r>
              <a:rPr kumimoji="1" lang="ja-JP" altLang="en-US" dirty="0"/>
              <a:t>～</a:t>
            </a:r>
            <a:r>
              <a:rPr kumimoji="1" lang="en-US" altLang="ja-JP" dirty="0"/>
              <a:t>69</a:t>
            </a:r>
            <a:r>
              <a:rPr kumimoji="1" lang="ja-JP" altLang="en-US" dirty="0"/>
              <a:t>：</a:t>
            </a:r>
            <a:r>
              <a:rPr kumimoji="1" lang="en-US" altLang="ja-JP" dirty="0"/>
              <a:t>64</a:t>
            </a:r>
            <a:r>
              <a:rPr kumimoji="1" lang="ja-JP" altLang="en-US" dirty="0"/>
              <a:t>名、</a:t>
            </a:r>
            <a:r>
              <a:rPr kumimoji="1" lang="en-US" altLang="ja-JP" dirty="0"/>
              <a:t>70</a:t>
            </a:r>
            <a:r>
              <a:rPr kumimoji="1" lang="ja-JP" altLang="en-US" dirty="0"/>
              <a:t>以上：</a:t>
            </a:r>
            <a:r>
              <a:rPr kumimoji="1" lang="en-US" altLang="ja-JP" dirty="0"/>
              <a:t>14</a:t>
            </a:r>
            <a:r>
              <a:rPr kumimoji="1" lang="ja-JP" altLang="en-US" dirty="0"/>
              <a:t>名）</a:t>
            </a:r>
            <a:endParaRPr kumimoji="1" lang="en-US" altLang="ja-JP" dirty="0"/>
          </a:p>
          <a:p>
            <a:r>
              <a:rPr kumimoji="1" lang="en-US" altLang="ja-JP" dirty="0"/>
              <a:t>7/9</a:t>
            </a:r>
            <a:r>
              <a:rPr kumimoji="1" lang="ja-JP" altLang="en-US" dirty="0"/>
              <a:t>～</a:t>
            </a:r>
            <a:r>
              <a:rPr kumimoji="1" lang="en-US" altLang="ja-JP" dirty="0"/>
              <a:t>7/15</a:t>
            </a:r>
            <a:r>
              <a:rPr kumimoji="1" lang="ja-JP" altLang="en-US" dirty="0"/>
              <a:t>は</a:t>
            </a:r>
            <a:r>
              <a:rPr kumimoji="1" lang="en-US" altLang="ja-JP" dirty="0"/>
              <a:t>211</a:t>
            </a:r>
            <a:r>
              <a:rPr kumimoji="1" lang="ja-JP" altLang="en-US" dirty="0"/>
              <a:t>名（</a:t>
            </a:r>
            <a:r>
              <a:rPr kumimoji="1" lang="en-US" altLang="ja-JP" dirty="0"/>
              <a:t>40</a:t>
            </a:r>
            <a:r>
              <a:rPr kumimoji="1" lang="ja-JP" altLang="en-US" dirty="0"/>
              <a:t>未満：</a:t>
            </a:r>
            <a:r>
              <a:rPr kumimoji="1" lang="en-US" altLang="ja-JP" dirty="0"/>
              <a:t>155</a:t>
            </a:r>
            <a:r>
              <a:rPr kumimoji="1" lang="ja-JP" altLang="en-US" dirty="0"/>
              <a:t>名、</a:t>
            </a:r>
            <a:r>
              <a:rPr kumimoji="1" lang="en-US" altLang="ja-JP" dirty="0"/>
              <a:t>40</a:t>
            </a:r>
            <a:r>
              <a:rPr kumimoji="1" lang="ja-JP" altLang="en-US" dirty="0"/>
              <a:t>～</a:t>
            </a:r>
            <a:r>
              <a:rPr kumimoji="1" lang="en-US" altLang="ja-JP" dirty="0"/>
              <a:t>69</a:t>
            </a:r>
            <a:r>
              <a:rPr kumimoji="1" lang="ja-JP" altLang="en-US" dirty="0"/>
              <a:t>：</a:t>
            </a:r>
            <a:r>
              <a:rPr kumimoji="1" lang="en-US" altLang="ja-JP" dirty="0"/>
              <a:t>44</a:t>
            </a:r>
            <a:r>
              <a:rPr kumimoji="1" lang="ja-JP" altLang="en-US" dirty="0"/>
              <a:t>名、</a:t>
            </a:r>
            <a:r>
              <a:rPr kumimoji="1" lang="en-US" altLang="ja-JP" dirty="0"/>
              <a:t>70</a:t>
            </a:r>
            <a:r>
              <a:rPr kumimoji="1" lang="ja-JP" altLang="en-US" dirty="0"/>
              <a:t>以上：</a:t>
            </a:r>
            <a:r>
              <a:rPr kumimoji="1" lang="en-US" altLang="ja-JP" dirty="0"/>
              <a:t>12</a:t>
            </a:r>
            <a:r>
              <a:rPr kumimoji="1" lang="ja-JP" altLang="en-US" dirty="0"/>
              <a:t>名）　</a:t>
            </a:r>
            <a:r>
              <a:rPr kumimoji="1" lang="en-US" altLang="ja-JP" dirty="0"/>
              <a:t>40</a:t>
            </a:r>
            <a:r>
              <a:rPr kumimoji="1" lang="ja-JP" altLang="en-US" dirty="0"/>
              <a:t>歳以上は</a:t>
            </a:r>
            <a:r>
              <a:rPr kumimoji="1" lang="en-US" altLang="ja-JP" dirty="0"/>
              <a:t>26.5</a:t>
            </a:r>
            <a:r>
              <a:rPr kumimoji="1" lang="ja-JP" altLang="en-US" dirty="0"/>
              <a:t>％（</a:t>
            </a:r>
            <a:r>
              <a:rPr kumimoji="1" lang="en-US" altLang="ja-JP" dirty="0"/>
              <a:t>56/211</a:t>
            </a:r>
            <a:r>
              <a:rPr kumimoji="1" lang="ja-JP" altLang="en-US" dirty="0"/>
              <a:t>）</a:t>
            </a:r>
            <a:endParaRPr kumimoji="1" lang="en-US" altLang="ja-JP" dirty="0"/>
          </a:p>
          <a:p>
            <a:r>
              <a:rPr kumimoji="1" lang="en-US" altLang="ja-JP" dirty="0"/>
              <a:t>7/2</a:t>
            </a:r>
            <a:r>
              <a:rPr kumimoji="1" lang="ja-JP" altLang="en-US" dirty="0"/>
              <a:t>～</a:t>
            </a:r>
            <a:r>
              <a:rPr kumimoji="1" lang="en-US" altLang="ja-JP" dirty="0"/>
              <a:t>7/8</a:t>
            </a:r>
            <a:r>
              <a:rPr kumimoji="1" lang="ja-JP" altLang="en-US" dirty="0"/>
              <a:t>は</a:t>
            </a:r>
            <a:r>
              <a:rPr kumimoji="1" lang="en-US" altLang="ja-JP" dirty="0"/>
              <a:t>72</a:t>
            </a:r>
            <a:r>
              <a:rPr kumimoji="1" lang="ja-JP" altLang="en-US" dirty="0"/>
              <a:t>名（</a:t>
            </a:r>
            <a:r>
              <a:rPr kumimoji="1" lang="en-US" altLang="ja-JP" dirty="0"/>
              <a:t>40</a:t>
            </a:r>
            <a:r>
              <a:rPr kumimoji="1" lang="ja-JP" altLang="en-US" dirty="0"/>
              <a:t>未満：</a:t>
            </a:r>
            <a:r>
              <a:rPr kumimoji="1" lang="en-US" altLang="ja-JP" dirty="0"/>
              <a:t>63</a:t>
            </a:r>
            <a:r>
              <a:rPr kumimoji="1" lang="ja-JP" altLang="en-US" dirty="0"/>
              <a:t>名、</a:t>
            </a:r>
            <a:r>
              <a:rPr kumimoji="1" lang="en-US" altLang="ja-JP" dirty="0"/>
              <a:t>40</a:t>
            </a:r>
            <a:r>
              <a:rPr kumimoji="1" lang="ja-JP" altLang="en-US" dirty="0"/>
              <a:t>～</a:t>
            </a:r>
            <a:r>
              <a:rPr kumimoji="1" lang="en-US" altLang="ja-JP" dirty="0"/>
              <a:t>69</a:t>
            </a:r>
            <a:r>
              <a:rPr kumimoji="1" lang="ja-JP" altLang="en-US" dirty="0"/>
              <a:t>：</a:t>
            </a:r>
            <a:r>
              <a:rPr kumimoji="1" lang="en-US" altLang="ja-JP" dirty="0"/>
              <a:t>7</a:t>
            </a:r>
            <a:r>
              <a:rPr kumimoji="1" lang="ja-JP" altLang="en-US" dirty="0"/>
              <a:t>名、</a:t>
            </a:r>
            <a:r>
              <a:rPr kumimoji="1" lang="en-US" altLang="ja-JP" dirty="0"/>
              <a:t>70</a:t>
            </a:r>
            <a:r>
              <a:rPr kumimoji="1" lang="ja-JP" altLang="en-US" dirty="0"/>
              <a:t>以上：</a:t>
            </a:r>
            <a:r>
              <a:rPr kumimoji="1" lang="en-US" altLang="ja-JP" dirty="0"/>
              <a:t>2</a:t>
            </a:r>
            <a:r>
              <a:rPr kumimoji="1" lang="ja-JP" altLang="en-US" dirty="0"/>
              <a:t>名）　　　　　　</a:t>
            </a:r>
            <a:r>
              <a:rPr kumimoji="1" lang="en-US" altLang="ja-JP" dirty="0"/>
              <a:t>40</a:t>
            </a:r>
            <a:r>
              <a:rPr kumimoji="1" lang="ja-JP" altLang="en-US" dirty="0"/>
              <a:t>歳以上は</a:t>
            </a:r>
            <a:r>
              <a:rPr kumimoji="1" lang="en-US" altLang="ja-JP" dirty="0"/>
              <a:t>12.5</a:t>
            </a:r>
            <a:r>
              <a:rPr kumimoji="1" lang="ja-JP" altLang="en-US" dirty="0"/>
              <a:t>％（</a:t>
            </a:r>
            <a:r>
              <a:rPr kumimoji="1" lang="en-US" altLang="ja-JP" dirty="0"/>
              <a:t>9/72</a:t>
            </a:r>
            <a:r>
              <a:rPr kumimoji="1" lang="ja-JP" altLang="en-US" dirty="0"/>
              <a:t>）</a:t>
            </a:r>
          </a:p>
        </p:txBody>
      </p:sp>
      <p:sp>
        <p:nvSpPr>
          <p:cNvPr id="4" name="スライド番号プレースホルダー 3"/>
          <p:cNvSpPr>
            <a:spLocks noGrp="1"/>
          </p:cNvSpPr>
          <p:nvPr>
            <p:ph type="sldNum" sz="quarter" idx="10"/>
          </p:nvPr>
        </p:nvSpPr>
        <p:spPr/>
        <p:txBody>
          <a:bodyPr/>
          <a:lstStyle/>
          <a:p>
            <a:fld id="{2612563B-A418-4252-96EE-75E9990DAD1E}" type="slidenum">
              <a:rPr kumimoji="1" lang="ja-JP" altLang="en-US" smtClean="0"/>
              <a:t>2</a:t>
            </a:fld>
            <a:endParaRPr kumimoji="1" lang="ja-JP" altLang="en-US"/>
          </a:p>
        </p:txBody>
      </p:sp>
    </p:spTree>
    <p:extLst>
      <p:ext uri="{BB962C8B-B14F-4D97-AF65-F5344CB8AC3E}">
        <p14:creationId xmlns:p14="http://schemas.microsoft.com/office/powerpoint/2010/main" val="271244688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a:t>3/27</a:t>
            </a:r>
            <a:r>
              <a:rPr kumimoji="1" lang="ja-JP" altLang="en-US" dirty="0"/>
              <a:t>～</a:t>
            </a:r>
            <a:r>
              <a:rPr kumimoji="1" lang="en-US" altLang="ja-JP" dirty="0"/>
              <a:t>6/13</a:t>
            </a:r>
            <a:r>
              <a:rPr kumimoji="1" lang="ja-JP" altLang="en-US" dirty="0"/>
              <a:t>は</a:t>
            </a:r>
            <a:r>
              <a:rPr kumimoji="1" lang="en-US" altLang="ja-JP" dirty="0"/>
              <a:t>1630</a:t>
            </a:r>
            <a:r>
              <a:rPr kumimoji="1" lang="ja-JP" altLang="en-US" dirty="0"/>
              <a:t>名（</a:t>
            </a:r>
            <a:r>
              <a:rPr kumimoji="1" lang="en-US" altLang="ja-JP" dirty="0"/>
              <a:t>40</a:t>
            </a:r>
            <a:r>
              <a:rPr kumimoji="1" lang="ja-JP" altLang="en-US" dirty="0"/>
              <a:t>未満：</a:t>
            </a:r>
            <a:r>
              <a:rPr kumimoji="1" lang="en-US" altLang="ja-JP" dirty="0"/>
              <a:t>683</a:t>
            </a:r>
            <a:r>
              <a:rPr kumimoji="1" lang="ja-JP" altLang="en-US" dirty="0"/>
              <a:t>名、</a:t>
            </a:r>
            <a:r>
              <a:rPr kumimoji="1" lang="en-US" altLang="ja-JP" dirty="0"/>
              <a:t>40</a:t>
            </a:r>
            <a:r>
              <a:rPr kumimoji="1" lang="ja-JP" altLang="en-US" dirty="0"/>
              <a:t>～</a:t>
            </a:r>
            <a:r>
              <a:rPr kumimoji="1" lang="en-US" altLang="ja-JP" dirty="0"/>
              <a:t>69</a:t>
            </a:r>
            <a:r>
              <a:rPr kumimoji="1" lang="ja-JP" altLang="en-US" dirty="0"/>
              <a:t>：</a:t>
            </a:r>
            <a:r>
              <a:rPr kumimoji="1" lang="en-US" altLang="ja-JP" dirty="0"/>
              <a:t>635</a:t>
            </a:r>
            <a:r>
              <a:rPr kumimoji="1" lang="ja-JP" altLang="en-US" dirty="0"/>
              <a:t>名、</a:t>
            </a:r>
            <a:r>
              <a:rPr kumimoji="1" lang="en-US" altLang="ja-JP" dirty="0"/>
              <a:t>70</a:t>
            </a:r>
            <a:r>
              <a:rPr kumimoji="1" lang="ja-JP" altLang="en-US" dirty="0"/>
              <a:t>以上：</a:t>
            </a:r>
            <a:r>
              <a:rPr kumimoji="1" lang="en-US" altLang="ja-JP" dirty="0"/>
              <a:t>312</a:t>
            </a:r>
            <a:r>
              <a:rPr kumimoji="1" lang="ja-JP" altLang="en-US" dirty="0"/>
              <a:t>名）</a:t>
            </a:r>
            <a:endParaRPr kumimoji="1" lang="en-US" altLang="ja-JP" dirty="0"/>
          </a:p>
          <a:p>
            <a:r>
              <a:rPr kumimoji="1" lang="en-US" altLang="ja-JP" dirty="0"/>
              <a:t>6/14</a:t>
            </a:r>
            <a:r>
              <a:rPr kumimoji="1" lang="ja-JP" altLang="en-US" dirty="0"/>
              <a:t>～</a:t>
            </a:r>
            <a:r>
              <a:rPr kumimoji="1" lang="en-US" altLang="ja-JP" dirty="0"/>
              <a:t>7/15</a:t>
            </a:r>
            <a:r>
              <a:rPr kumimoji="1" lang="ja-JP" altLang="en-US" dirty="0"/>
              <a:t>は</a:t>
            </a:r>
            <a:r>
              <a:rPr kumimoji="1" lang="en-US" altLang="ja-JP" dirty="0"/>
              <a:t>340</a:t>
            </a:r>
            <a:r>
              <a:rPr kumimoji="1" lang="ja-JP" altLang="en-US" dirty="0"/>
              <a:t>名（</a:t>
            </a:r>
            <a:r>
              <a:rPr kumimoji="1" lang="en-US" altLang="ja-JP" dirty="0"/>
              <a:t>40</a:t>
            </a:r>
            <a:r>
              <a:rPr kumimoji="1" lang="ja-JP" altLang="en-US" dirty="0"/>
              <a:t>未満：</a:t>
            </a:r>
            <a:r>
              <a:rPr kumimoji="1" lang="en-US" altLang="ja-JP" dirty="0"/>
              <a:t>262</a:t>
            </a:r>
            <a:r>
              <a:rPr kumimoji="1" lang="ja-JP" altLang="en-US" dirty="0"/>
              <a:t>名、</a:t>
            </a:r>
            <a:r>
              <a:rPr kumimoji="1" lang="en-US" altLang="ja-JP" dirty="0"/>
              <a:t>40</a:t>
            </a:r>
            <a:r>
              <a:rPr kumimoji="1" lang="ja-JP" altLang="en-US" dirty="0"/>
              <a:t>～</a:t>
            </a:r>
            <a:r>
              <a:rPr kumimoji="1" lang="en-US" altLang="ja-JP" dirty="0"/>
              <a:t>69</a:t>
            </a:r>
            <a:r>
              <a:rPr kumimoji="1" lang="ja-JP" altLang="en-US" dirty="0"/>
              <a:t>：</a:t>
            </a:r>
            <a:r>
              <a:rPr kumimoji="1" lang="en-US" altLang="ja-JP" dirty="0"/>
              <a:t>64</a:t>
            </a:r>
            <a:r>
              <a:rPr kumimoji="1" lang="ja-JP" altLang="en-US" dirty="0"/>
              <a:t>名、</a:t>
            </a:r>
            <a:r>
              <a:rPr kumimoji="1" lang="en-US" altLang="ja-JP" dirty="0"/>
              <a:t>70</a:t>
            </a:r>
            <a:r>
              <a:rPr kumimoji="1" lang="ja-JP" altLang="en-US" dirty="0"/>
              <a:t>以上：</a:t>
            </a:r>
            <a:r>
              <a:rPr kumimoji="1" lang="en-US" altLang="ja-JP" dirty="0"/>
              <a:t>14</a:t>
            </a:r>
            <a:r>
              <a:rPr kumimoji="1" lang="ja-JP" altLang="en-US" dirty="0"/>
              <a:t>名）</a:t>
            </a:r>
            <a:endParaRPr kumimoji="1" lang="en-US" altLang="ja-JP" dirty="0"/>
          </a:p>
          <a:p>
            <a:r>
              <a:rPr kumimoji="1" lang="en-US" altLang="ja-JP" dirty="0"/>
              <a:t>7/9</a:t>
            </a:r>
            <a:r>
              <a:rPr kumimoji="1" lang="ja-JP" altLang="en-US" dirty="0"/>
              <a:t>～</a:t>
            </a:r>
            <a:r>
              <a:rPr kumimoji="1" lang="en-US" altLang="ja-JP" dirty="0"/>
              <a:t>7/15</a:t>
            </a:r>
            <a:r>
              <a:rPr kumimoji="1" lang="ja-JP" altLang="en-US" dirty="0"/>
              <a:t>は</a:t>
            </a:r>
            <a:r>
              <a:rPr kumimoji="1" lang="en-US" altLang="ja-JP" dirty="0"/>
              <a:t>211</a:t>
            </a:r>
            <a:r>
              <a:rPr kumimoji="1" lang="ja-JP" altLang="en-US" dirty="0"/>
              <a:t>名（</a:t>
            </a:r>
            <a:r>
              <a:rPr kumimoji="1" lang="en-US" altLang="ja-JP" dirty="0"/>
              <a:t>40</a:t>
            </a:r>
            <a:r>
              <a:rPr kumimoji="1" lang="ja-JP" altLang="en-US" dirty="0"/>
              <a:t>未満：</a:t>
            </a:r>
            <a:r>
              <a:rPr kumimoji="1" lang="en-US" altLang="ja-JP" dirty="0"/>
              <a:t>155</a:t>
            </a:r>
            <a:r>
              <a:rPr kumimoji="1" lang="ja-JP" altLang="en-US" dirty="0"/>
              <a:t>名、</a:t>
            </a:r>
            <a:r>
              <a:rPr kumimoji="1" lang="en-US" altLang="ja-JP" dirty="0"/>
              <a:t>40</a:t>
            </a:r>
            <a:r>
              <a:rPr kumimoji="1" lang="ja-JP" altLang="en-US" dirty="0"/>
              <a:t>～</a:t>
            </a:r>
            <a:r>
              <a:rPr kumimoji="1" lang="en-US" altLang="ja-JP" dirty="0"/>
              <a:t>69</a:t>
            </a:r>
            <a:r>
              <a:rPr kumimoji="1" lang="ja-JP" altLang="en-US" dirty="0"/>
              <a:t>：</a:t>
            </a:r>
            <a:r>
              <a:rPr kumimoji="1" lang="en-US" altLang="ja-JP" dirty="0"/>
              <a:t>44</a:t>
            </a:r>
            <a:r>
              <a:rPr kumimoji="1" lang="ja-JP" altLang="en-US" dirty="0"/>
              <a:t>名、</a:t>
            </a:r>
            <a:r>
              <a:rPr kumimoji="1" lang="en-US" altLang="ja-JP" dirty="0"/>
              <a:t>70</a:t>
            </a:r>
            <a:r>
              <a:rPr kumimoji="1" lang="ja-JP" altLang="en-US" dirty="0"/>
              <a:t>以上：</a:t>
            </a:r>
            <a:r>
              <a:rPr kumimoji="1" lang="en-US" altLang="ja-JP" dirty="0"/>
              <a:t>12</a:t>
            </a:r>
            <a:r>
              <a:rPr kumimoji="1" lang="ja-JP" altLang="en-US" dirty="0"/>
              <a:t>名）　</a:t>
            </a:r>
            <a:r>
              <a:rPr kumimoji="1" lang="en-US" altLang="ja-JP" dirty="0"/>
              <a:t>40</a:t>
            </a:r>
            <a:r>
              <a:rPr kumimoji="1" lang="ja-JP" altLang="en-US" dirty="0"/>
              <a:t>歳以上は</a:t>
            </a:r>
            <a:r>
              <a:rPr kumimoji="1" lang="en-US" altLang="ja-JP" dirty="0"/>
              <a:t>26.5</a:t>
            </a:r>
            <a:r>
              <a:rPr kumimoji="1" lang="ja-JP" altLang="en-US" dirty="0"/>
              <a:t>％（</a:t>
            </a:r>
            <a:r>
              <a:rPr kumimoji="1" lang="en-US" altLang="ja-JP" dirty="0"/>
              <a:t>56/211</a:t>
            </a:r>
            <a:r>
              <a:rPr kumimoji="1" lang="ja-JP" altLang="en-US" dirty="0"/>
              <a:t>）</a:t>
            </a:r>
            <a:endParaRPr kumimoji="1" lang="en-US" altLang="ja-JP" dirty="0"/>
          </a:p>
          <a:p>
            <a:r>
              <a:rPr kumimoji="1" lang="en-US" altLang="ja-JP" dirty="0"/>
              <a:t>7/2</a:t>
            </a:r>
            <a:r>
              <a:rPr kumimoji="1" lang="ja-JP" altLang="en-US" dirty="0"/>
              <a:t>～</a:t>
            </a:r>
            <a:r>
              <a:rPr kumimoji="1" lang="en-US" altLang="ja-JP" dirty="0"/>
              <a:t>7/8</a:t>
            </a:r>
            <a:r>
              <a:rPr kumimoji="1" lang="ja-JP" altLang="en-US" dirty="0"/>
              <a:t>は</a:t>
            </a:r>
            <a:r>
              <a:rPr kumimoji="1" lang="en-US" altLang="ja-JP" dirty="0"/>
              <a:t>72</a:t>
            </a:r>
            <a:r>
              <a:rPr kumimoji="1" lang="ja-JP" altLang="en-US" dirty="0"/>
              <a:t>名（</a:t>
            </a:r>
            <a:r>
              <a:rPr kumimoji="1" lang="en-US" altLang="ja-JP" dirty="0"/>
              <a:t>40</a:t>
            </a:r>
            <a:r>
              <a:rPr kumimoji="1" lang="ja-JP" altLang="en-US" dirty="0"/>
              <a:t>未満：</a:t>
            </a:r>
            <a:r>
              <a:rPr kumimoji="1" lang="en-US" altLang="ja-JP" dirty="0"/>
              <a:t>63</a:t>
            </a:r>
            <a:r>
              <a:rPr kumimoji="1" lang="ja-JP" altLang="en-US" dirty="0"/>
              <a:t>名、</a:t>
            </a:r>
            <a:r>
              <a:rPr kumimoji="1" lang="en-US" altLang="ja-JP" dirty="0"/>
              <a:t>40</a:t>
            </a:r>
            <a:r>
              <a:rPr kumimoji="1" lang="ja-JP" altLang="en-US" dirty="0"/>
              <a:t>～</a:t>
            </a:r>
            <a:r>
              <a:rPr kumimoji="1" lang="en-US" altLang="ja-JP" dirty="0"/>
              <a:t>69</a:t>
            </a:r>
            <a:r>
              <a:rPr kumimoji="1" lang="ja-JP" altLang="en-US" dirty="0"/>
              <a:t>：</a:t>
            </a:r>
            <a:r>
              <a:rPr kumimoji="1" lang="en-US" altLang="ja-JP" dirty="0"/>
              <a:t>7</a:t>
            </a:r>
            <a:r>
              <a:rPr kumimoji="1" lang="ja-JP" altLang="en-US" dirty="0"/>
              <a:t>名、</a:t>
            </a:r>
            <a:r>
              <a:rPr kumimoji="1" lang="en-US" altLang="ja-JP" dirty="0"/>
              <a:t>70</a:t>
            </a:r>
            <a:r>
              <a:rPr kumimoji="1" lang="ja-JP" altLang="en-US" dirty="0"/>
              <a:t>以上：</a:t>
            </a:r>
            <a:r>
              <a:rPr kumimoji="1" lang="en-US" altLang="ja-JP" dirty="0"/>
              <a:t>2</a:t>
            </a:r>
            <a:r>
              <a:rPr kumimoji="1" lang="ja-JP" altLang="en-US" dirty="0"/>
              <a:t>名）　　　　　　</a:t>
            </a:r>
            <a:r>
              <a:rPr kumimoji="1" lang="en-US" altLang="ja-JP" dirty="0"/>
              <a:t>40</a:t>
            </a:r>
            <a:r>
              <a:rPr kumimoji="1" lang="ja-JP" altLang="en-US" dirty="0"/>
              <a:t>歳以上は</a:t>
            </a:r>
            <a:r>
              <a:rPr kumimoji="1" lang="en-US" altLang="ja-JP" dirty="0"/>
              <a:t>12.5</a:t>
            </a:r>
            <a:r>
              <a:rPr kumimoji="1" lang="ja-JP" altLang="en-US" dirty="0"/>
              <a:t>％（</a:t>
            </a:r>
            <a:r>
              <a:rPr kumimoji="1" lang="en-US" altLang="ja-JP" dirty="0"/>
              <a:t>9/72</a:t>
            </a:r>
            <a:r>
              <a:rPr kumimoji="1" lang="ja-JP" altLang="en-US" dirty="0"/>
              <a:t>）</a:t>
            </a:r>
          </a:p>
        </p:txBody>
      </p:sp>
      <p:sp>
        <p:nvSpPr>
          <p:cNvPr id="4" name="スライド番号プレースホルダー 3"/>
          <p:cNvSpPr>
            <a:spLocks noGrp="1"/>
          </p:cNvSpPr>
          <p:nvPr>
            <p:ph type="sldNum" sz="quarter" idx="10"/>
          </p:nvPr>
        </p:nvSpPr>
        <p:spPr/>
        <p:txBody>
          <a:bodyPr/>
          <a:lstStyle/>
          <a:p>
            <a:fld id="{2612563B-A418-4252-96EE-75E9990DAD1E}" type="slidenum">
              <a:rPr kumimoji="1" lang="ja-JP" altLang="en-US" smtClean="0"/>
              <a:t>3</a:t>
            </a:fld>
            <a:endParaRPr kumimoji="1" lang="ja-JP" altLang="en-US"/>
          </a:p>
        </p:txBody>
      </p:sp>
    </p:spTree>
    <p:extLst>
      <p:ext uri="{BB962C8B-B14F-4D97-AF65-F5344CB8AC3E}">
        <p14:creationId xmlns:p14="http://schemas.microsoft.com/office/powerpoint/2010/main" val="43848074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2612563B-A418-4252-96EE-75E9990DAD1E}" type="slidenum">
              <a:rPr kumimoji="1" lang="ja-JP" altLang="en-US" smtClean="0"/>
              <a:t>9</a:t>
            </a:fld>
            <a:endParaRPr kumimoji="1" lang="ja-JP" altLang="en-US"/>
          </a:p>
        </p:txBody>
      </p:sp>
    </p:spTree>
    <p:extLst>
      <p:ext uri="{BB962C8B-B14F-4D97-AF65-F5344CB8AC3E}">
        <p14:creationId xmlns:p14="http://schemas.microsoft.com/office/powerpoint/2010/main" val="120317470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027F0E7E-1205-4C71-A3B8-4676F886A3C1}" type="slidenum">
              <a:rPr kumimoji="1" lang="ja-JP" altLang="en-US" smtClean="0"/>
              <a:t>11</a:t>
            </a:fld>
            <a:endParaRPr kumimoji="1" lang="ja-JP" altLang="en-US"/>
          </a:p>
        </p:txBody>
      </p:sp>
    </p:spTree>
    <p:extLst>
      <p:ext uri="{BB962C8B-B14F-4D97-AF65-F5344CB8AC3E}">
        <p14:creationId xmlns:p14="http://schemas.microsoft.com/office/powerpoint/2010/main" val="394090230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a:t>3/27</a:t>
            </a:r>
            <a:r>
              <a:rPr kumimoji="1" lang="ja-JP" altLang="en-US" dirty="0"/>
              <a:t>～</a:t>
            </a:r>
            <a:r>
              <a:rPr kumimoji="1" lang="en-US" altLang="ja-JP" dirty="0"/>
              <a:t>6/13</a:t>
            </a:r>
            <a:r>
              <a:rPr kumimoji="1" lang="ja-JP" altLang="en-US" dirty="0"/>
              <a:t>は</a:t>
            </a:r>
            <a:r>
              <a:rPr kumimoji="1" lang="en-US" altLang="ja-JP" dirty="0"/>
              <a:t>1630</a:t>
            </a:r>
            <a:r>
              <a:rPr kumimoji="1" lang="ja-JP" altLang="en-US" dirty="0"/>
              <a:t>名（</a:t>
            </a:r>
            <a:r>
              <a:rPr kumimoji="1" lang="en-US" altLang="ja-JP" dirty="0"/>
              <a:t>40</a:t>
            </a:r>
            <a:r>
              <a:rPr kumimoji="1" lang="ja-JP" altLang="en-US" dirty="0"/>
              <a:t>未満：</a:t>
            </a:r>
            <a:r>
              <a:rPr kumimoji="1" lang="en-US" altLang="ja-JP" dirty="0"/>
              <a:t>683</a:t>
            </a:r>
            <a:r>
              <a:rPr kumimoji="1" lang="ja-JP" altLang="en-US" dirty="0"/>
              <a:t>名、</a:t>
            </a:r>
            <a:r>
              <a:rPr kumimoji="1" lang="en-US" altLang="ja-JP" dirty="0"/>
              <a:t>40</a:t>
            </a:r>
            <a:r>
              <a:rPr kumimoji="1" lang="ja-JP" altLang="en-US" dirty="0"/>
              <a:t>～</a:t>
            </a:r>
            <a:r>
              <a:rPr kumimoji="1" lang="en-US" altLang="ja-JP" dirty="0"/>
              <a:t>69</a:t>
            </a:r>
            <a:r>
              <a:rPr kumimoji="1" lang="ja-JP" altLang="en-US" dirty="0"/>
              <a:t>：</a:t>
            </a:r>
            <a:r>
              <a:rPr kumimoji="1" lang="en-US" altLang="ja-JP" dirty="0"/>
              <a:t>635</a:t>
            </a:r>
            <a:r>
              <a:rPr kumimoji="1" lang="ja-JP" altLang="en-US" dirty="0"/>
              <a:t>名、</a:t>
            </a:r>
            <a:r>
              <a:rPr kumimoji="1" lang="en-US" altLang="ja-JP" dirty="0"/>
              <a:t>70</a:t>
            </a:r>
            <a:r>
              <a:rPr kumimoji="1" lang="ja-JP" altLang="en-US" dirty="0"/>
              <a:t>以上：</a:t>
            </a:r>
            <a:r>
              <a:rPr kumimoji="1" lang="en-US" altLang="ja-JP" dirty="0"/>
              <a:t>312</a:t>
            </a:r>
            <a:r>
              <a:rPr kumimoji="1" lang="ja-JP" altLang="en-US" dirty="0"/>
              <a:t>名）</a:t>
            </a:r>
            <a:endParaRPr kumimoji="1" lang="en-US" altLang="ja-JP" dirty="0"/>
          </a:p>
          <a:p>
            <a:r>
              <a:rPr kumimoji="1" lang="en-US" altLang="ja-JP" dirty="0"/>
              <a:t>6/14</a:t>
            </a:r>
            <a:r>
              <a:rPr kumimoji="1" lang="ja-JP" altLang="en-US" dirty="0"/>
              <a:t>～</a:t>
            </a:r>
            <a:r>
              <a:rPr kumimoji="1" lang="en-US" altLang="ja-JP" dirty="0"/>
              <a:t>7/15</a:t>
            </a:r>
            <a:r>
              <a:rPr kumimoji="1" lang="ja-JP" altLang="en-US" dirty="0"/>
              <a:t>は</a:t>
            </a:r>
            <a:r>
              <a:rPr kumimoji="1" lang="en-US" altLang="ja-JP" dirty="0"/>
              <a:t>340</a:t>
            </a:r>
            <a:r>
              <a:rPr kumimoji="1" lang="ja-JP" altLang="en-US" dirty="0"/>
              <a:t>名（</a:t>
            </a:r>
            <a:r>
              <a:rPr kumimoji="1" lang="en-US" altLang="ja-JP" dirty="0"/>
              <a:t>40</a:t>
            </a:r>
            <a:r>
              <a:rPr kumimoji="1" lang="ja-JP" altLang="en-US" dirty="0"/>
              <a:t>未満：</a:t>
            </a:r>
            <a:r>
              <a:rPr kumimoji="1" lang="en-US" altLang="ja-JP" dirty="0"/>
              <a:t>262</a:t>
            </a:r>
            <a:r>
              <a:rPr kumimoji="1" lang="ja-JP" altLang="en-US" dirty="0"/>
              <a:t>名、</a:t>
            </a:r>
            <a:r>
              <a:rPr kumimoji="1" lang="en-US" altLang="ja-JP" dirty="0"/>
              <a:t>40</a:t>
            </a:r>
            <a:r>
              <a:rPr kumimoji="1" lang="ja-JP" altLang="en-US" dirty="0"/>
              <a:t>～</a:t>
            </a:r>
            <a:r>
              <a:rPr kumimoji="1" lang="en-US" altLang="ja-JP" dirty="0"/>
              <a:t>69</a:t>
            </a:r>
            <a:r>
              <a:rPr kumimoji="1" lang="ja-JP" altLang="en-US" dirty="0"/>
              <a:t>：</a:t>
            </a:r>
            <a:r>
              <a:rPr kumimoji="1" lang="en-US" altLang="ja-JP" dirty="0"/>
              <a:t>64</a:t>
            </a:r>
            <a:r>
              <a:rPr kumimoji="1" lang="ja-JP" altLang="en-US" dirty="0"/>
              <a:t>名、</a:t>
            </a:r>
            <a:r>
              <a:rPr kumimoji="1" lang="en-US" altLang="ja-JP" dirty="0"/>
              <a:t>70</a:t>
            </a:r>
            <a:r>
              <a:rPr kumimoji="1" lang="ja-JP" altLang="en-US" dirty="0"/>
              <a:t>以上：</a:t>
            </a:r>
            <a:r>
              <a:rPr kumimoji="1" lang="en-US" altLang="ja-JP" dirty="0"/>
              <a:t>14</a:t>
            </a:r>
            <a:r>
              <a:rPr kumimoji="1" lang="ja-JP" altLang="en-US" dirty="0"/>
              <a:t>名）</a:t>
            </a:r>
            <a:endParaRPr kumimoji="1" lang="en-US" altLang="ja-JP" dirty="0"/>
          </a:p>
          <a:p>
            <a:r>
              <a:rPr kumimoji="1" lang="en-US" altLang="ja-JP" dirty="0"/>
              <a:t>7/9</a:t>
            </a:r>
            <a:r>
              <a:rPr kumimoji="1" lang="ja-JP" altLang="en-US" dirty="0"/>
              <a:t>～</a:t>
            </a:r>
            <a:r>
              <a:rPr kumimoji="1" lang="en-US" altLang="ja-JP" dirty="0"/>
              <a:t>7/15</a:t>
            </a:r>
            <a:r>
              <a:rPr kumimoji="1" lang="ja-JP" altLang="en-US" dirty="0"/>
              <a:t>は</a:t>
            </a:r>
            <a:r>
              <a:rPr kumimoji="1" lang="en-US" altLang="ja-JP" dirty="0"/>
              <a:t>211</a:t>
            </a:r>
            <a:r>
              <a:rPr kumimoji="1" lang="ja-JP" altLang="en-US" dirty="0"/>
              <a:t>名（</a:t>
            </a:r>
            <a:r>
              <a:rPr kumimoji="1" lang="en-US" altLang="ja-JP" dirty="0"/>
              <a:t>40</a:t>
            </a:r>
            <a:r>
              <a:rPr kumimoji="1" lang="ja-JP" altLang="en-US" dirty="0"/>
              <a:t>未満：</a:t>
            </a:r>
            <a:r>
              <a:rPr kumimoji="1" lang="en-US" altLang="ja-JP" dirty="0"/>
              <a:t>155</a:t>
            </a:r>
            <a:r>
              <a:rPr kumimoji="1" lang="ja-JP" altLang="en-US" dirty="0"/>
              <a:t>名、</a:t>
            </a:r>
            <a:r>
              <a:rPr kumimoji="1" lang="en-US" altLang="ja-JP" dirty="0"/>
              <a:t>40</a:t>
            </a:r>
            <a:r>
              <a:rPr kumimoji="1" lang="ja-JP" altLang="en-US" dirty="0"/>
              <a:t>～</a:t>
            </a:r>
            <a:r>
              <a:rPr kumimoji="1" lang="en-US" altLang="ja-JP" dirty="0"/>
              <a:t>69</a:t>
            </a:r>
            <a:r>
              <a:rPr kumimoji="1" lang="ja-JP" altLang="en-US" dirty="0"/>
              <a:t>：</a:t>
            </a:r>
            <a:r>
              <a:rPr kumimoji="1" lang="en-US" altLang="ja-JP" dirty="0"/>
              <a:t>44</a:t>
            </a:r>
            <a:r>
              <a:rPr kumimoji="1" lang="ja-JP" altLang="en-US" dirty="0"/>
              <a:t>名、</a:t>
            </a:r>
            <a:r>
              <a:rPr kumimoji="1" lang="en-US" altLang="ja-JP" dirty="0"/>
              <a:t>70</a:t>
            </a:r>
            <a:r>
              <a:rPr kumimoji="1" lang="ja-JP" altLang="en-US" dirty="0"/>
              <a:t>以上：</a:t>
            </a:r>
            <a:r>
              <a:rPr kumimoji="1" lang="en-US" altLang="ja-JP" dirty="0"/>
              <a:t>12</a:t>
            </a:r>
            <a:r>
              <a:rPr kumimoji="1" lang="ja-JP" altLang="en-US" dirty="0"/>
              <a:t>名）　</a:t>
            </a:r>
            <a:r>
              <a:rPr kumimoji="1" lang="en-US" altLang="ja-JP" dirty="0"/>
              <a:t>40</a:t>
            </a:r>
            <a:r>
              <a:rPr kumimoji="1" lang="ja-JP" altLang="en-US" dirty="0"/>
              <a:t>歳以上は</a:t>
            </a:r>
            <a:r>
              <a:rPr kumimoji="1" lang="en-US" altLang="ja-JP" dirty="0"/>
              <a:t>26.5</a:t>
            </a:r>
            <a:r>
              <a:rPr kumimoji="1" lang="ja-JP" altLang="en-US" dirty="0"/>
              <a:t>％（</a:t>
            </a:r>
            <a:r>
              <a:rPr kumimoji="1" lang="en-US" altLang="ja-JP" dirty="0"/>
              <a:t>56/211</a:t>
            </a:r>
            <a:r>
              <a:rPr kumimoji="1" lang="ja-JP" altLang="en-US" dirty="0"/>
              <a:t>）</a:t>
            </a:r>
            <a:endParaRPr kumimoji="1" lang="en-US" altLang="ja-JP" dirty="0"/>
          </a:p>
          <a:p>
            <a:r>
              <a:rPr kumimoji="1" lang="en-US" altLang="ja-JP" dirty="0"/>
              <a:t>7/2</a:t>
            </a:r>
            <a:r>
              <a:rPr kumimoji="1" lang="ja-JP" altLang="en-US" dirty="0"/>
              <a:t>～</a:t>
            </a:r>
            <a:r>
              <a:rPr kumimoji="1" lang="en-US" altLang="ja-JP" dirty="0"/>
              <a:t>7/8</a:t>
            </a:r>
            <a:r>
              <a:rPr kumimoji="1" lang="ja-JP" altLang="en-US" dirty="0"/>
              <a:t>は</a:t>
            </a:r>
            <a:r>
              <a:rPr kumimoji="1" lang="en-US" altLang="ja-JP" dirty="0"/>
              <a:t>72</a:t>
            </a:r>
            <a:r>
              <a:rPr kumimoji="1" lang="ja-JP" altLang="en-US" dirty="0"/>
              <a:t>名（</a:t>
            </a:r>
            <a:r>
              <a:rPr kumimoji="1" lang="en-US" altLang="ja-JP" dirty="0"/>
              <a:t>40</a:t>
            </a:r>
            <a:r>
              <a:rPr kumimoji="1" lang="ja-JP" altLang="en-US" dirty="0"/>
              <a:t>未満：</a:t>
            </a:r>
            <a:r>
              <a:rPr kumimoji="1" lang="en-US" altLang="ja-JP" dirty="0"/>
              <a:t>63</a:t>
            </a:r>
            <a:r>
              <a:rPr kumimoji="1" lang="ja-JP" altLang="en-US" dirty="0"/>
              <a:t>名、</a:t>
            </a:r>
            <a:r>
              <a:rPr kumimoji="1" lang="en-US" altLang="ja-JP" dirty="0"/>
              <a:t>40</a:t>
            </a:r>
            <a:r>
              <a:rPr kumimoji="1" lang="ja-JP" altLang="en-US" dirty="0"/>
              <a:t>～</a:t>
            </a:r>
            <a:r>
              <a:rPr kumimoji="1" lang="en-US" altLang="ja-JP" dirty="0"/>
              <a:t>69</a:t>
            </a:r>
            <a:r>
              <a:rPr kumimoji="1" lang="ja-JP" altLang="en-US" dirty="0"/>
              <a:t>：</a:t>
            </a:r>
            <a:r>
              <a:rPr kumimoji="1" lang="en-US" altLang="ja-JP" dirty="0"/>
              <a:t>7</a:t>
            </a:r>
            <a:r>
              <a:rPr kumimoji="1" lang="ja-JP" altLang="en-US" dirty="0"/>
              <a:t>名、</a:t>
            </a:r>
            <a:r>
              <a:rPr kumimoji="1" lang="en-US" altLang="ja-JP" dirty="0"/>
              <a:t>70</a:t>
            </a:r>
            <a:r>
              <a:rPr kumimoji="1" lang="ja-JP" altLang="en-US" dirty="0"/>
              <a:t>以上：</a:t>
            </a:r>
            <a:r>
              <a:rPr kumimoji="1" lang="en-US" altLang="ja-JP" dirty="0"/>
              <a:t>2</a:t>
            </a:r>
            <a:r>
              <a:rPr kumimoji="1" lang="ja-JP" altLang="en-US" dirty="0"/>
              <a:t>名）　　　　　　</a:t>
            </a:r>
            <a:r>
              <a:rPr kumimoji="1" lang="en-US" altLang="ja-JP" dirty="0"/>
              <a:t>40</a:t>
            </a:r>
            <a:r>
              <a:rPr kumimoji="1" lang="ja-JP" altLang="en-US" dirty="0"/>
              <a:t>歳以上は</a:t>
            </a:r>
            <a:r>
              <a:rPr kumimoji="1" lang="en-US" altLang="ja-JP" dirty="0"/>
              <a:t>12.5</a:t>
            </a:r>
            <a:r>
              <a:rPr kumimoji="1" lang="ja-JP" altLang="en-US" dirty="0"/>
              <a:t>％（</a:t>
            </a:r>
            <a:r>
              <a:rPr kumimoji="1" lang="en-US" altLang="ja-JP" dirty="0"/>
              <a:t>9/72</a:t>
            </a:r>
            <a:r>
              <a:rPr kumimoji="1" lang="ja-JP" altLang="en-US" dirty="0"/>
              <a:t>）</a:t>
            </a:r>
          </a:p>
        </p:txBody>
      </p:sp>
      <p:sp>
        <p:nvSpPr>
          <p:cNvPr id="4" name="スライド番号プレースホルダー 3"/>
          <p:cNvSpPr>
            <a:spLocks noGrp="1"/>
          </p:cNvSpPr>
          <p:nvPr>
            <p:ph type="sldNum" sz="quarter" idx="10"/>
          </p:nvPr>
        </p:nvSpPr>
        <p:spPr/>
        <p:txBody>
          <a:bodyPr/>
          <a:lstStyle/>
          <a:p>
            <a:fld id="{2612563B-A418-4252-96EE-75E9990DAD1E}" type="slidenum">
              <a:rPr kumimoji="1" lang="ja-JP" altLang="en-US" smtClean="0"/>
              <a:t>17</a:t>
            </a:fld>
            <a:endParaRPr kumimoji="1" lang="ja-JP" altLang="en-US"/>
          </a:p>
        </p:txBody>
      </p:sp>
    </p:spTree>
    <p:extLst>
      <p:ext uri="{BB962C8B-B14F-4D97-AF65-F5344CB8AC3E}">
        <p14:creationId xmlns:p14="http://schemas.microsoft.com/office/powerpoint/2010/main" val="358895053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5BFB98CA-D6EC-4BA5-A9B2-86EEAB6615F3}" type="slidenum">
              <a:rPr kumimoji="1" lang="ja-JP" altLang="en-US" smtClean="0"/>
              <a:t>19</a:t>
            </a:fld>
            <a:endParaRPr kumimoji="1" lang="ja-JP" altLang="en-US"/>
          </a:p>
        </p:txBody>
      </p:sp>
    </p:spTree>
    <p:extLst>
      <p:ext uri="{BB962C8B-B14F-4D97-AF65-F5344CB8AC3E}">
        <p14:creationId xmlns:p14="http://schemas.microsoft.com/office/powerpoint/2010/main" val="235284319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latin typeface="Meiryo UI" panose="020B0604030504040204" pitchFamily="50" charset="-128"/>
              <a:ea typeface="Meiryo UI" panose="020B0604030504040204" pitchFamily="50" charset="-128"/>
            </a:endParaRPr>
          </a:p>
        </p:txBody>
      </p:sp>
      <p:sp>
        <p:nvSpPr>
          <p:cNvPr id="4" name="スライド番号プレースホルダー 3"/>
          <p:cNvSpPr>
            <a:spLocks noGrp="1"/>
          </p:cNvSpPr>
          <p:nvPr>
            <p:ph type="sldNum" sz="quarter" idx="10"/>
          </p:nvPr>
        </p:nvSpPr>
        <p:spPr/>
        <p:txBody>
          <a:bodyPr/>
          <a:lstStyle/>
          <a:p>
            <a:fld id="{2F0EEB81-DB16-4A68-B055-8A38956DB515}" type="slidenum">
              <a:rPr kumimoji="1" lang="ja-JP" altLang="en-US" smtClean="0"/>
              <a:t>23</a:t>
            </a:fld>
            <a:endParaRPr kumimoji="1" lang="ja-JP" altLang="en-US"/>
          </a:p>
        </p:txBody>
      </p:sp>
    </p:spTree>
    <p:extLst>
      <p:ext uri="{BB962C8B-B14F-4D97-AF65-F5344CB8AC3E}">
        <p14:creationId xmlns:p14="http://schemas.microsoft.com/office/powerpoint/2010/main" val="140773038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1524000" y="1122363"/>
            <a:ext cx="9144000" cy="2387600"/>
          </a:xfrm>
        </p:spPr>
        <p:txBody>
          <a:bodyPr anchor="b"/>
          <a:lstStyle>
            <a:lvl1pPr algn="ctr">
              <a:defRPr sz="6000"/>
            </a:lvl1pPr>
          </a:lstStyle>
          <a:p>
            <a:r>
              <a:rPr kumimoji="1" lang="ja-JP" altLang="en-US" smtClean="0"/>
              <a:t>マスター タイトルの書式設定</a:t>
            </a:r>
            <a:endParaRPr kumimoji="1" lang="ja-JP" altLang="en-US"/>
          </a:p>
        </p:txBody>
      </p:sp>
      <p:sp>
        <p:nvSpPr>
          <p:cNvPr id="3" name="サブタイトル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kumimoji="1" lang="ja-JP" altLang="en-US" smtClean="0"/>
              <a:t>マスター サブタイトルの書式設定</a:t>
            </a:r>
            <a:endParaRPr kumimoji="1" lang="ja-JP" altLang="en-US"/>
          </a:p>
        </p:txBody>
      </p:sp>
      <p:sp>
        <p:nvSpPr>
          <p:cNvPr id="4" name="日付プレースホルダー 3"/>
          <p:cNvSpPr>
            <a:spLocks noGrp="1"/>
          </p:cNvSpPr>
          <p:nvPr>
            <p:ph type="dt" sz="half" idx="10"/>
          </p:nvPr>
        </p:nvSpPr>
        <p:spPr/>
        <p:txBody>
          <a:bodyPr/>
          <a:lstStyle/>
          <a:p>
            <a:fld id="{6A9FC94D-74B5-412D-AF14-BC3E4D6144D2}" type="datetime1">
              <a:rPr kumimoji="1" lang="ja-JP" altLang="en-US" smtClean="0"/>
              <a:t>2020/11/24</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F216AE56-EAD3-4706-B860-3EC2C2952B40}" type="slidenum">
              <a:rPr kumimoji="1" lang="ja-JP" altLang="en-US" smtClean="0"/>
              <a:t>‹#›</a:t>
            </a:fld>
            <a:endParaRPr kumimoji="1" lang="ja-JP" altLang="en-US"/>
          </a:p>
        </p:txBody>
      </p:sp>
    </p:spTree>
    <p:extLst>
      <p:ext uri="{BB962C8B-B14F-4D97-AF65-F5344CB8AC3E}">
        <p14:creationId xmlns:p14="http://schemas.microsoft.com/office/powerpoint/2010/main" val="311405744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BBCDB94C-1AB6-4AF0-A45B-20DCFEA591DF}" type="datetime1">
              <a:rPr kumimoji="1" lang="ja-JP" altLang="en-US" smtClean="0"/>
              <a:t>2020/11/24</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F216AE56-EAD3-4706-B860-3EC2C2952B40}" type="slidenum">
              <a:rPr kumimoji="1" lang="ja-JP" altLang="en-US" smtClean="0"/>
              <a:t>‹#›</a:t>
            </a:fld>
            <a:endParaRPr kumimoji="1" lang="ja-JP" altLang="en-US"/>
          </a:p>
        </p:txBody>
      </p:sp>
    </p:spTree>
    <p:extLst>
      <p:ext uri="{BB962C8B-B14F-4D97-AF65-F5344CB8AC3E}">
        <p14:creationId xmlns:p14="http://schemas.microsoft.com/office/powerpoint/2010/main" val="35452909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8724900" y="365125"/>
            <a:ext cx="2628900" cy="5811838"/>
          </a:xfrm>
        </p:spPr>
        <p:txBody>
          <a:bodyPr vert="eaVert"/>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a:xfrm>
            <a:off x="838200" y="365125"/>
            <a:ext cx="7734300" cy="5811838"/>
          </a:xfrm>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89337E51-290F-4236-9B62-6BF938078CE8}" type="datetime1">
              <a:rPr kumimoji="1" lang="ja-JP" altLang="en-US" smtClean="0"/>
              <a:t>2020/11/24</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F216AE56-EAD3-4706-B860-3EC2C2952B40}" type="slidenum">
              <a:rPr kumimoji="1" lang="ja-JP" altLang="en-US" smtClean="0"/>
              <a:t>‹#›</a:t>
            </a:fld>
            <a:endParaRPr kumimoji="1" lang="ja-JP" altLang="en-US"/>
          </a:p>
        </p:txBody>
      </p:sp>
    </p:spTree>
    <p:extLst>
      <p:ext uri="{BB962C8B-B14F-4D97-AF65-F5344CB8AC3E}">
        <p14:creationId xmlns:p14="http://schemas.microsoft.com/office/powerpoint/2010/main" val="32728275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EC9E2B09-4F4C-4991-B3E8-714FAD67012A}" type="datetime1">
              <a:rPr kumimoji="1" lang="ja-JP" altLang="en-US" smtClean="0"/>
              <a:t>2020/11/24</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F216AE56-EAD3-4706-B860-3EC2C2952B40}" type="slidenum">
              <a:rPr kumimoji="1" lang="ja-JP" altLang="en-US" smtClean="0"/>
              <a:t>‹#›</a:t>
            </a:fld>
            <a:endParaRPr kumimoji="1" lang="ja-JP" altLang="en-US"/>
          </a:p>
        </p:txBody>
      </p:sp>
    </p:spTree>
    <p:extLst>
      <p:ext uri="{BB962C8B-B14F-4D97-AF65-F5344CB8AC3E}">
        <p14:creationId xmlns:p14="http://schemas.microsoft.com/office/powerpoint/2010/main" val="12931549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831850" y="1709738"/>
            <a:ext cx="10515600" cy="2852737"/>
          </a:xfrm>
        </p:spPr>
        <p:txBody>
          <a:bodyPr anchor="b"/>
          <a:lstStyle>
            <a:lvl1pPr>
              <a:defRPr sz="6000"/>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kumimoji="1" lang="ja-JP" altLang="en-US" smtClean="0"/>
              <a:t>マスター テキストの書式設定</a:t>
            </a:r>
          </a:p>
        </p:txBody>
      </p:sp>
      <p:sp>
        <p:nvSpPr>
          <p:cNvPr id="4" name="日付プレースホルダー 3"/>
          <p:cNvSpPr>
            <a:spLocks noGrp="1"/>
          </p:cNvSpPr>
          <p:nvPr>
            <p:ph type="dt" sz="half" idx="10"/>
          </p:nvPr>
        </p:nvSpPr>
        <p:spPr/>
        <p:txBody>
          <a:bodyPr/>
          <a:lstStyle/>
          <a:p>
            <a:fld id="{745D6991-3241-4631-B71A-8EBF04FB9930}" type="datetime1">
              <a:rPr kumimoji="1" lang="ja-JP" altLang="en-US" smtClean="0"/>
              <a:t>2020/11/24</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F216AE56-EAD3-4706-B860-3EC2C2952B40}" type="slidenum">
              <a:rPr kumimoji="1" lang="ja-JP" altLang="en-US" smtClean="0"/>
              <a:t>‹#›</a:t>
            </a:fld>
            <a:endParaRPr kumimoji="1" lang="ja-JP" altLang="en-US"/>
          </a:p>
        </p:txBody>
      </p:sp>
    </p:spTree>
    <p:extLst>
      <p:ext uri="{BB962C8B-B14F-4D97-AF65-F5344CB8AC3E}">
        <p14:creationId xmlns:p14="http://schemas.microsoft.com/office/powerpoint/2010/main" val="321690692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sz="half" idx="1"/>
          </p:nvPr>
        </p:nvSpPr>
        <p:spPr>
          <a:xfrm>
            <a:off x="838200" y="1825625"/>
            <a:ext cx="5181600" cy="4351338"/>
          </a:xfrm>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コンテンツ プレースホルダー 3"/>
          <p:cNvSpPr>
            <a:spLocks noGrp="1"/>
          </p:cNvSpPr>
          <p:nvPr>
            <p:ph sz="half" idx="2"/>
          </p:nvPr>
        </p:nvSpPr>
        <p:spPr>
          <a:xfrm>
            <a:off x="6172200" y="1825625"/>
            <a:ext cx="5181600" cy="4351338"/>
          </a:xfrm>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日付プレースホルダー 4"/>
          <p:cNvSpPr>
            <a:spLocks noGrp="1"/>
          </p:cNvSpPr>
          <p:nvPr>
            <p:ph type="dt" sz="half" idx="10"/>
          </p:nvPr>
        </p:nvSpPr>
        <p:spPr/>
        <p:txBody>
          <a:bodyPr/>
          <a:lstStyle/>
          <a:p>
            <a:fld id="{FB661789-6401-40F9-9CE3-5E1E3F4EFB6A}" type="datetime1">
              <a:rPr kumimoji="1" lang="ja-JP" altLang="en-US" smtClean="0"/>
              <a:t>2020/11/24</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F216AE56-EAD3-4706-B860-3EC2C2952B40}" type="slidenum">
              <a:rPr kumimoji="1" lang="ja-JP" altLang="en-US" smtClean="0"/>
              <a:t>‹#›</a:t>
            </a:fld>
            <a:endParaRPr kumimoji="1" lang="ja-JP" altLang="en-US"/>
          </a:p>
        </p:txBody>
      </p:sp>
    </p:spTree>
    <p:extLst>
      <p:ext uri="{BB962C8B-B14F-4D97-AF65-F5344CB8AC3E}">
        <p14:creationId xmlns:p14="http://schemas.microsoft.com/office/powerpoint/2010/main" val="412764397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839788" y="365125"/>
            <a:ext cx="10515600" cy="1325563"/>
          </a:xfrm>
        </p:spPr>
        <p:txBody>
          <a:body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4" name="コンテンツ プレースホルダー 3"/>
          <p:cNvSpPr>
            <a:spLocks noGrp="1"/>
          </p:cNvSpPr>
          <p:nvPr>
            <p:ph sz="half" idx="2"/>
          </p:nvPr>
        </p:nvSpPr>
        <p:spPr>
          <a:xfrm>
            <a:off x="839788" y="2505075"/>
            <a:ext cx="5157787" cy="3684588"/>
          </a:xfrm>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テキスト プレースホルダー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6" name="コンテンツ プレースホルダー 5"/>
          <p:cNvSpPr>
            <a:spLocks noGrp="1"/>
          </p:cNvSpPr>
          <p:nvPr>
            <p:ph sz="quarter" idx="4"/>
          </p:nvPr>
        </p:nvSpPr>
        <p:spPr>
          <a:xfrm>
            <a:off x="6172200" y="2505075"/>
            <a:ext cx="5183188" cy="3684588"/>
          </a:xfrm>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7" name="日付プレースホルダー 6"/>
          <p:cNvSpPr>
            <a:spLocks noGrp="1"/>
          </p:cNvSpPr>
          <p:nvPr>
            <p:ph type="dt" sz="half" idx="10"/>
          </p:nvPr>
        </p:nvSpPr>
        <p:spPr/>
        <p:txBody>
          <a:bodyPr/>
          <a:lstStyle/>
          <a:p>
            <a:fld id="{556DCCA0-1B72-49BF-B0F7-BAAE43426BF1}" type="datetime1">
              <a:rPr kumimoji="1" lang="ja-JP" altLang="en-US" smtClean="0"/>
              <a:t>2020/11/24</a:t>
            </a:fld>
            <a:endParaRPr kumimoji="1" lang="ja-JP" altLang="en-US"/>
          </a:p>
        </p:txBody>
      </p:sp>
      <p:sp>
        <p:nvSpPr>
          <p:cNvPr id="8" name="フッター プレースホルダー 7"/>
          <p:cNvSpPr>
            <a:spLocks noGrp="1"/>
          </p:cNvSpPr>
          <p:nvPr>
            <p:ph type="ftr" sz="quarter" idx="11"/>
          </p:nvPr>
        </p:nvSpPr>
        <p:spPr/>
        <p:txBody>
          <a:bodyPr/>
          <a:lstStyle/>
          <a:p>
            <a:endParaRPr kumimoji="1" lang="ja-JP" altLang="en-US"/>
          </a:p>
        </p:txBody>
      </p:sp>
      <p:sp>
        <p:nvSpPr>
          <p:cNvPr id="9" name="スライド番号プレースホルダー 8"/>
          <p:cNvSpPr>
            <a:spLocks noGrp="1"/>
          </p:cNvSpPr>
          <p:nvPr>
            <p:ph type="sldNum" sz="quarter" idx="12"/>
          </p:nvPr>
        </p:nvSpPr>
        <p:spPr/>
        <p:txBody>
          <a:bodyPr/>
          <a:lstStyle/>
          <a:p>
            <a:fld id="{F216AE56-EAD3-4706-B860-3EC2C2952B40}" type="slidenum">
              <a:rPr kumimoji="1" lang="ja-JP" altLang="en-US" smtClean="0"/>
              <a:t>‹#›</a:t>
            </a:fld>
            <a:endParaRPr kumimoji="1" lang="ja-JP" altLang="en-US"/>
          </a:p>
        </p:txBody>
      </p:sp>
    </p:spTree>
    <p:extLst>
      <p:ext uri="{BB962C8B-B14F-4D97-AF65-F5344CB8AC3E}">
        <p14:creationId xmlns:p14="http://schemas.microsoft.com/office/powerpoint/2010/main" val="7204929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日付プレースホルダー 2"/>
          <p:cNvSpPr>
            <a:spLocks noGrp="1"/>
          </p:cNvSpPr>
          <p:nvPr>
            <p:ph type="dt" sz="half" idx="10"/>
          </p:nvPr>
        </p:nvSpPr>
        <p:spPr/>
        <p:txBody>
          <a:bodyPr/>
          <a:lstStyle/>
          <a:p>
            <a:fld id="{413CBFB1-128E-4808-9C4D-77ECE60E68CB}" type="datetime1">
              <a:rPr kumimoji="1" lang="ja-JP" altLang="en-US" smtClean="0"/>
              <a:t>2020/11/24</a:t>
            </a:fld>
            <a:endParaRPr kumimoji="1" lang="ja-JP" altLang="en-US"/>
          </a:p>
        </p:txBody>
      </p:sp>
      <p:sp>
        <p:nvSpPr>
          <p:cNvPr id="4" name="フッター プレースホルダー 3"/>
          <p:cNvSpPr>
            <a:spLocks noGrp="1"/>
          </p:cNvSpPr>
          <p:nvPr>
            <p:ph type="ftr" sz="quarter" idx="11"/>
          </p:nvPr>
        </p:nvSpPr>
        <p:spPr/>
        <p:txBody>
          <a:bodyPr/>
          <a:lstStyle/>
          <a:p>
            <a:endParaRPr kumimoji="1" lang="ja-JP" altLang="en-US"/>
          </a:p>
        </p:txBody>
      </p:sp>
      <p:sp>
        <p:nvSpPr>
          <p:cNvPr id="5" name="スライド番号プレースホルダー 4"/>
          <p:cNvSpPr>
            <a:spLocks noGrp="1"/>
          </p:cNvSpPr>
          <p:nvPr>
            <p:ph type="sldNum" sz="quarter" idx="12"/>
          </p:nvPr>
        </p:nvSpPr>
        <p:spPr/>
        <p:txBody>
          <a:bodyPr/>
          <a:lstStyle/>
          <a:p>
            <a:fld id="{F216AE56-EAD3-4706-B860-3EC2C2952B40}" type="slidenum">
              <a:rPr kumimoji="1" lang="ja-JP" altLang="en-US" smtClean="0"/>
              <a:t>‹#›</a:t>
            </a:fld>
            <a:endParaRPr kumimoji="1" lang="ja-JP" altLang="en-US"/>
          </a:p>
        </p:txBody>
      </p:sp>
    </p:spTree>
    <p:extLst>
      <p:ext uri="{BB962C8B-B14F-4D97-AF65-F5344CB8AC3E}">
        <p14:creationId xmlns:p14="http://schemas.microsoft.com/office/powerpoint/2010/main" val="113878323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FC942623-2E99-4066-B00C-F207D21A253D}" type="datetime1">
              <a:rPr kumimoji="1" lang="ja-JP" altLang="en-US" smtClean="0"/>
              <a:t>2020/11/24</a:t>
            </a:fld>
            <a:endParaRPr kumimoji="1" lang="ja-JP" altLang="en-US"/>
          </a:p>
        </p:txBody>
      </p:sp>
      <p:sp>
        <p:nvSpPr>
          <p:cNvPr id="3" name="フッター プレースホルダー 2"/>
          <p:cNvSpPr>
            <a:spLocks noGrp="1"/>
          </p:cNvSpPr>
          <p:nvPr>
            <p:ph type="ftr" sz="quarter" idx="11"/>
          </p:nvPr>
        </p:nvSpPr>
        <p:spPr/>
        <p:txBody>
          <a:bodyPr/>
          <a:lstStyle/>
          <a:p>
            <a:endParaRPr kumimoji="1" lang="ja-JP" altLang="en-US"/>
          </a:p>
        </p:txBody>
      </p:sp>
      <p:sp>
        <p:nvSpPr>
          <p:cNvPr id="4" name="スライド番号プレースホルダー 3"/>
          <p:cNvSpPr>
            <a:spLocks noGrp="1"/>
          </p:cNvSpPr>
          <p:nvPr>
            <p:ph type="sldNum" sz="quarter" idx="12"/>
          </p:nvPr>
        </p:nvSpPr>
        <p:spPr/>
        <p:txBody>
          <a:bodyPr/>
          <a:lstStyle/>
          <a:p>
            <a:fld id="{F216AE56-EAD3-4706-B860-3EC2C2952B40}" type="slidenum">
              <a:rPr kumimoji="1" lang="ja-JP" altLang="en-US" smtClean="0"/>
              <a:t>‹#›</a:t>
            </a:fld>
            <a:endParaRPr kumimoji="1" lang="ja-JP" altLang="en-US"/>
          </a:p>
        </p:txBody>
      </p:sp>
    </p:spTree>
    <p:extLst>
      <p:ext uri="{BB962C8B-B14F-4D97-AF65-F5344CB8AC3E}">
        <p14:creationId xmlns:p14="http://schemas.microsoft.com/office/powerpoint/2010/main" val="22100744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839788" y="457200"/>
            <a:ext cx="3932237" cy="1600200"/>
          </a:xfrm>
        </p:spPr>
        <p:txBody>
          <a:bodyPr anchor="b"/>
          <a:lstStyle>
            <a:lvl1pPr>
              <a:defRPr sz="3200"/>
            </a:lvl1p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テキスト プレースホルダー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07E9506D-CE22-4889-A0B6-DE9AB0638DE3}" type="datetime1">
              <a:rPr kumimoji="1" lang="ja-JP" altLang="en-US" smtClean="0"/>
              <a:t>2020/11/24</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F216AE56-EAD3-4706-B860-3EC2C2952B40}" type="slidenum">
              <a:rPr kumimoji="1" lang="ja-JP" altLang="en-US" smtClean="0"/>
              <a:t>‹#›</a:t>
            </a:fld>
            <a:endParaRPr kumimoji="1" lang="ja-JP" altLang="en-US"/>
          </a:p>
        </p:txBody>
      </p:sp>
    </p:spTree>
    <p:extLst>
      <p:ext uri="{BB962C8B-B14F-4D97-AF65-F5344CB8AC3E}">
        <p14:creationId xmlns:p14="http://schemas.microsoft.com/office/powerpoint/2010/main" val="243288766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839788" y="457200"/>
            <a:ext cx="3932237" cy="1600200"/>
          </a:xfrm>
        </p:spPr>
        <p:txBody>
          <a:bodyPr anchor="b"/>
          <a:lstStyle>
            <a:lvl1pPr>
              <a:defRPr sz="3200"/>
            </a:lvl1pPr>
          </a:lstStyle>
          <a:p>
            <a:r>
              <a:rPr kumimoji="1" lang="ja-JP" altLang="en-US" smtClean="0"/>
              <a:t>マスター タイトルの書式設定</a:t>
            </a:r>
            <a:endParaRPr kumimoji="1" lang="ja-JP" altLang="en-US"/>
          </a:p>
        </p:txBody>
      </p:sp>
      <p:sp>
        <p:nvSpPr>
          <p:cNvPr id="3" name="図プレースホルダー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FDC924B2-2103-4BE3-97FB-9A340C2128D9}" type="datetime1">
              <a:rPr kumimoji="1" lang="ja-JP" altLang="en-US" smtClean="0"/>
              <a:t>2020/11/24</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F216AE56-EAD3-4706-B860-3EC2C2952B40}" type="slidenum">
              <a:rPr kumimoji="1" lang="ja-JP" altLang="en-US" smtClean="0"/>
              <a:t>‹#›</a:t>
            </a:fld>
            <a:endParaRPr kumimoji="1" lang="ja-JP" altLang="en-US"/>
          </a:p>
        </p:txBody>
      </p:sp>
    </p:spTree>
    <p:extLst>
      <p:ext uri="{BB962C8B-B14F-4D97-AF65-F5344CB8AC3E}">
        <p14:creationId xmlns:p14="http://schemas.microsoft.com/office/powerpoint/2010/main" val="240266541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A17EF9E-CB26-4B04-A865-95BD95343EA4}" type="datetime1">
              <a:rPr kumimoji="1" lang="ja-JP" altLang="en-US" smtClean="0"/>
              <a:t>2020/11/24</a:t>
            </a:fld>
            <a:endParaRPr kumimoji="1" lang="ja-JP" altLang="en-US"/>
          </a:p>
        </p:txBody>
      </p:sp>
      <p:sp>
        <p:nvSpPr>
          <p:cNvPr id="5" name="フッター プレースホルダー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16AE56-EAD3-4706-B860-3EC2C2952B40}" type="slidenum">
              <a:rPr kumimoji="1" lang="ja-JP" altLang="en-US" smtClean="0"/>
              <a:t>‹#›</a:t>
            </a:fld>
            <a:endParaRPr kumimoji="1" lang="ja-JP" altLang="en-US"/>
          </a:p>
        </p:txBody>
      </p:sp>
    </p:spTree>
    <p:extLst>
      <p:ext uri="{BB962C8B-B14F-4D97-AF65-F5344CB8AC3E}">
        <p14:creationId xmlns:p14="http://schemas.microsoft.com/office/powerpoint/2010/main" val="134048686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16.png"/></Relationships>
</file>

<file path=ppt/slides/_rels/slide1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25.png"/></Relationships>
</file>

<file path=ppt/slides/_rels/slide18.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30.emf"/><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32.emf"/><Relationship Id="rId7" Type="http://schemas.openxmlformats.org/officeDocument/2006/relationships/image" Target="../media/image36.png"/><Relationship Id="rId2" Type="http://schemas.openxmlformats.org/officeDocument/2006/relationships/image" Target="../media/image31.emf"/><Relationship Id="rId1" Type="http://schemas.openxmlformats.org/officeDocument/2006/relationships/slideLayout" Target="../slideLayouts/slideLayout7.xml"/><Relationship Id="rId6" Type="http://schemas.openxmlformats.org/officeDocument/2006/relationships/image" Target="../media/image35.png"/><Relationship Id="rId5" Type="http://schemas.openxmlformats.org/officeDocument/2006/relationships/image" Target="../media/image34.emf"/><Relationship Id="rId4" Type="http://schemas.openxmlformats.org/officeDocument/2006/relationships/image" Target="../media/image33.emf"/></Relationships>
</file>

<file path=ppt/slides/_rels/slide23.xml.rels><?xml version="1.0" encoding="UTF-8" standalone="yes"?>
<Relationships xmlns="http://schemas.openxmlformats.org/package/2006/relationships"><Relationship Id="rId8" Type="http://schemas.openxmlformats.org/officeDocument/2006/relationships/image" Target="../media/image42.png"/><Relationship Id="rId3" Type="http://schemas.openxmlformats.org/officeDocument/2006/relationships/image" Target="../media/image37.emf"/><Relationship Id="rId7" Type="http://schemas.openxmlformats.org/officeDocument/2006/relationships/image" Target="../media/image41.png"/><Relationship Id="rId2" Type="http://schemas.openxmlformats.org/officeDocument/2006/relationships/notesSlide" Target="../notesSlides/notesSlide8.xml"/><Relationship Id="rId1" Type="http://schemas.openxmlformats.org/officeDocument/2006/relationships/slideLayout" Target="../slideLayouts/slideLayout1.xml"/><Relationship Id="rId6" Type="http://schemas.openxmlformats.org/officeDocument/2006/relationships/image" Target="../media/image40.png"/><Relationship Id="rId11" Type="http://schemas.openxmlformats.org/officeDocument/2006/relationships/image" Target="../media/image45.png"/><Relationship Id="rId5" Type="http://schemas.openxmlformats.org/officeDocument/2006/relationships/image" Target="../media/image39.emf"/><Relationship Id="rId10" Type="http://schemas.openxmlformats.org/officeDocument/2006/relationships/image" Target="../media/image44.png"/><Relationship Id="rId4" Type="http://schemas.openxmlformats.org/officeDocument/2006/relationships/image" Target="../media/image38.emf"/><Relationship Id="rId9" Type="http://schemas.openxmlformats.org/officeDocument/2006/relationships/image" Target="../media/image43.png"/></Relationships>
</file>

<file path=ppt/slides/_rels/slide24.xml.rels><?xml version="1.0" encoding="UTF-8" standalone="yes"?>
<Relationships xmlns="http://schemas.openxmlformats.org/package/2006/relationships"><Relationship Id="rId2" Type="http://schemas.openxmlformats.org/officeDocument/2006/relationships/image" Target="../media/image46.emf"/><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7.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p:cNvPicPr>
            <a:picLocks noChangeAspect="1"/>
          </p:cNvPicPr>
          <p:nvPr/>
        </p:nvPicPr>
        <p:blipFill>
          <a:blip r:embed="rId3"/>
          <a:stretch>
            <a:fillRect/>
          </a:stretch>
        </p:blipFill>
        <p:spPr>
          <a:xfrm>
            <a:off x="118354" y="747285"/>
            <a:ext cx="11955292" cy="5816088"/>
          </a:xfrm>
          <a:prstGeom prst="rect">
            <a:avLst/>
          </a:prstGeom>
        </p:spPr>
      </p:pic>
      <p:sp>
        <p:nvSpPr>
          <p:cNvPr id="11" name="正方形/長方形 10"/>
          <p:cNvSpPr/>
          <p:nvPr/>
        </p:nvSpPr>
        <p:spPr>
          <a:xfrm>
            <a:off x="0" y="-1845"/>
            <a:ext cx="12192000" cy="567233"/>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800" b="1" dirty="0" smtClean="0">
                <a:latin typeface="UD デジタル 教科書体 NK-B" panose="02020700000000000000" pitchFamily="18" charset="-128"/>
                <a:ea typeface="UD デジタル 教科書体 NK-B" panose="02020700000000000000" pitchFamily="18" charset="-128"/>
              </a:rPr>
              <a:t>陽性者数</a:t>
            </a:r>
            <a:r>
              <a:rPr kumimoji="1" lang="ja-JP" altLang="en-US" sz="2800" b="1" dirty="0">
                <a:latin typeface="UD デジタル 教科書体 NK-B" panose="02020700000000000000" pitchFamily="18" charset="-128"/>
                <a:ea typeface="UD デジタル 教科書体 NK-B" panose="02020700000000000000" pitchFamily="18" charset="-128"/>
              </a:rPr>
              <a:t>の</a:t>
            </a:r>
            <a:r>
              <a:rPr kumimoji="1" lang="ja-JP" altLang="en-US" sz="2800" b="1" dirty="0" smtClean="0">
                <a:latin typeface="UD デジタル 教科書体 NK-B" panose="02020700000000000000" pitchFamily="18" charset="-128"/>
                <a:ea typeface="UD デジタル 教科書体 NK-B" panose="02020700000000000000" pitchFamily="18" charset="-128"/>
              </a:rPr>
              <a:t>推移</a:t>
            </a:r>
            <a:endParaRPr kumimoji="1" lang="ja-JP" altLang="en-US" sz="2800" b="1" dirty="0">
              <a:latin typeface="UD デジタル 教科書体 NK-B" panose="02020700000000000000" pitchFamily="18" charset="-128"/>
              <a:ea typeface="UD デジタル 教科書体 NK-B" panose="02020700000000000000" pitchFamily="18" charset="-128"/>
            </a:endParaRPr>
          </a:p>
        </p:txBody>
      </p:sp>
      <p:sp>
        <p:nvSpPr>
          <p:cNvPr id="2" name="スライド番号プレースホルダー 1"/>
          <p:cNvSpPr>
            <a:spLocks noGrp="1"/>
          </p:cNvSpPr>
          <p:nvPr>
            <p:ph type="sldNum" sz="quarter" idx="12"/>
          </p:nvPr>
        </p:nvSpPr>
        <p:spPr>
          <a:xfrm>
            <a:off x="9259910" y="6380811"/>
            <a:ext cx="2743200" cy="365125"/>
          </a:xfrm>
        </p:spPr>
        <p:txBody>
          <a:bodyPr/>
          <a:lstStyle/>
          <a:p>
            <a:fld id="{0B62D5CB-8769-475A-9BC8-A2F17E2F558B}" type="slidenum">
              <a:rPr kumimoji="1" lang="ja-JP" altLang="en-US" smtClean="0"/>
              <a:t>1</a:t>
            </a:fld>
            <a:endParaRPr kumimoji="1" lang="ja-JP" altLang="en-US" dirty="0"/>
          </a:p>
        </p:txBody>
      </p:sp>
      <p:sp>
        <p:nvSpPr>
          <p:cNvPr id="6" name="テキスト ボックス 5"/>
          <p:cNvSpPr txBox="1"/>
          <p:nvPr/>
        </p:nvSpPr>
        <p:spPr>
          <a:xfrm>
            <a:off x="10676586" y="97105"/>
            <a:ext cx="1326524" cy="369332"/>
          </a:xfrm>
          <a:prstGeom prst="rect">
            <a:avLst/>
          </a:prstGeom>
          <a:solidFill>
            <a:schemeClr val="bg1"/>
          </a:solidFill>
        </p:spPr>
        <p:txBody>
          <a:bodyPr wrap="square" rtlCol="0">
            <a:spAutoFit/>
          </a:bodyPr>
          <a:lstStyle/>
          <a:p>
            <a:r>
              <a:rPr kumimoji="1" lang="ja-JP" altLang="en-US" dirty="0" smtClean="0"/>
              <a:t>資料１－１</a:t>
            </a:r>
            <a:endParaRPr kumimoji="1" lang="ja-JP" altLang="en-US" dirty="0"/>
          </a:p>
        </p:txBody>
      </p:sp>
    </p:spTree>
    <p:extLst>
      <p:ext uri="{BB962C8B-B14F-4D97-AF65-F5344CB8AC3E}">
        <p14:creationId xmlns:p14="http://schemas.microsoft.com/office/powerpoint/2010/main" val="137718587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p:cNvPicPr>
            <a:picLocks noChangeAspect="1"/>
          </p:cNvPicPr>
          <p:nvPr/>
        </p:nvPicPr>
        <p:blipFill>
          <a:blip r:embed="rId2"/>
          <a:stretch>
            <a:fillRect/>
          </a:stretch>
        </p:blipFill>
        <p:spPr>
          <a:xfrm>
            <a:off x="88389" y="755375"/>
            <a:ext cx="5797798" cy="6102625"/>
          </a:xfrm>
          <a:prstGeom prst="rect">
            <a:avLst/>
          </a:prstGeom>
        </p:spPr>
      </p:pic>
      <p:sp>
        <p:nvSpPr>
          <p:cNvPr id="11" name="正方形/長方形 10"/>
          <p:cNvSpPr/>
          <p:nvPr/>
        </p:nvSpPr>
        <p:spPr>
          <a:xfrm>
            <a:off x="0" y="-1845"/>
            <a:ext cx="12192000" cy="567233"/>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800" b="1" dirty="0" smtClean="0">
                <a:latin typeface="UD デジタル 教科書体 NK-B" panose="02020700000000000000" pitchFamily="18" charset="-128"/>
                <a:ea typeface="UD デジタル 教科書体 NK-B" panose="02020700000000000000" pitchFamily="18" charset="-128"/>
              </a:rPr>
              <a:t>陽性者の年齢区分</a:t>
            </a:r>
            <a:endParaRPr kumimoji="1" lang="ja-JP" altLang="en-US" sz="2800" b="1" dirty="0">
              <a:latin typeface="UD デジタル 教科書体 NK-B" panose="02020700000000000000" pitchFamily="18" charset="-128"/>
              <a:ea typeface="UD デジタル 教科書体 NK-B" panose="02020700000000000000" pitchFamily="18" charset="-128"/>
            </a:endParaRPr>
          </a:p>
        </p:txBody>
      </p:sp>
      <p:sp>
        <p:nvSpPr>
          <p:cNvPr id="2" name="スライド番号プレースホルダー 1"/>
          <p:cNvSpPr>
            <a:spLocks noGrp="1"/>
          </p:cNvSpPr>
          <p:nvPr>
            <p:ph type="sldNum" sz="quarter" idx="12"/>
          </p:nvPr>
        </p:nvSpPr>
        <p:spPr>
          <a:xfrm>
            <a:off x="9280301" y="6492875"/>
            <a:ext cx="2743200" cy="365125"/>
          </a:xfrm>
        </p:spPr>
        <p:txBody>
          <a:bodyPr/>
          <a:lstStyle/>
          <a:p>
            <a:fld id="{0B62D5CB-8769-475A-9BC8-A2F17E2F558B}" type="slidenum">
              <a:rPr kumimoji="1" lang="ja-JP" altLang="en-US" smtClean="0"/>
              <a:t>10</a:t>
            </a:fld>
            <a:endParaRPr kumimoji="1" lang="ja-JP" altLang="en-US" dirty="0"/>
          </a:p>
        </p:txBody>
      </p:sp>
      <p:sp>
        <p:nvSpPr>
          <p:cNvPr id="9" name="正方形/長方形 8"/>
          <p:cNvSpPr/>
          <p:nvPr/>
        </p:nvSpPr>
        <p:spPr>
          <a:xfrm>
            <a:off x="6541588" y="624868"/>
            <a:ext cx="5766322" cy="338554"/>
          </a:xfrm>
          <a:prstGeom prst="rect">
            <a:avLst/>
          </a:prstGeom>
        </p:spPr>
        <p:txBody>
          <a:bodyPr wrap="none">
            <a:spAutoFit/>
          </a:bodyPr>
          <a:lstStyle/>
          <a:p>
            <a:r>
              <a:rPr lang="ja-JP" altLang="en-US" sz="1600" dirty="0"/>
              <a:t>（ </a:t>
            </a:r>
            <a:r>
              <a:rPr lang="en-US" altLang="ja-JP" sz="1600" dirty="0"/>
              <a:t>6</a:t>
            </a:r>
            <a:r>
              <a:rPr lang="ja-JP" altLang="en-US" sz="1600" dirty="0"/>
              <a:t>月</a:t>
            </a:r>
            <a:r>
              <a:rPr lang="en-US" altLang="ja-JP" sz="1600" dirty="0"/>
              <a:t>14</a:t>
            </a:r>
            <a:r>
              <a:rPr lang="ja-JP" altLang="en-US" sz="1600" dirty="0"/>
              <a:t>日</a:t>
            </a:r>
            <a:r>
              <a:rPr lang="ja-JP" altLang="en-US" sz="1600" dirty="0" smtClean="0"/>
              <a:t>以降</a:t>
            </a:r>
            <a:r>
              <a:rPr lang="en-US" altLang="ja-JP" sz="1600" dirty="0" smtClean="0"/>
              <a:t>11</a:t>
            </a:r>
            <a:r>
              <a:rPr lang="ja-JP" altLang="en-US" sz="1600" dirty="0" smtClean="0"/>
              <a:t>月</a:t>
            </a:r>
            <a:r>
              <a:rPr lang="en-US" altLang="ja-JP" sz="1600" dirty="0"/>
              <a:t>23</a:t>
            </a:r>
            <a:r>
              <a:rPr lang="ja-JP" altLang="en-US" sz="1600" dirty="0" smtClean="0"/>
              <a:t>日</a:t>
            </a:r>
            <a:r>
              <a:rPr lang="ja-JP" altLang="en-US" sz="1600" dirty="0"/>
              <a:t>までに判明した</a:t>
            </a:r>
            <a:r>
              <a:rPr lang="en-US" altLang="ja-JP" sz="1600" dirty="0" smtClean="0"/>
              <a:t>16,144</a:t>
            </a:r>
            <a:r>
              <a:rPr lang="ja-JP" altLang="en-US" sz="1600" dirty="0" smtClean="0"/>
              <a:t>事例</a:t>
            </a:r>
            <a:r>
              <a:rPr lang="ja-JP" altLang="en-US" sz="1600" dirty="0"/>
              <a:t>の状況）</a:t>
            </a:r>
          </a:p>
        </p:txBody>
      </p:sp>
      <p:sp>
        <p:nvSpPr>
          <p:cNvPr id="3" name="テキスト ボックス 2"/>
          <p:cNvSpPr txBox="1"/>
          <p:nvPr/>
        </p:nvSpPr>
        <p:spPr>
          <a:xfrm rot="18978414">
            <a:off x="4678321" y="5812100"/>
            <a:ext cx="868417" cy="262712"/>
          </a:xfrm>
          <a:prstGeom prst="rect">
            <a:avLst/>
          </a:prstGeom>
          <a:noFill/>
          <a:ln>
            <a:noFill/>
          </a:ln>
        </p:spPr>
        <p:txBody>
          <a:bodyPr wrap="square" rtlCol="0">
            <a:spAutoFit/>
          </a:bodyPr>
          <a:lstStyle/>
          <a:p>
            <a:r>
              <a:rPr kumimoji="1" lang="ja-JP" altLang="en-US" sz="1050" dirty="0" smtClean="0">
                <a:solidFill>
                  <a:schemeClr val="tx1">
                    <a:lumMod val="50000"/>
                    <a:lumOff val="50000"/>
                  </a:schemeClr>
                </a:solidFill>
              </a:rPr>
              <a:t>（</a:t>
            </a:r>
            <a:r>
              <a:rPr lang="ja-JP" altLang="en-US" sz="1050" dirty="0">
                <a:solidFill>
                  <a:schemeClr val="tx1">
                    <a:lumMod val="50000"/>
                    <a:lumOff val="50000"/>
                  </a:schemeClr>
                </a:solidFill>
              </a:rPr>
              <a:t>９</a:t>
            </a:r>
            <a:r>
              <a:rPr kumimoji="1" lang="ja-JP" altLang="en-US" sz="1050" dirty="0" smtClean="0">
                <a:solidFill>
                  <a:schemeClr val="tx1">
                    <a:lumMod val="50000"/>
                    <a:lumOff val="50000"/>
                  </a:schemeClr>
                </a:solidFill>
              </a:rPr>
              <a:t>日間）</a:t>
            </a:r>
            <a:endParaRPr kumimoji="1" lang="ja-JP" altLang="en-US" sz="1050" dirty="0">
              <a:solidFill>
                <a:schemeClr val="tx1">
                  <a:lumMod val="50000"/>
                  <a:lumOff val="50000"/>
                </a:schemeClr>
              </a:solidFill>
            </a:endParaRPr>
          </a:p>
        </p:txBody>
      </p:sp>
      <p:sp>
        <p:nvSpPr>
          <p:cNvPr id="10" name="テキスト ボックス 9"/>
          <p:cNvSpPr txBox="1"/>
          <p:nvPr/>
        </p:nvSpPr>
        <p:spPr>
          <a:xfrm rot="19001697">
            <a:off x="11058859" y="5821220"/>
            <a:ext cx="868417" cy="253916"/>
          </a:xfrm>
          <a:prstGeom prst="rect">
            <a:avLst/>
          </a:prstGeom>
          <a:noFill/>
          <a:ln>
            <a:noFill/>
          </a:ln>
        </p:spPr>
        <p:txBody>
          <a:bodyPr wrap="square" rtlCol="0">
            <a:spAutoFit/>
          </a:bodyPr>
          <a:lstStyle/>
          <a:p>
            <a:r>
              <a:rPr kumimoji="1" lang="ja-JP" altLang="en-US" sz="1050" dirty="0" smtClean="0">
                <a:solidFill>
                  <a:schemeClr val="tx1">
                    <a:lumMod val="50000"/>
                    <a:lumOff val="50000"/>
                  </a:schemeClr>
                </a:solidFill>
              </a:rPr>
              <a:t>（</a:t>
            </a:r>
            <a:r>
              <a:rPr lang="en-US" altLang="ja-JP" sz="1050" dirty="0" smtClean="0">
                <a:solidFill>
                  <a:schemeClr val="tx1">
                    <a:lumMod val="50000"/>
                    <a:lumOff val="50000"/>
                  </a:schemeClr>
                </a:solidFill>
              </a:rPr>
              <a:t>9</a:t>
            </a:r>
            <a:r>
              <a:rPr kumimoji="1" lang="ja-JP" altLang="en-US" sz="1050" dirty="0" smtClean="0">
                <a:solidFill>
                  <a:schemeClr val="tx1">
                    <a:lumMod val="50000"/>
                    <a:lumOff val="50000"/>
                  </a:schemeClr>
                </a:solidFill>
              </a:rPr>
              <a:t>日間）</a:t>
            </a:r>
            <a:endParaRPr kumimoji="1" lang="ja-JP" altLang="en-US" sz="1050" dirty="0">
              <a:solidFill>
                <a:schemeClr val="tx1">
                  <a:lumMod val="50000"/>
                  <a:lumOff val="50000"/>
                </a:schemeClr>
              </a:solidFill>
            </a:endParaRPr>
          </a:p>
        </p:txBody>
      </p:sp>
      <p:sp>
        <p:nvSpPr>
          <p:cNvPr id="16" name="テキスト ボックス 15"/>
          <p:cNvSpPr txBox="1"/>
          <p:nvPr/>
        </p:nvSpPr>
        <p:spPr>
          <a:xfrm>
            <a:off x="5622861" y="1350171"/>
            <a:ext cx="738792" cy="253916"/>
          </a:xfrm>
          <a:prstGeom prst="rect">
            <a:avLst/>
          </a:prstGeom>
          <a:noFill/>
          <a:ln>
            <a:noFill/>
          </a:ln>
        </p:spPr>
        <p:txBody>
          <a:bodyPr wrap="square" rtlCol="0">
            <a:spAutoFit/>
          </a:bodyPr>
          <a:lstStyle/>
          <a:p>
            <a:r>
              <a:rPr kumimoji="1" lang="en-US" altLang="ja-JP" sz="1050" dirty="0" smtClean="0"/>
              <a:t>80</a:t>
            </a:r>
            <a:r>
              <a:rPr kumimoji="1" lang="ja-JP" altLang="en-US" sz="1050" dirty="0" smtClean="0"/>
              <a:t>代以上</a:t>
            </a:r>
            <a:endParaRPr kumimoji="1" lang="ja-JP" altLang="en-US" sz="1050" dirty="0"/>
          </a:p>
        </p:txBody>
      </p:sp>
      <p:sp>
        <p:nvSpPr>
          <p:cNvPr id="17" name="テキスト ボックス 16"/>
          <p:cNvSpPr txBox="1"/>
          <p:nvPr/>
        </p:nvSpPr>
        <p:spPr>
          <a:xfrm>
            <a:off x="5654331" y="1992927"/>
            <a:ext cx="738792" cy="415498"/>
          </a:xfrm>
          <a:prstGeom prst="rect">
            <a:avLst/>
          </a:prstGeom>
          <a:noFill/>
          <a:ln>
            <a:noFill/>
          </a:ln>
        </p:spPr>
        <p:txBody>
          <a:bodyPr wrap="square" rtlCol="0">
            <a:spAutoFit/>
          </a:bodyPr>
          <a:lstStyle/>
          <a:p>
            <a:r>
              <a:rPr kumimoji="1" lang="en-US" altLang="ja-JP" sz="1050" dirty="0" smtClean="0"/>
              <a:t>60</a:t>
            </a:r>
            <a:r>
              <a:rPr kumimoji="1" lang="ja-JP" altLang="en-US" sz="1050" dirty="0" smtClean="0"/>
              <a:t>代</a:t>
            </a:r>
            <a:r>
              <a:rPr kumimoji="1" lang="ja-JP" altLang="en-US" sz="1050" dirty="0"/>
              <a:t>～</a:t>
            </a:r>
            <a:endParaRPr kumimoji="1" lang="en-US" altLang="ja-JP" sz="1050" dirty="0" smtClean="0"/>
          </a:p>
          <a:p>
            <a:r>
              <a:rPr kumimoji="1" lang="en-US" altLang="ja-JP" sz="1050" dirty="0" smtClean="0"/>
              <a:t>70</a:t>
            </a:r>
            <a:r>
              <a:rPr kumimoji="1" lang="ja-JP" altLang="en-US" sz="1050" dirty="0" smtClean="0"/>
              <a:t>代</a:t>
            </a:r>
            <a:endParaRPr kumimoji="1" lang="ja-JP" altLang="en-US" sz="1050" dirty="0"/>
          </a:p>
        </p:txBody>
      </p:sp>
      <p:sp>
        <p:nvSpPr>
          <p:cNvPr id="18" name="テキスト ボックス 17"/>
          <p:cNvSpPr txBox="1"/>
          <p:nvPr/>
        </p:nvSpPr>
        <p:spPr>
          <a:xfrm>
            <a:off x="5654331" y="2957657"/>
            <a:ext cx="738792" cy="415498"/>
          </a:xfrm>
          <a:prstGeom prst="rect">
            <a:avLst/>
          </a:prstGeom>
          <a:noFill/>
          <a:ln>
            <a:noFill/>
          </a:ln>
        </p:spPr>
        <p:txBody>
          <a:bodyPr wrap="square" rtlCol="0">
            <a:spAutoFit/>
          </a:bodyPr>
          <a:lstStyle/>
          <a:p>
            <a:r>
              <a:rPr kumimoji="1" lang="en-US" altLang="ja-JP" sz="1050" dirty="0" smtClean="0"/>
              <a:t>40</a:t>
            </a:r>
            <a:r>
              <a:rPr kumimoji="1" lang="ja-JP" altLang="en-US" sz="1050" dirty="0" smtClean="0"/>
              <a:t>代</a:t>
            </a:r>
            <a:r>
              <a:rPr kumimoji="1" lang="ja-JP" altLang="en-US" sz="1050" dirty="0"/>
              <a:t>～</a:t>
            </a:r>
            <a:endParaRPr kumimoji="1" lang="en-US" altLang="ja-JP" sz="1050" dirty="0" smtClean="0"/>
          </a:p>
          <a:p>
            <a:r>
              <a:rPr kumimoji="1" lang="en-US" altLang="ja-JP" sz="1050" dirty="0"/>
              <a:t>5</a:t>
            </a:r>
            <a:r>
              <a:rPr kumimoji="1" lang="en-US" altLang="ja-JP" sz="1050" dirty="0" smtClean="0"/>
              <a:t>0</a:t>
            </a:r>
            <a:r>
              <a:rPr kumimoji="1" lang="ja-JP" altLang="en-US" sz="1050" dirty="0" smtClean="0"/>
              <a:t>代</a:t>
            </a:r>
            <a:endParaRPr kumimoji="1" lang="ja-JP" altLang="en-US" sz="1050" dirty="0"/>
          </a:p>
        </p:txBody>
      </p:sp>
      <p:sp>
        <p:nvSpPr>
          <p:cNvPr id="19" name="テキスト ボックス 18"/>
          <p:cNvSpPr txBox="1"/>
          <p:nvPr/>
        </p:nvSpPr>
        <p:spPr>
          <a:xfrm>
            <a:off x="5674207" y="4250076"/>
            <a:ext cx="814984" cy="253916"/>
          </a:xfrm>
          <a:prstGeom prst="rect">
            <a:avLst/>
          </a:prstGeom>
          <a:noFill/>
          <a:ln>
            <a:noFill/>
          </a:ln>
        </p:spPr>
        <p:txBody>
          <a:bodyPr wrap="square" rtlCol="0">
            <a:spAutoFit/>
          </a:bodyPr>
          <a:lstStyle/>
          <a:p>
            <a:r>
              <a:rPr kumimoji="1" lang="en-US" altLang="ja-JP" sz="1050" dirty="0" smtClean="0"/>
              <a:t>40</a:t>
            </a:r>
            <a:r>
              <a:rPr kumimoji="1" lang="ja-JP" altLang="en-US" sz="1050" dirty="0" smtClean="0"/>
              <a:t>代未満</a:t>
            </a:r>
            <a:endParaRPr kumimoji="1" lang="ja-JP" altLang="en-US" sz="1050" dirty="0"/>
          </a:p>
        </p:txBody>
      </p:sp>
      <p:pic>
        <p:nvPicPr>
          <p:cNvPr id="5" name="図 4"/>
          <p:cNvPicPr>
            <a:picLocks noChangeAspect="1"/>
          </p:cNvPicPr>
          <p:nvPr/>
        </p:nvPicPr>
        <p:blipFill>
          <a:blip r:embed="rId3"/>
          <a:stretch>
            <a:fillRect/>
          </a:stretch>
        </p:blipFill>
        <p:spPr>
          <a:xfrm>
            <a:off x="6107118" y="739198"/>
            <a:ext cx="5956308" cy="6066046"/>
          </a:xfrm>
          <a:prstGeom prst="rect">
            <a:avLst/>
          </a:prstGeom>
        </p:spPr>
      </p:pic>
    </p:spTree>
    <p:extLst>
      <p:ext uri="{BB962C8B-B14F-4D97-AF65-F5344CB8AC3E}">
        <p14:creationId xmlns:p14="http://schemas.microsoft.com/office/powerpoint/2010/main" val="108004253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図 5"/>
          <p:cNvPicPr>
            <a:picLocks noChangeAspect="1"/>
          </p:cNvPicPr>
          <p:nvPr/>
        </p:nvPicPr>
        <p:blipFill>
          <a:blip r:embed="rId3"/>
          <a:stretch>
            <a:fillRect/>
          </a:stretch>
        </p:blipFill>
        <p:spPr>
          <a:xfrm>
            <a:off x="6454746" y="1678293"/>
            <a:ext cx="4871126" cy="4706520"/>
          </a:xfrm>
          <a:prstGeom prst="rect">
            <a:avLst/>
          </a:prstGeom>
        </p:spPr>
      </p:pic>
      <p:sp>
        <p:nvSpPr>
          <p:cNvPr id="27" name="正方形/長方形 26"/>
          <p:cNvSpPr/>
          <p:nvPr/>
        </p:nvSpPr>
        <p:spPr>
          <a:xfrm>
            <a:off x="7825436" y="728351"/>
            <a:ext cx="3165000" cy="32649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ja-JP" sz="1138" b="1" dirty="0">
                <a:solidFill>
                  <a:schemeClr val="tx1"/>
                </a:solidFill>
                <a:latin typeface="UD デジタル 教科書体 NK-B" panose="02020700000000000000" pitchFamily="18" charset="-128"/>
                <a:ea typeface="UD デジタル 教科書体 NK-B" panose="02020700000000000000" pitchFamily="18" charset="-128"/>
              </a:rPr>
              <a:t>※</a:t>
            </a:r>
            <a:r>
              <a:rPr lang="ja-JP" altLang="en-US" sz="1138" b="1" dirty="0">
                <a:solidFill>
                  <a:schemeClr val="tx1"/>
                </a:solidFill>
                <a:latin typeface="UD デジタル 教科書体 NK-B" panose="02020700000000000000" pitchFamily="18" charset="-128"/>
                <a:ea typeface="UD デジタル 教科書体 NK-B" panose="02020700000000000000" pitchFamily="18" charset="-128"/>
              </a:rPr>
              <a:t>店の種別は、本人からの聞き取り情報による</a:t>
            </a:r>
            <a:endParaRPr lang="en-US" altLang="ja-JP" sz="1138" b="1" dirty="0">
              <a:solidFill>
                <a:schemeClr val="tx1"/>
              </a:solidFill>
              <a:latin typeface="UD デジタル 教科書体 NK-B" panose="02020700000000000000" pitchFamily="18" charset="-128"/>
              <a:ea typeface="UD デジタル 教科書体 NK-B" panose="02020700000000000000" pitchFamily="18" charset="-128"/>
            </a:endParaRPr>
          </a:p>
        </p:txBody>
      </p:sp>
      <p:sp>
        <p:nvSpPr>
          <p:cNvPr id="35" name="正方形/長方形 34"/>
          <p:cNvSpPr/>
          <p:nvPr/>
        </p:nvSpPr>
        <p:spPr>
          <a:xfrm>
            <a:off x="6455620" y="1319400"/>
            <a:ext cx="2266791" cy="296556"/>
          </a:xfrm>
          <a:prstGeom prst="rect">
            <a:avLst/>
          </a:prstGeom>
        </p:spPr>
        <p:txBody>
          <a:bodyPr wrap="square">
            <a:spAutoFit/>
          </a:bodyPr>
          <a:lstStyle/>
          <a:p>
            <a:r>
              <a:rPr lang="ja-JP" altLang="en-US" sz="1327" b="1" dirty="0">
                <a:latin typeface="UD デジタル 教科書体 NK-B" panose="02020700000000000000" pitchFamily="18" charset="-128"/>
                <a:ea typeface="UD デジタル 教科書体 NK-B" panose="02020700000000000000" pitchFamily="18" charset="-128"/>
              </a:rPr>
              <a:t>● クラスターの発生状況</a:t>
            </a:r>
            <a:endParaRPr lang="en-US" altLang="ja-JP" sz="1327" b="1" dirty="0">
              <a:latin typeface="UD デジタル 教科書体 NK-B" panose="02020700000000000000" pitchFamily="18" charset="-128"/>
              <a:ea typeface="UD デジタル 教科書体 NK-B" panose="02020700000000000000" pitchFamily="18" charset="-128"/>
            </a:endParaRPr>
          </a:p>
        </p:txBody>
      </p:sp>
      <p:sp>
        <p:nvSpPr>
          <p:cNvPr id="36" name="正方形/長方形 35"/>
          <p:cNvSpPr/>
          <p:nvPr/>
        </p:nvSpPr>
        <p:spPr>
          <a:xfrm>
            <a:off x="802169" y="1319400"/>
            <a:ext cx="2385781" cy="296556"/>
          </a:xfrm>
          <a:prstGeom prst="rect">
            <a:avLst/>
          </a:prstGeom>
        </p:spPr>
        <p:txBody>
          <a:bodyPr wrap="square">
            <a:spAutoFit/>
          </a:bodyPr>
          <a:lstStyle/>
          <a:p>
            <a:r>
              <a:rPr lang="ja-JP" altLang="en-US" sz="1327" b="1" dirty="0">
                <a:latin typeface="UD デジタル 教科書体 NK-B" panose="02020700000000000000" pitchFamily="18" charset="-128"/>
                <a:ea typeface="UD デジタル 教科書体 NK-B" panose="02020700000000000000" pitchFamily="18" charset="-128"/>
              </a:rPr>
              <a:t>● 状況別の陽性者</a:t>
            </a:r>
          </a:p>
        </p:txBody>
      </p:sp>
      <p:sp>
        <p:nvSpPr>
          <p:cNvPr id="37" name="テキスト ボックス 36"/>
          <p:cNvSpPr txBox="1"/>
          <p:nvPr/>
        </p:nvSpPr>
        <p:spPr>
          <a:xfrm>
            <a:off x="801770" y="1656208"/>
            <a:ext cx="583814" cy="251159"/>
          </a:xfrm>
          <a:prstGeom prst="rect">
            <a:avLst/>
          </a:prstGeom>
          <a:noFill/>
        </p:spPr>
        <p:txBody>
          <a:bodyPr wrap="none" rtlCol="0">
            <a:spAutoFit/>
          </a:bodyPr>
          <a:lstStyle/>
          <a:p>
            <a:r>
              <a:rPr lang="ja-JP" altLang="en-US" sz="1032" dirty="0"/>
              <a:t>［人］</a:t>
            </a:r>
          </a:p>
        </p:txBody>
      </p:sp>
      <p:sp>
        <p:nvSpPr>
          <p:cNvPr id="45" name="テキスト ボックス 44"/>
          <p:cNvSpPr txBox="1"/>
          <p:nvPr/>
        </p:nvSpPr>
        <p:spPr>
          <a:xfrm>
            <a:off x="6435946" y="1732868"/>
            <a:ext cx="583814" cy="251159"/>
          </a:xfrm>
          <a:prstGeom prst="rect">
            <a:avLst/>
          </a:prstGeom>
          <a:noFill/>
        </p:spPr>
        <p:txBody>
          <a:bodyPr wrap="none" rtlCol="0">
            <a:spAutoFit/>
          </a:bodyPr>
          <a:lstStyle/>
          <a:p>
            <a:r>
              <a:rPr lang="ja-JP" altLang="en-US" sz="1032" dirty="0"/>
              <a:t>［人］</a:t>
            </a:r>
          </a:p>
        </p:txBody>
      </p:sp>
      <p:sp>
        <p:nvSpPr>
          <p:cNvPr id="49" name="正方形/長方形 48"/>
          <p:cNvSpPr/>
          <p:nvPr/>
        </p:nvSpPr>
        <p:spPr>
          <a:xfrm>
            <a:off x="1414259" y="5191167"/>
            <a:ext cx="2545225" cy="32649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altLang="ja-JP" sz="813" dirty="0">
                <a:solidFill>
                  <a:schemeClr val="tx1"/>
                </a:solidFill>
                <a:latin typeface="+mn-ea"/>
              </a:rPr>
              <a:t>※</a:t>
            </a:r>
            <a:r>
              <a:rPr lang="ja-JP" altLang="en-US" sz="813" dirty="0">
                <a:solidFill>
                  <a:schemeClr val="tx1"/>
                </a:solidFill>
                <a:latin typeface="+mn-ea"/>
              </a:rPr>
              <a:t>店の種別は、本人からの聞き取り情報による</a:t>
            </a:r>
            <a:endParaRPr lang="en-US" altLang="ja-JP" sz="813" dirty="0">
              <a:solidFill>
                <a:schemeClr val="tx1"/>
              </a:solidFill>
              <a:latin typeface="+mn-ea"/>
            </a:endParaRPr>
          </a:p>
        </p:txBody>
      </p:sp>
      <p:sp>
        <p:nvSpPr>
          <p:cNvPr id="4" name="テキスト ボックス 3"/>
          <p:cNvSpPr txBox="1"/>
          <p:nvPr/>
        </p:nvSpPr>
        <p:spPr>
          <a:xfrm>
            <a:off x="693407" y="5506281"/>
            <a:ext cx="1681071" cy="242374"/>
          </a:xfrm>
          <a:prstGeom prst="rect">
            <a:avLst/>
          </a:prstGeom>
          <a:noFill/>
        </p:spPr>
        <p:txBody>
          <a:bodyPr wrap="square" rtlCol="0">
            <a:spAutoFit/>
          </a:bodyPr>
          <a:lstStyle/>
          <a:p>
            <a:r>
              <a:rPr lang="en-US" altLang="ja-JP" sz="975" dirty="0"/>
              <a:t>【</a:t>
            </a:r>
            <a:r>
              <a:rPr lang="ja-JP" altLang="en-US" sz="975" dirty="0"/>
              <a:t>全陽性者に占める割合</a:t>
            </a:r>
            <a:r>
              <a:rPr lang="en-US" altLang="ja-JP" sz="975" dirty="0"/>
              <a:t>】</a:t>
            </a:r>
          </a:p>
        </p:txBody>
      </p:sp>
      <p:graphicFrame>
        <p:nvGraphicFramePr>
          <p:cNvPr id="2" name="表 1"/>
          <p:cNvGraphicFramePr>
            <a:graphicFrameLocks noGrp="1"/>
          </p:cNvGraphicFramePr>
          <p:nvPr>
            <p:extLst>
              <p:ext uri="{D42A27DB-BD31-4B8C-83A1-F6EECF244321}">
                <p14:modId xmlns:p14="http://schemas.microsoft.com/office/powerpoint/2010/main" val="2907780638"/>
              </p:ext>
            </p:extLst>
          </p:nvPr>
        </p:nvGraphicFramePr>
        <p:xfrm>
          <a:off x="802169" y="5769052"/>
          <a:ext cx="5181087" cy="634368"/>
        </p:xfrm>
        <a:graphic>
          <a:graphicData uri="http://schemas.openxmlformats.org/drawingml/2006/table">
            <a:tbl>
              <a:tblPr firstRow="1" bandRow="1">
                <a:tableStyleId>{F5AB1C69-6EDB-4FF4-983F-18BD219EF322}</a:tableStyleId>
              </a:tblPr>
              <a:tblGrid>
                <a:gridCol w="798867">
                  <a:extLst>
                    <a:ext uri="{9D8B030D-6E8A-4147-A177-3AD203B41FA5}">
                      <a16:colId xmlns:a16="http://schemas.microsoft.com/office/drawing/2014/main" val="2210063772"/>
                    </a:ext>
                  </a:extLst>
                </a:gridCol>
                <a:gridCol w="966837">
                  <a:extLst>
                    <a:ext uri="{9D8B030D-6E8A-4147-A177-3AD203B41FA5}">
                      <a16:colId xmlns:a16="http://schemas.microsoft.com/office/drawing/2014/main" val="749325653"/>
                    </a:ext>
                  </a:extLst>
                </a:gridCol>
                <a:gridCol w="1137323">
                  <a:extLst>
                    <a:ext uri="{9D8B030D-6E8A-4147-A177-3AD203B41FA5}">
                      <a16:colId xmlns:a16="http://schemas.microsoft.com/office/drawing/2014/main" val="2508332398"/>
                    </a:ext>
                  </a:extLst>
                </a:gridCol>
                <a:gridCol w="1213646">
                  <a:extLst>
                    <a:ext uri="{9D8B030D-6E8A-4147-A177-3AD203B41FA5}">
                      <a16:colId xmlns:a16="http://schemas.microsoft.com/office/drawing/2014/main" val="3497716960"/>
                    </a:ext>
                  </a:extLst>
                </a:gridCol>
                <a:gridCol w="1064414">
                  <a:extLst>
                    <a:ext uri="{9D8B030D-6E8A-4147-A177-3AD203B41FA5}">
                      <a16:colId xmlns:a16="http://schemas.microsoft.com/office/drawing/2014/main" val="4276844383"/>
                    </a:ext>
                  </a:extLst>
                </a:gridCol>
              </a:tblGrid>
              <a:tr h="210503">
                <a:tc>
                  <a:txBody>
                    <a:bodyPr/>
                    <a:lstStyle/>
                    <a:p>
                      <a:r>
                        <a:rPr kumimoji="1" lang="en-US" altLang="ja-JP" sz="800" b="0" dirty="0" smtClean="0">
                          <a:solidFill>
                            <a:schemeClr val="tx1"/>
                          </a:solidFill>
                          <a:latin typeface="Meiryo UI" panose="020B0604030504040204" pitchFamily="50" charset="-128"/>
                          <a:ea typeface="Meiryo UI" panose="020B0604030504040204" pitchFamily="50" charset="-128"/>
                        </a:rPr>
                        <a:t>10/13-10/26</a:t>
                      </a:r>
                      <a:endParaRPr kumimoji="1" lang="ja-JP" altLang="en-US" sz="800" b="0" dirty="0">
                        <a:solidFill>
                          <a:schemeClr val="tx1"/>
                        </a:solidFill>
                        <a:latin typeface="Meiryo UI" panose="020B0604030504040204" pitchFamily="50" charset="-128"/>
                        <a:ea typeface="Meiryo UI" panose="020B0604030504040204" pitchFamily="50" charset="-128"/>
                      </a:endParaRPr>
                    </a:p>
                  </a:txBody>
                  <a:tcPr marL="74295" marR="74295" marT="37148" marB="37148">
                    <a:solidFill>
                      <a:schemeClr val="accent4">
                        <a:lumMod val="20000"/>
                        <a:lumOff val="80000"/>
                      </a:schemeClr>
                    </a:solidFill>
                  </a:tcPr>
                </a:tc>
                <a:tc>
                  <a:txBody>
                    <a:bodyPr/>
                    <a:lstStyle/>
                    <a:p>
                      <a:pPr algn="ctr"/>
                      <a:r>
                        <a:rPr kumimoji="1" lang="en-US" altLang="ja-JP" sz="900" b="0" dirty="0" smtClean="0">
                          <a:solidFill>
                            <a:schemeClr val="tx1"/>
                          </a:solidFill>
                          <a:latin typeface="Meiryo UI" panose="020B0604030504040204" pitchFamily="50" charset="-128"/>
                          <a:ea typeface="Meiryo UI" panose="020B0604030504040204" pitchFamily="50" charset="-128"/>
                        </a:rPr>
                        <a:t>10.3%</a:t>
                      </a:r>
                      <a:endParaRPr kumimoji="1" lang="ja-JP" altLang="en-US" sz="900" b="0" dirty="0">
                        <a:solidFill>
                          <a:schemeClr val="tx1"/>
                        </a:solidFill>
                        <a:latin typeface="Meiryo UI" panose="020B0604030504040204" pitchFamily="50" charset="-128"/>
                        <a:ea typeface="Meiryo UI" panose="020B0604030504040204" pitchFamily="50" charset="-128"/>
                      </a:endParaRPr>
                    </a:p>
                  </a:txBody>
                  <a:tcPr marL="74295" marR="74295" marT="37148" marB="37148" anchor="ctr">
                    <a:solidFill>
                      <a:schemeClr val="accent4">
                        <a:lumMod val="20000"/>
                        <a:lumOff val="80000"/>
                      </a:schemeClr>
                    </a:solidFill>
                  </a:tcPr>
                </a:tc>
                <a:tc>
                  <a:txBody>
                    <a:bodyPr/>
                    <a:lstStyle/>
                    <a:p>
                      <a:pPr algn="ctr"/>
                      <a:r>
                        <a:rPr kumimoji="1" lang="en-US" altLang="ja-JP" sz="900" b="0" dirty="0" smtClean="0">
                          <a:solidFill>
                            <a:schemeClr val="tx1"/>
                          </a:solidFill>
                          <a:latin typeface="Meiryo UI" panose="020B0604030504040204" pitchFamily="50" charset="-128"/>
                          <a:ea typeface="Meiryo UI" panose="020B0604030504040204" pitchFamily="50" charset="-128"/>
                        </a:rPr>
                        <a:t>16.1%</a:t>
                      </a:r>
                      <a:endParaRPr kumimoji="1" lang="ja-JP" altLang="en-US" sz="900" b="0" dirty="0">
                        <a:solidFill>
                          <a:schemeClr val="tx1"/>
                        </a:solidFill>
                        <a:latin typeface="Meiryo UI" panose="020B0604030504040204" pitchFamily="50" charset="-128"/>
                        <a:ea typeface="Meiryo UI" panose="020B0604030504040204" pitchFamily="50" charset="-128"/>
                      </a:endParaRPr>
                    </a:p>
                  </a:txBody>
                  <a:tcPr marL="74295" marR="74295" marT="37148" marB="37148" anchor="ctr">
                    <a:solidFill>
                      <a:schemeClr val="accent4">
                        <a:lumMod val="20000"/>
                        <a:lumOff val="80000"/>
                      </a:schemeClr>
                    </a:solidFill>
                  </a:tcPr>
                </a:tc>
                <a:tc>
                  <a:txBody>
                    <a:bodyPr/>
                    <a:lstStyle/>
                    <a:p>
                      <a:pPr algn="ctr"/>
                      <a:r>
                        <a:rPr kumimoji="1" lang="en-US" altLang="ja-JP" sz="900" b="0" dirty="0" smtClean="0">
                          <a:solidFill>
                            <a:schemeClr val="tx1"/>
                          </a:solidFill>
                          <a:latin typeface="Meiryo UI" panose="020B0604030504040204" pitchFamily="50" charset="-128"/>
                          <a:ea typeface="Meiryo UI" panose="020B0604030504040204" pitchFamily="50" charset="-128"/>
                        </a:rPr>
                        <a:t>3.4%</a:t>
                      </a:r>
                      <a:endParaRPr kumimoji="1" lang="ja-JP" altLang="en-US" sz="900" b="0" dirty="0">
                        <a:solidFill>
                          <a:schemeClr val="tx1"/>
                        </a:solidFill>
                        <a:latin typeface="Meiryo UI" panose="020B0604030504040204" pitchFamily="50" charset="-128"/>
                        <a:ea typeface="Meiryo UI" panose="020B0604030504040204" pitchFamily="50" charset="-128"/>
                      </a:endParaRPr>
                    </a:p>
                  </a:txBody>
                  <a:tcPr marL="74295" marR="74295" marT="37148" marB="37148" anchor="ctr">
                    <a:solidFill>
                      <a:schemeClr val="accent4">
                        <a:lumMod val="20000"/>
                        <a:lumOff val="80000"/>
                      </a:schemeClr>
                    </a:solidFill>
                  </a:tcPr>
                </a:tc>
                <a:tc>
                  <a:txBody>
                    <a:bodyPr/>
                    <a:lstStyle/>
                    <a:p>
                      <a:pPr algn="ctr"/>
                      <a:r>
                        <a:rPr kumimoji="1" lang="en-US" altLang="ja-JP" sz="900" b="0" dirty="0" smtClean="0">
                          <a:solidFill>
                            <a:schemeClr val="tx1"/>
                          </a:solidFill>
                          <a:latin typeface="Meiryo UI" panose="020B0604030504040204" pitchFamily="50" charset="-128"/>
                          <a:ea typeface="Meiryo UI" panose="020B0604030504040204" pitchFamily="50" charset="-128"/>
                        </a:rPr>
                        <a:t>2.8%</a:t>
                      </a:r>
                      <a:endParaRPr kumimoji="1" lang="ja-JP" altLang="en-US" sz="900" b="0" dirty="0">
                        <a:solidFill>
                          <a:schemeClr val="tx1"/>
                        </a:solidFill>
                        <a:latin typeface="Meiryo UI" panose="020B0604030504040204" pitchFamily="50" charset="-128"/>
                        <a:ea typeface="Meiryo UI" panose="020B0604030504040204" pitchFamily="50" charset="-128"/>
                      </a:endParaRPr>
                    </a:p>
                  </a:txBody>
                  <a:tcPr marL="74295" marR="74295" marT="37148" marB="37148" anchor="ctr">
                    <a:solidFill>
                      <a:schemeClr val="accent4">
                        <a:lumMod val="20000"/>
                        <a:lumOff val="80000"/>
                      </a:schemeClr>
                    </a:solidFill>
                  </a:tcPr>
                </a:tc>
                <a:extLst>
                  <a:ext uri="{0D108BD9-81ED-4DB2-BD59-A6C34878D82A}">
                    <a16:rowId xmlns:a16="http://schemas.microsoft.com/office/drawing/2014/main" val="3557989280"/>
                  </a:ext>
                </a:extLst>
              </a:tr>
              <a:tr h="210503">
                <a:tc>
                  <a:txBody>
                    <a:bodyPr/>
                    <a:lstStyle/>
                    <a:p>
                      <a:r>
                        <a:rPr kumimoji="1" lang="en-US" altLang="ja-JP" sz="800" dirty="0" smtClean="0">
                          <a:solidFill>
                            <a:schemeClr val="tx1"/>
                          </a:solidFill>
                          <a:latin typeface="Meiryo UI" panose="020B0604030504040204" pitchFamily="50" charset="-128"/>
                          <a:ea typeface="Meiryo UI" panose="020B0604030504040204" pitchFamily="50" charset="-128"/>
                        </a:rPr>
                        <a:t>10/22-11/9</a:t>
                      </a:r>
                      <a:endParaRPr kumimoji="1" lang="ja-JP" altLang="en-US" sz="800" dirty="0">
                        <a:solidFill>
                          <a:schemeClr val="tx1"/>
                        </a:solidFill>
                        <a:latin typeface="Meiryo UI" panose="020B0604030504040204" pitchFamily="50" charset="-128"/>
                        <a:ea typeface="Meiryo UI" panose="020B0604030504040204" pitchFamily="50" charset="-128"/>
                      </a:endParaRPr>
                    </a:p>
                  </a:txBody>
                  <a:tcPr marL="74295" marR="74295" marT="37148" marB="37148">
                    <a:solidFill>
                      <a:schemeClr val="accent4">
                        <a:lumMod val="20000"/>
                        <a:lumOff val="80000"/>
                      </a:schemeClr>
                    </a:solidFill>
                  </a:tcPr>
                </a:tc>
                <a:tc>
                  <a:txBody>
                    <a:bodyPr/>
                    <a:lstStyle/>
                    <a:p>
                      <a:pPr algn="ctr"/>
                      <a:r>
                        <a:rPr kumimoji="1" lang="en-US" altLang="ja-JP" sz="900" dirty="0" smtClean="0">
                          <a:solidFill>
                            <a:schemeClr val="tx1"/>
                          </a:solidFill>
                          <a:latin typeface="Meiryo UI" panose="020B0604030504040204" pitchFamily="50" charset="-128"/>
                          <a:ea typeface="Meiryo UI" panose="020B0604030504040204" pitchFamily="50" charset="-128"/>
                        </a:rPr>
                        <a:t>12.3%</a:t>
                      </a:r>
                    </a:p>
                  </a:txBody>
                  <a:tcPr marL="74295" marR="74295" marT="37148" marB="37148" anchor="ctr">
                    <a:solidFill>
                      <a:schemeClr val="accent4">
                        <a:lumMod val="20000"/>
                        <a:lumOff val="80000"/>
                      </a:schemeClr>
                    </a:solidFill>
                  </a:tcPr>
                </a:tc>
                <a:tc>
                  <a:txBody>
                    <a:bodyPr/>
                    <a:lstStyle/>
                    <a:p>
                      <a:pPr algn="ctr"/>
                      <a:r>
                        <a:rPr kumimoji="1" lang="en-US" altLang="ja-JP" sz="900" dirty="0" smtClean="0">
                          <a:solidFill>
                            <a:schemeClr val="tx1"/>
                          </a:solidFill>
                          <a:latin typeface="Meiryo UI" panose="020B0604030504040204" pitchFamily="50" charset="-128"/>
                          <a:ea typeface="Meiryo UI" panose="020B0604030504040204" pitchFamily="50" charset="-128"/>
                        </a:rPr>
                        <a:t>15.8%</a:t>
                      </a:r>
                      <a:endParaRPr kumimoji="1" lang="ja-JP" altLang="en-US" sz="900" dirty="0">
                        <a:solidFill>
                          <a:schemeClr val="tx1"/>
                        </a:solidFill>
                        <a:latin typeface="Meiryo UI" panose="020B0604030504040204" pitchFamily="50" charset="-128"/>
                        <a:ea typeface="Meiryo UI" panose="020B0604030504040204" pitchFamily="50" charset="-128"/>
                      </a:endParaRPr>
                    </a:p>
                  </a:txBody>
                  <a:tcPr marL="74295" marR="74295" marT="37148" marB="37148" anchor="ctr">
                    <a:solidFill>
                      <a:schemeClr val="accent4">
                        <a:lumMod val="20000"/>
                        <a:lumOff val="80000"/>
                      </a:schemeClr>
                    </a:solidFill>
                  </a:tcPr>
                </a:tc>
                <a:tc>
                  <a:txBody>
                    <a:bodyPr/>
                    <a:lstStyle/>
                    <a:p>
                      <a:pPr algn="ctr"/>
                      <a:r>
                        <a:rPr kumimoji="1" lang="en-US" altLang="ja-JP" sz="900" dirty="0" smtClean="0">
                          <a:solidFill>
                            <a:schemeClr val="tx1"/>
                          </a:solidFill>
                          <a:latin typeface="Meiryo UI" panose="020B0604030504040204" pitchFamily="50" charset="-128"/>
                          <a:ea typeface="Meiryo UI" panose="020B0604030504040204" pitchFamily="50" charset="-128"/>
                        </a:rPr>
                        <a:t>3.3%</a:t>
                      </a:r>
                      <a:endParaRPr kumimoji="1" lang="ja-JP" altLang="en-US" sz="900" dirty="0">
                        <a:solidFill>
                          <a:schemeClr val="tx1"/>
                        </a:solidFill>
                        <a:latin typeface="Meiryo UI" panose="020B0604030504040204" pitchFamily="50" charset="-128"/>
                        <a:ea typeface="Meiryo UI" panose="020B0604030504040204" pitchFamily="50" charset="-128"/>
                      </a:endParaRPr>
                    </a:p>
                  </a:txBody>
                  <a:tcPr marL="74295" marR="74295" marT="37148" marB="37148" anchor="ctr">
                    <a:solidFill>
                      <a:schemeClr val="accent4">
                        <a:lumMod val="20000"/>
                        <a:lumOff val="80000"/>
                      </a:schemeClr>
                    </a:solidFill>
                  </a:tcPr>
                </a:tc>
                <a:tc>
                  <a:txBody>
                    <a:bodyPr/>
                    <a:lstStyle/>
                    <a:p>
                      <a:pPr algn="ctr"/>
                      <a:r>
                        <a:rPr kumimoji="1" lang="en-US" altLang="ja-JP" sz="900" dirty="0" smtClean="0">
                          <a:solidFill>
                            <a:schemeClr val="tx1"/>
                          </a:solidFill>
                          <a:latin typeface="Meiryo UI" panose="020B0604030504040204" pitchFamily="50" charset="-128"/>
                          <a:ea typeface="Meiryo UI" panose="020B0604030504040204" pitchFamily="50" charset="-128"/>
                        </a:rPr>
                        <a:t>2.2%</a:t>
                      </a:r>
                      <a:endParaRPr kumimoji="1" lang="ja-JP" altLang="en-US" sz="900" dirty="0">
                        <a:solidFill>
                          <a:schemeClr val="tx1"/>
                        </a:solidFill>
                        <a:latin typeface="Meiryo UI" panose="020B0604030504040204" pitchFamily="50" charset="-128"/>
                        <a:ea typeface="Meiryo UI" panose="020B0604030504040204" pitchFamily="50" charset="-128"/>
                      </a:endParaRPr>
                    </a:p>
                  </a:txBody>
                  <a:tcPr marL="74295" marR="74295" marT="37148" marB="37148" anchor="ctr">
                    <a:solidFill>
                      <a:schemeClr val="accent4">
                        <a:lumMod val="20000"/>
                        <a:lumOff val="80000"/>
                      </a:schemeClr>
                    </a:solidFill>
                  </a:tcPr>
                </a:tc>
                <a:extLst>
                  <a:ext uri="{0D108BD9-81ED-4DB2-BD59-A6C34878D82A}">
                    <a16:rowId xmlns:a16="http://schemas.microsoft.com/office/drawing/2014/main" val="703794646"/>
                  </a:ext>
                </a:extLst>
              </a:tr>
              <a:tr h="210503">
                <a:tc>
                  <a:txBody>
                    <a:bodyPr/>
                    <a:lstStyle/>
                    <a:p>
                      <a:r>
                        <a:rPr kumimoji="1" lang="en-US" altLang="ja-JP" sz="800" dirty="0" smtClean="0">
                          <a:solidFill>
                            <a:schemeClr val="tx1"/>
                          </a:solidFill>
                          <a:latin typeface="Meiryo UI" panose="020B0604030504040204" pitchFamily="50" charset="-128"/>
                          <a:ea typeface="Meiryo UI" panose="020B0604030504040204" pitchFamily="50" charset="-128"/>
                        </a:rPr>
                        <a:t>11/10-11/23</a:t>
                      </a:r>
                      <a:endParaRPr kumimoji="1" lang="ja-JP" altLang="en-US" sz="800" dirty="0">
                        <a:solidFill>
                          <a:schemeClr val="tx1"/>
                        </a:solidFill>
                        <a:latin typeface="Meiryo UI" panose="020B0604030504040204" pitchFamily="50" charset="-128"/>
                        <a:ea typeface="Meiryo UI" panose="020B0604030504040204" pitchFamily="50" charset="-128"/>
                      </a:endParaRPr>
                    </a:p>
                  </a:txBody>
                  <a:tcPr marL="74295" marR="74295" marT="37148" marB="37148">
                    <a:solidFill>
                      <a:schemeClr val="accent4">
                        <a:lumMod val="20000"/>
                        <a:lumOff val="80000"/>
                      </a:schemeClr>
                    </a:solidFill>
                  </a:tcPr>
                </a:tc>
                <a:tc>
                  <a:txBody>
                    <a:bodyPr/>
                    <a:lstStyle/>
                    <a:p>
                      <a:pPr algn="ctr"/>
                      <a:r>
                        <a:rPr kumimoji="1" lang="en-US" altLang="ja-JP" sz="900" dirty="0" smtClean="0">
                          <a:solidFill>
                            <a:schemeClr val="tx1"/>
                          </a:solidFill>
                          <a:latin typeface="Meiryo UI" panose="020B0604030504040204" pitchFamily="50" charset="-128"/>
                          <a:ea typeface="Meiryo UI" panose="020B0604030504040204" pitchFamily="50" charset="-128"/>
                        </a:rPr>
                        <a:t>7.3%</a:t>
                      </a:r>
                      <a:endParaRPr kumimoji="1" lang="ja-JP" altLang="en-US" sz="900" dirty="0">
                        <a:solidFill>
                          <a:schemeClr val="tx1"/>
                        </a:solidFill>
                        <a:latin typeface="Meiryo UI" panose="020B0604030504040204" pitchFamily="50" charset="-128"/>
                        <a:ea typeface="Meiryo UI" panose="020B0604030504040204" pitchFamily="50" charset="-128"/>
                      </a:endParaRPr>
                    </a:p>
                  </a:txBody>
                  <a:tcPr marL="74295" marR="74295" marT="37148" marB="37148" anchor="ctr">
                    <a:solidFill>
                      <a:schemeClr val="accent4">
                        <a:lumMod val="20000"/>
                        <a:lumOff val="80000"/>
                      </a:schemeClr>
                    </a:solidFill>
                  </a:tcPr>
                </a:tc>
                <a:tc>
                  <a:txBody>
                    <a:bodyPr/>
                    <a:lstStyle/>
                    <a:p>
                      <a:pPr algn="ctr"/>
                      <a:r>
                        <a:rPr kumimoji="1" lang="en-US" altLang="ja-JP" sz="900" dirty="0" smtClean="0">
                          <a:solidFill>
                            <a:schemeClr val="tx1"/>
                          </a:solidFill>
                          <a:latin typeface="Meiryo UI" panose="020B0604030504040204" pitchFamily="50" charset="-128"/>
                          <a:ea typeface="Meiryo UI" panose="020B0604030504040204" pitchFamily="50" charset="-128"/>
                        </a:rPr>
                        <a:t>12.8%</a:t>
                      </a:r>
                      <a:endParaRPr kumimoji="1" lang="ja-JP" altLang="en-US" sz="900" dirty="0">
                        <a:solidFill>
                          <a:schemeClr val="tx1"/>
                        </a:solidFill>
                        <a:latin typeface="Meiryo UI" panose="020B0604030504040204" pitchFamily="50" charset="-128"/>
                        <a:ea typeface="Meiryo UI" panose="020B0604030504040204" pitchFamily="50" charset="-128"/>
                      </a:endParaRPr>
                    </a:p>
                  </a:txBody>
                  <a:tcPr marL="74295" marR="74295" marT="37148" marB="37148" anchor="ctr">
                    <a:solidFill>
                      <a:schemeClr val="accent4">
                        <a:lumMod val="20000"/>
                        <a:lumOff val="80000"/>
                      </a:schemeClr>
                    </a:solidFill>
                  </a:tcPr>
                </a:tc>
                <a:tc>
                  <a:txBody>
                    <a:bodyPr/>
                    <a:lstStyle/>
                    <a:p>
                      <a:pPr algn="ctr"/>
                      <a:r>
                        <a:rPr kumimoji="1" lang="en-US" altLang="ja-JP" sz="900" dirty="0" smtClean="0">
                          <a:solidFill>
                            <a:schemeClr val="tx1"/>
                          </a:solidFill>
                          <a:latin typeface="Meiryo UI" panose="020B0604030504040204" pitchFamily="50" charset="-128"/>
                          <a:ea typeface="Meiryo UI" panose="020B0604030504040204" pitchFamily="50" charset="-128"/>
                        </a:rPr>
                        <a:t>1.9%</a:t>
                      </a:r>
                      <a:endParaRPr kumimoji="1" lang="ja-JP" altLang="en-US" sz="900" dirty="0">
                        <a:solidFill>
                          <a:schemeClr val="tx1"/>
                        </a:solidFill>
                        <a:latin typeface="Meiryo UI" panose="020B0604030504040204" pitchFamily="50" charset="-128"/>
                        <a:ea typeface="Meiryo UI" panose="020B0604030504040204" pitchFamily="50" charset="-128"/>
                      </a:endParaRPr>
                    </a:p>
                  </a:txBody>
                  <a:tcPr marL="74295" marR="74295" marT="37148" marB="37148" anchor="ctr">
                    <a:solidFill>
                      <a:schemeClr val="accent4">
                        <a:lumMod val="20000"/>
                        <a:lumOff val="80000"/>
                      </a:schemeClr>
                    </a:solidFill>
                  </a:tcPr>
                </a:tc>
                <a:tc>
                  <a:txBody>
                    <a:bodyPr/>
                    <a:lstStyle/>
                    <a:p>
                      <a:pPr algn="ctr"/>
                      <a:r>
                        <a:rPr kumimoji="1" lang="en-US" altLang="ja-JP" sz="900" dirty="0" smtClean="0">
                          <a:solidFill>
                            <a:schemeClr val="tx1"/>
                          </a:solidFill>
                          <a:latin typeface="Meiryo UI" panose="020B0604030504040204" pitchFamily="50" charset="-128"/>
                          <a:ea typeface="Meiryo UI" panose="020B0604030504040204" pitchFamily="50" charset="-128"/>
                        </a:rPr>
                        <a:t>1.8%</a:t>
                      </a:r>
                      <a:endParaRPr kumimoji="1" lang="ja-JP" altLang="en-US" sz="900" dirty="0">
                        <a:solidFill>
                          <a:schemeClr val="tx1"/>
                        </a:solidFill>
                        <a:latin typeface="Meiryo UI" panose="020B0604030504040204" pitchFamily="50" charset="-128"/>
                        <a:ea typeface="Meiryo UI" panose="020B0604030504040204" pitchFamily="50" charset="-128"/>
                      </a:endParaRPr>
                    </a:p>
                  </a:txBody>
                  <a:tcPr marL="74295" marR="74295" marT="37148" marB="37148" anchor="ctr">
                    <a:solidFill>
                      <a:schemeClr val="accent4">
                        <a:lumMod val="20000"/>
                        <a:lumOff val="80000"/>
                      </a:schemeClr>
                    </a:solidFill>
                  </a:tcPr>
                </a:tc>
                <a:extLst>
                  <a:ext uri="{0D108BD9-81ED-4DB2-BD59-A6C34878D82A}">
                    <a16:rowId xmlns:a16="http://schemas.microsoft.com/office/drawing/2014/main" val="673536193"/>
                  </a:ext>
                </a:extLst>
              </a:tr>
            </a:tbl>
          </a:graphicData>
        </a:graphic>
      </p:graphicFrame>
      <p:sp>
        <p:nvSpPr>
          <p:cNvPr id="34" name="テキスト ボックス 33"/>
          <p:cNvSpPr txBox="1"/>
          <p:nvPr/>
        </p:nvSpPr>
        <p:spPr>
          <a:xfrm>
            <a:off x="5995873" y="6458707"/>
            <a:ext cx="5334615" cy="242374"/>
          </a:xfrm>
          <a:prstGeom prst="rect">
            <a:avLst/>
          </a:prstGeom>
          <a:noFill/>
        </p:spPr>
        <p:txBody>
          <a:bodyPr wrap="square" rtlCol="0">
            <a:spAutoFit/>
          </a:bodyPr>
          <a:lstStyle/>
          <a:p>
            <a:r>
              <a:rPr lang="en-US" altLang="ja-JP" sz="975" dirty="0"/>
              <a:t>※</a:t>
            </a:r>
            <a:r>
              <a:rPr lang="ja-JP" altLang="en-US" sz="975" dirty="0"/>
              <a:t>全陽性者数：</a:t>
            </a:r>
            <a:r>
              <a:rPr lang="en-US" altLang="ja-JP" sz="975" dirty="0" smtClean="0"/>
              <a:t>10/13-10/26</a:t>
            </a:r>
            <a:r>
              <a:rPr lang="ja-JP" altLang="en-US" sz="975" dirty="0"/>
              <a:t>　</a:t>
            </a:r>
            <a:r>
              <a:rPr lang="en-US" altLang="ja-JP" sz="975" dirty="0"/>
              <a:t>909</a:t>
            </a:r>
            <a:r>
              <a:rPr lang="ja-JP" altLang="en-US" sz="975" dirty="0" smtClean="0"/>
              <a:t>名</a:t>
            </a:r>
            <a:r>
              <a:rPr lang="ja-JP" altLang="en-US" sz="975" dirty="0"/>
              <a:t>　</a:t>
            </a:r>
            <a:r>
              <a:rPr lang="en-US" altLang="ja-JP" sz="975" dirty="0" smtClean="0"/>
              <a:t>10/27-11/9</a:t>
            </a:r>
            <a:r>
              <a:rPr lang="ja-JP" altLang="en-US" sz="975" dirty="0"/>
              <a:t>　</a:t>
            </a:r>
            <a:r>
              <a:rPr lang="en-US" altLang="ja-JP" sz="975" dirty="0"/>
              <a:t>1,805</a:t>
            </a:r>
            <a:r>
              <a:rPr lang="ja-JP" altLang="en-US" sz="975" dirty="0" smtClean="0"/>
              <a:t>名    </a:t>
            </a:r>
            <a:r>
              <a:rPr lang="en-US" altLang="ja-JP" sz="975" dirty="0" smtClean="0"/>
              <a:t>11/10-11/23  4,036</a:t>
            </a:r>
            <a:r>
              <a:rPr lang="ja-JP" altLang="en-US" sz="975" dirty="0" smtClean="0"/>
              <a:t>名</a:t>
            </a:r>
            <a:endParaRPr lang="en-US" altLang="ja-JP" sz="975" dirty="0"/>
          </a:p>
        </p:txBody>
      </p:sp>
      <p:sp>
        <p:nvSpPr>
          <p:cNvPr id="55" name="四角形吹き出し 54"/>
          <p:cNvSpPr/>
          <p:nvPr/>
        </p:nvSpPr>
        <p:spPr>
          <a:xfrm>
            <a:off x="10855251" y="4935769"/>
            <a:ext cx="739624" cy="321750"/>
          </a:xfrm>
          <a:prstGeom prst="wedgeRectCallout">
            <a:avLst>
              <a:gd name="adj1" fmla="val -130383"/>
              <a:gd name="adj2" fmla="val 2682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1327" dirty="0"/>
              <a:t>6</a:t>
            </a:r>
            <a:r>
              <a:rPr lang="ja-JP" altLang="en-US" sz="1327" dirty="0" smtClean="0"/>
              <a:t>施設</a:t>
            </a:r>
            <a:endParaRPr lang="ja-JP" altLang="en-US" sz="1327" dirty="0"/>
          </a:p>
        </p:txBody>
      </p:sp>
      <p:sp>
        <p:nvSpPr>
          <p:cNvPr id="56" name="四角形吹き出し 55"/>
          <p:cNvSpPr/>
          <p:nvPr/>
        </p:nvSpPr>
        <p:spPr>
          <a:xfrm>
            <a:off x="10796984" y="3143190"/>
            <a:ext cx="797890" cy="321750"/>
          </a:xfrm>
          <a:prstGeom prst="wedgeRectCallout">
            <a:avLst>
              <a:gd name="adj1" fmla="val -129871"/>
              <a:gd name="adj2" fmla="val -113529"/>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1327" dirty="0"/>
              <a:t>5</a:t>
            </a:r>
            <a:r>
              <a:rPr lang="ja-JP" altLang="en-US" sz="1327" dirty="0" smtClean="0"/>
              <a:t>施設</a:t>
            </a:r>
            <a:endParaRPr lang="ja-JP" altLang="en-US" sz="1327" dirty="0"/>
          </a:p>
        </p:txBody>
      </p:sp>
      <p:sp>
        <p:nvSpPr>
          <p:cNvPr id="57" name="四角形吹き出し 56"/>
          <p:cNvSpPr/>
          <p:nvPr/>
        </p:nvSpPr>
        <p:spPr>
          <a:xfrm>
            <a:off x="10796984" y="2500096"/>
            <a:ext cx="797890" cy="321750"/>
          </a:xfrm>
          <a:prstGeom prst="wedgeRectCallout">
            <a:avLst>
              <a:gd name="adj1" fmla="val -120505"/>
              <a:gd name="adj2" fmla="val -4597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1327" dirty="0"/>
              <a:t>1</a:t>
            </a:r>
            <a:r>
              <a:rPr lang="ja-JP" altLang="en-US" sz="1327" dirty="0" smtClean="0"/>
              <a:t>件</a:t>
            </a:r>
            <a:endParaRPr lang="ja-JP" altLang="en-US" sz="1327" dirty="0"/>
          </a:p>
        </p:txBody>
      </p:sp>
      <p:sp>
        <p:nvSpPr>
          <p:cNvPr id="58" name="テキスト ボックス 57"/>
          <p:cNvSpPr txBox="1"/>
          <p:nvPr/>
        </p:nvSpPr>
        <p:spPr>
          <a:xfrm>
            <a:off x="8297107" y="3272406"/>
            <a:ext cx="1031258" cy="492443"/>
          </a:xfrm>
          <a:prstGeom prst="rect">
            <a:avLst/>
          </a:prstGeom>
          <a:noFill/>
        </p:spPr>
        <p:txBody>
          <a:bodyPr wrap="square" rtlCol="0">
            <a:spAutoFit/>
          </a:bodyPr>
          <a:lstStyle/>
          <a:p>
            <a:pPr algn="ctr"/>
            <a:r>
              <a:rPr lang="en-US" altLang="ja-JP" sz="1300" b="1" dirty="0" smtClean="0">
                <a:latin typeface="Meiryo UI" panose="020B0604030504040204" pitchFamily="50" charset="-128"/>
                <a:ea typeface="Meiryo UI" panose="020B0604030504040204" pitchFamily="50" charset="-128"/>
              </a:rPr>
              <a:t>14</a:t>
            </a:r>
            <a:r>
              <a:rPr lang="ja-JP" altLang="en-US" sz="1300" b="1" dirty="0" smtClean="0">
                <a:latin typeface="Meiryo UI" panose="020B0604030504040204" pitchFamily="50" charset="-128"/>
                <a:ea typeface="Meiryo UI" panose="020B0604030504040204" pitchFamily="50" charset="-128"/>
              </a:rPr>
              <a:t>件</a:t>
            </a:r>
            <a:endParaRPr lang="en-US" altLang="ja-JP" sz="1300" b="1" dirty="0">
              <a:latin typeface="Meiryo UI" panose="020B0604030504040204" pitchFamily="50" charset="-128"/>
              <a:ea typeface="Meiryo UI" panose="020B0604030504040204" pitchFamily="50" charset="-128"/>
            </a:endParaRPr>
          </a:p>
          <a:p>
            <a:pPr algn="ctr"/>
            <a:r>
              <a:rPr lang="en-US" altLang="ja-JP" sz="1300" b="1" dirty="0" smtClean="0">
                <a:latin typeface="Meiryo UI" panose="020B0604030504040204" pitchFamily="50" charset="-128"/>
                <a:ea typeface="Meiryo UI" panose="020B0604030504040204" pitchFamily="50" charset="-128"/>
              </a:rPr>
              <a:t>227</a:t>
            </a:r>
            <a:r>
              <a:rPr lang="ja-JP" altLang="en-US" sz="1300" b="1" dirty="0" smtClean="0">
                <a:latin typeface="Meiryo UI" panose="020B0604030504040204" pitchFamily="50" charset="-128"/>
                <a:ea typeface="Meiryo UI" panose="020B0604030504040204" pitchFamily="50" charset="-128"/>
              </a:rPr>
              <a:t>人</a:t>
            </a:r>
            <a:endParaRPr lang="ja-JP" altLang="en-US" sz="1300" b="1" dirty="0">
              <a:latin typeface="Meiryo UI" panose="020B0604030504040204" pitchFamily="50" charset="-128"/>
              <a:ea typeface="Meiryo UI" panose="020B0604030504040204" pitchFamily="50" charset="-128"/>
            </a:endParaRPr>
          </a:p>
        </p:txBody>
      </p:sp>
      <p:sp>
        <p:nvSpPr>
          <p:cNvPr id="64" name="テキスト ボックス 63"/>
          <p:cNvSpPr txBox="1"/>
          <p:nvPr/>
        </p:nvSpPr>
        <p:spPr>
          <a:xfrm>
            <a:off x="10780480" y="4701704"/>
            <a:ext cx="1031259" cy="242374"/>
          </a:xfrm>
          <a:prstGeom prst="rect">
            <a:avLst/>
          </a:prstGeom>
          <a:noFill/>
        </p:spPr>
        <p:txBody>
          <a:bodyPr wrap="square" rtlCol="0">
            <a:spAutoFit/>
          </a:bodyPr>
          <a:lstStyle/>
          <a:p>
            <a:r>
              <a:rPr lang="ja-JP" altLang="en-US" sz="975" dirty="0">
                <a:solidFill>
                  <a:schemeClr val="tx1">
                    <a:lumMod val="75000"/>
                    <a:lumOff val="25000"/>
                  </a:schemeClr>
                </a:solidFill>
                <a:latin typeface="+mn-ea"/>
              </a:rPr>
              <a:t>医療機関</a:t>
            </a:r>
          </a:p>
        </p:txBody>
      </p:sp>
      <p:sp>
        <p:nvSpPr>
          <p:cNvPr id="65" name="テキスト ボックス 64"/>
          <p:cNvSpPr txBox="1"/>
          <p:nvPr/>
        </p:nvSpPr>
        <p:spPr>
          <a:xfrm>
            <a:off x="10739961" y="3749098"/>
            <a:ext cx="1031259" cy="242374"/>
          </a:xfrm>
          <a:prstGeom prst="rect">
            <a:avLst/>
          </a:prstGeom>
          <a:noFill/>
        </p:spPr>
        <p:txBody>
          <a:bodyPr wrap="square" rtlCol="0">
            <a:spAutoFit/>
          </a:bodyPr>
          <a:lstStyle/>
          <a:p>
            <a:r>
              <a:rPr lang="ja-JP" altLang="en-US" sz="975" dirty="0">
                <a:solidFill>
                  <a:schemeClr val="tx1">
                    <a:lumMod val="75000"/>
                    <a:lumOff val="25000"/>
                  </a:schemeClr>
                </a:solidFill>
                <a:latin typeface="+mn-ea"/>
              </a:rPr>
              <a:t>高齢者施設</a:t>
            </a:r>
          </a:p>
        </p:txBody>
      </p:sp>
      <p:sp>
        <p:nvSpPr>
          <p:cNvPr id="66" name="テキスト ボックス 65"/>
          <p:cNvSpPr txBox="1"/>
          <p:nvPr/>
        </p:nvSpPr>
        <p:spPr>
          <a:xfrm>
            <a:off x="10754665" y="2904551"/>
            <a:ext cx="1136281" cy="242374"/>
          </a:xfrm>
          <a:prstGeom prst="rect">
            <a:avLst/>
          </a:prstGeom>
          <a:noFill/>
        </p:spPr>
        <p:txBody>
          <a:bodyPr wrap="square" rtlCol="0">
            <a:spAutoFit/>
          </a:bodyPr>
          <a:lstStyle/>
          <a:p>
            <a:r>
              <a:rPr lang="ja-JP" altLang="en-US" sz="975" dirty="0">
                <a:solidFill>
                  <a:schemeClr val="tx1">
                    <a:lumMod val="75000"/>
                    <a:lumOff val="25000"/>
                  </a:schemeClr>
                </a:solidFill>
                <a:latin typeface="+mn-ea"/>
              </a:rPr>
              <a:t>児童施設・学校</a:t>
            </a:r>
          </a:p>
        </p:txBody>
      </p:sp>
      <p:sp>
        <p:nvSpPr>
          <p:cNvPr id="67" name="テキスト ボックス 66"/>
          <p:cNvSpPr txBox="1"/>
          <p:nvPr/>
        </p:nvSpPr>
        <p:spPr>
          <a:xfrm>
            <a:off x="10780481" y="2281384"/>
            <a:ext cx="750601" cy="242374"/>
          </a:xfrm>
          <a:prstGeom prst="rect">
            <a:avLst/>
          </a:prstGeom>
          <a:noFill/>
        </p:spPr>
        <p:txBody>
          <a:bodyPr wrap="square" rtlCol="0">
            <a:spAutoFit/>
          </a:bodyPr>
          <a:lstStyle/>
          <a:p>
            <a:r>
              <a:rPr lang="ja-JP" altLang="en-US" sz="975" dirty="0">
                <a:solidFill>
                  <a:schemeClr val="tx1">
                    <a:lumMod val="75000"/>
                    <a:lumOff val="25000"/>
                  </a:schemeClr>
                </a:solidFill>
                <a:latin typeface="+mn-ea"/>
              </a:rPr>
              <a:t>旅行</a:t>
            </a:r>
          </a:p>
        </p:txBody>
      </p:sp>
      <p:sp>
        <p:nvSpPr>
          <p:cNvPr id="69" name="テキスト ボックス 68"/>
          <p:cNvSpPr txBox="1"/>
          <p:nvPr/>
        </p:nvSpPr>
        <p:spPr>
          <a:xfrm>
            <a:off x="9560528" y="1688936"/>
            <a:ext cx="1031258" cy="492443"/>
          </a:xfrm>
          <a:prstGeom prst="rect">
            <a:avLst/>
          </a:prstGeom>
          <a:noFill/>
        </p:spPr>
        <p:txBody>
          <a:bodyPr wrap="square" rtlCol="0">
            <a:spAutoFit/>
          </a:bodyPr>
          <a:lstStyle/>
          <a:p>
            <a:pPr algn="ctr"/>
            <a:r>
              <a:rPr lang="en-US" altLang="ja-JP" sz="1300" b="1" dirty="0" smtClean="0">
                <a:latin typeface="Meiryo UI" panose="020B0604030504040204" pitchFamily="50" charset="-128"/>
                <a:ea typeface="Meiryo UI" panose="020B0604030504040204" pitchFamily="50" charset="-128"/>
              </a:rPr>
              <a:t>23</a:t>
            </a:r>
            <a:r>
              <a:rPr lang="ja-JP" altLang="en-US" sz="1300" b="1" dirty="0" smtClean="0">
                <a:latin typeface="Meiryo UI" panose="020B0604030504040204" pitchFamily="50" charset="-128"/>
                <a:ea typeface="Meiryo UI" panose="020B0604030504040204" pitchFamily="50" charset="-128"/>
              </a:rPr>
              <a:t>件</a:t>
            </a:r>
            <a:endParaRPr lang="en-US" altLang="ja-JP" sz="1300" b="1" dirty="0">
              <a:latin typeface="Meiryo UI" panose="020B0604030504040204" pitchFamily="50" charset="-128"/>
              <a:ea typeface="Meiryo UI" panose="020B0604030504040204" pitchFamily="50" charset="-128"/>
            </a:endParaRPr>
          </a:p>
          <a:p>
            <a:pPr algn="ctr"/>
            <a:r>
              <a:rPr lang="en-US" altLang="ja-JP" sz="1300" b="1" dirty="0">
                <a:latin typeface="Meiryo UI" panose="020B0604030504040204" pitchFamily="50" charset="-128"/>
                <a:ea typeface="Meiryo UI" panose="020B0604030504040204" pitchFamily="50" charset="-128"/>
              </a:rPr>
              <a:t>419</a:t>
            </a:r>
            <a:r>
              <a:rPr lang="ja-JP" altLang="en-US" sz="1300" b="1" dirty="0" smtClean="0">
                <a:latin typeface="Meiryo UI" panose="020B0604030504040204" pitchFamily="50" charset="-128"/>
                <a:ea typeface="Meiryo UI" panose="020B0604030504040204" pitchFamily="50" charset="-128"/>
              </a:rPr>
              <a:t>人</a:t>
            </a:r>
            <a:endParaRPr lang="ja-JP" altLang="en-US" sz="1300" b="1" dirty="0">
              <a:latin typeface="Meiryo UI" panose="020B0604030504040204" pitchFamily="50" charset="-128"/>
              <a:ea typeface="Meiryo UI" panose="020B0604030504040204" pitchFamily="50" charset="-128"/>
            </a:endParaRPr>
          </a:p>
        </p:txBody>
      </p:sp>
      <p:sp>
        <p:nvSpPr>
          <p:cNvPr id="70" name="四角形吹き出し 69"/>
          <p:cNvSpPr/>
          <p:nvPr/>
        </p:nvSpPr>
        <p:spPr>
          <a:xfrm>
            <a:off x="10780480" y="3972460"/>
            <a:ext cx="814394" cy="321750"/>
          </a:xfrm>
          <a:prstGeom prst="wedgeRectCallout">
            <a:avLst>
              <a:gd name="adj1" fmla="val -122343"/>
              <a:gd name="adj2" fmla="val -4636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1327" dirty="0"/>
              <a:t>10</a:t>
            </a:r>
            <a:r>
              <a:rPr lang="ja-JP" altLang="en-US" sz="1327" dirty="0" smtClean="0"/>
              <a:t>施設</a:t>
            </a:r>
            <a:endParaRPr lang="ja-JP" altLang="en-US" sz="1327" dirty="0"/>
          </a:p>
        </p:txBody>
      </p:sp>
      <p:sp>
        <p:nvSpPr>
          <p:cNvPr id="74" name="テキスト ボックス 73"/>
          <p:cNvSpPr txBox="1"/>
          <p:nvPr/>
        </p:nvSpPr>
        <p:spPr>
          <a:xfrm>
            <a:off x="7777866" y="3377256"/>
            <a:ext cx="703609" cy="242374"/>
          </a:xfrm>
          <a:prstGeom prst="rect">
            <a:avLst/>
          </a:prstGeom>
          <a:noFill/>
        </p:spPr>
        <p:txBody>
          <a:bodyPr wrap="square" rtlCol="0">
            <a:spAutoFit/>
          </a:bodyPr>
          <a:lstStyle/>
          <a:p>
            <a:r>
              <a:rPr lang="ja-JP" altLang="en-US" sz="975" dirty="0">
                <a:solidFill>
                  <a:schemeClr val="tx1">
                    <a:lumMod val="75000"/>
                    <a:lumOff val="25000"/>
                  </a:schemeClr>
                </a:solidFill>
                <a:latin typeface="+mn-ea"/>
              </a:rPr>
              <a:t>スポーツ</a:t>
            </a:r>
          </a:p>
        </p:txBody>
      </p:sp>
      <p:sp>
        <p:nvSpPr>
          <p:cNvPr id="3" name="スライド番号プレースホルダー 2"/>
          <p:cNvSpPr>
            <a:spLocks noGrp="1"/>
          </p:cNvSpPr>
          <p:nvPr>
            <p:ph type="sldNum" sz="quarter" idx="12"/>
          </p:nvPr>
        </p:nvSpPr>
        <p:spPr>
          <a:xfrm>
            <a:off x="9682560" y="6236481"/>
            <a:ext cx="2228850" cy="296664"/>
          </a:xfrm>
        </p:spPr>
        <p:txBody>
          <a:bodyPr/>
          <a:lstStyle/>
          <a:p>
            <a:fld id="{F216AE56-EAD3-4706-B860-3EC2C2952B40}" type="slidenum">
              <a:rPr lang="ja-JP" altLang="en-US"/>
              <a:t>11</a:t>
            </a:fld>
            <a:endParaRPr lang="ja-JP" altLang="en-US" dirty="0"/>
          </a:p>
        </p:txBody>
      </p:sp>
      <p:sp>
        <p:nvSpPr>
          <p:cNvPr id="38" name="テキスト ボックス 37"/>
          <p:cNvSpPr txBox="1"/>
          <p:nvPr/>
        </p:nvSpPr>
        <p:spPr>
          <a:xfrm>
            <a:off x="7170574" y="4077348"/>
            <a:ext cx="1031258" cy="492443"/>
          </a:xfrm>
          <a:prstGeom prst="rect">
            <a:avLst/>
          </a:prstGeom>
          <a:noFill/>
        </p:spPr>
        <p:txBody>
          <a:bodyPr wrap="square" rtlCol="0">
            <a:spAutoFit/>
          </a:bodyPr>
          <a:lstStyle/>
          <a:p>
            <a:pPr algn="ctr"/>
            <a:r>
              <a:rPr lang="en-US" altLang="ja-JP" sz="1300" b="1" dirty="0">
                <a:latin typeface="Meiryo UI" panose="020B0604030504040204" pitchFamily="50" charset="-128"/>
                <a:ea typeface="Meiryo UI" panose="020B0604030504040204" pitchFamily="50" charset="-128"/>
              </a:rPr>
              <a:t>4</a:t>
            </a:r>
            <a:r>
              <a:rPr lang="ja-JP" altLang="en-US" sz="1300" b="1" dirty="0" smtClean="0">
                <a:latin typeface="Meiryo UI" panose="020B0604030504040204" pitchFamily="50" charset="-128"/>
                <a:ea typeface="Meiryo UI" panose="020B0604030504040204" pitchFamily="50" charset="-128"/>
              </a:rPr>
              <a:t>件</a:t>
            </a:r>
            <a:endParaRPr lang="en-US" altLang="ja-JP" sz="1300" b="1" dirty="0">
              <a:latin typeface="Meiryo UI" panose="020B0604030504040204" pitchFamily="50" charset="-128"/>
              <a:ea typeface="Meiryo UI" panose="020B0604030504040204" pitchFamily="50" charset="-128"/>
            </a:endParaRPr>
          </a:p>
          <a:p>
            <a:pPr algn="ctr"/>
            <a:r>
              <a:rPr lang="en-US" altLang="ja-JP" sz="1300" b="1" dirty="0" smtClean="0">
                <a:latin typeface="Meiryo UI" panose="020B0604030504040204" pitchFamily="50" charset="-128"/>
                <a:ea typeface="Meiryo UI" panose="020B0604030504040204" pitchFamily="50" charset="-128"/>
              </a:rPr>
              <a:t>145</a:t>
            </a:r>
            <a:r>
              <a:rPr lang="ja-JP" altLang="en-US" sz="1300" b="1" dirty="0" smtClean="0">
                <a:latin typeface="Meiryo UI" panose="020B0604030504040204" pitchFamily="50" charset="-128"/>
                <a:ea typeface="Meiryo UI" panose="020B0604030504040204" pitchFamily="50" charset="-128"/>
              </a:rPr>
              <a:t>人</a:t>
            </a:r>
            <a:endParaRPr lang="ja-JP" altLang="en-US" sz="1300" b="1" dirty="0">
              <a:latin typeface="Meiryo UI" panose="020B0604030504040204" pitchFamily="50" charset="-128"/>
              <a:ea typeface="Meiryo UI" panose="020B0604030504040204" pitchFamily="50" charset="-128"/>
            </a:endParaRPr>
          </a:p>
        </p:txBody>
      </p:sp>
      <p:sp>
        <p:nvSpPr>
          <p:cNvPr id="40" name="四角形吹き出し 39"/>
          <p:cNvSpPr/>
          <p:nvPr/>
        </p:nvSpPr>
        <p:spPr>
          <a:xfrm>
            <a:off x="10780481" y="1851215"/>
            <a:ext cx="814393" cy="345335"/>
          </a:xfrm>
          <a:prstGeom prst="wedgeRectCallout">
            <a:avLst>
              <a:gd name="adj1" fmla="val -128494"/>
              <a:gd name="adj2" fmla="val 96979"/>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1327" dirty="0"/>
              <a:t>1</a:t>
            </a:r>
            <a:r>
              <a:rPr lang="ja-JP" altLang="en-US" sz="1327" dirty="0"/>
              <a:t>店</a:t>
            </a:r>
          </a:p>
        </p:txBody>
      </p:sp>
      <p:sp>
        <p:nvSpPr>
          <p:cNvPr id="41" name="テキスト ボックス 40"/>
          <p:cNvSpPr txBox="1"/>
          <p:nvPr/>
        </p:nvSpPr>
        <p:spPr>
          <a:xfrm>
            <a:off x="10739961" y="1642490"/>
            <a:ext cx="703609" cy="242374"/>
          </a:xfrm>
          <a:prstGeom prst="rect">
            <a:avLst/>
          </a:prstGeom>
          <a:noFill/>
        </p:spPr>
        <p:txBody>
          <a:bodyPr wrap="square" rtlCol="0">
            <a:spAutoFit/>
          </a:bodyPr>
          <a:lstStyle/>
          <a:p>
            <a:r>
              <a:rPr lang="ja-JP" altLang="en-US" sz="975" dirty="0">
                <a:solidFill>
                  <a:schemeClr val="tx1">
                    <a:lumMod val="75000"/>
                    <a:lumOff val="25000"/>
                  </a:schemeClr>
                </a:solidFill>
                <a:latin typeface="+mn-ea"/>
              </a:rPr>
              <a:t>カラオケ</a:t>
            </a:r>
          </a:p>
        </p:txBody>
      </p:sp>
      <p:sp>
        <p:nvSpPr>
          <p:cNvPr id="43" name="四角形吹き出し 42"/>
          <p:cNvSpPr/>
          <p:nvPr/>
        </p:nvSpPr>
        <p:spPr>
          <a:xfrm>
            <a:off x="8573051" y="5369313"/>
            <a:ext cx="510869" cy="247013"/>
          </a:xfrm>
          <a:prstGeom prst="wedgeRectCallout">
            <a:avLst>
              <a:gd name="adj1" fmla="val 2310"/>
              <a:gd name="adj2" fmla="val -4063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975" dirty="0" smtClean="0"/>
              <a:t>3</a:t>
            </a:r>
            <a:r>
              <a:rPr lang="ja-JP" altLang="en-US" sz="975" dirty="0" smtClean="0"/>
              <a:t>施設</a:t>
            </a:r>
            <a:endParaRPr lang="ja-JP" altLang="en-US" sz="975" dirty="0"/>
          </a:p>
        </p:txBody>
      </p:sp>
      <p:sp>
        <p:nvSpPr>
          <p:cNvPr id="47" name="四角形吹き出し 46"/>
          <p:cNvSpPr/>
          <p:nvPr/>
        </p:nvSpPr>
        <p:spPr>
          <a:xfrm>
            <a:off x="8563691" y="4688269"/>
            <a:ext cx="510869" cy="247013"/>
          </a:xfrm>
          <a:prstGeom prst="wedgeRectCallout">
            <a:avLst>
              <a:gd name="adj1" fmla="val 2310"/>
              <a:gd name="adj2" fmla="val -4063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975" dirty="0"/>
              <a:t>5</a:t>
            </a:r>
            <a:r>
              <a:rPr lang="ja-JP" altLang="en-US" sz="975" dirty="0" smtClean="0"/>
              <a:t>施設</a:t>
            </a:r>
            <a:endParaRPr lang="ja-JP" altLang="en-US" sz="975" dirty="0"/>
          </a:p>
        </p:txBody>
      </p:sp>
      <p:sp>
        <p:nvSpPr>
          <p:cNvPr id="50" name="四角形吹き出し 49"/>
          <p:cNvSpPr/>
          <p:nvPr/>
        </p:nvSpPr>
        <p:spPr>
          <a:xfrm>
            <a:off x="7396845" y="5390807"/>
            <a:ext cx="510869" cy="247013"/>
          </a:xfrm>
          <a:prstGeom prst="wedgeRectCallout">
            <a:avLst>
              <a:gd name="adj1" fmla="val 2310"/>
              <a:gd name="adj2" fmla="val -4063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975" dirty="0"/>
              <a:t>2</a:t>
            </a:r>
            <a:r>
              <a:rPr lang="ja-JP" altLang="en-US" sz="975" dirty="0"/>
              <a:t>施設</a:t>
            </a:r>
          </a:p>
        </p:txBody>
      </p:sp>
      <p:sp>
        <p:nvSpPr>
          <p:cNvPr id="51" name="四角形吹き出し 50"/>
          <p:cNvSpPr/>
          <p:nvPr/>
        </p:nvSpPr>
        <p:spPr>
          <a:xfrm>
            <a:off x="9290460" y="4337582"/>
            <a:ext cx="510869" cy="247013"/>
          </a:xfrm>
          <a:prstGeom prst="wedgeRectCallout">
            <a:avLst>
              <a:gd name="adj1" fmla="val -83011"/>
              <a:gd name="adj2" fmla="val -5497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975" dirty="0"/>
              <a:t>2</a:t>
            </a:r>
            <a:r>
              <a:rPr lang="ja-JP" altLang="en-US" sz="975" dirty="0" smtClean="0"/>
              <a:t>施設</a:t>
            </a:r>
            <a:endParaRPr lang="ja-JP" altLang="en-US" sz="975" dirty="0"/>
          </a:p>
        </p:txBody>
      </p:sp>
      <p:sp>
        <p:nvSpPr>
          <p:cNvPr id="52" name="四角形吹き出し 51"/>
          <p:cNvSpPr/>
          <p:nvPr/>
        </p:nvSpPr>
        <p:spPr>
          <a:xfrm>
            <a:off x="6915140" y="4874710"/>
            <a:ext cx="510869" cy="247013"/>
          </a:xfrm>
          <a:prstGeom prst="wedgeRectCallout">
            <a:avLst>
              <a:gd name="adj1" fmla="val 70640"/>
              <a:gd name="adj2" fmla="val -5219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975" dirty="0"/>
              <a:t>1</a:t>
            </a:r>
            <a:r>
              <a:rPr lang="ja-JP" altLang="en-US" sz="975" dirty="0"/>
              <a:t>施設</a:t>
            </a:r>
          </a:p>
        </p:txBody>
      </p:sp>
      <p:sp>
        <p:nvSpPr>
          <p:cNvPr id="42" name="テキスト ボックス 41"/>
          <p:cNvSpPr txBox="1"/>
          <p:nvPr/>
        </p:nvSpPr>
        <p:spPr>
          <a:xfrm>
            <a:off x="9170347" y="3979832"/>
            <a:ext cx="720257" cy="392415"/>
          </a:xfrm>
          <a:prstGeom prst="rect">
            <a:avLst/>
          </a:prstGeom>
          <a:noFill/>
        </p:spPr>
        <p:txBody>
          <a:bodyPr wrap="square" rtlCol="0">
            <a:spAutoFit/>
          </a:bodyPr>
          <a:lstStyle/>
          <a:p>
            <a:r>
              <a:rPr lang="ja-JP" altLang="en-US" sz="975" dirty="0">
                <a:solidFill>
                  <a:schemeClr val="tx1">
                    <a:lumMod val="75000"/>
                    <a:lumOff val="25000"/>
                  </a:schemeClr>
                </a:solidFill>
                <a:latin typeface="+mn-ea"/>
              </a:rPr>
              <a:t>児童</a:t>
            </a:r>
            <a:r>
              <a:rPr lang="ja-JP" altLang="en-US" sz="975" dirty="0" smtClean="0">
                <a:solidFill>
                  <a:schemeClr val="tx1">
                    <a:lumMod val="75000"/>
                    <a:lumOff val="25000"/>
                  </a:schemeClr>
                </a:solidFill>
                <a:latin typeface="+mn-ea"/>
              </a:rPr>
              <a:t>施設</a:t>
            </a:r>
            <a:endParaRPr lang="en-US" altLang="ja-JP" sz="975" dirty="0" smtClean="0">
              <a:solidFill>
                <a:schemeClr val="tx1">
                  <a:lumMod val="75000"/>
                  <a:lumOff val="25000"/>
                </a:schemeClr>
              </a:solidFill>
              <a:latin typeface="+mn-ea"/>
            </a:endParaRPr>
          </a:p>
          <a:p>
            <a:r>
              <a:rPr lang="ja-JP" altLang="en-US" sz="975" dirty="0" smtClean="0">
                <a:solidFill>
                  <a:schemeClr val="tx1">
                    <a:lumMod val="75000"/>
                    <a:lumOff val="25000"/>
                  </a:schemeClr>
                </a:solidFill>
                <a:latin typeface="+mn-ea"/>
              </a:rPr>
              <a:t>・</a:t>
            </a:r>
            <a:r>
              <a:rPr lang="ja-JP" altLang="en-US" sz="975" dirty="0">
                <a:solidFill>
                  <a:schemeClr val="tx1">
                    <a:lumMod val="75000"/>
                    <a:lumOff val="25000"/>
                  </a:schemeClr>
                </a:solidFill>
                <a:latin typeface="+mn-ea"/>
              </a:rPr>
              <a:t>学校</a:t>
            </a:r>
          </a:p>
        </p:txBody>
      </p:sp>
      <p:sp>
        <p:nvSpPr>
          <p:cNvPr id="53" name="テキスト ボックス 52"/>
          <p:cNvSpPr txBox="1"/>
          <p:nvPr/>
        </p:nvSpPr>
        <p:spPr>
          <a:xfrm>
            <a:off x="6798200" y="4044477"/>
            <a:ext cx="718443" cy="392415"/>
          </a:xfrm>
          <a:prstGeom prst="rect">
            <a:avLst/>
          </a:prstGeom>
          <a:noFill/>
        </p:spPr>
        <p:txBody>
          <a:bodyPr wrap="square" rtlCol="0">
            <a:spAutoFit/>
          </a:bodyPr>
          <a:lstStyle/>
          <a:p>
            <a:r>
              <a:rPr lang="ja-JP" altLang="en-US" sz="975" dirty="0">
                <a:solidFill>
                  <a:schemeClr val="tx1">
                    <a:lumMod val="75000"/>
                    <a:lumOff val="25000"/>
                  </a:schemeClr>
                </a:solidFill>
                <a:latin typeface="+mn-ea"/>
              </a:rPr>
              <a:t>児童</a:t>
            </a:r>
            <a:r>
              <a:rPr lang="ja-JP" altLang="en-US" sz="975" dirty="0" smtClean="0">
                <a:solidFill>
                  <a:schemeClr val="tx1">
                    <a:lumMod val="75000"/>
                    <a:lumOff val="25000"/>
                  </a:schemeClr>
                </a:solidFill>
                <a:latin typeface="+mn-ea"/>
              </a:rPr>
              <a:t>施設</a:t>
            </a:r>
            <a:endParaRPr lang="en-US" altLang="ja-JP" sz="975" dirty="0" smtClean="0">
              <a:solidFill>
                <a:schemeClr val="tx1">
                  <a:lumMod val="75000"/>
                  <a:lumOff val="25000"/>
                </a:schemeClr>
              </a:solidFill>
              <a:latin typeface="+mn-ea"/>
            </a:endParaRPr>
          </a:p>
          <a:p>
            <a:r>
              <a:rPr lang="ja-JP" altLang="en-US" sz="975" dirty="0" smtClean="0">
                <a:solidFill>
                  <a:schemeClr val="tx1">
                    <a:lumMod val="75000"/>
                    <a:lumOff val="25000"/>
                  </a:schemeClr>
                </a:solidFill>
                <a:latin typeface="+mn-ea"/>
              </a:rPr>
              <a:t>・</a:t>
            </a:r>
            <a:r>
              <a:rPr lang="ja-JP" altLang="en-US" sz="975" dirty="0">
                <a:solidFill>
                  <a:schemeClr val="tx1">
                    <a:lumMod val="75000"/>
                    <a:lumOff val="25000"/>
                  </a:schemeClr>
                </a:solidFill>
                <a:latin typeface="+mn-ea"/>
              </a:rPr>
              <a:t>学校</a:t>
            </a:r>
          </a:p>
        </p:txBody>
      </p:sp>
      <p:sp>
        <p:nvSpPr>
          <p:cNvPr id="60" name="テキスト ボックス 59"/>
          <p:cNvSpPr txBox="1"/>
          <p:nvPr/>
        </p:nvSpPr>
        <p:spPr>
          <a:xfrm>
            <a:off x="7407126" y="4999602"/>
            <a:ext cx="683619" cy="242374"/>
          </a:xfrm>
          <a:prstGeom prst="rect">
            <a:avLst/>
          </a:prstGeom>
          <a:noFill/>
        </p:spPr>
        <p:txBody>
          <a:bodyPr wrap="square" rtlCol="0">
            <a:spAutoFit/>
          </a:bodyPr>
          <a:lstStyle/>
          <a:p>
            <a:r>
              <a:rPr lang="ja-JP" altLang="en-US" sz="975" dirty="0">
                <a:solidFill>
                  <a:schemeClr val="tx1">
                    <a:lumMod val="75000"/>
                    <a:lumOff val="25000"/>
                  </a:schemeClr>
                </a:solidFill>
                <a:latin typeface="+mn-ea"/>
              </a:rPr>
              <a:t>医療機関</a:t>
            </a:r>
          </a:p>
        </p:txBody>
      </p:sp>
      <p:sp>
        <p:nvSpPr>
          <p:cNvPr id="61" name="テキスト ボックス 60"/>
          <p:cNvSpPr txBox="1"/>
          <p:nvPr/>
        </p:nvSpPr>
        <p:spPr>
          <a:xfrm>
            <a:off x="8469212" y="4954880"/>
            <a:ext cx="710218" cy="242374"/>
          </a:xfrm>
          <a:prstGeom prst="rect">
            <a:avLst/>
          </a:prstGeom>
          <a:noFill/>
        </p:spPr>
        <p:txBody>
          <a:bodyPr wrap="square" rtlCol="0">
            <a:spAutoFit/>
          </a:bodyPr>
          <a:lstStyle/>
          <a:p>
            <a:r>
              <a:rPr lang="ja-JP" altLang="en-US" sz="975" dirty="0">
                <a:solidFill>
                  <a:schemeClr val="tx1">
                    <a:lumMod val="75000"/>
                    <a:lumOff val="25000"/>
                  </a:schemeClr>
                </a:solidFill>
                <a:latin typeface="+mn-ea"/>
              </a:rPr>
              <a:t>医療機関</a:t>
            </a:r>
          </a:p>
        </p:txBody>
      </p:sp>
      <p:sp>
        <p:nvSpPr>
          <p:cNvPr id="62" name="テキスト ボックス 61"/>
          <p:cNvSpPr txBox="1"/>
          <p:nvPr/>
        </p:nvSpPr>
        <p:spPr>
          <a:xfrm>
            <a:off x="6801354" y="4684388"/>
            <a:ext cx="860879" cy="242374"/>
          </a:xfrm>
          <a:prstGeom prst="rect">
            <a:avLst/>
          </a:prstGeom>
          <a:noFill/>
        </p:spPr>
        <p:txBody>
          <a:bodyPr wrap="square" rtlCol="0">
            <a:spAutoFit/>
          </a:bodyPr>
          <a:lstStyle/>
          <a:p>
            <a:r>
              <a:rPr lang="ja-JP" altLang="en-US" sz="975" dirty="0" smtClean="0">
                <a:solidFill>
                  <a:schemeClr val="tx1">
                    <a:lumMod val="75000"/>
                    <a:lumOff val="25000"/>
                  </a:schemeClr>
                </a:solidFill>
                <a:latin typeface="+mn-ea"/>
              </a:rPr>
              <a:t>高齢者施設</a:t>
            </a:r>
            <a:endParaRPr lang="ja-JP" altLang="en-US" sz="975" dirty="0">
              <a:solidFill>
                <a:schemeClr val="tx1">
                  <a:lumMod val="75000"/>
                  <a:lumOff val="25000"/>
                </a:schemeClr>
              </a:solidFill>
              <a:latin typeface="+mn-ea"/>
            </a:endParaRPr>
          </a:p>
        </p:txBody>
      </p:sp>
      <p:sp>
        <p:nvSpPr>
          <p:cNvPr id="63" name="テキスト ボックス 62"/>
          <p:cNvSpPr txBox="1"/>
          <p:nvPr/>
        </p:nvSpPr>
        <p:spPr>
          <a:xfrm>
            <a:off x="7674824" y="3829204"/>
            <a:ext cx="992492" cy="242374"/>
          </a:xfrm>
          <a:prstGeom prst="rect">
            <a:avLst/>
          </a:prstGeom>
          <a:noFill/>
        </p:spPr>
        <p:txBody>
          <a:bodyPr wrap="square" rtlCol="0">
            <a:spAutoFit/>
          </a:bodyPr>
          <a:lstStyle/>
          <a:p>
            <a:r>
              <a:rPr lang="ja-JP" altLang="en-US" sz="975" dirty="0" smtClean="0">
                <a:solidFill>
                  <a:schemeClr val="tx1">
                    <a:lumMod val="75000"/>
                    <a:lumOff val="25000"/>
                  </a:schemeClr>
                </a:solidFill>
                <a:latin typeface="+mn-ea"/>
              </a:rPr>
              <a:t>企業事業所</a:t>
            </a:r>
            <a:endParaRPr lang="ja-JP" altLang="en-US" sz="975" dirty="0">
              <a:solidFill>
                <a:schemeClr val="tx1">
                  <a:lumMod val="75000"/>
                  <a:lumOff val="25000"/>
                </a:schemeClr>
              </a:solidFill>
              <a:latin typeface="+mn-ea"/>
            </a:endParaRPr>
          </a:p>
        </p:txBody>
      </p:sp>
      <p:sp>
        <p:nvSpPr>
          <p:cNvPr id="71" name="四角形吹き出し 70"/>
          <p:cNvSpPr/>
          <p:nvPr/>
        </p:nvSpPr>
        <p:spPr>
          <a:xfrm>
            <a:off x="7885870" y="4042776"/>
            <a:ext cx="510869" cy="247013"/>
          </a:xfrm>
          <a:prstGeom prst="wedgeRectCallout">
            <a:avLst>
              <a:gd name="adj1" fmla="val 81435"/>
              <a:gd name="adj2" fmla="val -2528"/>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975" dirty="0"/>
              <a:t>2</a:t>
            </a:r>
            <a:r>
              <a:rPr lang="ja-JP" altLang="en-US" sz="975" dirty="0"/>
              <a:t>ヵ所</a:t>
            </a:r>
          </a:p>
        </p:txBody>
      </p:sp>
      <p:sp>
        <p:nvSpPr>
          <p:cNvPr id="59" name="正方形/長方形 58"/>
          <p:cNvSpPr/>
          <p:nvPr/>
        </p:nvSpPr>
        <p:spPr>
          <a:xfrm>
            <a:off x="0" y="2548"/>
            <a:ext cx="12192000" cy="576000"/>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ja-JP" altLang="en-US" sz="2800" b="1" dirty="0">
                <a:latin typeface="UD デジタル 教科書体 NK-B" panose="02020700000000000000" pitchFamily="18" charset="-128"/>
                <a:ea typeface="UD デジタル 教科書体 NK-B" panose="02020700000000000000" pitchFamily="18" charset="-128"/>
              </a:rPr>
              <a:t>状況別の陽性者、クラスターの発生状況</a:t>
            </a:r>
          </a:p>
        </p:txBody>
      </p:sp>
      <p:sp>
        <p:nvSpPr>
          <p:cNvPr id="68" name="四角形吹き出し 67"/>
          <p:cNvSpPr/>
          <p:nvPr/>
        </p:nvSpPr>
        <p:spPr>
          <a:xfrm>
            <a:off x="6898910" y="4395104"/>
            <a:ext cx="510869" cy="247013"/>
          </a:xfrm>
          <a:prstGeom prst="wedgeRectCallout">
            <a:avLst>
              <a:gd name="adj1" fmla="val 70640"/>
              <a:gd name="adj2" fmla="val 49608"/>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975" dirty="0"/>
              <a:t>1</a:t>
            </a:r>
            <a:r>
              <a:rPr lang="ja-JP" altLang="en-US" sz="975" dirty="0"/>
              <a:t>施設</a:t>
            </a:r>
          </a:p>
        </p:txBody>
      </p:sp>
      <p:sp>
        <p:nvSpPr>
          <p:cNvPr id="72" name="テキスト ボックス 71"/>
          <p:cNvSpPr txBox="1"/>
          <p:nvPr/>
        </p:nvSpPr>
        <p:spPr>
          <a:xfrm>
            <a:off x="8455663" y="4353510"/>
            <a:ext cx="860879" cy="242374"/>
          </a:xfrm>
          <a:prstGeom prst="rect">
            <a:avLst/>
          </a:prstGeom>
          <a:noFill/>
        </p:spPr>
        <p:txBody>
          <a:bodyPr wrap="square" rtlCol="0">
            <a:spAutoFit/>
          </a:bodyPr>
          <a:lstStyle/>
          <a:p>
            <a:r>
              <a:rPr lang="ja-JP" altLang="en-US" sz="975" dirty="0" smtClean="0">
                <a:solidFill>
                  <a:schemeClr val="tx1">
                    <a:lumMod val="75000"/>
                    <a:lumOff val="25000"/>
                  </a:schemeClr>
                </a:solidFill>
                <a:latin typeface="+mn-ea"/>
              </a:rPr>
              <a:t>高齢者施設</a:t>
            </a:r>
            <a:endParaRPr lang="ja-JP" altLang="en-US" sz="975" dirty="0">
              <a:solidFill>
                <a:schemeClr val="tx1">
                  <a:lumMod val="75000"/>
                  <a:lumOff val="25000"/>
                </a:schemeClr>
              </a:solidFill>
              <a:latin typeface="+mn-ea"/>
            </a:endParaRPr>
          </a:p>
        </p:txBody>
      </p:sp>
      <p:sp>
        <p:nvSpPr>
          <p:cNvPr id="76" name="四角形吹き出し 75"/>
          <p:cNvSpPr/>
          <p:nvPr/>
        </p:nvSpPr>
        <p:spPr>
          <a:xfrm>
            <a:off x="9264486" y="3712589"/>
            <a:ext cx="510869" cy="247013"/>
          </a:xfrm>
          <a:prstGeom prst="wedgeRectCallout">
            <a:avLst>
              <a:gd name="adj1" fmla="val -75553"/>
              <a:gd name="adj2" fmla="val 59169"/>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975" dirty="0" smtClean="0"/>
              <a:t>1</a:t>
            </a:r>
            <a:r>
              <a:rPr lang="ja-JP" altLang="en-US" sz="975" dirty="0"/>
              <a:t>件</a:t>
            </a:r>
          </a:p>
        </p:txBody>
      </p:sp>
      <p:sp>
        <p:nvSpPr>
          <p:cNvPr id="77" name="テキスト ボックス 76"/>
          <p:cNvSpPr txBox="1"/>
          <p:nvPr/>
        </p:nvSpPr>
        <p:spPr>
          <a:xfrm>
            <a:off x="9209271" y="3497069"/>
            <a:ext cx="750601" cy="242374"/>
          </a:xfrm>
          <a:prstGeom prst="rect">
            <a:avLst/>
          </a:prstGeom>
          <a:noFill/>
        </p:spPr>
        <p:txBody>
          <a:bodyPr wrap="square" rtlCol="0">
            <a:spAutoFit/>
          </a:bodyPr>
          <a:lstStyle/>
          <a:p>
            <a:r>
              <a:rPr lang="ja-JP" altLang="en-US" sz="975" dirty="0">
                <a:solidFill>
                  <a:schemeClr val="tx1">
                    <a:lumMod val="75000"/>
                    <a:lumOff val="25000"/>
                  </a:schemeClr>
                </a:solidFill>
                <a:latin typeface="+mn-ea"/>
              </a:rPr>
              <a:t>旅行</a:t>
            </a:r>
          </a:p>
        </p:txBody>
      </p:sp>
      <p:sp>
        <p:nvSpPr>
          <p:cNvPr id="78" name="四角形吹き出し 77"/>
          <p:cNvSpPr/>
          <p:nvPr/>
        </p:nvSpPr>
        <p:spPr>
          <a:xfrm>
            <a:off x="7862150" y="3598094"/>
            <a:ext cx="510869" cy="247013"/>
          </a:xfrm>
          <a:prstGeom prst="wedgeRectCallout">
            <a:avLst>
              <a:gd name="adj1" fmla="val 79943"/>
              <a:gd name="adj2" fmla="val 68424"/>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975" dirty="0"/>
              <a:t>1</a:t>
            </a:r>
            <a:r>
              <a:rPr lang="ja-JP" altLang="en-US" sz="975" dirty="0"/>
              <a:t>件</a:t>
            </a:r>
          </a:p>
        </p:txBody>
      </p:sp>
      <p:pic>
        <p:nvPicPr>
          <p:cNvPr id="5" name="図 4"/>
          <p:cNvPicPr>
            <a:picLocks noChangeAspect="1"/>
          </p:cNvPicPr>
          <p:nvPr/>
        </p:nvPicPr>
        <p:blipFill>
          <a:blip r:embed="rId4"/>
          <a:stretch>
            <a:fillRect/>
          </a:stretch>
        </p:blipFill>
        <p:spPr>
          <a:xfrm>
            <a:off x="865280" y="1547385"/>
            <a:ext cx="5310076" cy="3895682"/>
          </a:xfrm>
          <a:prstGeom prst="rect">
            <a:avLst/>
          </a:prstGeom>
        </p:spPr>
      </p:pic>
    </p:spTree>
    <p:extLst>
      <p:ext uri="{BB962C8B-B14F-4D97-AF65-F5344CB8AC3E}">
        <p14:creationId xmlns:p14="http://schemas.microsoft.com/office/powerpoint/2010/main" val="101209208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正方形/長方形 6"/>
          <p:cNvSpPr/>
          <p:nvPr/>
        </p:nvSpPr>
        <p:spPr>
          <a:xfrm>
            <a:off x="0" y="2423"/>
            <a:ext cx="12192000" cy="576000"/>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2800" b="1" dirty="0" smtClean="0">
                <a:latin typeface="UD デジタル 教科書体 NP-B" panose="02020700000000000000" pitchFamily="18" charset="-128"/>
                <a:ea typeface="UD デジタル 教科書体 NP-B" panose="02020700000000000000" pitchFamily="18" charset="-128"/>
              </a:rPr>
              <a:t>夜の街の関係者及び滞在者の状況（陽性者全体における該当者）</a:t>
            </a:r>
            <a:endParaRPr lang="ja-JP" altLang="en-US" sz="2800" b="1" dirty="0">
              <a:latin typeface="UD デジタル 教科書体 NP-B" panose="02020700000000000000" pitchFamily="18" charset="-128"/>
              <a:ea typeface="UD デジタル 教科書体 NP-B" panose="02020700000000000000" pitchFamily="18" charset="-128"/>
            </a:endParaRPr>
          </a:p>
        </p:txBody>
      </p:sp>
      <p:sp>
        <p:nvSpPr>
          <p:cNvPr id="2" name="スライド番号プレースホルダー 1"/>
          <p:cNvSpPr>
            <a:spLocks noGrp="1"/>
          </p:cNvSpPr>
          <p:nvPr>
            <p:ph type="sldNum" sz="quarter" idx="12"/>
          </p:nvPr>
        </p:nvSpPr>
        <p:spPr>
          <a:xfrm>
            <a:off x="9318931" y="6380002"/>
            <a:ext cx="2743200" cy="365125"/>
          </a:xfrm>
        </p:spPr>
        <p:txBody>
          <a:bodyPr/>
          <a:lstStyle/>
          <a:p>
            <a:fld id="{0B62D5CB-8769-475A-9BC8-A2F17E2F558B}" type="slidenum">
              <a:rPr kumimoji="1" lang="ja-JP" altLang="en-US" smtClean="0"/>
              <a:t>12</a:t>
            </a:fld>
            <a:endParaRPr kumimoji="1" lang="ja-JP" altLang="en-US" dirty="0"/>
          </a:p>
        </p:txBody>
      </p:sp>
      <p:sp>
        <p:nvSpPr>
          <p:cNvPr id="15" name="正方形/長方形 14"/>
          <p:cNvSpPr/>
          <p:nvPr/>
        </p:nvSpPr>
        <p:spPr>
          <a:xfrm>
            <a:off x="6653304" y="753913"/>
            <a:ext cx="5766322" cy="338554"/>
          </a:xfrm>
          <a:prstGeom prst="rect">
            <a:avLst/>
          </a:prstGeom>
        </p:spPr>
        <p:txBody>
          <a:bodyPr wrap="none">
            <a:spAutoFit/>
          </a:bodyPr>
          <a:lstStyle/>
          <a:p>
            <a:r>
              <a:rPr lang="ja-JP" altLang="en-US" sz="1600" dirty="0"/>
              <a:t>（ </a:t>
            </a:r>
            <a:r>
              <a:rPr lang="en-US" altLang="ja-JP" sz="1600" dirty="0"/>
              <a:t>6</a:t>
            </a:r>
            <a:r>
              <a:rPr lang="ja-JP" altLang="en-US" sz="1600" dirty="0"/>
              <a:t>月</a:t>
            </a:r>
            <a:r>
              <a:rPr lang="en-US" altLang="ja-JP" sz="1600" dirty="0"/>
              <a:t>14</a:t>
            </a:r>
            <a:r>
              <a:rPr lang="ja-JP" altLang="en-US" sz="1600" dirty="0"/>
              <a:t>日</a:t>
            </a:r>
            <a:r>
              <a:rPr lang="ja-JP" altLang="en-US" sz="1600" dirty="0" smtClean="0"/>
              <a:t>以降</a:t>
            </a:r>
            <a:r>
              <a:rPr lang="en-US" altLang="ja-JP" sz="1600" dirty="0" smtClean="0"/>
              <a:t>11</a:t>
            </a:r>
            <a:r>
              <a:rPr lang="ja-JP" altLang="en-US" sz="1600" dirty="0" smtClean="0"/>
              <a:t>月</a:t>
            </a:r>
            <a:r>
              <a:rPr lang="en-US" altLang="ja-JP" sz="1600" dirty="0"/>
              <a:t>23</a:t>
            </a:r>
            <a:r>
              <a:rPr lang="ja-JP" altLang="en-US" sz="1600" dirty="0" smtClean="0"/>
              <a:t>日</a:t>
            </a:r>
            <a:r>
              <a:rPr lang="ja-JP" altLang="en-US" sz="1600" dirty="0"/>
              <a:t>までに判明</a:t>
            </a:r>
            <a:r>
              <a:rPr lang="ja-JP" altLang="en-US" sz="1600" dirty="0" smtClean="0"/>
              <a:t>した</a:t>
            </a:r>
            <a:r>
              <a:rPr lang="en-US" altLang="ja-JP" sz="1600" dirty="0"/>
              <a:t>16,144</a:t>
            </a:r>
            <a:r>
              <a:rPr lang="ja-JP" altLang="en-US" sz="1600" dirty="0" smtClean="0"/>
              <a:t>事例</a:t>
            </a:r>
            <a:r>
              <a:rPr lang="ja-JP" altLang="en-US" sz="1600" dirty="0"/>
              <a:t>の状況）</a:t>
            </a:r>
          </a:p>
        </p:txBody>
      </p:sp>
      <p:sp>
        <p:nvSpPr>
          <p:cNvPr id="8" name="テキスト ボックス 7"/>
          <p:cNvSpPr txBox="1"/>
          <p:nvPr/>
        </p:nvSpPr>
        <p:spPr>
          <a:xfrm>
            <a:off x="9654029" y="6502753"/>
            <a:ext cx="2073003" cy="242374"/>
          </a:xfrm>
          <a:prstGeom prst="rect">
            <a:avLst/>
          </a:prstGeom>
          <a:noFill/>
        </p:spPr>
        <p:txBody>
          <a:bodyPr wrap="none" rtlCol="0">
            <a:spAutoFit/>
          </a:bodyPr>
          <a:lstStyle/>
          <a:p>
            <a:r>
              <a:rPr kumimoji="1" lang="en-US" altLang="ja-JP" sz="975" dirty="0"/>
              <a:t>※</a:t>
            </a:r>
            <a:r>
              <a:rPr lang="ja-JP" altLang="en-US" sz="975" dirty="0"/>
              <a:t>カッコ書き</a:t>
            </a:r>
            <a:r>
              <a:rPr kumimoji="1" lang="ja-JP" altLang="en-US" sz="975" dirty="0"/>
              <a:t>は、</a:t>
            </a:r>
            <a:r>
              <a:rPr lang="en-US" altLang="ja-JP" sz="975" dirty="0"/>
              <a:t>14</a:t>
            </a:r>
            <a:r>
              <a:rPr lang="ja-JP" altLang="en-US" sz="975" dirty="0"/>
              <a:t>日間の推定値</a:t>
            </a:r>
            <a:endParaRPr lang="en-US" altLang="ja-JP" sz="975" dirty="0"/>
          </a:p>
        </p:txBody>
      </p:sp>
      <p:sp>
        <p:nvSpPr>
          <p:cNvPr id="9" name="テキスト ボックス 8"/>
          <p:cNvSpPr txBox="1"/>
          <p:nvPr/>
        </p:nvSpPr>
        <p:spPr>
          <a:xfrm rot="18778730">
            <a:off x="10885434" y="5701170"/>
            <a:ext cx="753732" cy="242374"/>
          </a:xfrm>
          <a:prstGeom prst="rect">
            <a:avLst/>
          </a:prstGeom>
          <a:noFill/>
        </p:spPr>
        <p:txBody>
          <a:bodyPr wrap="none" rtlCol="0">
            <a:spAutoFit/>
          </a:bodyPr>
          <a:lstStyle/>
          <a:p>
            <a:r>
              <a:rPr lang="ja-JP" altLang="en-US" sz="975" dirty="0" smtClean="0"/>
              <a:t>（</a:t>
            </a:r>
            <a:r>
              <a:rPr lang="en-US" altLang="ja-JP" sz="975" dirty="0"/>
              <a:t>9</a:t>
            </a:r>
            <a:r>
              <a:rPr lang="ja-JP" altLang="en-US" sz="975" dirty="0" smtClean="0"/>
              <a:t>日間）</a:t>
            </a:r>
            <a:endParaRPr lang="en-US" altLang="ja-JP" sz="975" dirty="0"/>
          </a:p>
        </p:txBody>
      </p:sp>
      <p:sp>
        <p:nvSpPr>
          <p:cNvPr id="10" name="テキスト ボックス 9"/>
          <p:cNvSpPr txBox="1"/>
          <p:nvPr/>
        </p:nvSpPr>
        <p:spPr>
          <a:xfrm rot="18897468">
            <a:off x="4868056" y="5669980"/>
            <a:ext cx="753732" cy="242374"/>
          </a:xfrm>
          <a:prstGeom prst="rect">
            <a:avLst/>
          </a:prstGeom>
          <a:noFill/>
        </p:spPr>
        <p:txBody>
          <a:bodyPr wrap="none" rtlCol="0">
            <a:spAutoFit/>
          </a:bodyPr>
          <a:lstStyle/>
          <a:p>
            <a:r>
              <a:rPr lang="ja-JP" altLang="en-US" sz="975" dirty="0" smtClean="0"/>
              <a:t>（</a:t>
            </a:r>
            <a:r>
              <a:rPr lang="en-US" altLang="ja-JP" sz="975" dirty="0"/>
              <a:t>9</a:t>
            </a:r>
            <a:r>
              <a:rPr lang="ja-JP" altLang="en-US" sz="975" dirty="0" smtClean="0"/>
              <a:t>日間）</a:t>
            </a:r>
            <a:endParaRPr lang="en-US" altLang="ja-JP" sz="975" dirty="0"/>
          </a:p>
        </p:txBody>
      </p:sp>
      <p:pic>
        <p:nvPicPr>
          <p:cNvPr id="3" name="図 2"/>
          <p:cNvPicPr>
            <a:picLocks noChangeAspect="1"/>
          </p:cNvPicPr>
          <p:nvPr/>
        </p:nvPicPr>
        <p:blipFill>
          <a:blip r:embed="rId2"/>
          <a:stretch>
            <a:fillRect/>
          </a:stretch>
        </p:blipFill>
        <p:spPr>
          <a:xfrm>
            <a:off x="0" y="1306757"/>
            <a:ext cx="5877053" cy="5389331"/>
          </a:xfrm>
          <a:prstGeom prst="rect">
            <a:avLst/>
          </a:prstGeom>
        </p:spPr>
      </p:pic>
      <p:pic>
        <p:nvPicPr>
          <p:cNvPr id="4" name="図 3"/>
          <p:cNvPicPr>
            <a:picLocks noChangeAspect="1"/>
          </p:cNvPicPr>
          <p:nvPr/>
        </p:nvPicPr>
        <p:blipFill>
          <a:blip r:embed="rId3"/>
          <a:stretch>
            <a:fillRect/>
          </a:stretch>
        </p:blipFill>
        <p:spPr>
          <a:xfrm>
            <a:off x="5980084" y="1306757"/>
            <a:ext cx="5877053" cy="5401524"/>
          </a:xfrm>
          <a:prstGeom prst="rect">
            <a:avLst/>
          </a:prstGeom>
        </p:spPr>
      </p:pic>
    </p:spTree>
    <p:extLst>
      <p:ext uri="{BB962C8B-B14F-4D97-AF65-F5344CB8AC3E}">
        <p14:creationId xmlns:p14="http://schemas.microsoft.com/office/powerpoint/2010/main" val="261282756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正方形/長方形 6"/>
          <p:cNvSpPr/>
          <p:nvPr/>
        </p:nvSpPr>
        <p:spPr>
          <a:xfrm>
            <a:off x="0" y="2423"/>
            <a:ext cx="12192000" cy="576000"/>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2800" b="1" dirty="0" smtClean="0">
                <a:latin typeface="UD デジタル 教科書体 NP-B" panose="02020700000000000000" pitchFamily="18" charset="-128"/>
                <a:ea typeface="UD デジタル 教科書体 NP-B" panose="02020700000000000000" pitchFamily="18" charset="-128"/>
              </a:rPr>
              <a:t>夜の街の関係者及び滞在者の状況（感染経路不明者における</a:t>
            </a:r>
            <a:r>
              <a:rPr lang="ja-JP" altLang="en-US" sz="2800" b="1" dirty="0">
                <a:latin typeface="UD デジタル 教科書体 NP-B" panose="02020700000000000000" pitchFamily="18" charset="-128"/>
                <a:ea typeface="UD デジタル 教科書体 NP-B" panose="02020700000000000000" pitchFamily="18" charset="-128"/>
              </a:rPr>
              <a:t>該当者）</a:t>
            </a:r>
          </a:p>
        </p:txBody>
      </p:sp>
      <p:sp>
        <p:nvSpPr>
          <p:cNvPr id="4" name="正方形/長方形 3"/>
          <p:cNvSpPr/>
          <p:nvPr/>
        </p:nvSpPr>
        <p:spPr>
          <a:xfrm>
            <a:off x="5226632" y="728126"/>
            <a:ext cx="7088800" cy="338554"/>
          </a:xfrm>
          <a:prstGeom prst="rect">
            <a:avLst/>
          </a:prstGeom>
        </p:spPr>
        <p:txBody>
          <a:bodyPr wrap="none">
            <a:spAutoFit/>
          </a:bodyPr>
          <a:lstStyle/>
          <a:p>
            <a:r>
              <a:rPr lang="ja-JP" altLang="en-US" sz="1600" dirty="0"/>
              <a:t>（ </a:t>
            </a:r>
            <a:r>
              <a:rPr lang="en-US" altLang="ja-JP" sz="1600" dirty="0"/>
              <a:t>6</a:t>
            </a:r>
            <a:r>
              <a:rPr lang="ja-JP" altLang="en-US" sz="1600" dirty="0"/>
              <a:t>月</a:t>
            </a:r>
            <a:r>
              <a:rPr lang="en-US" altLang="ja-JP" sz="1600" dirty="0"/>
              <a:t>14</a:t>
            </a:r>
            <a:r>
              <a:rPr lang="ja-JP" altLang="en-US" sz="1600" dirty="0"/>
              <a:t>日</a:t>
            </a:r>
            <a:r>
              <a:rPr lang="ja-JP" altLang="en-US" sz="1600" dirty="0" smtClean="0"/>
              <a:t>以降</a:t>
            </a:r>
            <a:r>
              <a:rPr lang="en-US" altLang="ja-JP" sz="1600" dirty="0" smtClean="0"/>
              <a:t>11</a:t>
            </a:r>
            <a:r>
              <a:rPr lang="ja-JP" altLang="en-US" sz="1600" dirty="0" smtClean="0"/>
              <a:t>月</a:t>
            </a:r>
            <a:r>
              <a:rPr lang="en-US" altLang="ja-JP" sz="1600" dirty="0"/>
              <a:t>23</a:t>
            </a:r>
            <a:r>
              <a:rPr lang="ja-JP" altLang="en-US" sz="1600" dirty="0" smtClean="0"/>
              <a:t>日</a:t>
            </a:r>
            <a:r>
              <a:rPr lang="ja-JP" altLang="en-US" sz="1600" dirty="0"/>
              <a:t>までに判明</a:t>
            </a:r>
            <a:r>
              <a:rPr lang="ja-JP" altLang="en-US" sz="1600" dirty="0" smtClean="0"/>
              <a:t>した感染経路不明者</a:t>
            </a:r>
            <a:r>
              <a:rPr lang="en-US" altLang="ja-JP" sz="1600" dirty="0"/>
              <a:t>9,630</a:t>
            </a:r>
            <a:r>
              <a:rPr lang="ja-JP" altLang="en-US" sz="1600" dirty="0" smtClean="0"/>
              <a:t>事例の</a:t>
            </a:r>
            <a:r>
              <a:rPr lang="ja-JP" altLang="en-US" sz="1600" dirty="0"/>
              <a:t>状況）</a:t>
            </a:r>
          </a:p>
        </p:txBody>
      </p:sp>
      <p:sp>
        <p:nvSpPr>
          <p:cNvPr id="2" name="スライド番号プレースホルダー 1"/>
          <p:cNvSpPr>
            <a:spLocks noGrp="1"/>
          </p:cNvSpPr>
          <p:nvPr>
            <p:ph type="sldNum" sz="quarter" idx="12"/>
          </p:nvPr>
        </p:nvSpPr>
        <p:spPr>
          <a:xfrm>
            <a:off x="9317362" y="6359070"/>
            <a:ext cx="2743200" cy="365125"/>
          </a:xfrm>
        </p:spPr>
        <p:txBody>
          <a:bodyPr/>
          <a:lstStyle/>
          <a:p>
            <a:fld id="{0B62D5CB-8769-475A-9BC8-A2F17E2F558B}" type="slidenum">
              <a:rPr kumimoji="1" lang="ja-JP" altLang="en-US" smtClean="0"/>
              <a:t>13</a:t>
            </a:fld>
            <a:endParaRPr kumimoji="1" lang="ja-JP" altLang="en-US" dirty="0"/>
          </a:p>
        </p:txBody>
      </p:sp>
      <p:sp>
        <p:nvSpPr>
          <p:cNvPr id="8" name="テキスト ボックス 7"/>
          <p:cNvSpPr txBox="1"/>
          <p:nvPr/>
        </p:nvSpPr>
        <p:spPr>
          <a:xfrm>
            <a:off x="9654029" y="6502753"/>
            <a:ext cx="2073003" cy="242374"/>
          </a:xfrm>
          <a:prstGeom prst="rect">
            <a:avLst/>
          </a:prstGeom>
          <a:noFill/>
        </p:spPr>
        <p:txBody>
          <a:bodyPr wrap="none" rtlCol="0">
            <a:spAutoFit/>
          </a:bodyPr>
          <a:lstStyle/>
          <a:p>
            <a:r>
              <a:rPr kumimoji="1" lang="en-US" altLang="ja-JP" sz="975" dirty="0"/>
              <a:t>※</a:t>
            </a:r>
            <a:r>
              <a:rPr lang="ja-JP" altLang="en-US" sz="975" dirty="0"/>
              <a:t>カッコ書き</a:t>
            </a:r>
            <a:r>
              <a:rPr kumimoji="1" lang="ja-JP" altLang="en-US" sz="975" dirty="0"/>
              <a:t>は、</a:t>
            </a:r>
            <a:r>
              <a:rPr lang="en-US" altLang="ja-JP" sz="975" dirty="0"/>
              <a:t>14</a:t>
            </a:r>
            <a:r>
              <a:rPr lang="ja-JP" altLang="en-US" sz="975" dirty="0"/>
              <a:t>日間の推定値</a:t>
            </a:r>
            <a:endParaRPr lang="en-US" altLang="ja-JP" sz="975" dirty="0"/>
          </a:p>
        </p:txBody>
      </p:sp>
      <p:sp>
        <p:nvSpPr>
          <p:cNvPr id="9" name="テキスト ボックス 8"/>
          <p:cNvSpPr txBox="1"/>
          <p:nvPr/>
        </p:nvSpPr>
        <p:spPr>
          <a:xfrm rot="18791915">
            <a:off x="11096024" y="5579827"/>
            <a:ext cx="753732" cy="242374"/>
          </a:xfrm>
          <a:prstGeom prst="rect">
            <a:avLst/>
          </a:prstGeom>
          <a:noFill/>
        </p:spPr>
        <p:txBody>
          <a:bodyPr wrap="none" rtlCol="0">
            <a:spAutoFit/>
          </a:bodyPr>
          <a:lstStyle/>
          <a:p>
            <a:r>
              <a:rPr lang="ja-JP" altLang="en-US" sz="975" dirty="0" smtClean="0"/>
              <a:t>（</a:t>
            </a:r>
            <a:r>
              <a:rPr lang="en-US" altLang="ja-JP" sz="975" dirty="0"/>
              <a:t>9</a:t>
            </a:r>
            <a:r>
              <a:rPr lang="ja-JP" altLang="en-US" sz="975" dirty="0" smtClean="0"/>
              <a:t>日間）</a:t>
            </a:r>
            <a:endParaRPr lang="en-US" altLang="ja-JP" sz="975" dirty="0"/>
          </a:p>
        </p:txBody>
      </p:sp>
      <p:sp>
        <p:nvSpPr>
          <p:cNvPr id="10" name="正方形/長方形 9"/>
          <p:cNvSpPr/>
          <p:nvPr/>
        </p:nvSpPr>
        <p:spPr>
          <a:xfrm>
            <a:off x="11601448" y="4657724"/>
            <a:ext cx="114302" cy="129600"/>
          </a:xfrm>
          <a:prstGeom prst="rect">
            <a:avLst/>
          </a:prstGeom>
          <a:noFill/>
          <a:ln>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endParaRPr kumimoji="1" lang="ja-JP" altLang="en-US" sz="1463"/>
          </a:p>
        </p:txBody>
      </p:sp>
      <p:sp>
        <p:nvSpPr>
          <p:cNvPr id="11" name="テキスト ボックス 10"/>
          <p:cNvSpPr txBox="1"/>
          <p:nvPr/>
        </p:nvSpPr>
        <p:spPr>
          <a:xfrm rot="18740028">
            <a:off x="5124185" y="5579827"/>
            <a:ext cx="753732" cy="242374"/>
          </a:xfrm>
          <a:prstGeom prst="rect">
            <a:avLst/>
          </a:prstGeom>
          <a:noFill/>
        </p:spPr>
        <p:txBody>
          <a:bodyPr wrap="none" rtlCol="0">
            <a:spAutoFit/>
          </a:bodyPr>
          <a:lstStyle/>
          <a:p>
            <a:r>
              <a:rPr lang="ja-JP" altLang="en-US" sz="975" dirty="0" smtClean="0"/>
              <a:t>（</a:t>
            </a:r>
            <a:r>
              <a:rPr lang="en-US" altLang="ja-JP" sz="975" dirty="0"/>
              <a:t>9</a:t>
            </a:r>
            <a:r>
              <a:rPr lang="ja-JP" altLang="en-US" sz="975" dirty="0" smtClean="0"/>
              <a:t>日間）</a:t>
            </a:r>
            <a:endParaRPr lang="en-US" altLang="ja-JP" sz="975" dirty="0"/>
          </a:p>
        </p:txBody>
      </p:sp>
      <p:pic>
        <p:nvPicPr>
          <p:cNvPr id="3" name="図 2"/>
          <p:cNvPicPr>
            <a:picLocks noChangeAspect="1"/>
          </p:cNvPicPr>
          <p:nvPr/>
        </p:nvPicPr>
        <p:blipFill>
          <a:blip r:embed="rId2"/>
          <a:stretch>
            <a:fillRect/>
          </a:stretch>
        </p:blipFill>
        <p:spPr>
          <a:xfrm>
            <a:off x="191307" y="1091724"/>
            <a:ext cx="6047756" cy="5486876"/>
          </a:xfrm>
          <a:prstGeom prst="rect">
            <a:avLst/>
          </a:prstGeom>
        </p:spPr>
      </p:pic>
      <p:pic>
        <p:nvPicPr>
          <p:cNvPr id="5" name="図 4"/>
          <p:cNvPicPr>
            <a:picLocks noChangeAspect="1"/>
          </p:cNvPicPr>
          <p:nvPr/>
        </p:nvPicPr>
        <p:blipFill>
          <a:blip r:embed="rId3"/>
          <a:stretch>
            <a:fillRect/>
          </a:stretch>
        </p:blipFill>
        <p:spPr>
          <a:xfrm>
            <a:off x="6239063" y="1091724"/>
            <a:ext cx="5834378" cy="5486876"/>
          </a:xfrm>
          <a:prstGeom prst="rect">
            <a:avLst/>
          </a:prstGeom>
        </p:spPr>
      </p:pic>
    </p:spTree>
    <p:extLst>
      <p:ext uri="{BB962C8B-B14F-4D97-AF65-F5344CB8AC3E}">
        <p14:creationId xmlns:p14="http://schemas.microsoft.com/office/powerpoint/2010/main" val="255266604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正方形/長方形 5"/>
          <p:cNvSpPr/>
          <p:nvPr/>
        </p:nvSpPr>
        <p:spPr>
          <a:xfrm>
            <a:off x="0" y="2423"/>
            <a:ext cx="12192000" cy="576000"/>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2800" b="1" dirty="0" smtClean="0">
                <a:latin typeface="UD デジタル 教科書体 NP-B" panose="02020700000000000000" pitchFamily="18" charset="-128"/>
                <a:ea typeface="UD デジタル 教科書体 NP-B" panose="02020700000000000000" pitchFamily="18" charset="-128"/>
              </a:rPr>
              <a:t>夜の街の滞在分類別の状況</a:t>
            </a:r>
            <a:endParaRPr lang="ja-JP" altLang="en-US" sz="2800" b="1" dirty="0">
              <a:latin typeface="UD デジタル 教科書体 NP-B" panose="02020700000000000000" pitchFamily="18" charset="-128"/>
              <a:ea typeface="UD デジタル 教科書体 NP-B" panose="02020700000000000000" pitchFamily="18" charset="-128"/>
            </a:endParaRPr>
          </a:p>
        </p:txBody>
      </p:sp>
      <p:sp>
        <p:nvSpPr>
          <p:cNvPr id="4" name="スライド番号プレースホルダー 3"/>
          <p:cNvSpPr>
            <a:spLocks noGrp="1"/>
          </p:cNvSpPr>
          <p:nvPr>
            <p:ph type="sldNum" sz="quarter" idx="12"/>
          </p:nvPr>
        </p:nvSpPr>
        <p:spPr>
          <a:xfrm>
            <a:off x="9395496" y="6411292"/>
            <a:ext cx="2743200" cy="365125"/>
          </a:xfrm>
        </p:spPr>
        <p:txBody>
          <a:bodyPr/>
          <a:lstStyle/>
          <a:p>
            <a:fld id="{0B62D5CB-8769-475A-9BC8-A2F17E2F558B}" type="slidenum">
              <a:rPr kumimoji="1" lang="ja-JP" altLang="en-US" smtClean="0"/>
              <a:t>14</a:t>
            </a:fld>
            <a:endParaRPr kumimoji="1" lang="ja-JP" altLang="en-US" dirty="0"/>
          </a:p>
        </p:txBody>
      </p:sp>
      <p:sp>
        <p:nvSpPr>
          <p:cNvPr id="11" name="正方形/長方形 10"/>
          <p:cNvSpPr/>
          <p:nvPr/>
        </p:nvSpPr>
        <p:spPr>
          <a:xfrm>
            <a:off x="1930400" y="2489200"/>
            <a:ext cx="101599" cy="1224000"/>
          </a:xfrm>
          <a:prstGeom prst="rect">
            <a:avLst/>
          </a:prstGeom>
          <a:noFill/>
          <a:ln>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 name="正方形/長方形 18"/>
          <p:cNvSpPr/>
          <p:nvPr/>
        </p:nvSpPr>
        <p:spPr>
          <a:xfrm>
            <a:off x="6717650" y="738128"/>
            <a:ext cx="5652509" cy="338554"/>
          </a:xfrm>
          <a:prstGeom prst="rect">
            <a:avLst/>
          </a:prstGeom>
        </p:spPr>
        <p:txBody>
          <a:bodyPr wrap="none">
            <a:spAutoFit/>
          </a:bodyPr>
          <a:lstStyle/>
          <a:p>
            <a:r>
              <a:rPr lang="ja-JP" altLang="en-US" sz="1600" dirty="0"/>
              <a:t>（ </a:t>
            </a:r>
            <a:r>
              <a:rPr lang="en-US" altLang="ja-JP" sz="1600" dirty="0"/>
              <a:t>6</a:t>
            </a:r>
            <a:r>
              <a:rPr lang="ja-JP" altLang="en-US" sz="1600" dirty="0"/>
              <a:t>月</a:t>
            </a:r>
            <a:r>
              <a:rPr lang="en-US" altLang="ja-JP" sz="1600" dirty="0"/>
              <a:t>14</a:t>
            </a:r>
            <a:r>
              <a:rPr lang="ja-JP" altLang="en-US" sz="1600" dirty="0"/>
              <a:t>日</a:t>
            </a:r>
            <a:r>
              <a:rPr lang="ja-JP" altLang="en-US" sz="1600" dirty="0" smtClean="0"/>
              <a:t>以降</a:t>
            </a:r>
            <a:r>
              <a:rPr lang="en-US" altLang="ja-JP" sz="1600" dirty="0" smtClean="0"/>
              <a:t>11</a:t>
            </a:r>
            <a:r>
              <a:rPr lang="ja-JP" altLang="en-US" sz="1600" dirty="0" smtClean="0"/>
              <a:t>月</a:t>
            </a:r>
            <a:r>
              <a:rPr lang="en-US" altLang="ja-JP" sz="1600" dirty="0"/>
              <a:t>23</a:t>
            </a:r>
            <a:r>
              <a:rPr lang="ja-JP" altLang="en-US" sz="1600" dirty="0" smtClean="0"/>
              <a:t>日</a:t>
            </a:r>
            <a:r>
              <a:rPr lang="ja-JP" altLang="en-US" sz="1600" dirty="0"/>
              <a:t>までに判明</a:t>
            </a:r>
            <a:r>
              <a:rPr lang="ja-JP" altLang="en-US" sz="1600" dirty="0" smtClean="0"/>
              <a:t>した</a:t>
            </a:r>
            <a:r>
              <a:rPr lang="en-US" altLang="ja-JP" sz="1600" dirty="0" smtClean="0"/>
              <a:t>2,898</a:t>
            </a:r>
            <a:r>
              <a:rPr lang="ja-JP" altLang="en-US" sz="1600" dirty="0" smtClean="0"/>
              <a:t>事例の</a:t>
            </a:r>
            <a:r>
              <a:rPr lang="ja-JP" altLang="en-US" sz="1600" dirty="0"/>
              <a:t>状況）</a:t>
            </a:r>
          </a:p>
        </p:txBody>
      </p:sp>
      <p:sp>
        <p:nvSpPr>
          <p:cNvPr id="21" name="テキスト ボックス 20"/>
          <p:cNvSpPr txBox="1"/>
          <p:nvPr/>
        </p:nvSpPr>
        <p:spPr>
          <a:xfrm>
            <a:off x="9209394" y="6486506"/>
            <a:ext cx="2509020" cy="276999"/>
          </a:xfrm>
          <a:prstGeom prst="rect">
            <a:avLst/>
          </a:prstGeom>
          <a:noFill/>
        </p:spPr>
        <p:txBody>
          <a:bodyPr wrap="none" rtlCol="0">
            <a:spAutoFit/>
          </a:bodyPr>
          <a:lstStyle/>
          <a:p>
            <a:r>
              <a:rPr kumimoji="1" lang="en-US" altLang="ja-JP" sz="1200" dirty="0" smtClean="0"/>
              <a:t>※</a:t>
            </a:r>
            <a:r>
              <a:rPr lang="ja-JP" altLang="en-US" sz="1200" dirty="0" smtClean="0"/>
              <a:t>カッコ書き</a:t>
            </a:r>
            <a:r>
              <a:rPr kumimoji="1" lang="ja-JP" altLang="en-US" sz="1200" dirty="0" smtClean="0"/>
              <a:t>は、</a:t>
            </a:r>
            <a:r>
              <a:rPr lang="en-US" altLang="ja-JP" sz="1200" dirty="0" smtClean="0"/>
              <a:t>14</a:t>
            </a:r>
            <a:r>
              <a:rPr lang="ja-JP" altLang="en-US" sz="1200" dirty="0" smtClean="0"/>
              <a:t>日間の推定値</a:t>
            </a:r>
            <a:endParaRPr lang="en-US" altLang="ja-JP" sz="1200" dirty="0" smtClean="0"/>
          </a:p>
        </p:txBody>
      </p:sp>
      <p:sp>
        <p:nvSpPr>
          <p:cNvPr id="8" name="テキスト ボックス 7"/>
          <p:cNvSpPr txBox="1"/>
          <p:nvPr/>
        </p:nvSpPr>
        <p:spPr>
          <a:xfrm>
            <a:off x="11515539" y="2507952"/>
            <a:ext cx="696024" cy="276999"/>
          </a:xfrm>
          <a:prstGeom prst="rect">
            <a:avLst/>
          </a:prstGeom>
          <a:noFill/>
        </p:spPr>
        <p:txBody>
          <a:bodyPr wrap="none" rtlCol="0">
            <a:spAutoFit/>
          </a:bodyPr>
          <a:lstStyle/>
          <a:p>
            <a:r>
              <a:rPr lang="en-US" altLang="ja-JP" sz="1200" dirty="0" smtClean="0"/>
              <a:t>(9</a:t>
            </a:r>
            <a:r>
              <a:rPr lang="ja-JP" altLang="en-US" sz="1200" dirty="0" smtClean="0"/>
              <a:t>日間</a:t>
            </a:r>
            <a:r>
              <a:rPr lang="en-US" altLang="ja-JP" sz="1200" dirty="0" smtClean="0"/>
              <a:t>)</a:t>
            </a:r>
          </a:p>
        </p:txBody>
      </p:sp>
      <p:sp>
        <p:nvSpPr>
          <p:cNvPr id="9" name="正方形/長方形 8"/>
          <p:cNvSpPr/>
          <p:nvPr/>
        </p:nvSpPr>
        <p:spPr>
          <a:xfrm flipH="1">
            <a:off x="3583660" y="5394960"/>
            <a:ext cx="92990" cy="190800"/>
          </a:xfrm>
          <a:prstGeom prst="rect">
            <a:avLst/>
          </a:prstGeom>
          <a:noFill/>
          <a:ln>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正方形/長方形 9"/>
          <p:cNvSpPr/>
          <p:nvPr/>
        </p:nvSpPr>
        <p:spPr>
          <a:xfrm>
            <a:off x="5239387" y="5779770"/>
            <a:ext cx="86993" cy="64800"/>
          </a:xfrm>
          <a:prstGeom prst="rect">
            <a:avLst/>
          </a:prstGeom>
          <a:noFill/>
          <a:ln>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正方形/長方形 11"/>
          <p:cNvSpPr/>
          <p:nvPr/>
        </p:nvSpPr>
        <p:spPr>
          <a:xfrm>
            <a:off x="6883474" y="5719320"/>
            <a:ext cx="88827" cy="82800"/>
          </a:xfrm>
          <a:prstGeom prst="rect">
            <a:avLst/>
          </a:prstGeom>
          <a:noFill/>
          <a:ln>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正方形/長方形 12"/>
          <p:cNvSpPr/>
          <p:nvPr/>
        </p:nvSpPr>
        <p:spPr>
          <a:xfrm>
            <a:off x="11839575" y="4947532"/>
            <a:ext cx="85725" cy="356400"/>
          </a:xfrm>
          <a:prstGeom prst="rect">
            <a:avLst/>
          </a:prstGeom>
          <a:noFill/>
          <a:ln>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正方形/長方形 13"/>
          <p:cNvSpPr/>
          <p:nvPr/>
        </p:nvSpPr>
        <p:spPr>
          <a:xfrm>
            <a:off x="8539799" y="5898832"/>
            <a:ext cx="86993" cy="18000"/>
          </a:xfrm>
          <a:prstGeom prst="rect">
            <a:avLst/>
          </a:prstGeom>
          <a:noFill/>
          <a:ln>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 name="正方形/長方形 14"/>
          <p:cNvSpPr/>
          <p:nvPr/>
        </p:nvSpPr>
        <p:spPr>
          <a:xfrm>
            <a:off x="10178099" y="5898832"/>
            <a:ext cx="86993" cy="18000"/>
          </a:xfrm>
          <a:prstGeom prst="rect">
            <a:avLst/>
          </a:prstGeom>
          <a:noFill/>
          <a:ln>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2" name="図 1"/>
          <p:cNvPicPr>
            <a:picLocks noChangeAspect="1"/>
          </p:cNvPicPr>
          <p:nvPr/>
        </p:nvPicPr>
        <p:blipFill>
          <a:blip r:embed="rId2"/>
          <a:stretch>
            <a:fillRect/>
          </a:stretch>
        </p:blipFill>
        <p:spPr>
          <a:xfrm>
            <a:off x="125136" y="1151358"/>
            <a:ext cx="11967485" cy="5322269"/>
          </a:xfrm>
          <a:prstGeom prst="rect">
            <a:avLst/>
          </a:prstGeom>
        </p:spPr>
      </p:pic>
    </p:spTree>
    <p:extLst>
      <p:ext uri="{BB962C8B-B14F-4D97-AF65-F5344CB8AC3E}">
        <p14:creationId xmlns:p14="http://schemas.microsoft.com/office/powerpoint/2010/main" val="235027127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正方形/長方形 4"/>
          <p:cNvSpPr/>
          <p:nvPr/>
        </p:nvSpPr>
        <p:spPr>
          <a:xfrm>
            <a:off x="0" y="2548"/>
            <a:ext cx="12192000" cy="576000"/>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2800" b="1" dirty="0" smtClean="0">
                <a:latin typeface="UD デジタル 教科書体 NP-B" panose="02020700000000000000" pitchFamily="18" charset="-128"/>
                <a:ea typeface="UD デジタル 教科書体 NP-B" panose="02020700000000000000" pitchFamily="18" charset="-128"/>
              </a:rPr>
              <a:t>夜の街の滞在エリア別の状況</a:t>
            </a:r>
            <a:endParaRPr lang="ja-JP" altLang="en-US" sz="2800" b="1" dirty="0">
              <a:latin typeface="UD デジタル 教科書体 NP-B" panose="02020700000000000000" pitchFamily="18" charset="-128"/>
              <a:ea typeface="UD デジタル 教科書体 NP-B" panose="02020700000000000000" pitchFamily="18" charset="-128"/>
            </a:endParaRPr>
          </a:p>
        </p:txBody>
      </p:sp>
      <p:sp>
        <p:nvSpPr>
          <p:cNvPr id="2" name="スライド番号プレースホルダー 1"/>
          <p:cNvSpPr>
            <a:spLocks noGrp="1"/>
          </p:cNvSpPr>
          <p:nvPr>
            <p:ph type="sldNum" sz="quarter" idx="12"/>
          </p:nvPr>
        </p:nvSpPr>
        <p:spPr>
          <a:xfrm>
            <a:off x="9353915" y="6340389"/>
            <a:ext cx="2743200" cy="365125"/>
          </a:xfrm>
        </p:spPr>
        <p:txBody>
          <a:bodyPr/>
          <a:lstStyle/>
          <a:p>
            <a:fld id="{0B62D5CB-8769-475A-9BC8-A2F17E2F558B}" type="slidenum">
              <a:rPr kumimoji="1" lang="ja-JP" altLang="en-US" smtClean="0"/>
              <a:t>15</a:t>
            </a:fld>
            <a:endParaRPr kumimoji="1" lang="ja-JP" altLang="en-US" dirty="0"/>
          </a:p>
        </p:txBody>
      </p:sp>
      <p:sp>
        <p:nvSpPr>
          <p:cNvPr id="30" name="正方形/長方形 29"/>
          <p:cNvSpPr/>
          <p:nvPr/>
        </p:nvSpPr>
        <p:spPr>
          <a:xfrm>
            <a:off x="2270760" y="5669280"/>
            <a:ext cx="99060" cy="183600"/>
          </a:xfrm>
          <a:prstGeom prst="rect">
            <a:avLst/>
          </a:prstGeom>
          <a:noFill/>
          <a:ln>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 name="テキスト ボックス 16"/>
          <p:cNvSpPr txBox="1"/>
          <p:nvPr/>
        </p:nvSpPr>
        <p:spPr>
          <a:xfrm>
            <a:off x="9209394" y="6486506"/>
            <a:ext cx="2509020" cy="276999"/>
          </a:xfrm>
          <a:prstGeom prst="rect">
            <a:avLst/>
          </a:prstGeom>
          <a:noFill/>
        </p:spPr>
        <p:txBody>
          <a:bodyPr wrap="none" rtlCol="0">
            <a:spAutoFit/>
          </a:bodyPr>
          <a:lstStyle/>
          <a:p>
            <a:r>
              <a:rPr kumimoji="1" lang="en-US" altLang="ja-JP" sz="1200" dirty="0" smtClean="0"/>
              <a:t>※</a:t>
            </a:r>
            <a:r>
              <a:rPr lang="ja-JP" altLang="en-US" sz="1200" dirty="0" smtClean="0"/>
              <a:t>カッコ書き</a:t>
            </a:r>
            <a:r>
              <a:rPr kumimoji="1" lang="ja-JP" altLang="en-US" sz="1200" dirty="0" smtClean="0"/>
              <a:t>は、</a:t>
            </a:r>
            <a:r>
              <a:rPr lang="en-US" altLang="ja-JP" sz="1200" dirty="0" smtClean="0"/>
              <a:t>14</a:t>
            </a:r>
            <a:r>
              <a:rPr lang="ja-JP" altLang="en-US" sz="1200" dirty="0" smtClean="0"/>
              <a:t>日間の推定値</a:t>
            </a:r>
            <a:endParaRPr lang="en-US" altLang="ja-JP" sz="1200" dirty="0" smtClean="0"/>
          </a:p>
        </p:txBody>
      </p:sp>
      <p:sp>
        <p:nvSpPr>
          <p:cNvPr id="10" name="正方形/長方形 9"/>
          <p:cNvSpPr/>
          <p:nvPr/>
        </p:nvSpPr>
        <p:spPr>
          <a:xfrm>
            <a:off x="8042060" y="5897879"/>
            <a:ext cx="80860" cy="100800"/>
          </a:xfrm>
          <a:prstGeom prst="rect">
            <a:avLst/>
          </a:prstGeom>
          <a:noFill/>
          <a:ln>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正方形/長方形 10"/>
          <p:cNvSpPr/>
          <p:nvPr/>
        </p:nvSpPr>
        <p:spPr>
          <a:xfrm>
            <a:off x="6117823" y="5680919"/>
            <a:ext cx="91440" cy="183600"/>
          </a:xfrm>
          <a:prstGeom prst="rect">
            <a:avLst/>
          </a:prstGeom>
          <a:noFill/>
          <a:ln>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正方形/長方形 11"/>
          <p:cNvSpPr/>
          <p:nvPr/>
        </p:nvSpPr>
        <p:spPr>
          <a:xfrm>
            <a:off x="9944100" y="6101306"/>
            <a:ext cx="104775" cy="28800"/>
          </a:xfrm>
          <a:prstGeom prst="rect">
            <a:avLst/>
          </a:prstGeom>
          <a:noFill/>
          <a:ln>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正方形/長方形 12"/>
          <p:cNvSpPr/>
          <p:nvPr/>
        </p:nvSpPr>
        <p:spPr>
          <a:xfrm>
            <a:off x="4199012" y="5627370"/>
            <a:ext cx="83428" cy="198000"/>
          </a:xfrm>
          <a:prstGeom prst="rect">
            <a:avLst/>
          </a:prstGeom>
          <a:noFill/>
          <a:ln>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正方形/長方形 13"/>
          <p:cNvSpPr/>
          <p:nvPr/>
        </p:nvSpPr>
        <p:spPr>
          <a:xfrm>
            <a:off x="11862434" y="2257425"/>
            <a:ext cx="100966" cy="1404000"/>
          </a:xfrm>
          <a:prstGeom prst="rect">
            <a:avLst/>
          </a:prstGeom>
          <a:noFill/>
          <a:ln>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5" name="正方形/長方形 14"/>
          <p:cNvSpPr/>
          <p:nvPr/>
        </p:nvSpPr>
        <p:spPr>
          <a:xfrm>
            <a:off x="6717650" y="738128"/>
            <a:ext cx="5652509" cy="338554"/>
          </a:xfrm>
          <a:prstGeom prst="rect">
            <a:avLst/>
          </a:prstGeom>
        </p:spPr>
        <p:txBody>
          <a:bodyPr wrap="none">
            <a:spAutoFit/>
          </a:bodyPr>
          <a:lstStyle/>
          <a:p>
            <a:r>
              <a:rPr lang="ja-JP" altLang="en-US" sz="1600" dirty="0"/>
              <a:t>（ </a:t>
            </a:r>
            <a:r>
              <a:rPr lang="en-US" altLang="ja-JP" sz="1600" dirty="0"/>
              <a:t>6</a:t>
            </a:r>
            <a:r>
              <a:rPr lang="ja-JP" altLang="en-US" sz="1600" dirty="0"/>
              <a:t>月</a:t>
            </a:r>
            <a:r>
              <a:rPr lang="en-US" altLang="ja-JP" sz="1600" dirty="0"/>
              <a:t>14</a:t>
            </a:r>
            <a:r>
              <a:rPr lang="ja-JP" altLang="en-US" sz="1600" dirty="0"/>
              <a:t>日</a:t>
            </a:r>
            <a:r>
              <a:rPr lang="ja-JP" altLang="en-US" sz="1600" dirty="0" smtClean="0"/>
              <a:t>以降</a:t>
            </a:r>
            <a:r>
              <a:rPr lang="en-US" altLang="ja-JP" sz="1600" dirty="0" smtClean="0"/>
              <a:t>11</a:t>
            </a:r>
            <a:r>
              <a:rPr lang="ja-JP" altLang="en-US" sz="1600" dirty="0" smtClean="0"/>
              <a:t>月</a:t>
            </a:r>
            <a:r>
              <a:rPr lang="en-US" altLang="ja-JP" sz="1600" dirty="0"/>
              <a:t>23</a:t>
            </a:r>
            <a:r>
              <a:rPr lang="ja-JP" altLang="en-US" sz="1600" dirty="0" smtClean="0"/>
              <a:t>日</a:t>
            </a:r>
            <a:r>
              <a:rPr lang="ja-JP" altLang="en-US" sz="1600" dirty="0"/>
              <a:t>までに判明</a:t>
            </a:r>
            <a:r>
              <a:rPr lang="ja-JP" altLang="en-US" sz="1600" dirty="0" smtClean="0"/>
              <a:t>した</a:t>
            </a:r>
            <a:r>
              <a:rPr lang="en-US" altLang="ja-JP" sz="1600" dirty="0" smtClean="0"/>
              <a:t>2,898</a:t>
            </a:r>
            <a:r>
              <a:rPr lang="ja-JP" altLang="en-US" sz="1600" dirty="0" smtClean="0"/>
              <a:t>事例の</a:t>
            </a:r>
            <a:r>
              <a:rPr lang="ja-JP" altLang="en-US" sz="1600" dirty="0"/>
              <a:t>状況）</a:t>
            </a:r>
          </a:p>
        </p:txBody>
      </p:sp>
      <p:pic>
        <p:nvPicPr>
          <p:cNvPr id="3" name="図 2"/>
          <p:cNvPicPr>
            <a:picLocks noChangeAspect="1"/>
          </p:cNvPicPr>
          <p:nvPr/>
        </p:nvPicPr>
        <p:blipFill>
          <a:blip r:embed="rId2"/>
          <a:stretch>
            <a:fillRect/>
          </a:stretch>
        </p:blipFill>
        <p:spPr>
          <a:xfrm>
            <a:off x="141823" y="1075422"/>
            <a:ext cx="11955292" cy="5438103"/>
          </a:xfrm>
          <a:prstGeom prst="rect">
            <a:avLst/>
          </a:prstGeom>
        </p:spPr>
      </p:pic>
    </p:spTree>
    <p:extLst>
      <p:ext uri="{BB962C8B-B14F-4D97-AF65-F5344CB8AC3E}">
        <p14:creationId xmlns:p14="http://schemas.microsoft.com/office/powerpoint/2010/main" val="133445478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正方形/長方形 4"/>
          <p:cNvSpPr/>
          <p:nvPr/>
        </p:nvSpPr>
        <p:spPr>
          <a:xfrm>
            <a:off x="0" y="2548"/>
            <a:ext cx="12192000" cy="576000"/>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2800" b="1" dirty="0" smtClean="0">
                <a:latin typeface="UD デジタル 教科書体 NP-B" panose="02020700000000000000" pitchFamily="18" charset="-128"/>
                <a:ea typeface="UD デジタル 教科書体 NP-B" panose="02020700000000000000" pitchFamily="18" charset="-128"/>
              </a:rPr>
              <a:t>夜の街の滞在エリア別の状況</a:t>
            </a:r>
            <a:endParaRPr lang="ja-JP" altLang="en-US" sz="2800" b="1" dirty="0">
              <a:latin typeface="UD デジタル 教科書体 NP-B" panose="02020700000000000000" pitchFamily="18" charset="-128"/>
              <a:ea typeface="UD デジタル 教科書体 NP-B" panose="02020700000000000000" pitchFamily="18" charset="-128"/>
            </a:endParaRPr>
          </a:p>
        </p:txBody>
      </p:sp>
      <p:sp>
        <p:nvSpPr>
          <p:cNvPr id="2" name="スライド番号プレースホルダー 1"/>
          <p:cNvSpPr>
            <a:spLocks noGrp="1"/>
          </p:cNvSpPr>
          <p:nvPr>
            <p:ph type="sldNum" sz="quarter" idx="12"/>
          </p:nvPr>
        </p:nvSpPr>
        <p:spPr>
          <a:xfrm>
            <a:off x="9353915" y="6340389"/>
            <a:ext cx="2743200" cy="365125"/>
          </a:xfrm>
        </p:spPr>
        <p:txBody>
          <a:bodyPr/>
          <a:lstStyle/>
          <a:p>
            <a:fld id="{0B62D5CB-8769-475A-9BC8-A2F17E2F558B}" type="slidenum">
              <a:rPr kumimoji="1" lang="ja-JP" altLang="en-US" smtClean="0"/>
              <a:t>16</a:t>
            </a:fld>
            <a:endParaRPr kumimoji="1" lang="ja-JP" altLang="en-US" dirty="0"/>
          </a:p>
        </p:txBody>
      </p:sp>
      <p:sp>
        <p:nvSpPr>
          <p:cNvPr id="17" name="テキスト ボックス 16"/>
          <p:cNvSpPr txBox="1"/>
          <p:nvPr/>
        </p:nvSpPr>
        <p:spPr>
          <a:xfrm>
            <a:off x="9209394" y="6486506"/>
            <a:ext cx="2509020" cy="276999"/>
          </a:xfrm>
          <a:prstGeom prst="rect">
            <a:avLst/>
          </a:prstGeom>
          <a:noFill/>
        </p:spPr>
        <p:txBody>
          <a:bodyPr wrap="none" rtlCol="0">
            <a:spAutoFit/>
          </a:bodyPr>
          <a:lstStyle/>
          <a:p>
            <a:r>
              <a:rPr kumimoji="1" lang="en-US" altLang="ja-JP" sz="1200" dirty="0" smtClean="0"/>
              <a:t>※</a:t>
            </a:r>
            <a:r>
              <a:rPr lang="ja-JP" altLang="en-US" sz="1200" dirty="0" smtClean="0"/>
              <a:t>カッコ書き</a:t>
            </a:r>
            <a:r>
              <a:rPr kumimoji="1" lang="ja-JP" altLang="en-US" sz="1200" dirty="0" smtClean="0"/>
              <a:t>は、</a:t>
            </a:r>
            <a:r>
              <a:rPr lang="en-US" altLang="ja-JP" sz="1200" dirty="0" smtClean="0"/>
              <a:t>14</a:t>
            </a:r>
            <a:r>
              <a:rPr lang="ja-JP" altLang="en-US" sz="1200" dirty="0" smtClean="0"/>
              <a:t>日間の推定値</a:t>
            </a:r>
            <a:endParaRPr lang="en-US" altLang="ja-JP" sz="1200" dirty="0" smtClean="0"/>
          </a:p>
        </p:txBody>
      </p:sp>
      <p:sp>
        <p:nvSpPr>
          <p:cNvPr id="11" name="正方形/長方形 10"/>
          <p:cNvSpPr/>
          <p:nvPr/>
        </p:nvSpPr>
        <p:spPr>
          <a:xfrm>
            <a:off x="5487228" y="5155852"/>
            <a:ext cx="287644" cy="334800"/>
          </a:xfrm>
          <a:prstGeom prst="rect">
            <a:avLst/>
          </a:prstGeom>
          <a:noFill/>
          <a:ln>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正方形/長方形 13"/>
          <p:cNvSpPr/>
          <p:nvPr/>
        </p:nvSpPr>
        <p:spPr>
          <a:xfrm>
            <a:off x="10915254" y="5756797"/>
            <a:ext cx="314721" cy="118800"/>
          </a:xfrm>
          <a:prstGeom prst="rect">
            <a:avLst/>
          </a:prstGeom>
          <a:noFill/>
          <a:ln>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 name="テキスト ボックス 7"/>
          <p:cNvSpPr txBox="1"/>
          <p:nvPr/>
        </p:nvSpPr>
        <p:spPr>
          <a:xfrm>
            <a:off x="10690270" y="2630402"/>
            <a:ext cx="696024" cy="276999"/>
          </a:xfrm>
          <a:prstGeom prst="rect">
            <a:avLst/>
          </a:prstGeom>
          <a:noFill/>
        </p:spPr>
        <p:txBody>
          <a:bodyPr wrap="non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altLang="ja-JP" sz="1200" dirty="0" smtClean="0"/>
              <a:t>(9</a:t>
            </a:r>
            <a:r>
              <a:rPr lang="ja-JP" altLang="en-US" sz="1200" dirty="0" smtClean="0"/>
              <a:t>日間</a:t>
            </a:r>
            <a:r>
              <a:rPr lang="en-US" altLang="ja-JP" sz="1200" dirty="0" smtClean="0"/>
              <a:t>)</a:t>
            </a:r>
          </a:p>
        </p:txBody>
      </p:sp>
      <p:sp>
        <p:nvSpPr>
          <p:cNvPr id="10" name="正方形/長方形 9"/>
          <p:cNvSpPr/>
          <p:nvPr/>
        </p:nvSpPr>
        <p:spPr>
          <a:xfrm>
            <a:off x="6717650" y="738128"/>
            <a:ext cx="5652509" cy="338554"/>
          </a:xfrm>
          <a:prstGeom prst="rect">
            <a:avLst/>
          </a:prstGeom>
        </p:spPr>
        <p:txBody>
          <a:bodyPr wrap="none">
            <a:spAutoFit/>
          </a:bodyPr>
          <a:lstStyle/>
          <a:p>
            <a:r>
              <a:rPr lang="ja-JP" altLang="en-US" sz="1600" dirty="0"/>
              <a:t>（ </a:t>
            </a:r>
            <a:r>
              <a:rPr lang="en-US" altLang="ja-JP" sz="1600" dirty="0"/>
              <a:t>6</a:t>
            </a:r>
            <a:r>
              <a:rPr lang="ja-JP" altLang="en-US" sz="1600" dirty="0"/>
              <a:t>月</a:t>
            </a:r>
            <a:r>
              <a:rPr lang="en-US" altLang="ja-JP" sz="1600" dirty="0"/>
              <a:t>14</a:t>
            </a:r>
            <a:r>
              <a:rPr lang="ja-JP" altLang="en-US" sz="1600" dirty="0"/>
              <a:t>日</a:t>
            </a:r>
            <a:r>
              <a:rPr lang="ja-JP" altLang="en-US" sz="1600" dirty="0" smtClean="0"/>
              <a:t>以降</a:t>
            </a:r>
            <a:r>
              <a:rPr lang="en-US" altLang="ja-JP" sz="1600" dirty="0" smtClean="0"/>
              <a:t>11</a:t>
            </a:r>
            <a:r>
              <a:rPr lang="ja-JP" altLang="en-US" sz="1600" dirty="0" smtClean="0"/>
              <a:t>月</a:t>
            </a:r>
            <a:r>
              <a:rPr lang="en-US" altLang="ja-JP" sz="1600" dirty="0"/>
              <a:t>23</a:t>
            </a:r>
            <a:r>
              <a:rPr lang="ja-JP" altLang="en-US" sz="1600" dirty="0" smtClean="0"/>
              <a:t>日</a:t>
            </a:r>
            <a:r>
              <a:rPr lang="ja-JP" altLang="en-US" sz="1600" dirty="0"/>
              <a:t>までに判明</a:t>
            </a:r>
            <a:r>
              <a:rPr lang="ja-JP" altLang="en-US" sz="1600" dirty="0" smtClean="0"/>
              <a:t>した</a:t>
            </a:r>
            <a:r>
              <a:rPr lang="en-US" altLang="ja-JP" sz="1600" dirty="0"/>
              <a:t>1,734</a:t>
            </a:r>
            <a:r>
              <a:rPr lang="ja-JP" altLang="en-US" sz="1600" dirty="0" smtClean="0"/>
              <a:t>事例の</a:t>
            </a:r>
            <a:r>
              <a:rPr lang="ja-JP" altLang="en-US" sz="1600" dirty="0"/>
              <a:t>状況）</a:t>
            </a:r>
          </a:p>
        </p:txBody>
      </p:sp>
      <p:pic>
        <p:nvPicPr>
          <p:cNvPr id="3" name="図 2"/>
          <p:cNvPicPr>
            <a:picLocks noChangeAspect="1"/>
          </p:cNvPicPr>
          <p:nvPr/>
        </p:nvPicPr>
        <p:blipFill>
          <a:blip r:embed="rId2"/>
          <a:stretch>
            <a:fillRect/>
          </a:stretch>
        </p:blipFill>
        <p:spPr>
          <a:xfrm>
            <a:off x="324688" y="1072789"/>
            <a:ext cx="11406605" cy="5413717"/>
          </a:xfrm>
          <a:prstGeom prst="rect">
            <a:avLst/>
          </a:prstGeom>
        </p:spPr>
      </p:pic>
    </p:spTree>
    <p:extLst>
      <p:ext uri="{BB962C8B-B14F-4D97-AF65-F5344CB8AC3E}">
        <p14:creationId xmlns:p14="http://schemas.microsoft.com/office/powerpoint/2010/main" val="183994987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正方形/長方形 10"/>
          <p:cNvSpPr/>
          <p:nvPr/>
        </p:nvSpPr>
        <p:spPr>
          <a:xfrm>
            <a:off x="0" y="-1845"/>
            <a:ext cx="12192000" cy="567233"/>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800" b="1" dirty="0" smtClean="0">
                <a:latin typeface="UD デジタル 教科書体 NK-B" panose="02020700000000000000" pitchFamily="18" charset="-128"/>
                <a:ea typeface="UD デジタル 教科書体 NK-B" panose="02020700000000000000" pitchFamily="18" charset="-128"/>
              </a:rPr>
              <a:t>陽性者の居住地</a:t>
            </a:r>
            <a:endParaRPr kumimoji="1" lang="ja-JP" altLang="en-US" sz="2800" b="1" dirty="0">
              <a:latin typeface="UD デジタル 教科書体 NK-B" panose="02020700000000000000" pitchFamily="18" charset="-128"/>
              <a:ea typeface="UD デジタル 教科書体 NK-B" panose="02020700000000000000" pitchFamily="18" charset="-128"/>
            </a:endParaRPr>
          </a:p>
        </p:txBody>
      </p:sp>
      <p:sp>
        <p:nvSpPr>
          <p:cNvPr id="3" name="スライド番号プレースホルダー 2"/>
          <p:cNvSpPr>
            <a:spLocks noGrp="1"/>
          </p:cNvSpPr>
          <p:nvPr>
            <p:ph type="sldNum" sz="quarter" idx="12"/>
          </p:nvPr>
        </p:nvSpPr>
        <p:spPr>
          <a:xfrm>
            <a:off x="9257714" y="6356350"/>
            <a:ext cx="2743200" cy="365125"/>
          </a:xfrm>
        </p:spPr>
        <p:txBody>
          <a:bodyPr/>
          <a:lstStyle/>
          <a:p>
            <a:fld id="{0B62D5CB-8769-475A-9BC8-A2F17E2F558B}" type="slidenum">
              <a:rPr kumimoji="1" lang="ja-JP" altLang="en-US" smtClean="0"/>
              <a:t>17</a:t>
            </a:fld>
            <a:endParaRPr kumimoji="1" lang="ja-JP" altLang="en-US"/>
          </a:p>
        </p:txBody>
      </p:sp>
      <p:sp>
        <p:nvSpPr>
          <p:cNvPr id="9" name="正方形/長方形 8"/>
          <p:cNvSpPr/>
          <p:nvPr/>
        </p:nvSpPr>
        <p:spPr>
          <a:xfrm>
            <a:off x="6425678" y="621596"/>
            <a:ext cx="5766322" cy="338554"/>
          </a:xfrm>
          <a:prstGeom prst="rect">
            <a:avLst/>
          </a:prstGeom>
        </p:spPr>
        <p:txBody>
          <a:bodyPr wrap="none">
            <a:spAutoFit/>
          </a:bodyPr>
          <a:lstStyle/>
          <a:p>
            <a:r>
              <a:rPr lang="ja-JP" altLang="en-US" sz="1600" dirty="0"/>
              <a:t>（ </a:t>
            </a:r>
            <a:r>
              <a:rPr lang="en-US" altLang="ja-JP" sz="1600" dirty="0"/>
              <a:t>6</a:t>
            </a:r>
            <a:r>
              <a:rPr lang="ja-JP" altLang="en-US" sz="1600" dirty="0"/>
              <a:t>月</a:t>
            </a:r>
            <a:r>
              <a:rPr lang="en-US" altLang="ja-JP" sz="1600" dirty="0"/>
              <a:t>14</a:t>
            </a:r>
            <a:r>
              <a:rPr lang="ja-JP" altLang="en-US" sz="1600" dirty="0"/>
              <a:t>日</a:t>
            </a:r>
            <a:r>
              <a:rPr lang="ja-JP" altLang="en-US" sz="1600" dirty="0" smtClean="0"/>
              <a:t>以降</a:t>
            </a:r>
            <a:r>
              <a:rPr lang="en-US" altLang="ja-JP" sz="1600" dirty="0" smtClean="0"/>
              <a:t>11</a:t>
            </a:r>
            <a:r>
              <a:rPr lang="ja-JP" altLang="en-US" sz="1600" dirty="0" smtClean="0"/>
              <a:t>月</a:t>
            </a:r>
            <a:r>
              <a:rPr lang="en-US" altLang="ja-JP" sz="1600" dirty="0" smtClean="0"/>
              <a:t>23</a:t>
            </a:r>
            <a:r>
              <a:rPr lang="ja-JP" altLang="en-US" sz="1600" dirty="0" smtClean="0"/>
              <a:t>日</a:t>
            </a:r>
            <a:r>
              <a:rPr lang="ja-JP" altLang="en-US" sz="1600" dirty="0"/>
              <a:t>までに判明</a:t>
            </a:r>
            <a:r>
              <a:rPr lang="ja-JP" altLang="en-US" sz="1600" dirty="0" smtClean="0"/>
              <a:t>した</a:t>
            </a:r>
            <a:r>
              <a:rPr lang="en-US" altLang="ja-JP" sz="1600" dirty="0" smtClean="0"/>
              <a:t>16,144</a:t>
            </a:r>
            <a:r>
              <a:rPr lang="ja-JP" altLang="en-US" sz="1600" dirty="0" smtClean="0"/>
              <a:t>事例</a:t>
            </a:r>
            <a:r>
              <a:rPr lang="ja-JP" altLang="en-US" sz="1600" dirty="0"/>
              <a:t>の状況）</a:t>
            </a:r>
          </a:p>
        </p:txBody>
      </p:sp>
      <p:sp>
        <p:nvSpPr>
          <p:cNvPr id="12" name="テキスト ボックス 2"/>
          <p:cNvSpPr txBox="1"/>
          <p:nvPr/>
        </p:nvSpPr>
        <p:spPr>
          <a:xfrm rot="18906777">
            <a:off x="11127476" y="5964805"/>
            <a:ext cx="914400" cy="261610"/>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kumimoji="1" lang="ja-JP" altLang="en-US" sz="1050" dirty="0" smtClean="0">
                <a:solidFill>
                  <a:schemeClr val="tx1">
                    <a:lumMod val="65000"/>
                    <a:lumOff val="35000"/>
                  </a:schemeClr>
                </a:solidFill>
              </a:rPr>
              <a:t>（</a:t>
            </a:r>
            <a:r>
              <a:rPr lang="en-US" altLang="ja-JP" sz="1050" dirty="0">
                <a:solidFill>
                  <a:schemeClr val="tx1">
                    <a:lumMod val="65000"/>
                    <a:lumOff val="35000"/>
                  </a:schemeClr>
                </a:solidFill>
              </a:rPr>
              <a:t>9</a:t>
            </a:r>
            <a:r>
              <a:rPr kumimoji="1" lang="ja-JP" altLang="en-US" sz="1050" dirty="0" smtClean="0">
                <a:solidFill>
                  <a:schemeClr val="tx1">
                    <a:lumMod val="65000"/>
                    <a:lumOff val="35000"/>
                  </a:schemeClr>
                </a:solidFill>
              </a:rPr>
              <a:t>日間）</a:t>
            </a:r>
            <a:endParaRPr kumimoji="1" lang="ja-JP" altLang="en-US" sz="1050" dirty="0">
              <a:solidFill>
                <a:schemeClr val="tx1">
                  <a:lumMod val="65000"/>
                  <a:lumOff val="35000"/>
                </a:schemeClr>
              </a:solidFill>
            </a:endParaRPr>
          </a:p>
        </p:txBody>
      </p:sp>
      <p:sp>
        <p:nvSpPr>
          <p:cNvPr id="16" name="テキスト ボックス 15"/>
          <p:cNvSpPr txBox="1"/>
          <p:nvPr/>
        </p:nvSpPr>
        <p:spPr>
          <a:xfrm>
            <a:off x="6018186" y="4568928"/>
            <a:ext cx="814984" cy="253916"/>
          </a:xfrm>
          <a:prstGeom prst="rect">
            <a:avLst/>
          </a:prstGeom>
          <a:noFill/>
          <a:ln>
            <a:noFill/>
          </a:ln>
        </p:spPr>
        <p:txBody>
          <a:bodyPr wrap="square" rtlCol="0">
            <a:spAutoFit/>
          </a:bodyPr>
          <a:lstStyle/>
          <a:p>
            <a:r>
              <a:rPr kumimoji="1" lang="ja-JP" altLang="en-US" sz="1050" dirty="0" smtClean="0"/>
              <a:t>大阪市</a:t>
            </a:r>
            <a:endParaRPr kumimoji="1" lang="en-US" altLang="ja-JP" sz="1050" dirty="0" smtClean="0"/>
          </a:p>
        </p:txBody>
      </p:sp>
      <p:sp>
        <p:nvSpPr>
          <p:cNvPr id="17" name="テキスト ボックス 16"/>
          <p:cNvSpPr txBox="1"/>
          <p:nvPr/>
        </p:nvSpPr>
        <p:spPr>
          <a:xfrm>
            <a:off x="6018186" y="2632057"/>
            <a:ext cx="814984" cy="253916"/>
          </a:xfrm>
          <a:prstGeom prst="rect">
            <a:avLst/>
          </a:prstGeom>
          <a:noFill/>
          <a:ln>
            <a:noFill/>
          </a:ln>
        </p:spPr>
        <p:txBody>
          <a:bodyPr wrap="square" rtlCol="0">
            <a:spAutoFit/>
          </a:bodyPr>
          <a:lstStyle/>
          <a:p>
            <a:r>
              <a:rPr kumimoji="1" lang="ja-JP" altLang="en-US" sz="1050" dirty="0" smtClean="0"/>
              <a:t>大阪市外</a:t>
            </a:r>
            <a:endParaRPr kumimoji="1" lang="en-US" altLang="ja-JP" sz="1050" dirty="0" smtClean="0"/>
          </a:p>
        </p:txBody>
      </p:sp>
      <p:sp>
        <p:nvSpPr>
          <p:cNvPr id="18" name="テキスト ボックス 2"/>
          <p:cNvSpPr txBox="1"/>
          <p:nvPr/>
        </p:nvSpPr>
        <p:spPr>
          <a:xfrm rot="18906777">
            <a:off x="4931588" y="5964804"/>
            <a:ext cx="914400" cy="261610"/>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kumimoji="1" lang="ja-JP" altLang="en-US" sz="1050" dirty="0" smtClean="0">
                <a:solidFill>
                  <a:schemeClr val="tx1">
                    <a:lumMod val="65000"/>
                    <a:lumOff val="35000"/>
                  </a:schemeClr>
                </a:solidFill>
              </a:rPr>
              <a:t>（</a:t>
            </a:r>
            <a:r>
              <a:rPr lang="en-US" altLang="ja-JP" sz="1050" dirty="0">
                <a:solidFill>
                  <a:schemeClr val="tx1">
                    <a:lumMod val="65000"/>
                    <a:lumOff val="35000"/>
                  </a:schemeClr>
                </a:solidFill>
              </a:rPr>
              <a:t>9</a:t>
            </a:r>
            <a:r>
              <a:rPr kumimoji="1" lang="ja-JP" altLang="en-US" sz="1050" dirty="0" smtClean="0">
                <a:solidFill>
                  <a:schemeClr val="tx1">
                    <a:lumMod val="65000"/>
                    <a:lumOff val="35000"/>
                  </a:schemeClr>
                </a:solidFill>
              </a:rPr>
              <a:t>日間）</a:t>
            </a:r>
            <a:endParaRPr kumimoji="1" lang="ja-JP" altLang="en-US" sz="1050" dirty="0">
              <a:solidFill>
                <a:schemeClr val="tx1">
                  <a:lumMod val="65000"/>
                  <a:lumOff val="35000"/>
                </a:schemeClr>
              </a:solidFill>
            </a:endParaRPr>
          </a:p>
        </p:txBody>
      </p:sp>
      <p:pic>
        <p:nvPicPr>
          <p:cNvPr id="2" name="図 1"/>
          <p:cNvPicPr>
            <a:picLocks noChangeAspect="1"/>
          </p:cNvPicPr>
          <p:nvPr/>
        </p:nvPicPr>
        <p:blipFill>
          <a:blip r:embed="rId3"/>
          <a:stretch>
            <a:fillRect/>
          </a:stretch>
        </p:blipFill>
        <p:spPr>
          <a:xfrm>
            <a:off x="109506" y="1083833"/>
            <a:ext cx="5791702" cy="5700254"/>
          </a:xfrm>
          <a:prstGeom prst="rect">
            <a:avLst/>
          </a:prstGeom>
        </p:spPr>
      </p:pic>
      <p:pic>
        <p:nvPicPr>
          <p:cNvPr id="4" name="図 3"/>
          <p:cNvPicPr>
            <a:picLocks noChangeAspect="1"/>
          </p:cNvPicPr>
          <p:nvPr/>
        </p:nvPicPr>
        <p:blipFill>
          <a:blip r:embed="rId4"/>
          <a:stretch>
            <a:fillRect/>
          </a:stretch>
        </p:blipFill>
        <p:spPr>
          <a:xfrm>
            <a:off x="6541015" y="1017526"/>
            <a:ext cx="5535648" cy="5840474"/>
          </a:xfrm>
          <a:prstGeom prst="rect">
            <a:avLst/>
          </a:prstGeom>
        </p:spPr>
      </p:pic>
    </p:spTree>
    <p:extLst>
      <p:ext uri="{BB962C8B-B14F-4D97-AF65-F5344CB8AC3E}">
        <p14:creationId xmlns:p14="http://schemas.microsoft.com/office/powerpoint/2010/main" val="38218576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正方形/長方形 6"/>
          <p:cNvSpPr/>
          <p:nvPr/>
        </p:nvSpPr>
        <p:spPr>
          <a:xfrm>
            <a:off x="0" y="2423"/>
            <a:ext cx="12192000" cy="576000"/>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ja-JP" altLang="en-US" sz="2800" b="1" dirty="0" smtClean="0">
                <a:latin typeface="UD デジタル 教科書体 NP-B" panose="02020700000000000000" pitchFamily="18" charset="-128"/>
                <a:ea typeface="UD デジタル 教科書体 NP-B" panose="02020700000000000000" pitchFamily="18" charset="-128"/>
              </a:rPr>
              <a:t>　　　大阪市・市外の陽性者比較</a:t>
            </a:r>
            <a:r>
              <a:rPr lang="ja-JP" altLang="en-US" sz="2000" b="1" dirty="0" smtClean="0">
                <a:latin typeface="UD デジタル 教科書体 NP-B" panose="02020700000000000000" pitchFamily="18" charset="-128"/>
                <a:ea typeface="UD デジタル 教科書体 NP-B" panose="02020700000000000000" pitchFamily="18" charset="-128"/>
              </a:rPr>
              <a:t>（人口</a:t>
            </a:r>
            <a:r>
              <a:rPr lang="en-US" altLang="ja-JP" sz="2000" b="1" dirty="0" smtClean="0">
                <a:latin typeface="UD デジタル 教科書体 NP-B" panose="02020700000000000000" pitchFamily="18" charset="-128"/>
                <a:ea typeface="UD デジタル 教科書体 NP-B" panose="02020700000000000000" pitchFamily="18" charset="-128"/>
              </a:rPr>
              <a:t>10</a:t>
            </a:r>
            <a:r>
              <a:rPr lang="ja-JP" altLang="en-US" sz="2000" b="1" dirty="0" smtClean="0">
                <a:latin typeface="UD デジタル 教科書体 NP-B" panose="02020700000000000000" pitchFamily="18" charset="-128"/>
                <a:ea typeface="UD デジタル 教科書体 NP-B" panose="02020700000000000000" pitchFamily="18" charset="-128"/>
              </a:rPr>
              <a:t>万人あたり）</a:t>
            </a:r>
            <a:endParaRPr lang="ja-JP" altLang="en-US" sz="2000" b="1" dirty="0">
              <a:latin typeface="UD デジタル 教科書体 NP-B" panose="02020700000000000000" pitchFamily="18" charset="-128"/>
              <a:ea typeface="UD デジタル 教科書体 NP-B" panose="02020700000000000000" pitchFamily="18" charset="-128"/>
            </a:endParaRPr>
          </a:p>
        </p:txBody>
      </p:sp>
      <p:sp>
        <p:nvSpPr>
          <p:cNvPr id="15" name="正方形/長方形 14"/>
          <p:cNvSpPr/>
          <p:nvPr/>
        </p:nvSpPr>
        <p:spPr>
          <a:xfrm>
            <a:off x="8160127" y="35500"/>
            <a:ext cx="4031873" cy="461665"/>
          </a:xfrm>
          <a:prstGeom prst="rect">
            <a:avLst/>
          </a:prstGeom>
        </p:spPr>
        <p:txBody>
          <a:bodyPr wrap="none">
            <a:spAutoFit/>
          </a:bodyPr>
          <a:lstStyle/>
          <a:p>
            <a:r>
              <a:rPr lang="en-US" altLang="ja-JP" sz="1200" dirty="0" smtClean="0">
                <a:solidFill>
                  <a:schemeClr val="bg1"/>
                </a:solidFill>
              </a:rPr>
              <a:t>※</a:t>
            </a:r>
            <a:r>
              <a:rPr lang="ja-JP" altLang="en-US" sz="1200" dirty="0" smtClean="0">
                <a:solidFill>
                  <a:schemeClr val="bg1"/>
                </a:solidFill>
              </a:rPr>
              <a:t>市内外は居住地による</a:t>
            </a:r>
            <a:endParaRPr lang="en-US" altLang="ja-JP" sz="1200" dirty="0" smtClean="0">
              <a:solidFill>
                <a:schemeClr val="bg1"/>
              </a:solidFill>
            </a:endParaRPr>
          </a:p>
          <a:p>
            <a:r>
              <a:rPr lang="en-US" altLang="ja-JP" sz="1200" dirty="0" smtClean="0">
                <a:solidFill>
                  <a:schemeClr val="bg1"/>
                </a:solidFill>
              </a:rPr>
              <a:t>※</a:t>
            </a:r>
            <a:r>
              <a:rPr lang="ja-JP" altLang="en-US" sz="1200" dirty="0" smtClean="0">
                <a:solidFill>
                  <a:schemeClr val="bg1"/>
                </a:solidFill>
              </a:rPr>
              <a:t>居住地が非公表、不明、調査中、他都道府県等を除く</a:t>
            </a:r>
            <a:endParaRPr lang="en-US" altLang="ja-JP" sz="1200" dirty="0" smtClean="0">
              <a:solidFill>
                <a:schemeClr val="bg1"/>
              </a:solidFill>
            </a:endParaRPr>
          </a:p>
        </p:txBody>
      </p:sp>
      <p:sp>
        <p:nvSpPr>
          <p:cNvPr id="5" name="スライド番号プレースホルダー 1"/>
          <p:cNvSpPr>
            <a:spLocks noGrp="1"/>
          </p:cNvSpPr>
          <p:nvPr>
            <p:ph type="sldNum" sz="quarter" idx="12"/>
          </p:nvPr>
        </p:nvSpPr>
        <p:spPr>
          <a:xfrm>
            <a:off x="9353915" y="6340389"/>
            <a:ext cx="2743200" cy="365125"/>
          </a:xfrm>
        </p:spPr>
        <p:txBody>
          <a:bodyPr/>
          <a:lstStyle/>
          <a:p>
            <a:fld id="{0B62D5CB-8769-475A-9BC8-A2F17E2F558B}" type="slidenum">
              <a:rPr kumimoji="1" lang="ja-JP" altLang="en-US" smtClean="0"/>
              <a:t>18</a:t>
            </a:fld>
            <a:endParaRPr kumimoji="1" lang="ja-JP" altLang="en-US" dirty="0"/>
          </a:p>
        </p:txBody>
      </p:sp>
      <p:sp>
        <p:nvSpPr>
          <p:cNvPr id="2" name="テキスト ボックス 1"/>
          <p:cNvSpPr txBox="1"/>
          <p:nvPr/>
        </p:nvSpPr>
        <p:spPr>
          <a:xfrm>
            <a:off x="1498243" y="6235371"/>
            <a:ext cx="11917250" cy="369332"/>
          </a:xfrm>
          <a:prstGeom prst="rect">
            <a:avLst/>
          </a:prstGeom>
          <a:noFill/>
          <a:ln>
            <a:noFill/>
          </a:ln>
        </p:spPr>
        <p:txBody>
          <a:bodyPr wrap="square" rtlCol="0">
            <a:spAutoFit/>
          </a:bodyPr>
          <a:lstStyle/>
          <a:p>
            <a:r>
              <a:rPr lang="ja-JP" altLang="en-US" b="1" dirty="0" smtClean="0"/>
              <a:t>週あたり</a:t>
            </a:r>
            <a:r>
              <a:rPr lang="ja-JP" altLang="en-US" b="1" dirty="0"/>
              <a:t>の</a:t>
            </a:r>
            <a:r>
              <a:rPr lang="ja-JP" altLang="en-US" b="1" dirty="0" smtClean="0"/>
              <a:t>市内の人口</a:t>
            </a:r>
            <a:r>
              <a:rPr lang="en-US" altLang="ja-JP" b="1" dirty="0"/>
              <a:t>10</a:t>
            </a:r>
            <a:r>
              <a:rPr lang="ja-JP" altLang="en-US" b="1" dirty="0"/>
              <a:t>万人あたりの新規陽性者数は</a:t>
            </a:r>
            <a:r>
              <a:rPr lang="ja-JP" altLang="en-US" b="1" dirty="0" smtClean="0"/>
              <a:t>、市外より２倍以上上回る。</a:t>
            </a:r>
            <a:endParaRPr kumimoji="1" lang="ja-JP" altLang="en-US" b="1" dirty="0"/>
          </a:p>
        </p:txBody>
      </p:sp>
      <p:pic>
        <p:nvPicPr>
          <p:cNvPr id="3" name="図 2"/>
          <p:cNvPicPr>
            <a:picLocks noChangeAspect="1"/>
          </p:cNvPicPr>
          <p:nvPr/>
        </p:nvPicPr>
        <p:blipFill>
          <a:blip r:embed="rId2"/>
          <a:stretch>
            <a:fillRect/>
          </a:stretch>
        </p:blipFill>
        <p:spPr>
          <a:xfrm>
            <a:off x="354976" y="666507"/>
            <a:ext cx="5547841" cy="5480779"/>
          </a:xfrm>
          <a:prstGeom prst="rect">
            <a:avLst/>
          </a:prstGeom>
        </p:spPr>
      </p:pic>
      <p:pic>
        <p:nvPicPr>
          <p:cNvPr id="4" name="図 3"/>
          <p:cNvPicPr>
            <a:picLocks noChangeAspect="1"/>
          </p:cNvPicPr>
          <p:nvPr/>
        </p:nvPicPr>
        <p:blipFill>
          <a:blip r:embed="rId3"/>
          <a:stretch>
            <a:fillRect/>
          </a:stretch>
        </p:blipFill>
        <p:spPr>
          <a:xfrm>
            <a:off x="6096000" y="687844"/>
            <a:ext cx="5749026" cy="5438103"/>
          </a:xfrm>
          <a:prstGeom prst="rect">
            <a:avLst/>
          </a:prstGeom>
        </p:spPr>
      </p:pic>
    </p:spTree>
    <p:extLst>
      <p:ext uri="{BB962C8B-B14F-4D97-AF65-F5344CB8AC3E}">
        <p14:creationId xmlns:p14="http://schemas.microsoft.com/office/powerpoint/2010/main" val="349209601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左右矢印 12"/>
          <p:cNvSpPr/>
          <p:nvPr/>
        </p:nvSpPr>
        <p:spPr>
          <a:xfrm>
            <a:off x="3886668" y="919788"/>
            <a:ext cx="1044000" cy="408307"/>
          </a:xfrm>
          <a:prstGeom prst="leftRightArrow">
            <a:avLst>
              <a:gd name="adj1" fmla="val 62643"/>
              <a:gd name="adj2" fmla="val 50000"/>
            </a:avLst>
          </a:prstGeom>
          <a:solidFill>
            <a:srgbClr val="FF6699"/>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ja-JP"/>
          </a:p>
        </p:txBody>
      </p:sp>
      <p:sp>
        <p:nvSpPr>
          <p:cNvPr id="2" name="スライド番号プレースホルダー 1"/>
          <p:cNvSpPr>
            <a:spLocks noGrp="1"/>
          </p:cNvSpPr>
          <p:nvPr>
            <p:ph type="sldNum" sz="quarter" idx="12"/>
          </p:nvPr>
        </p:nvSpPr>
        <p:spPr>
          <a:xfrm>
            <a:off x="9448800" y="6518297"/>
            <a:ext cx="2743200" cy="365125"/>
          </a:xfrm>
        </p:spPr>
        <p:txBody>
          <a:bodyPr/>
          <a:lstStyle/>
          <a:p>
            <a:fld id="{FE1BD58B-2CDE-485A-8E10-5E6FB430C5D3}" type="slidenum">
              <a:rPr kumimoji="1" lang="ja-JP" altLang="en-US" smtClean="0"/>
              <a:t>19</a:t>
            </a:fld>
            <a:endParaRPr kumimoji="1" lang="ja-JP" altLang="en-US" dirty="0"/>
          </a:p>
        </p:txBody>
      </p:sp>
      <p:sp>
        <p:nvSpPr>
          <p:cNvPr id="16" name="正方形/長方形 15"/>
          <p:cNvSpPr/>
          <p:nvPr/>
        </p:nvSpPr>
        <p:spPr>
          <a:xfrm>
            <a:off x="0" y="-11300"/>
            <a:ext cx="12192000" cy="525421"/>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2800" b="1" dirty="0" smtClean="0">
                <a:latin typeface="UD デジタル 教科書体 NP-B" panose="02020700000000000000" pitchFamily="18" charset="-128"/>
                <a:ea typeface="UD デジタル 教科書体 NP-B" panose="02020700000000000000" pitchFamily="18" charset="-128"/>
              </a:rPr>
              <a:t>陽性者の年齢区分と重症者数の推移</a:t>
            </a:r>
            <a:endParaRPr lang="ja-JP" altLang="en-US" sz="2800" b="1" dirty="0">
              <a:latin typeface="UD デジタル 教科書体 NP-B" panose="02020700000000000000" pitchFamily="18" charset="-128"/>
              <a:ea typeface="UD デジタル 教科書体 NP-B" panose="02020700000000000000" pitchFamily="18" charset="-128"/>
            </a:endParaRPr>
          </a:p>
        </p:txBody>
      </p:sp>
      <p:sp>
        <p:nvSpPr>
          <p:cNvPr id="5" name="テキスト ボックス 4"/>
          <p:cNvSpPr txBox="1"/>
          <p:nvPr/>
        </p:nvSpPr>
        <p:spPr>
          <a:xfrm>
            <a:off x="3692866" y="658178"/>
            <a:ext cx="425116" cy="261610"/>
          </a:xfrm>
          <a:prstGeom prst="rect">
            <a:avLst/>
          </a:prstGeom>
          <a:noFill/>
        </p:spPr>
        <p:txBody>
          <a:bodyPr wrap="none" rtlCol="0">
            <a:spAutoFit/>
          </a:bodyPr>
          <a:lstStyle/>
          <a:p>
            <a:r>
              <a:rPr kumimoji="1" lang="en-US" altLang="ja-JP" sz="1100" dirty="0" smtClean="0">
                <a:latin typeface="Meiryo UI" panose="020B0604030504040204" pitchFamily="50" charset="-128"/>
                <a:ea typeface="Meiryo UI" panose="020B0604030504040204" pitchFamily="50" charset="-128"/>
              </a:rPr>
              <a:t>8/1</a:t>
            </a:r>
            <a:endParaRPr kumimoji="1" lang="ja-JP" altLang="en-US" sz="1100" dirty="0">
              <a:latin typeface="Meiryo UI" panose="020B0604030504040204" pitchFamily="50" charset="-128"/>
              <a:ea typeface="Meiryo UI" panose="020B0604030504040204" pitchFamily="50" charset="-128"/>
            </a:endParaRPr>
          </a:p>
        </p:txBody>
      </p:sp>
      <p:sp>
        <p:nvSpPr>
          <p:cNvPr id="6" name="テキスト ボックス 5"/>
          <p:cNvSpPr txBox="1"/>
          <p:nvPr/>
        </p:nvSpPr>
        <p:spPr>
          <a:xfrm>
            <a:off x="4622230" y="664886"/>
            <a:ext cx="513282" cy="261610"/>
          </a:xfrm>
          <a:prstGeom prst="rect">
            <a:avLst/>
          </a:prstGeom>
          <a:noFill/>
        </p:spPr>
        <p:txBody>
          <a:bodyPr wrap="none" rtlCol="0">
            <a:spAutoFit/>
          </a:bodyPr>
          <a:lstStyle/>
          <a:p>
            <a:r>
              <a:rPr kumimoji="1" lang="en-US" altLang="ja-JP" sz="1100" dirty="0" smtClean="0">
                <a:latin typeface="Meiryo UI" panose="020B0604030504040204" pitchFamily="50" charset="-128"/>
                <a:ea typeface="Meiryo UI" panose="020B0604030504040204" pitchFamily="50" charset="-128"/>
              </a:rPr>
              <a:t>8/16</a:t>
            </a:r>
            <a:endParaRPr kumimoji="1" lang="ja-JP" altLang="en-US" sz="1100" dirty="0">
              <a:latin typeface="Meiryo UI" panose="020B0604030504040204" pitchFamily="50" charset="-128"/>
              <a:ea typeface="Meiryo UI" panose="020B0604030504040204" pitchFamily="50" charset="-128"/>
            </a:endParaRPr>
          </a:p>
        </p:txBody>
      </p:sp>
      <p:sp>
        <p:nvSpPr>
          <p:cNvPr id="10" name="角丸四角形吹き出し 9"/>
          <p:cNvSpPr/>
          <p:nvPr/>
        </p:nvSpPr>
        <p:spPr>
          <a:xfrm>
            <a:off x="5406768" y="1051738"/>
            <a:ext cx="3170490" cy="686027"/>
          </a:xfrm>
          <a:prstGeom prst="wedgeRoundRectCallout">
            <a:avLst>
              <a:gd name="adj1" fmla="val -61129"/>
              <a:gd name="adj2" fmla="val -39017"/>
              <a:gd name="adj3" fmla="val 16667"/>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r>
              <a:rPr kumimoji="1" lang="en-US" altLang="ja-JP" sz="1200" dirty="0" smtClean="0">
                <a:latin typeface="Meiryo UI" panose="020B0604030504040204" pitchFamily="50" charset="-128"/>
                <a:ea typeface="Meiryo UI" panose="020B0604030504040204" pitchFamily="50" charset="-128"/>
              </a:rPr>
              <a:t>8/1</a:t>
            </a:r>
            <a:r>
              <a:rPr kumimoji="1" lang="ja-JP" altLang="en-US" sz="1200" dirty="0" smtClean="0">
                <a:latin typeface="Meiryo UI" panose="020B0604030504040204" pitchFamily="50" charset="-128"/>
                <a:ea typeface="Meiryo UI" panose="020B0604030504040204" pitchFamily="50" charset="-128"/>
              </a:rPr>
              <a:t>イエローステージ</a:t>
            </a:r>
            <a:r>
              <a:rPr kumimoji="1" lang="en-US" altLang="ja-JP" sz="1200" dirty="0" smtClean="0">
                <a:latin typeface="Meiryo UI" panose="020B0604030504040204" pitchFamily="50" charset="-128"/>
                <a:ea typeface="Meiryo UI" panose="020B0604030504040204" pitchFamily="50" charset="-128"/>
              </a:rPr>
              <a:t>2</a:t>
            </a:r>
            <a:r>
              <a:rPr kumimoji="1" lang="ja-JP" altLang="en-US" sz="1200" dirty="0" smtClean="0">
                <a:latin typeface="Meiryo UI" panose="020B0604030504040204" pitchFamily="50" charset="-128"/>
                <a:ea typeface="Meiryo UI" panose="020B0604030504040204" pitchFamily="50" charset="-128"/>
              </a:rPr>
              <a:t>移行後から約</a:t>
            </a:r>
            <a:r>
              <a:rPr kumimoji="1" lang="en-US" altLang="ja-JP" sz="1200" dirty="0" smtClean="0">
                <a:latin typeface="Meiryo UI" panose="020B0604030504040204" pitchFamily="50" charset="-128"/>
                <a:ea typeface="Meiryo UI" panose="020B0604030504040204" pitchFamily="50" charset="-128"/>
              </a:rPr>
              <a:t>2</a:t>
            </a:r>
            <a:r>
              <a:rPr kumimoji="1" lang="ja-JP" altLang="en-US" sz="1200" dirty="0" smtClean="0">
                <a:latin typeface="Meiryo UI" panose="020B0604030504040204" pitchFamily="50" charset="-128"/>
                <a:ea typeface="Meiryo UI" panose="020B0604030504040204" pitchFamily="50" charset="-128"/>
              </a:rPr>
              <a:t>週間後に重症患者数は最大値となった。</a:t>
            </a:r>
            <a:endParaRPr kumimoji="1" lang="en-US" altLang="ja-JP" sz="1200" dirty="0" smtClean="0">
              <a:latin typeface="Meiryo UI" panose="020B0604030504040204" pitchFamily="50" charset="-128"/>
              <a:ea typeface="Meiryo UI" panose="020B0604030504040204" pitchFamily="50" charset="-128"/>
            </a:endParaRPr>
          </a:p>
          <a:p>
            <a:r>
              <a:rPr kumimoji="1" lang="en-US" altLang="ja-JP" sz="1200" dirty="0" smtClean="0">
                <a:latin typeface="Meiryo UI" panose="020B0604030504040204" pitchFamily="50" charset="-128"/>
                <a:ea typeface="Meiryo UI" panose="020B0604030504040204" pitchFamily="50" charset="-128"/>
              </a:rPr>
              <a:t>2</a:t>
            </a:r>
            <a:r>
              <a:rPr kumimoji="1" lang="ja-JP" altLang="en-US" sz="1200" dirty="0" smtClean="0">
                <a:latin typeface="Meiryo UI" panose="020B0604030504040204" pitchFamily="50" charset="-128"/>
                <a:ea typeface="Meiryo UI" panose="020B0604030504040204" pitchFamily="50" charset="-128"/>
              </a:rPr>
              <a:t>週間</a:t>
            </a:r>
            <a:r>
              <a:rPr lang="ja-JP" altLang="en-US" sz="1200" dirty="0">
                <a:latin typeface="Meiryo UI" panose="020B0604030504040204" pitchFamily="50" charset="-128"/>
                <a:ea typeface="Meiryo UI" panose="020B0604030504040204" pitchFamily="50" charset="-128"/>
              </a:rPr>
              <a:t>で</a:t>
            </a:r>
            <a:r>
              <a:rPr kumimoji="1" lang="ja-JP" altLang="en-US" sz="1200" dirty="0" smtClean="0">
                <a:latin typeface="Meiryo UI" panose="020B0604030504040204" pitchFamily="50" charset="-128"/>
                <a:ea typeface="Meiryo UI" panose="020B0604030504040204" pitchFamily="50" charset="-128"/>
              </a:rPr>
              <a:t>重症患者は約</a:t>
            </a:r>
            <a:r>
              <a:rPr kumimoji="1" lang="en-US" altLang="ja-JP" sz="1200" dirty="0" smtClean="0">
                <a:latin typeface="Meiryo UI" panose="020B0604030504040204" pitchFamily="50" charset="-128"/>
                <a:ea typeface="Meiryo UI" panose="020B0604030504040204" pitchFamily="50" charset="-128"/>
              </a:rPr>
              <a:t>50</a:t>
            </a:r>
            <a:r>
              <a:rPr kumimoji="1" lang="ja-JP" altLang="en-US" sz="1200" dirty="0" smtClean="0">
                <a:latin typeface="Meiryo UI" panose="020B0604030504040204" pitchFamily="50" charset="-128"/>
                <a:ea typeface="Meiryo UI" panose="020B0604030504040204" pitchFamily="50" charset="-128"/>
              </a:rPr>
              <a:t>名増加した。</a:t>
            </a:r>
            <a:endParaRPr kumimoji="1" lang="en-US" altLang="ja-JP" sz="1200" dirty="0" smtClean="0">
              <a:latin typeface="Meiryo UI" panose="020B0604030504040204" pitchFamily="50" charset="-128"/>
              <a:ea typeface="Meiryo UI" panose="020B0604030504040204" pitchFamily="50" charset="-128"/>
            </a:endParaRPr>
          </a:p>
        </p:txBody>
      </p:sp>
      <p:cxnSp>
        <p:nvCxnSpPr>
          <p:cNvPr id="12" name="直線コネクタ 11"/>
          <p:cNvCxnSpPr/>
          <p:nvPr/>
        </p:nvCxnSpPr>
        <p:spPr>
          <a:xfrm>
            <a:off x="4878871" y="962965"/>
            <a:ext cx="5679" cy="1466682"/>
          </a:xfrm>
          <a:prstGeom prst="line">
            <a:avLst/>
          </a:prstGeom>
          <a:ln>
            <a:solidFill>
              <a:srgbClr val="FF0000"/>
            </a:solidFill>
            <a:prstDash val="dash"/>
          </a:ln>
        </p:spPr>
        <p:style>
          <a:lnRef idx="1">
            <a:schemeClr val="accent1"/>
          </a:lnRef>
          <a:fillRef idx="0">
            <a:schemeClr val="accent1"/>
          </a:fillRef>
          <a:effectRef idx="0">
            <a:schemeClr val="accent1"/>
          </a:effectRef>
          <a:fontRef idx="minor">
            <a:schemeClr val="tx1"/>
          </a:fontRef>
        </p:style>
      </p:cxnSp>
      <p:sp>
        <p:nvSpPr>
          <p:cNvPr id="14" name="テキスト ボックス 13"/>
          <p:cNvSpPr txBox="1"/>
          <p:nvPr/>
        </p:nvSpPr>
        <p:spPr>
          <a:xfrm>
            <a:off x="4092987" y="993136"/>
            <a:ext cx="643125" cy="261610"/>
          </a:xfrm>
          <a:prstGeom prst="rect">
            <a:avLst/>
          </a:prstGeom>
          <a:noFill/>
        </p:spPr>
        <p:txBody>
          <a:bodyPr wrap="none" rtlCol="0">
            <a:spAutoFit/>
          </a:bodyPr>
          <a:lstStyle/>
          <a:p>
            <a:r>
              <a:rPr lang="en-US" altLang="ja-JP" sz="1100" dirty="0" smtClean="0">
                <a:latin typeface="Meiryo UI" panose="020B0604030504040204" pitchFamily="50" charset="-128"/>
                <a:ea typeface="Meiryo UI" panose="020B0604030504040204" pitchFamily="50" charset="-128"/>
              </a:rPr>
              <a:t>15</a:t>
            </a:r>
            <a:r>
              <a:rPr lang="ja-JP" altLang="en-US" sz="1100" dirty="0" smtClean="0">
                <a:latin typeface="Meiryo UI" panose="020B0604030504040204" pitchFamily="50" charset="-128"/>
                <a:ea typeface="Meiryo UI" panose="020B0604030504040204" pitchFamily="50" charset="-128"/>
              </a:rPr>
              <a:t>日</a:t>
            </a:r>
            <a:r>
              <a:rPr lang="ja-JP" altLang="en-US" sz="1100" dirty="0">
                <a:latin typeface="Meiryo UI" panose="020B0604030504040204" pitchFamily="50" charset="-128"/>
                <a:ea typeface="Meiryo UI" panose="020B0604030504040204" pitchFamily="50" charset="-128"/>
              </a:rPr>
              <a:t>間</a:t>
            </a:r>
            <a:endParaRPr kumimoji="1" lang="ja-JP" altLang="en-US" sz="1100" dirty="0">
              <a:latin typeface="Meiryo UI" panose="020B0604030504040204" pitchFamily="50" charset="-128"/>
              <a:ea typeface="Meiryo UI" panose="020B0604030504040204" pitchFamily="50" charset="-128"/>
            </a:endParaRPr>
          </a:p>
        </p:txBody>
      </p:sp>
      <p:cxnSp>
        <p:nvCxnSpPr>
          <p:cNvPr id="15" name="直線コネクタ 14"/>
          <p:cNvCxnSpPr/>
          <p:nvPr/>
        </p:nvCxnSpPr>
        <p:spPr>
          <a:xfrm flipH="1">
            <a:off x="3901868" y="954473"/>
            <a:ext cx="3556" cy="3277958"/>
          </a:xfrm>
          <a:prstGeom prst="line">
            <a:avLst/>
          </a:prstGeom>
          <a:ln>
            <a:solidFill>
              <a:srgbClr val="FF0000"/>
            </a:solidFill>
            <a:prstDash val="dash"/>
          </a:ln>
        </p:spPr>
        <p:style>
          <a:lnRef idx="1">
            <a:schemeClr val="accent1"/>
          </a:lnRef>
          <a:fillRef idx="0">
            <a:schemeClr val="accent1"/>
          </a:fillRef>
          <a:effectRef idx="0">
            <a:schemeClr val="accent1"/>
          </a:effectRef>
          <a:fontRef idx="minor">
            <a:schemeClr val="tx1"/>
          </a:fontRef>
        </p:style>
      </p:cxnSp>
      <p:sp>
        <p:nvSpPr>
          <p:cNvPr id="20" name="テキスト ボックス 19"/>
          <p:cNvSpPr txBox="1"/>
          <p:nvPr/>
        </p:nvSpPr>
        <p:spPr>
          <a:xfrm>
            <a:off x="-32447" y="696538"/>
            <a:ext cx="346249" cy="748971"/>
          </a:xfrm>
          <a:prstGeom prst="rect">
            <a:avLst/>
          </a:prstGeom>
          <a:noFill/>
        </p:spPr>
        <p:txBody>
          <a:bodyPr vert="eaVert" wrap="square" rtlCol="0">
            <a:spAutoFit/>
          </a:bodyPr>
          <a:lstStyle/>
          <a:p>
            <a:r>
              <a:rPr kumimoji="1" lang="ja-JP" altLang="en-US" sz="1050" dirty="0" smtClean="0">
                <a:latin typeface="Meiryo UI" panose="020B0604030504040204" pitchFamily="50" charset="-128"/>
                <a:ea typeface="Meiryo UI" panose="020B0604030504040204" pitchFamily="50" charset="-128"/>
              </a:rPr>
              <a:t>陽性者数</a:t>
            </a:r>
            <a:endParaRPr kumimoji="1" lang="ja-JP" altLang="en-US" sz="1050" dirty="0">
              <a:latin typeface="Meiryo UI" panose="020B0604030504040204" pitchFamily="50" charset="-128"/>
              <a:ea typeface="Meiryo UI" panose="020B0604030504040204" pitchFamily="50" charset="-128"/>
            </a:endParaRPr>
          </a:p>
        </p:txBody>
      </p:sp>
      <p:sp>
        <p:nvSpPr>
          <p:cNvPr id="21" name="テキスト ボックス 20"/>
          <p:cNvSpPr txBox="1"/>
          <p:nvPr/>
        </p:nvSpPr>
        <p:spPr>
          <a:xfrm>
            <a:off x="11881036" y="677253"/>
            <a:ext cx="346249" cy="748971"/>
          </a:xfrm>
          <a:prstGeom prst="rect">
            <a:avLst/>
          </a:prstGeom>
          <a:noFill/>
        </p:spPr>
        <p:txBody>
          <a:bodyPr vert="eaVert" wrap="square" rtlCol="0">
            <a:spAutoFit/>
          </a:bodyPr>
          <a:lstStyle/>
          <a:p>
            <a:r>
              <a:rPr kumimoji="1" lang="ja-JP" altLang="en-US" sz="1050" dirty="0" smtClean="0">
                <a:latin typeface="Meiryo UI" panose="020B0604030504040204" pitchFamily="50" charset="-128"/>
                <a:ea typeface="Meiryo UI" panose="020B0604030504040204" pitchFamily="50" charset="-128"/>
              </a:rPr>
              <a:t>重症者数</a:t>
            </a:r>
            <a:endParaRPr kumimoji="1" lang="ja-JP" altLang="en-US" sz="1050" dirty="0">
              <a:latin typeface="Meiryo UI" panose="020B0604030504040204" pitchFamily="50" charset="-128"/>
              <a:ea typeface="Meiryo UI" panose="020B0604030504040204" pitchFamily="50" charset="-128"/>
            </a:endParaRPr>
          </a:p>
        </p:txBody>
      </p:sp>
      <p:sp>
        <p:nvSpPr>
          <p:cNvPr id="17" name="左右矢印 16"/>
          <p:cNvSpPr/>
          <p:nvPr/>
        </p:nvSpPr>
        <p:spPr>
          <a:xfrm>
            <a:off x="4671566" y="3424614"/>
            <a:ext cx="1401073" cy="463598"/>
          </a:xfrm>
          <a:prstGeom prst="leftRightArrow">
            <a:avLst>
              <a:gd name="adj1" fmla="val 62643"/>
              <a:gd name="adj2" fmla="val 34826"/>
            </a:avLst>
          </a:prstGeom>
          <a:solidFill>
            <a:srgbClr val="FF6699"/>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ja-JP"/>
          </a:p>
        </p:txBody>
      </p:sp>
      <p:sp>
        <p:nvSpPr>
          <p:cNvPr id="18" name="テキスト ボックス 13"/>
          <p:cNvSpPr txBox="1"/>
          <p:nvPr/>
        </p:nvSpPr>
        <p:spPr>
          <a:xfrm>
            <a:off x="4982616" y="3532245"/>
            <a:ext cx="778971" cy="261611"/>
          </a:xfrm>
          <a:prstGeom prst="rect">
            <a:avLst/>
          </a:prstGeom>
          <a:noFill/>
        </p:spPr>
        <p:txBody>
          <a:bodyPr wrap="non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ja-JP" altLang="en-US" sz="1100" dirty="0" smtClean="0">
                <a:latin typeface="Meiryo UI" panose="020B0604030504040204" pitchFamily="50" charset="-128"/>
                <a:ea typeface="Meiryo UI" panose="020B0604030504040204" pitchFamily="50" charset="-128"/>
              </a:rPr>
              <a:t>約</a:t>
            </a:r>
            <a:r>
              <a:rPr lang="en-US" altLang="ja-JP" sz="1100" dirty="0" smtClean="0">
                <a:latin typeface="Meiryo UI" panose="020B0604030504040204" pitchFamily="50" charset="-128"/>
                <a:ea typeface="Meiryo UI" panose="020B0604030504040204" pitchFamily="50" charset="-128"/>
              </a:rPr>
              <a:t>20</a:t>
            </a:r>
            <a:r>
              <a:rPr lang="ja-JP" altLang="en-US" sz="1100" dirty="0" smtClean="0">
                <a:latin typeface="Meiryo UI" panose="020B0604030504040204" pitchFamily="50" charset="-128"/>
                <a:ea typeface="Meiryo UI" panose="020B0604030504040204" pitchFamily="50" charset="-128"/>
              </a:rPr>
              <a:t>日間</a:t>
            </a:r>
            <a:endParaRPr kumimoji="1" lang="ja-JP" altLang="en-US" sz="1100" dirty="0">
              <a:latin typeface="Meiryo UI" panose="020B0604030504040204" pitchFamily="50" charset="-128"/>
              <a:ea typeface="Meiryo UI" panose="020B0604030504040204" pitchFamily="50" charset="-128"/>
            </a:endParaRPr>
          </a:p>
        </p:txBody>
      </p:sp>
      <p:sp>
        <p:nvSpPr>
          <p:cNvPr id="19" name="角丸四角形吹き出し 18"/>
          <p:cNvSpPr/>
          <p:nvPr/>
        </p:nvSpPr>
        <p:spPr>
          <a:xfrm>
            <a:off x="6539690" y="2861521"/>
            <a:ext cx="2324605" cy="686046"/>
          </a:xfrm>
          <a:prstGeom prst="wedgeRoundRectCallout">
            <a:avLst>
              <a:gd name="adj1" fmla="val -65566"/>
              <a:gd name="adj2" fmla="val 49159"/>
              <a:gd name="adj3" fmla="val 16667"/>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r>
              <a:rPr kumimoji="1" lang="ja-JP" altLang="en-US" sz="1200" dirty="0" smtClean="0">
                <a:latin typeface="Meiryo UI" panose="020B0604030504040204" pitchFamily="50" charset="-128"/>
                <a:ea typeface="Meiryo UI" panose="020B0604030504040204" pitchFamily="50" charset="-128"/>
              </a:rPr>
              <a:t>重症患者が</a:t>
            </a:r>
            <a:r>
              <a:rPr kumimoji="1" lang="en-US" altLang="ja-JP" sz="1200" dirty="0" smtClean="0">
                <a:latin typeface="Meiryo UI" panose="020B0604030504040204" pitchFamily="50" charset="-128"/>
                <a:ea typeface="Meiryo UI" panose="020B0604030504040204" pitchFamily="50" charset="-128"/>
              </a:rPr>
              <a:t>50</a:t>
            </a:r>
            <a:r>
              <a:rPr kumimoji="1" lang="ja-JP" altLang="en-US" sz="1200" dirty="0" smtClean="0">
                <a:latin typeface="Meiryo UI" panose="020B0604030504040204" pitchFamily="50" charset="-128"/>
                <a:ea typeface="Meiryo UI" panose="020B0604030504040204" pitchFamily="50" charset="-128"/>
              </a:rPr>
              <a:t>名以上を推移した期間は約</a:t>
            </a:r>
            <a:r>
              <a:rPr kumimoji="1" lang="en-US" altLang="ja-JP" sz="1200" dirty="0" smtClean="0">
                <a:latin typeface="Meiryo UI" panose="020B0604030504040204" pitchFamily="50" charset="-128"/>
                <a:ea typeface="Meiryo UI" panose="020B0604030504040204" pitchFamily="50" charset="-128"/>
              </a:rPr>
              <a:t>20</a:t>
            </a:r>
            <a:r>
              <a:rPr kumimoji="1" lang="ja-JP" altLang="en-US" sz="1200" dirty="0" smtClean="0">
                <a:latin typeface="Meiryo UI" panose="020B0604030504040204" pitchFamily="50" charset="-128"/>
                <a:ea typeface="Meiryo UI" panose="020B0604030504040204" pitchFamily="50" charset="-128"/>
              </a:rPr>
              <a:t>日間続いた。</a:t>
            </a:r>
            <a:endParaRPr kumimoji="1" lang="en-US" altLang="ja-JP" sz="1200" dirty="0" smtClean="0">
              <a:latin typeface="Meiryo UI" panose="020B0604030504040204" pitchFamily="50" charset="-128"/>
              <a:ea typeface="Meiryo UI" panose="020B0604030504040204" pitchFamily="50" charset="-128"/>
            </a:endParaRPr>
          </a:p>
        </p:txBody>
      </p:sp>
      <p:pic>
        <p:nvPicPr>
          <p:cNvPr id="3" name="図 2"/>
          <p:cNvPicPr>
            <a:picLocks noChangeAspect="1"/>
          </p:cNvPicPr>
          <p:nvPr/>
        </p:nvPicPr>
        <p:blipFill>
          <a:blip r:embed="rId3"/>
          <a:stretch>
            <a:fillRect/>
          </a:stretch>
        </p:blipFill>
        <p:spPr>
          <a:xfrm>
            <a:off x="316491" y="551974"/>
            <a:ext cx="11559018" cy="6346486"/>
          </a:xfrm>
          <a:prstGeom prst="rect">
            <a:avLst/>
          </a:prstGeom>
        </p:spPr>
      </p:pic>
    </p:spTree>
    <p:extLst>
      <p:ext uri="{BB962C8B-B14F-4D97-AF65-F5344CB8AC3E}">
        <p14:creationId xmlns:p14="http://schemas.microsoft.com/office/powerpoint/2010/main" val="152332259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p:cNvPicPr>
            <a:picLocks noChangeAspect="1"/>
          </p:cNvPicPr>
          <p:nvPr/>
        </p:nvPicPr>
        <p:blipFill>
          <a:blip r:embed="rId3"/>
          <a:stretch>
            <a:fillRect/>
          </a:stretch>
        </p:blipFill>
        <p:spPr>
          <a:xfrm>
            <a:off x="151885" y="668290"/>
            <a:ext cx="11888230" cy="5688061"/>
          </a:xfrm>
          <a:prstGeom prst="rect">
            <a:avLst/>
          </a:prstGeom>
        </p:spPr>
      </p:pic>
      <p:sp>
        <p:nvSpPr>
          <p:cNvPr id="11" name="正方形/長方形 10"/>
          <p:cNvSpPr/>
          <p:nvPr/>
        </p:nvSpPr>
        <p:spPr>
          <a:xfrm>
            <a:off x="0" y="-1845"/>
            <a:ext cx="12192000" cy="567233"/>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2800" b="1" dirty="0">
                <a:latin typeface="UD デジタル 教科書体 NK-B" panose="02020700000000000000" pitchFamily="18" charset="-128"/>
                <a:ea typeface="UD デジタル 教科書体 NK-B" panose="02020700000000000000" pitchFamily="18" charset="-128"/>
              </a:rPr>
              <a:t>7</a:t>
            </a:r>
            <a:r>
              <a:rPr lang="ja-JP" altLang="en-US" sz="2800" b="1" dirty="0">
                <a:latin typeface="UD デジタル 教科書体 NK-B" panose="02020700000000000000" pitchFamily="18" charset="-128"/>
                <a:ea typeface="UD デジタル 教科書体 NK-B" panose="02020700000000000000" pitchFamily="18" charset="-128"/>
              </a:rPr>
              <a:t>日間毎の新規陽性者数</a:t>
            </a:r>
          </a:p>
        </p:txBody>
      </p:sp>
      <p:sp>
        <p:nvSpPr>
          <p:cNvPr id="2" name="スライド番号プレースホルダー 1"/>
          <p:cNvSpPr>
            <a:spLocks noGrp="1"/>
          </p:cNvSpPr>
          <p:nvPr>
            <p:ph type="sldNum" sz="quarter" idx="12"/>
          </p:nvPr>
        </p:nvSpPr>
        <p:spPr>
          <a:xfrm>
            <a:off x="9311424" y="6356351"/>
            <a:ext cx="2743200" cy="365125"/>
          </a:xfrm>
        </p:spPr>
        <p:txBody>
          <a:bodyPr/>
          <a:lstStyle/>
          <a:p>
            <a:fld id="{0B62D5CB-8769-475A-9BC8-A2F17E2F558B}" type="slidenum">
              <a:rPr kumimoji="1" lang="ja-JP" altLang="en-US" smtClean="0"/>
              <a:t>2</a:t>
            </a:fld>
            <a:endParaRPr kumimoji="1" lang="ja-JP" altLang="en-US" dirty="0"/>
          </a:p>
        </p:txBody>
      </p:sp>
      <p:sp>
        <p:nvSpPr>
          <p:cNvPr id="18" name="テキスト ボックス 17"/>
          <p:cNvSpPr txBox="1"/>
          <p:nvPr/>
        </p:nvSpPr>
        <p:spPr>
          <a:xfrm>
            <a:off x="10255567" y="2559727"/>
            <a:ext cx="1028204" cy="307777"/>
          </a:xfrm>
          <a:prstGeom prst="rect">
            <a:avLst/>
          </a:prstGeom>
          <a:noFill/>
          <a:ln>
            <a:noFill/>
            <a:prstDash val="sysDot"/>
          </a:ln>
        </p:spPr>
        <p:txBody>
          <a:bodyPr wrap="square" rtlCol="0">
            <a:spAutoFit/>
          </a:bodyPr>
          <a:lstStyle/>
          <a:p>
            <a:r>
              <a:rPr kumimoji="1" lang="ja-JP" altLang="en-US" sz="1400" dirty="0" smtClean="0">
                <a:latin typeface="Meiryo UI" panose="020B0604030504040204" pitchFamily="50" charset="-128"/>
                <a:ea typeface="Meiryo UI" panose="020B0604030504040204" pitchFamily="50" charset="-128"/>
                <a:cs typeface="Microsoft Himalaya" panose="01010100010101010101" pitchFamily="2" charset="0"/>
              </a:rPr>
              <a:t>約</a:t>
            </a:r>
            <a:r>
              <a:rPr kumimoji="1" lang="en-US" altLang="ja-JP" sz="1400" dirty="0" smtClean="0">
                <a:latin typeface="Meiryo UI" panose="020B0604030504040204" pitchFamily="50" charset="-128"/>
                <a:ea typeface="Meiryo UI" panose="020B0604030504040204" pitchFamily="50" charset="-128"/>
                <a:cs typeface="Microsoft Himalaya" panose="01010100010101010101" pitchFamily="2" charset="0"/>
              </a:rPr>
              <a:t>1.7</a:t>
            </a:r>
            <a:r>
              <a:rPr kumimoji="1" lang="ja-JP" altLang="en-US" sz="1400" dirty="0" smtClean="0">
                <a:latin typeface="Meiryo UI" panose="020B0604030504040204" pitchFamily="50" charset="-128"/>
                <a:ea typeface="Meiryo UI" panose="020B0604030504040204" pitchFamily="50" charset="-128"/>
                <a:cs typeface="Microsoft Himalaya" panose="01010100010101010101" pitchFamily="2" charset="0"/>
              </a:rPr>
              <a:t>倍</a:t>
            </a:r>
            <a:endParaRPr kumimoji="1" lang="en-US" altLang="ja-JP" sz="1400" dirty="0" smtClean="0">
              <a:latin typeface="Meiryo UI" panose="020B0604030504040204" pitchFamily="50" charset="-128"/>
              <a:ea typeface="Meiryo UI" panose="020B0604030504040204" pitchFamily="50" charset="-128"/>
              <a:cs typeface="Microsoft Himalaya" panose="01010100010101010101" pitchFamily="2" charset="0"/>
            </a:endParaRPr>
          </a:p>
        </p:txBody>
      </p:sp>
      <p:sp>
        <p:nvSpPr>
          <p:cNvPr id="19" name="テキスト ボックス 18"/>
          <p:cNvSpPr txBox="1"/>
          <p:nvPr/>
        </p:nvSpPr>
        <p:spPr>
          <a:xfrm>
            <a:off x="10634088" y="1331683"/>
            <a:ext cx="1028204" cy="307777"/>
          </a:xfrm>
          <a:prstGeom prst="rect">
            <a:avLst/>
          </a:prstGeom>
          <a:noFill/>
          <a:ln>
            <a:noFill/>
            <a:prstDash val="sysDot"/>
          </a:ln>
        </p:spPr>
        <p:txBody>
          <a:bodyPr wrap="square" rtlCol="0">
            <a:spAutoFit/>
          </a:bodyPr>
          <a:lstStyle/>
          <a:p>
            <a:r>
              <a:rPr kumimoji="1" lang="ja-JP" altLang="en-US" sz="1400" dirty="0" smtClean="0">
                <a:latin typeface="Meiryo UI" panose="020B0604030504040204" pitchFamily="50" charset="-128"/>
                <a:ea typeface="Meiryo UI" panose="020B0604030504040204" pitchFamily="50" charset="-128"/>
                <a:cs typeface="Microsoft Himalaya" panose="01010100010101010101" pitchFamily="2" charset="0"/>
              </a:rPr>
              <a:t>約</a:t>
            </a:r>
            <a:r>
              <a:rPr kumimoji="1" lang="en-US" altLang="ja-JP" sz="1400" dirty="0" smtClean="0">
                <a:latin typeface="Meiryo UI" panose="020B0604030504040204" pitchFamily="50" charset="-128"/>
                <a:ea typeface="Meiryo UI" panose="020B0604030504040204" pitchFamily="50" charset="-128"/>
                <a:cs typeface="Microsoft Himalaya" panose="01010100010101010101" pitchFamily="2" charset="0"/>
              </a:rPr>
              <a:t>1.5</a:t>
            </a:r>
            <a:r>
              <a:rPr kumimoji="1" lang="ja-JP" altLang="en-US" sz="1400" dirty="0" smtClean="0">
                <a:latin typeface="Meiryo UI" panose="020B0604030504040204" pitchFamily="50" charset="-128"/>
                <a:ea typeface="Meiryo UI" panose="020B0604030504040204" pitchFamily="50" charset="-128"/>
                <a:cs typeface="Microsoft Himalaya" panose="01010100010101010101" pitchFamily="2" charset="0"/>
              </a:rPr>
              <a:t>倍</a:t>
            </a:r>
            <a:endParaRPr kumimoji="1" lang="en-US" altLang="ja-JP" sz="1400" dirty="0" smtClean="0">
              <a:latin typeface="Meiryo UI" panose="020B0604030504040204" pitchFamily="50" charset="-128"/>
              <a:ea typeface="Meiryo UI" panose="020B0604030504040204" pitchFamily="50" charset="-128"/>
              <a:cs typeface="Microsoft Himalaya" panose="01010100010101010101" pitchFamily="2" charset="0"/>
            </a:endParaRPr>
          </a:p>
        </p:txBody>
      </p:sp>
      <p:sp>
        <p:nvSpPr>
          <p:cNvPr id="21" name="上矢印 20"/>
          <p:cNvSpPr/>
          <p:nvPr/>
        </p:nvSpPr>
        <p:spPr>
          <a:xfrm rot="1474640">
            <a:off x="11362550" y="1272694"/>
            <a:ext cx="310998" cy="612739"/>
          </a:xfrm>
          <a:prstGeom prst="upArrow">
            <a:avLst>
              <a:gd name="adj1" fmla="val 50000"/>
              <a:gd name="adj2" fmla="val 4697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上矢印 11"/>
          <p:cNvSpPr/>
          <p:nvPr/>
        </p:nvSpPr>
        <p:spPr>
          <a:xfrm rot="1474640">
            <a:off x="11023567" y="2481596"/>
            <a:ext cx="310998" cy="612739"/>
          </a:xfrm>
          <a:prstGeom prst="upArrow">
            <a:avLst>
              <a:gd name="adj1" fmla="val 50000"/>
              <a:gd name="adj2" fmla="val 4697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106278399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正方形/長方形 4"/>
          <p:cNvSpPr/>
          <p:nvPr/>
        </p:nvSpPr>
        <p:spPr>
          <a:xfrm>
            <a:off x="0" y="2423"/>
            <a:ext cx="12192000" cy="576000"/>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2800" b="1" dirty="0" smtClean="0">
                <a:latin typeface="UD デジタル 教科書体 NP-B" panose="02020700000000000000" pitchFamily="18" charset="-128"/>
                <a:ea typeface="UD デジタル 教科書体 NP-B" panose="02020700000000000000" pitchFamily="18" charset="-128"/>
              </a:rPr>
              <a:t>年代</a:t>
            </a:r>
            <a:r>
              <a:rPr lang="ja-JP" altLang="en-US" sz="2800" b="1" dirty="0">
                <a:latin typeface="UD デジタル 教科書体 NP-B" panose="02020700000000000000" pitchFamily="18" charset="-128"/>
                <a:ea typeface="UD デジタル 教科書体 NP-B" panose="02020700000000000000" pitchFamily="18" charset="-128"/>
              </a:rPr>
              <a:t>別</a:t>
            </a:r>
            <a:r>
              <a:rPr lang="ja-JP" altLang="en-US" sz="2800" b="1" dirty="0" smtClean="0">
                <a:latin typeface="UD デジタル 教科書体 NP-B" panose="02020700000000000000" pitchFamily="18" charset="-128"/>
                <a:ea typeface="UD デジタル 教科書体 NP-B" panose="02020700000000000000" pitchFamily="18" charset="-128"/>
              </a:rPr>
              <a:t>感染経路</a:t>
            </a:r>
            <a:endParaRPr lang="ja-JP" altLang="en-US" sz="2800" b="1" dirty="0">
              <a:latin typeface="UD デジタル 教科書体 NP-B" panose="02020700000000000000" pitchFamily="18" charset="-128"/>
              <a:ea typeface="UD デジタル 教科書体 NP-B" panose="02020700000000000000" pitchFamily="18" charset="-128"/>
            </a:endParaRPr>
          </a:p>
        </p:txBody>
      </p:sp>
      <p:sp>
        <p:nvSpPr>
          <p:cNvPr id="2" name="スライド番号プレースホルダー 1"/>
          <p:cNvSpPr>
            <a:spLocks noGrp="1"/>
          </p:cNvSpPr>
          <p:nvPr>
            <p:ph type="sldNum" sz="quarter" idx="12"/>
          </p:nvPr>
        </p:nvSpPr>
        <p:spPr>
          <a:xfrm>
            <a:off x="9311035" y="6451092"/>
            <a:ext cx="2743200" cy="365125"/>
          </a:xfrm>
        </p:spPr>
        <p:txBody>
          <a:bodyPr/>
          <a:lstStyle/>
          <a:p>
            <a:fld id="{0B62D5CB-8769-475A-9BC8-A2F17E2F558B}" type="slidenum">
              <a:rPr kumimoji="1" lang="ja-JP" altLang="en-US" smtClean="0"/>
              <a:t>20</a:t>
            </a:fld>
            <a:endParaRPr kumimoji="1" lang="ja-JP" altLang="en-US" dirty="0"/>
          </a:p>
        </p:txBody>
      </p:sp>
      <p:sp>
        <p:nvSpPr>
          <p:cNvPr id="6" name="正方形/長方形 5"/>
          <p:cNvSpPr/>
          <p:nvPr/>
        </p:nvSpPr>
        <p:spPr>
          <a:xfrm>
            <a:off x="6311474" y="607644"/>
            <a:ext cx="5766322" cy="338554"/>
          </a:xfrm>
          <a:prstGeom prst="rect">
            <a:avLst/>
          </a:prstGeom>
        </p:spPr>
        <p:txBody>
          <a:bodyPr wrap="none">
            <a:spAutoFit/>
          </a:bodyPr>
          <a:lstStyle/>
          <a:p>
            <a:r>
              <a:rPr lang="ja-JP" altLang="en-US" sz="1600" dirty="0"/>
              <a:t>（ </a:t>
            </a:r>
            <a:r>
              <a:rPr lang="en-US" altLang="ja-JP" sz="1600" dirty="0" smtClean="0"/>
              <a:t>10</a:t>
            </a:r>
            <a:r>
              <a:rPr lang="ja-JP" altLang="en-US" sz="1600" dirty="0" smtClean="0"/>
              <a:t>月</a:t>
            </a:r>
            <a:r>
              <a:rPr lang="en-US" altLang="ja-JP" sz="1600" dirty="0" smtClean="0"/>
              <a:t>10</a:t>
            </a:r>
            <a:r>
              <a:rPr lang="ja-JP" altLang="en-US" sz="1600" dirty="0" smtClean="0"/>
              <a:t>日以降</a:t>
            </a:r>
            <a:r>
              <a:rPr lang="en-US" altLang="ja-JP" sz="1600" dirty="0" smtClean="0"/>
              <a:t>11</a:t>
            </a:r>
            <a:r>
              <a:rPr lang="ja-JP" altLang="en-US" sz="1600" dirty="0" smtClean="0"/>
              <a:t>月</a:t>
            </a:r>
            <a:r>
              <a:rPr lang="en-US" altLang="ja-JP" sz="1600" dirty="0" smtClean="0"/>
              <a:t>23</a:t>
            </a:r>
            <a:r>
              <a:rPr lang="ja-JP" altLang="en-US" sz="1600" dirty="0" smtClean="0"/>
              <a:t>日</a:t>
            </a:r>
            <a:r>
              <a:rPr lang="ja-JP" altLang="en-US" sz="1600" dirty="0"/>
              <a:t>までに判明</a:t>
            </a:r>
            <a:r>
              <a:rPr lang="ja-JP" altLang="en-US" sz="1600" dirty="0" smtClean="0"/>
              <a:t>した</a:t>
            </a:r>
            <a:r>
              <a:rPr lang="en-US" altLang="ja-JP" sz="1600" dirty="0" smtClean="0"/>
              <a:t>6,873</a:t>
            </a:r>
            <a:r>
              <a:rPr lang="ja-JP" altLang="en-US" sz="1600" dirty="0" smtClean="0"/>
              <a:t>事例</a:t>
            </a:r>
            <a:r>
              <a:rPr lang="ja-JP" altLang="en-US" sz="1600" dirty="0"/>
              <a:t>の状況）</a:t>
            </a:r>
          </a:p>
        </p:txBody>
      </p:sp>
      <p:pic>
        <p:nvPicPr>
          <p:cNvPr id="3" name="図 2"/>
          <p:cNvPicPr>
            <a:picLocks noChangeAspect="1"/>
          </p:cNvPicPr>
          <p:nvPr/>
        </p:nvPicPr>
        <p:blipFill>
          <a:blip r:embed="rId2"/>
          <a:stretch>
            <a:fillRect/>
          </a:stretch>
        </p:blipFill>
        <p:spPr>
          <a:xfrm>
            <a:off x="194560" y="776921"/>
            <a:ext cx="11802879" cy="5749026"/>
          </a:xfrm>
          <a:prstGeom prst="rect">
            <a:avLst/>
          </a:prstGeom>
        </p:spPr>
      </p:pic>
    </p:spTree>
    <p:extLst>
      <p:ext uri="{BB962C8B-B14F-4D97-AF65-F5344CB8AC3E}">
        <p14:creationId xmlns:p14="http://schemas.microsoft.com/office/powerpoint/2010/main" val="240584669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正方形/長方形 4"/>
          <p:cNvSpPr/>
          <p:nvPr/>
        </p:nvSpPr>
        <p:spPr>
          <a:xfrm>
            <a:off x="0" y="2423"/>
            <a:ext cx="12192000" cy="576000"/>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2800" b="1" dirty="0" smtClean="0">
                <a:latin typeface="UD デジタル 教科書体 NP-B" panose="02020700000000000000" pitchFamily="18" charset="-128"/>
                <a:ea typeface="UD デジタル 教科書体 NP-B" panose="02020700000000000000" pitchFamily="18" charset="-128"/>
              </a:rPr>
              <a:t>高齢者施設等におけるクラスターの発生状況</a:t>
            </a:r>
            <a:endParaRPr lang="ja-JP" altLang="en-US" sz="2800" b="1" dirty="0">
              <a:latin typeface="UD デジタル 教科書体 NP-B" panose="02020700000000000000" pitchFamily="18" charset="-128"/>
              <a:ea typeface="UD デジタル 教科書体 NP-B" panose="02020700000000000000" pitchFamily="18" charset="-128"/>
            </a:endParaRPr>
          </a:p>
        </p:txBody>
      </p:sp>
      <p:sp>
        <p:nvSpPr>
          <p:cNvPr id="6" name="正方形/長方形 5"/>
          <p:cNvSpPr/>
          <p:nvPr/>
        </p:nvSpPr>
        <p:spPr>
          <a:xfrm>
            <a:off x="8449540" y="616798"/>
            <a:ext cx="3821880" cy="338554"/>
          </a:xfrm>
          <a:prstGeom prst="rect">
            <a:avLst/>
          </a:prstGeom>
        </p:spPr>
        <p:txBody>
          <a:bodyPr wrap="none">
            <a:spAutoFit/>
          </a:bodyPr>
          <a:lstStyle/>
          <a:p>
            <a:r>
              <a:rPr lang="ja-JP" altLang="en-US" sz="1600" dirty="0" smtClean="0"/>
              <a:t>（</a:t>
            </a:r>
            <a:r>
              <a:rPr lang="en-US" altLang="ja-JP" sz="1600" dirty="0" smtClean="0"/>
              <a:t>10</a:t>
            </a:r>
            <a:r>
              <a:rPr lang="ja-JP" altLang="en-US" sz="1600" dirty="0" smtClean="0"/>
              <a:t>月</a:t>
            </a:r>
            <a:r>
              <a:rPr lang="en-US" altLang="ja-JP" sz="1600" dirty="0" smtClean="0"/>
              <a:t>10</a:t>
            </a:r>
            <a:r>
              <a:rPr lang="ja-JP" altLang="en-US" sz="1600" dirty="0" smtClean="0"/>
              <a:t>日以降</a:t>
            </a:r>
            <a:r>
              <a:rPr lang="en-US" altLang="ja-JP" sz="1600" dirty="0" smtClean="0"/>
              <a:t>11</a:t>
            </a:r>
            <a:r>
              <a:rPr lang="ja-JP" altLang="en-US" sz="1600" dirty="0" smtClean="0"/>
              <a:t>月</a:t>
            </a:r>
            <a:r>
              <a:rPr lang="en-US" altLang="ja-JP" sz="1600" dirty="0" smtClean="0"/>
              <a:t>23</a:t>
            </a:r>
            <a:r>
              <a:rPr lang="ja-JP" altLang="en-US" sz="1600" dirty="0" smtClean="0"/>
              <a:t>日発表分まで）</a:t>
            </a:r>
            <a:endParaRPr lang="ja-JP" altLang="en-US" sz="1600" dirty="0"/>
          </a:p>
        </p:txBody>
      </p:sp>
      <p:sp>
        <p:nvSpPr>
          <p:cNvPr id="4" name="テキスト ボックス 3"/>
          <p:cNvSpPr txBox="1"/>
          <p:nvPr/>
        </p:nvSpPr>
        <p:spPr>
          <a:xfrm>
            <a:off x="7355794" y="6123543"/>
            <a:ext cx="5718628" cy="369332"/>
          </a:xfrm>
          <a:prstGeom prst="rect">
            <a:avLst/>
          </a:prstGeom>
          <a:noFill/>
        </p:spPr>
        <p:txBody>
          <a:bodyPr wrap="square" rtlCol="0">
            <a:spAutoFit/>
          </a:bodyPr>
          <a:lstStyle/>
          <a:p>
            <a:r>
              <a:rPr lang="ja-JP" altLang="en-US" dirty="0" smtClean="0"/>
              <a:t>陽性者合計</a:t>
            </a:r>
            <a:r>
              <a:rPr lang="en-US" altLang="ja-JP" dirty="0" smtClean="0"/>
              <a:t>600</a:t>
            </a:r>
            <a:r>
              <a:rPr lang="ja-JP" altLang="en-US" dirty="0" smtClean="0"/>
              <a:t>人（職員</a:t>
            </a:r>
            <a:r>
              <a:rPr lang="en-US" altLang="ja-JP" dirty="0" smtClean="0"/>
              <a:t>185</a:t>
            </a:r>
            <a:r>
              <a:rPr lang="ja-JP" altLang="en-US" dirty="0" smtClean="0"/>
              <a:t>人、利用者</a:t>
            </a:r>
            <a:r>
              <a:rPr lang="en-US" altLang="ja-JP" dirty="0" smtClean="0"/>
              <a:t>415</a:t>
            </a:r>
            <a:r>
              <a:rPr lang="ja-JP" altLang="en-US" dirty="0" smtClean="0"/>
              <a:t>人）</a:t>
            </a:r>
            <a:endParaRPr kumimoji="1" lang="ja-JP" altLang="en-US" dirty="0"/>
          </a:p>
        </p:txBody>
      </p:sp>
      <p:sp>
        <p:nvSpPr>
          <p:cNvPr id="8" name="スライド番号プレースホルダー 7"/>
          <p:cNvSpPr>
            <a:spLocks noGrp="1"/>
          </p:cNvSpPr>
          <p:nvPr>
            <p:ph type="sldNum" sz="quarter" idx="12"/>
          </p:nvPr>
        </p:nvSpPr>
        <p:spPr>
          <a:xfrm>
            <a:off x="9448800" y="6492875"/>
            <a:ext cx="2743200" cy="365125"/>
          </a:xfrm>
        </p:spPr>
        <p:txBody>
          <a:bodyPr/>
          <a:lstStyle/>
          <a:p>
            <a:fld id="{F216AE56-EAD3-4706-B860-3EC2C2952B40}" type="slidenum">
              <a:rPr kumimoji="1" lang="ja-JP" altLang="en-US" smtClean="0"/>
              <a:t>21</a:t>
            </a:fld>
            <a:endParaRPr kumimoji="1" lang="ja-JP" altLang="en-US"/>
          </a:p>
        </p:txBody>
      </p:sp>
      <p:pic>
        <p:nvPicPr>
          <p:cNvPr id="10" name="図 9"/>
          <p:cNvPicPr>
            <a:picLocks noChangeAspect="1"/>
          </p:cNvPicPr>
          <p:nvPr/>
        </p:nvPicPr>
        <p:blipFill>
          <a:blip r:embed="rId2"/>
          <a:stretch>
            <a:fillRect/>
          </a:stretch>
        </p:blipFill>
        <p:spPr>
          <a:xfrm>
            <a:off x="373487" y="753631"/>
            <a:ext cx="6812924" cy="5969141"/>
          </a:xfrm>
          <a:prstGeom prst="rect">
            <a:avLst/>
          </a:prstGeom>
        </p:spPr>
      </p:pic>
    </p:spTree>
    <p:extLst>
      <p:ext uri="{BB962C8B-B14F-4D97-AF65-F5344CB8AC3E}">
        <p14:creationId xmlns:p14="http://schemas.microsoft.com/office/powerpoint/2010/main" val="410789501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テキスト ボックス 7"/>
          <p:cNvSpPr txBox="1"/>
          <p:nvPr/>
        </p:nvSpPr>
        <p:spPr>
          <a:xfrm>
            <a:off x="1414002" y="595355"/>
            <a:ext cx="9815472" cy="646331"/>
          </a:xfrm>
          <a:prstGeom prst="rect">
            <a:avLst/>
          </a:prstGeom>
          <a:noFill/>
        </p:spPr>
        <p:txBody>
          <a:bodyPr wrap="square" rtlCol="0">
            <a:spAutoFit/>
          </a:bodyPr>
          <a:lstStyle/>
          <a:p>
            <a:r>
              <a:rPr lang="en-US" altLang="ja-JP" dirty="0" smtClean="0">
                <a:latin typeface="Meiryo UI" panose="020B0604030504040204" pitchFamily="50" charset="-128"/>
                <a:ea typeface="Meiryo UI" panose="020B0604030504040204" pitchFamily="50" charset="-128"/>
              </a:rPr>
              <a:t>10</a:t>
            </a:r>
            <a:r>
              <a:rPr lang="ja-JP" altLang="en-US" dirty="0" smtClean="0">
                <a:latin typeface="Meiryo UI" panose="020B0604030504040204" pitchFamily="50" charset="-128"/>
                <a:ea typeface="Meiryo UI" panose="020B0604030504040204" pitchFamily="50" charset="-128"/>
              </a:rPr>
              <a:t>月</a:t>
            </a:r>
            <a:r>
              <a:rPr lang="en-US" altLang="ja-JP" dirty="0">
                <a:latin typeface="Meiryo UI" panose="020B0604030504040204" pitchFamily="50" charset="-128"/>
                <a:ea typeface="Meiryo UI" panose="020B0604030504040204" pitchFamily="50" charset="-128"/>
              </a:rPr>
              <a:t>10</a:t>
            </a:r>
            <a:r>
              <a:rPr lang="ja-JP" altLang="en-US" dirty="0" smtClean="0">
                <a:latin typeface="Meiryo UI" panose="020B0604030504040204" pitchFamily="50" charset="-128"/>
                <a:ea typeface="Meiryo UI" panose="020B0604030504040204" pitchFamily="50" charset="-128"/>
              </a:rPr>
              <a:t>日以降の重症例</a:t>
            </a:r>
            <a:r>
              <a:rPr lang="en-US" altLang="ja-JP" dirty="0">
                <a:latin typeface="Meiryo UI" panose="020B0604030504040204" pitchFamily="50" charset="-128"/>
                <a:ea typeface="Meiryo UI" panose="020B0604030504040204" pitchFamily="50" charset="-128"/>
              </a:rPr>
              <a:t>148</a:t>
            </a:r>
            <a:r>
              <a:rPr lang="ja-JP" altLang="en-US" dirty="0" smtClean="0">
                <a:latin typeface="Meiryo UI" panose="020B0604030504040204" pitchFamily="50" charset="-128"/>
                <a:ea typeface="Meiryo UI" panose="020B0604030504040204" pitchFamily="50" charset="-128"/>
              </a:rPr>
              <a:t>名について、推定</a:t>
            </a:r>
            <a:r>
              <a:rPr lang="ja-JP" altLang="en-US" dirty="0">
                <a:latin typeface="Meiryo UI" panose="020B0604030504040204" pitchFamily="50" charset="-128"/>
                <a:ea typeface="Meiryo UI" panose="020B0604030504040204" pitchFamily="50" charset="-128"/>
              </a:rPr>
              <a:t>される感染</a:t>
            </a:r>
            <a:r>
              <a:rPr lang="ja-JP" altLang="en-US" dirty="0" smtClean="0">
                <a:latin typeface="Meiryo UI" panose="020B0604030504040204" pitchFamily="50" charset="-128"/>
                <a:ea typeface="Meiryo UI" panose="020B0604030504040204" pitchFamily="50" charset="-128"/>
              </a:rPr>
              <a:t>経路の約</a:t>
            </a:r>
            <a:r>
              <a:rPr lang="en-US" altLang="ja-JP" dirty="0" smtClean="0">
                <a:latin typeface="Meiryo UI" panose="020B0604030504040204" pitchFamily="50" charset="-128"/>
                <a:ea typeface="Meiryo UI" panose="020B0604030504040204" pitchFamily="50" charset="-128"/>
              </a:rPr>
              <a:t>8</a:t>
            </a:r>
            <a:r>
              <a:rPr lang="ja-JP" altLang="en-US" dirty="0" smtClean="0">
                <a:latin typeface="Meiryo UI" panose="020B0604030504040204" pitchFamily="50" charset="-128"/>
                <a:ea typeface="Meiryo UI" panose="020B0604030504040204" pitchFamily="50" charset="-128"/>
              </a:rPr>
              <a:t>割は感染</a:t>
            </a:r>
            <a:r>
              <a:rPr lang="ja-JP" altLang="en-US" dirty="0">
                <a:latin typeface="Meiryo UI" panose="020B0604030504040204" pitchFamily="50" charset="-128"/>
                <a:ea typeface="Meiryo UI" panose="020B0604030504040204" pitchFamily="50" charset="-128"/>
              </a:rPr>
              <a:t>経路</a:t>
            </a:r>
            <a:r>
              <a:rPr lang="ja-JP" altLang="en-US" dirty="0" smtClean="0">
                <a:latin typeface="Meiryo UI" panose="020B0604030504040204" pitchFamily="50" charset="-128"/>
                <a:ea typeface="Meiryo UI" panose="020B0604030504040204" pitchFamily="50" charset="-128"/>
              </a:rPr>
              <a:t>不明者。</a:t>
            </a:r>
            <a:endParaRPr lang="en-US" altLang="ja-JP" dirty="0" smtClean="0">
              <a:latin typeface="Meiryo UI" panose="020B0604030504040204" pitchFamily="50" charset="-128"/>
              <a:ea typeface="Meiryo UI" panose="020B0604030504040204" pitchFamily="50" charset="-128"/>
            </a:endParaRPr>
          </a:p>
          <a:p>
            <a:r>
              <a:rPr lang="ja-JP" altLang="en-US" dirty="0" smtClean="0">
                <a:latin typeface="Meiryo UI" panose="020B0604030504040204" pitchFamily="50" charset="-128"/>
                <a:ea typeface="Meiryo UI" panose="020B0604030504040204" pitchFamily="50" charset="-128"/>
              </a:rPr>
              <a:t>死亡例</a:t>
            </a:r>
            <a:r>
              <a:rPr lang="en-US" altLang="ja-JP" dirty="0">
                <a:latin typeface="Meiryo UI" panose="020B0604030504040204" pitchFamily="50" charset="-128"/>
                <a:ea typeface="Meiryo UI" panose="020B0604030504040204" pitchFamily="50" charset="-128"/>
              </a:rPr>
              <a:t>41</a:t>
            </a:r>
            <a:r>
              <a:rPr lang="ja-JP" altLang="en-US" dirty="0" smtClean="0">
                <a:latin typeface="Meiryo UI" panose="020B0604030504040204" pitchFamily="50" charset="-128"/>
                <a:ea typeface="Meiryo UI" panose="020B0604030504040204" pitchFamily="50" charset="-128"/>
              </a:rPr>
              <a:t>名について、推定される感染経路の約</a:t>
            </a:r>
            <a:r>
              <a:rPr lang="en-US" altLang="ja-JP" dirty="0" smtClean="0">
                <a:latin typeface="Meiryo UI" panose="020B0604030504040204" pitchFamily="50" charset="-128"/>
                <a:ea typeface="Meiryo UI" panose="020B0604030504040204" pitchFamily="50" charset="-128"/>
              </a:rPr>
              <a:t>6</a:t>
            </a:r>
            <a:r>
              <a:rPr lang="ja-JP" altLang="en-US" dirty="0" smtClean="0">
                <a:latin typeface="Meiryo UI" panose="020B0604030504040204" pitchFamily="50" charset="-128"/>
                <a:ea typeface="Meiryo UI" panose="020B0604030504040204" pitchFamily="50" charset="-128"/>
              </a:rPr>
              <a:t>割が施設等関連で、約</a:t>
            </a:r>
            <a:r>
              <a:rPr lang="en-US" altLang="ja-JP" smtClean="0">
                <a:latin typeface="Meiryo UI" panose="020B0604030504040204" pitchFamily="50" charset="-128"/>
                <a:ea typeface="Meiryo UI" panose="020B0604030504040204" pitchFamily="50" charset="-128"/>
              </a:rPr>
              <a:t>3</a:t>
            </a:r>
            <a:r>
              <a:rPr lang="ja-JP" altLang="en-US" smtClean="0">
                <a:latin typeface="Meiryo UI" panose="020B0604030504040204" pitchFamily="50" charset="-128"/>
                <a:ea typeface="Meiryo UI" panose="020B0604030504040204" pitchFamily="50" charset="-128"/>
              </a:rPr>
              <a:t>割</a:t>
            </a:r>
            <a:r>
              <a:rPr lang="ja-JP" altLang="en-US" dirty="0" smtClean="0">
                <a:latin typeface="Meiryo UI" panose="020B0604030504040204" pitchFamily="50" charset="-128"/>
                <a:ea typeface="Meiryo UI" panose="020B0604030504040204" pitchFamily="50" charset="-128"/>
              </a:rPr>
              <a:t>が感染経路不明者。</a:t>
            </a:r>
            <a:endParaRPr lang="en-US" altLang="ja-JP" dirty="0">
              <a:latin typeface="Meiryo UI" panose="020B0604030504040204" pitchFamily="50" charset="-128"/>
              <a:ea typeface="Meiryo UI" panose="020B0604030504040204" pitchFamily="50" charset="-128"/>
            </a:endParaRPr>
          </a:p>
        </p:txBody>
      </p:sp>
      <p:sp>
        <p:nvSpPr>
          <p:cNvPr id="10" name="スライド番号プレースホルダー 16"/>
          <p:cNvSpPr>
            <a:spLocks noGrp="1"/>
          </p:cNvSpPr>
          <p:nvPr>
            <p:ph type="sldNum" sz="quarter" idx="12"/>
          </p:nvPr>
        </p:nvSpPr>
        <p:spPr>
          <a:xfrm>
            <a:off x="9402528" y="6485729"/>
            <a:ext cx="2743200" cy="365125"/>
          </a:xfrm>
        </p:spPr>
        <p:txBody>
          <a:bodyPr/>
          <a:lstStyle/>
          <a:p>
            <a:r>
              <a:rPr lang="en-US" altLang="ja-JP" dirty="0" smtClean="0">
                <a:solidFill>
                  <a:schemeClr val="tx1">
                    <a:lumMod val="50000"/>
                    <a:lumOff val="50000"/>
                  </a:schemeClr>
                </a:solidFill>
              </a:rPr>
              <a:t>22</a:t>
            </a:r>
            <a:endParaRPr kumimoji="1" lang="ja-JP" altLang="en-US" dirty="0">
              <a:solidFill>
                <a:schemeClr val="tx1">
                  <a:lumMod val="50000"/>
                  <a:lumOff val="50000"/>
                </a:schemeClr>
              </a:solidFill>
            </a:endParaRPr>
          </a:p>
        </p:txBody>
      </p:sp>
      <p:sp>
        <p:nvSpPr>
          <p:cNvPr id="7" name="テキスト ボックス 6"/>
          <p:cNvSpPr txBox="1"/>
          <p:nvPr/>
        </p:nvSpPr>
        <p:spPr>
          <a:xfrm>
            <a:off x="9061027" y="1833715"/>
            <a:ext cx="2892138" cy="253916"/>
          </a:xfrm>
          <a:prstGeom prst="rect">
            <a:avLst/>
          </a:prstGeom>
          <a:noFill/>
        </p:spPr>
        <p:txBody>
          <a:bodyPr wrap="none" rtlCol="0">
            <a:spAutoFit/>
          </a:bodyPr>
          <a:lstStyle/>
          <a:p>
            <a:r>
              <a:rPr kumimoji="1" lang="en-US" altLang="ja-JP" sz="1050" dirty="0" smtClean="0">
                <a:latin typeface="Meiryo UI" panose="020B0604030504040204" pitchFamily="50" charset="-128"/>
                <a:ea typeface="Meiryo UI" panose="020B0604030504040204" pitchFamily="50" charset="-128"/>
              </a:rPr>
              <a:t>※</a:t>
            </a:r>
            <a:r>
              <a:rPr kumimoji="1" lang="ja-JP" altLang="en-US" sz="1050" dirty="0" smtClean="0">
                <a:latin typeface="Meiryo UI" panose="020B0604030504040204" pitchFamily="50" charset="-128"/>
                <a:ea typeface="Meiryo UI" panose="020B0604030504040204" pitchFamily="50" charset="-128"/>
              </a:rPr>
              <a:t>重症例</a:t>
            </a:r>
            <a:r>
              <a:rPr lang="en-US" altLang="ja-JP" sz="1050" dirty="0">
                <a:latin typeface="Meiryo UI" panose="020B0604030504040204" pitchFamily="50" charset="-128"/>
                <a:ea typeface="Meiryo UI" panose="020B0604030504040204" pitchFamily="50" charset="-128"/>
              </a:rPr>
              <a:t>148</a:t>
            </a:r>
            <a:r>
              <a:rPr kumimoji="1" lang="ja-JP" altLang="en-US" sz="1050" dirty="0" smtClean="0">
                <a:latin typeface="Meiryo UI" panose="020B0604030504040204" pitchFamily="50" charset="-128"/>
                <a:ea typeface="Meiryo UI" panose="020B0604030504040204" pitchFamily="50" charset="-128"/>
              </a:rPr>
              <a:t>例のうち、</a:t>
            </a:r>
            <a:r>
              <a:rPr lang="en-US" altLang="ja-JP" sz="1050" dirty="0">
                <a:latin typeface="Meiryo UI" panose="020B0604030504040204" pitchFamily="50" charset="-128"/>
                <a:ea typeface="Meiryo UI" panose="020B0604030504040204" pitchFamily="50" charset="-128"/>
              </a:rPr>
              <a:t>6</a:t>
            </a:r>
            <a:r>
              <a:rPr kumimoji="1" lang="ja-JP" altLang="en-US" sz="1050" dirty="0" smtClean="0">
                <a:latin typeface="Meiryo UI" panose="020B0604030504040204" pitchFamily="50" charset="-128"/>
                <a:ea typeface="Meiryo UI" panose="020B0604030504040204" pitchFamily="50" charset="-128"/>
              </a:rPr>
              <a:t>例は死亡のため重複あり</a:t>
            </a:r>
            <a:endParaRPr kumimoji="1" lang="ja-JP" altLang="en-US" sz="1050" dirty="0">
              <a:latin typeface="Meiryo UI" panose="020B0604030504040204" pitchFamily="50" charset="-128"/>
              <a:ea typeface="Meiryo UI" panose="020B0604030504040204" pitchFamily="50" charset="-128"/>
            </a:endParaRPr>
          </a:p>
        </p:txBody>
      </p:sp>
      <p:sp>
        <p:nvSpPr>
          <p:cNvPr id="12" name="正方形/長方形 11"/>
          <p:cNvSpPr/>
          <p:nvPr/>
        </p:nvSpPr>
        <p:spPr>
          <a:xfrm>
            <a:off x="0" y="2423"/>
            <a:ext cx="12192000" cy="576000"/>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ja-JP" sz="2400" b="1" dirty="0" smtClean="0">
                <a:latin typeface="UD デジタル 教科書体 NP-B" panose="02020700000000000000" pitchFamily="18" charset="-128"/>
                <a:ea typeface="UD デジタル 教科書体 NP-B" panose="02020700000000000000" pitchFamily="18" charset="-128"/>
              </a:rPr>
              <a:t>【10/10</a:t>
            </a:r>
            <a:r>
              <a:rPr lang="ja-JP" altLang="en-US" sz="2400" b="1" dirty="0" smtClean="0">
                <a:latin typeface="UD デジタル 教科書体 NP-B" panose="02020700000000000000" pitchFamily="18" charset="-128"/>
                <a:ea typeface="UD デジタル 教科書体 NP-B" panose="02020700000000000000" pitchFamily="18" charset="-128"/>
              </a:rPr>
              <a:t>以降</a:t>
            </a:r>
            <a:r>
              <a:rPr lang="en-US" altLang="ja-JP" sz="2400" b="1" dirty="0" smtClean="0">
                <a:latin typeface="UD デジタル 教科書体 NP-B" panose="02020700000000000000" pitchFamily="18" charset="-128"/>
                <a:ea typeface="UD デジタル 教科書体 NP-B" panose="02020700000000000000" pitchFamily="18" charset="-128"/>
              </a:rPr>
              <a:t>】</a:t>
            </a:r>
            <a:r>
              <a:rPr lang="ja-JP" altLang="en-US" sz="2400" b="1" dirty="0" smtClean="0">
                <a:latin typeface="UD デジタル 教科書体 NP-B" panose="02020700000000000000" pitchFamily="18" charset="-128"/>
                <a:ea typeface="UD デジタル 教科書体 NP-B" panose="02020700000000000000" pitchFamily="18" charset="-128"/>
              </a:rPr>
              <a:t>重症・死亡例について推定される感染経路（</a:t>
            </a:r>
            <a:r>
              <a:rPr lang="en-US" altLang="ja-JP" sz="2400" b="1" dirty="0" smtClean="0">
                <a:latin typeface="UD デジタル 教科書体 NP-B" panose="02020700000000000000" pitchFamily="18" charset="-128"/>
                <a:ea typeface="UD デジタル 教科書体 NP-B" panose="02020700000000000000" pitchFamily="18" charset="-128"/>
              </a:rPr>
              <a:t>11/19</a:t>
            </a:r>
            <a:r>
              <a:rPr lang="ja-JP" altLang="en-US" sz="2400" b="1" dirty="0" smtClean="0">
                <a:latin typeface="UD デジタル 教科書体 NP-B" panose="02020700000000000000" pitchFamily="18" charset="-128"/>
                <a:ea typeface="UD デジタル 教科書体 NP-B" panose="02020700000000000000" pitchFamily="18" charset="-128"/>
              </a:rPr>
              <a:t>判明時点）</a:t>
            </a:r>
            <a:endParaRPr lang="ja-JP" altLang="en-US" sz="2400" b="1" dirty="0">
              <a:latin typeface="UD デジタル 教科書体 NP-B" panose="02020700000000000000" pitchFamily="18" charset="-128"/>
              <a:ea typeface="UD デジタル 教科書体 NP-B" panose="02020700000000000000" pitchFamily="18" charset="-128"/>
            </a:endParaRPr>
          </a:p>
        </p:txBody>
      </p:sp>
      <p:pic>
        <p:nvPicPr>
          <p:cNvPr id="3" name="図 2"/>
          <p:cNvPicPr>
            <a:picLocks noChangeAspect="1"/>
          </p:cNvPicPr>
          <p:nvPr/>
        </p:nvPicPr>
        <p:blipFill>
          <a:blip r:embed="rId2"/>
          <a:stretch>
            <a:fillRect/>
          </a:stretch>
        </p:blipFill>
        <p:spPr>
          <a:xfrm>
            <a:off x="1228086" y="4698076"/>
            <a:ext cx="4442284" cy="2064281"/>
          </a:xfrm>
          <a:prstGeom prst="rect">
            <a:avLst/>
          </a:prstGeom>
        </p:spPr>
      </p:pic>
      <p:pic>
        <p:nvPicPr>
          <p:cNvPr id="4" name="図 3"/>
          <p:cNvPicPr>
            <a:picLocks noChangeAspect="1"/>
          </p:cNvPicPr>
          <p:nvPr/>
        </p:nvPicPr>
        <p:blipFill>
          <a:blip r:embed="rId3"/>
          <a:stretch>
            <a:fillRect/>
          </a:stretch>
        </p:blipFill>
        <p:spPr>
          <a:xfrm>
            <a:off x="3778552" y="2517632"/>
            <a:ext cx="2228353" cy="1112150"/>
          </a:xfrm>
          <a:prstGeom prst="rect">
            <a:avLst/>
          </a:prstGeom>
        </p:spPr>
      </p:pic>
      <p:pic>
        <p:nvPicPr>
          <p:cNvPr id="5" name="図 4"/>
          <p:cNvPicPr>
            <a:picLocks noChangeAspect="1"/>
          </p:cNvPicPr>
          <p:nvPr/>
        </p:nvPicPr>
        <p:blipFill>
          <a:blip r:embed="rId4"/>
          <a:stretch>
            <a:fillRect/>
          </a:stretch>
        </p:blipFill>
        <p:spPr>
          <a:xfrm>
            <a:off x="10103724" y="2702219"/>
            <a:ext cx="1849441" cy="927563"/>
          </a:xfrm>
          <a:prstGeom prst="rect">
            <a:avLst/>
          </a:prstGeom>
        </p:spPr>
      </p:pic>
      <p:pic>
        <p:nvPicPr>
          <p:cNvPr id="6" name="図 5"/>
          <p:cNvPicPr>
            <a:picLocks noChangeAspect="1"/>
          </p:cNvPicPr>
          <p:nvPr/>
        </p:nvPicPr>
        <p:blipFill>
          <a:blip r:embed="rId5"/>
          <a:stretch>
            <a:fillRect/>
          </a:stretch>
        </p:blipFill>
        <p:spPr>
          <a:xfrm>
            <a:off x="7335510" y="5103479"/>
            <a:ext cx="4442284" cy="1382250"/>
          </a:xfrm>
          <a:prstGeom prst="rect">
            <a:avLst/>
          </a:prstGeom>
        </p:spPr>
      </p:pic>
      <p:pic>
        <p:nvPicPr>
          <p:cNvPr id="2" name="図 1"/>
          <p:cNvPicPr>
            <a:picLocks noChangeAspect="1"/>
          </p:cNvPicPr>
          <p:nvPr/>
        </p:nvPicPr>
        <p:blipFill>
          <a:blip r:embed="rId6"/>
          <a:stretch>
            <a:fillRect/>
          </a:stretch>
        </p:blipFill>
        <p:spPr>
          <a:xfrm>
            <a:off x="7162271" y="1458127"/>
            <a:ext cx="5285690" cy="3231160"/>
          </a:xfrm>
          <a:prstGeom prst="rect">
            <a:avLst/>
          </a:prstGeom>
        </p:spPr>
      </p:pic>
      <p:pic>
        <p:nvPicPr>
          <p:cNvPr id="9" name="図 8"/>
          <p:cNvPicPr>
            <a:picLocks noChangeAspect="1"/>
          </p:cNvPicPr>
          <p:nvPr/>
        </p:nvPicPr>
        <p:blipFill>
          <a:blip r:embed="rId7"/>
          <a:stretch>
            <a:fillRect/>
          </a:stretch>
        </p:blipFill>
        <p:spPr>
          <a:xfrm>
            <a:off x="553377" y="1384783"/>
            <a:ext cx="5791702" cy="3170195"/>
          </a:xfrm>
          <a:prstGeom prst="rect">
            <a:avLst/>
          </a:prstGeom>
        </p:spPr>
      </p:pic>
    </p:spTree>
    <p:extLst>
      <p:ext uri="{BB962C8B-B14F-4D97-AF65-F5344CB8AC3E}">
        <p14:creationId xmlns:p14="http://schemas.microsoft.com/office/powerpoint/2010/main" val="242587328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テキスト ボックス 12"/>
          <p:cNvSpPr txBox="1"/>
          <p:nvPr/>
        </p:nvSpPr>
        <p:spPr>
          <a:xfrm>
            <a:off x="4272121" y="3515645"/>
            <a:ext cx="3845925" cy="246221"/>
          </a:xfrm>
          <a:prstGeom prst="rect">
            <a:avLst/>
          </a:prstGeom>
          <a:noFill/>
        </p:spPr>
        <p:txBody>
          <a:bodyPr wrap="none" rtlCol="0">
            <a:spAutoFit/>
          </a:bodyPr>
          <a:lstStyle/>
          <a:p>
            <a:r>
              <a:rPr kumimoji="1" lang="en-US" altLang="ja-JP" sz="1000" dirty="0" smtClean="0"/>
              <a:t>※</a:t>
            </a:r>
            <a:r>
              <a:rPr kumimoji="1" lang="ja-JP" altLang="en-US" sz="1000" dirty="0" smtClean="0"/>
              <a:t>軽症化後の情報把握のため報道提供していない事例が</a:t>
            </a:r>
            <a:r>
              <a:rPr lang="en-US" altLang="ja-JP" sz="1000" dirty="0"/>
              <a:t>7</a:t>
            </a:r>
            <a:r>
              <a:rPr kumimoji="1" lang="ja-JP" altLang="en-US" sz="1000" dirty="0" smtClean="0"/>
              <a:t>例あり</a:t>
            </a:r>
            <a:endParaRPr kumimoji="1" lang="ja-JP" altLang="en-US" sz="1000" dirty="0"/>
          </a:p>
        </p:txBody>
      </p:sp>
      <p:sp>
        <p:nvSpPr>
          <p:cNvPr id="5" name="テキスト ボックス 4"/>
          <p:cNvSpPr txBox="1"/>
          <p:nvPr/>
        </p:nvSpPr>
        <p:spPr>
          <a:xfrm>
            <a:off x="359737" y="3701600"/>
            <a:ext cx="3542958" cy="461665"/>
          </a:xfrm>
          <a:prstGeom prst="rect">
            <a:avLst/>
          </a:prstGeom>
          <a:noFill/>
        </p:spPr>
        <p:txBody>
          <a:bodyPr wrap="none" rtlCol="0">
            <a:spAutoFit/>
          </a:bodyPr>
          <a:lstStyle/>
          <a:p>
            <a:r>
              <a:rPr kumimoji="1" lang="en-US" altLang="ja-JP" sz="1200" dirty="0" smtClean="0"/>
              <a:t>40</a:t>
            </a:r>
            <a:r>
              <a:rPr kumimoji="1" lang="ja-JP" altLang="en-US" sz="1200" dirty="0" smtClean="0"/>
              <a:t>代以上の陽性者に占める重症者の割合：</a:t>
            </a:r>
            <a:r>
              <a:rPr kumimoji="1" lang="en-US" altLang="ja-JP" sz="1200" dirty="0" smtClean="0"/>
              <a:t>13.9%</a:t>
            </a:r>
          </a:p>
          <a:p>
            <a:r>
              <a:rPr lang="ja-JP" altLang="en-US" sz="1200" dirty="0" smtClean="0"/>
              <a:t>全陽性者数に占める重症者の割合：</a:t>
            </a:r>
            <a:r>
              <a:rPr lang="en-US" altLang="ja-JP" sz="1200" dirty="0" smtClean="0"/>
              <a:t>8.2%</a:t>
            </a:r>
            <a:endParaRPr kumimoji="1" lang="ja-JP" altLang="en-US" sz="1200" dirty="0"/>
          </a:p>
        </p:txBody>
      </p:sp>
      <p:sp>
        <p:nvSpPr>
          <p:cNvPr id="19" name="テキスト ボックス 18"/>
          <p:cNvSpPr txBox="1"/>
          <p:nvPr/>
        </p:nvSpPr>
        <p:spPr>
          <a:xfrm>
            <a:off x="4447802" y="3739538"/>
            <a:ext cx="3457998" cy="461665"/>
          </a:xfrm>
          <a:prstGeom prst="rect">
            <a:avLst/>
          </a:prstGeom>
          <a:noFill/>
        </p:spPr>
        <p:txBody>
          <a:bodyPr wrap="none" rtlCol="0">
            <a:spAutoFit/>
          </a:bodyPr>
          <a:lstStyle/>
          <a:p>
            <a:r>
              <a:rPr kumimoji="1" lang="en-US" altLang="ja-JP" sz="1200" dirty="0" smtClean="0"/>
              <a:t>40</a:t>
            </a:r>
            <a:r>
              <a:rPr kumimoji="1" lang="ja-JP" altLang="en-US" sz="1200" dirty="0" smtClean="0"/>
              <a:t>代以上の陽性者に占める重症者の割合：</a:t>
            </a:r>
            <a:r>
              <a:rPr lang="en-US" altLang="ja-JP" sz="1200" dirty="0" smtClean="0"/>
              <a:t>5.8</a:t>
            </a:r>
            <a:r>
              <a:rPr kumimoji="1" lang="en-US" altLang="ja-JP" sz="1200" dirty="0" smtClean="0"/>
              <a:t>%</a:t>
            </a:r>
          </a:p>
          <a:p>
            <a:r>
              <a:rPr lang="ja-JP" altLang="en-US" sz="1200" dirty="0" smtClean="0"/>
              <a:t>全陽性者数に占める重症者の割合：</a:t>
            </a:r>
            <a:r>
              <a:rPr lang="en-US" altLang="ja-JP" sz="1200" dirty="0" smtClean="0"/>
              <a:t>2.5%</a:t>
            </a:r>
            <a:endParaRPr kumimoji="1" lang="ja-JP" altLang="en-US" sz="1200" dirty="0"/>
          </a:p>
        </p:txBody>
      </p:sp>
      <p:sp>
        <p:nvSpPr>
          <p:cNvPr id="2" name="テキスト ボックス 1"/>
          <p:cNvSpPr txBox="1"/>
          <p:nvPr/>
        </p:nvSpPr>
        <p:spPr>
          <a:xfrm>
            <a:off x="420168" y="6448400"/>
            <a:ext cx="10342896" cy="430887"/>
          </a:xfrm>
          <a:prstGeom prst="rect">
            <a:avLst/>
          </a:prstGeom>
          <a:noFill/>
        </p:spPr>
        <p:txBody>
          <a:bodyPr wrap="none" rtlCol="0">
            <a:spAutoFit/>
          </a:bodyPr>
          <a:lstStyle/>
          <a:p>
            <a:r>
              <a:rPr kumimoji="1" lang="ja-JP" altLang="en-US" sz="1100" dirty="0" smtClean="0">
                <a:latin typeface="Meiryo UI" panose="020B0604030504040204" pitchFamily="50" charset="-128"/>
                <a:ea typeface="Meiryo UI" panose="020B0604030504040204" pitchFamily="50" charset="-128"/>
              </a:rPr>
              <a:t>重症の定義：「重症病床における</a:t>
            </a:r>
            <a:r>
              <a:rPr kumimoji="1" lang="en-US" altLang="ja-JP" sz="1100" dirty="0" smtClean="0">
                <a:latin typeface="Meiryo UI" panose="020B0604030504040204" pitchFamily="50" charset="-128"/>
                <a:ea typeface="Meiryo UI" panose="020B0604030504040204" pitchFamily="50" charset="-128"/>
              </a:rPr>
              <a:t>ICU</a:t>
            </a:r>
            <a:r>
              <a:rPr kumimoji="1" lang="ja-JP" altLang="en-US" sz="1100" dirty="0" smtClean="0">
                <a:latin typeface="Meiryo UI" panose="020B0604030504040204" pitchFamily="50" charset="-128"/>
                <a:ea typeface="Meiryo UI" panose="020B0604030504040204" pitchFamily="50" charset="-128"/>
              </a:rPr>
              <a:t>入室、挿管、人工呼吸器装着、</a:t>
            </a:r>
            <a:r>
              <a:rPr kumimoji="1" lang="en-US" altLang="ja-JP" sz="1100" dirty="0" smtClean="0">
                <a:latin typeface="Meiryo UI" panose="020B0604030504040204" pitchFamily="50" charset="-128"/>
                <a:ea typeface="Meiryo UI" panose="020B0604030504040204" pitchFamily="50" charset="-128"/>
              </a:rPr>
              <a:t>ECMO</a:t>
            </a:r>
            <a:r>
              <a:rPr kumimoji="1" lang="ja-JP" altLang="en-US" sz="1100" dirty="0" smtClean="0">
                <a:latin typeface="Meiryo UI" panose="020B0604030504040204" pitchFamily="50" charset="-128"/>
                <a:ea typeface="Meiryo UI" panose="020B0604030504040204" pitchFamily="50" charset="-128"/>
              </a:rPr>
              <a:t>使用」のいずれかとした。</a:t>
            </a:r>
            <a:endParaRPr kumimoji="1" lang="en-US" altLang="ja-JP" sz="1100" dirty="0" smtClean="0">
              <a:latin typeface="Meiryo UI" panose="020B0604030504040204" pitchFamily="50" charset="-128"/>
              <a:ea typeface="Meiryo UI" panose="020B0604030504040204" pitchFamily="50" charset="-128"/>
            </a:endParaRPr>
          </a:p>
          <a:p>
            <a:r>
              <a:rPr lang="ja-JP" altLang="en-US" sz="1100" dirty="0" smtClean="0">
                <a:latin typeface="Meiryo UI" panose="020B0604030504040204" pitchFamily="50" charset="-128"/>
                <a:ea typeface="Meiryo UI" panose="020B0604030504040204" pitchFamily="50" charset="-128"/>
              </a:rPr>
              <a:t>基礎疾患：相談・受診の目安で示されている重症化リスクの高い患者（糖尿病、心不全、呼吸器疾患（</a:t>
            </a:r>
            <a:r>
              <a:rPr lang="en-US" altLang="ja-JP" sz="1100" dirty="0" smtClean="0">
                <a:latin typeface="Meiryo UI" panose="020B0604030504040204" pitchFamily="50" charset="-128"/>
                <a:ea typeface="Meiryo UI" panose="020B0604030504040204" pitchFamily="50" charset="-128"/>
              </a:rPr>
              <a:t>COPD</a:t>
            </a:r>
            <a:r>
              <a:rPr lang="ja-JP" altLang="en-US" sz="1100" dirty="0" smtClean="0">
                <a:latin typeface="Meiryo UI" panose="020B0604030504040204" pitchFamily="50" charset="-128"/>
                <a:ea typeface="Meiryo UI" panose="020B0604030504040204" pitchFamily="50" charset="-128"/>
              </a:rPr>
              <a:t>等）、透析患者、</a:t>
            </a:r>
            <a:r>
              <a:rPr lang="ja-JP" altLang="en-US" sz="1100" dirty="0">
                <a:latin typeface="Meiryo UI" panose="020B0604030504040204" pitchFamily="50" charset="-128"/>
                <a:ea typeface="Meiryo UI" panose="020B0604030504040204" pitchFamily="50" charset="-128"/>
              </a:rPr>
              <a:t>免疫</a:t>
            </a:r>
            <a:r>
              <a:rPr lang="ja-JP" altLang="en-US" sz="1100" dirty="0" smtClean="0">
                <a:latin typeface="Meiryo UI" panose="020B0604030504040204" pitchFamily="50" charset="-128"/>
                <a:ea typeface="Meiryo UI" panose="020B0604030504040204" pitchFamily="50" charset="-128"/>
              </a:rPr>
              <a:t>抑制剤や抗がん剤等を用いている患者）</a:t>
            </a:r>
            <a:endParaRPr kumimoji="1" lang="ja-JP" altLang="en-US" sz="1100" dirty="0">
              <a:latin typeface="Meiryo UI" panose="020B0604030504040204" pitchFamily="50" charset="-128"/>
              <a:ea typeface="Meiryo UI" panose="020B0604030504040204" pitchFamily="50" charset="-128"/>
            </a:endParaRPr>
          </a:p>
        </p:txBody>
      </p:sp>
      <p:sp>
        <p:nvSpPr>
          <p:cNvPr id="15" name="テキスト ボックス 14"/>
          <p:cNvSpPr txBox="1"/>
          <p:nvPr/>
        </p:nvSpPr>
        <p:spPr>
          <a:xfrm>
            <a:off x="5517725" y="6070700"/>
            <a:ext cx="1342034" cy="338554"/>
          </a:xfrm>
          <a:prstGeom prst="rect">
            <a:avLst/>
          </a:prstGeom>
          <a:noFill/>
        </p:spPr>
        <p:txBody>
          <a:bodyPr wrap="none" rtlCol="0">
            <a:spAutoFit/>
          </a:bodyPr>
          <a:lstStyle/>
          <a:p>
            <a:r>
              <a:rPr kumimoji="1" lang="ja-JP" altLang="en-US" sz="800" dirty="0" smtClean="0">
                <a:latin typeface="Meiryo UI" panose="020B0604030504040204" pitchFamily="50" charset="-128"/>
                <a:ea typeface="Meiryo UI" panose="020B0604030504040204" pitchFamily="50" charset="-128"/>
              </a:rPr>
              <a:t>平均年齢：</a:t>
            </a:r>
            <a:r>
              <a:rPr lang="en-US" altLang="ja-JP" sz="800" dirty="0" smtClean="0">
                <a:latin typeface="Meiryo UI" panose="020B0604030504040204" pitchFamily="50" charset="-128"/>
                <a:ea typeface="Meiryo UI" panose="020B0604030504040204" pitchFamily="50" charset="-128"/>
              </a:rPr>
              <a:t>64.5</a:t>
            </a:r>
            <a:r>
              <a:rPr kumimoji="1" lang="ja-JP" altLang="en-US" sz="800" dirty="0" smtClean="0">
                <a:latin typeface="Meiryo UI" panose="020B0604030504040204" pitchFamily="50" charset="-128"/>
                <a:ea typeface="Meiryo UI" panose="020B0604030504040204" pitchFamily="50" charset="-128"/>
              </a:rPr>
              <a:t>歳</a:t>
            </a:r>
            <a:endParaRPr kumimoji="1" lang="en-US" altLang="ja-JP" sz="800" dirty="0" smtClean="0">
              <a:latin typeface="Meiryo UI" panose="020B0604030504040204" pitchFamily="50" charset="-128"/>
              <a:ea typeface="Meiryo UI" panose="020B0604030504040204" pitchFamily="50" charset="-128"/>
            </a:endParaRPr>
          </a:p>
          <a:p>
            <a:r>
              <a:rPr lang="en-US" altLang="ja-JP" sz="800" dirty="0" smtClean="0">
                <a:latin typeface="Meiryo UI" panose="020B0604030504040204" pitchFamily="50" charset="-128"/>
                <a:ea typeface="Meiryo UI" panose="020B0604030504040204" pitchFamily="50" charset="-128"/>
              </a:rPr>
              <a:t>60</a:t>
            </a:r>
            <a:r>
              <a:rPr lang="ja-JP" altLang="en-US" sz="800" dirty="0">
                <a:latin typeface="Meiryo UI" panose="020B0604030504040204" pitchFamily="50" charset="-128"/>
                <a:ea typeface="Meiryo UI" panose="020B0604030504040204" pitchFamily="50" charset="-128"/>
              </a:rPr>
              <a:t>代以上</a:t>
            </a:r>
            <a:r>
              <a:rPr lang="ja-JP" altLang="en-US" sz="800" dirty="0" smtClean="0">
                <a:latin typeface="Meiryo UI" panose="020B0604030504040204" pitchFamily="50" charset="-128"/>
                <a:ea typeface="Meiryo UI" panose="020B0604030504040204" pitchFamily="50" charset="-128"/>
              </a:rPr>
              <a:t>の割合：</a:t>
            </a:r>
            <a:r>
              <a:rPr lang="en-US" altLang="ja-JP" sz="800" dirty="0" smtClean="0">
                <a:latin typeface="Meiryo UI" panose="020B0604030504040204" pitchFamily="50" charset="-128"/>
                <a:ea typeface="Meiryo UI" panose="020B0604030504040204" pitchFamily="50" charset="-128"/>
              </a:rPr>
              <a:t>76.3%</a:t>
            </a:r>
            <a:endParaRPr kumimoji="1" lang="ja-JP" altLang="en-US" sz="800" dirty="0">
              <a:latin typeface="Meiryo UI" panose="020B0604030504040204" pitchFamily="50" charset="-128"/>
              <a:ea typeface="Meiryo UI" panose="020B0604030504040204" pitchFamily="50" charset="-128"/>
            </a:endParaRPr>
          </a:p>
        </p:txBody>
      </p:sp>
      <p:sp>
        <p:nvSpPr>
          <p:cNvPr id="23" name="テキスト ボックス 22"/>
          <p:cNvSpPr txBox="1"/>
          <p:nvPr/>
        </p:nvSpPr>
        <p:spPr>
          <a:xfrm>
            <a:off x="1423151" y="6070700"/>
            <a:ext cx="1345240" cy="338554"/>
          </a:xfrm>
          <a:prstGeom prst="rect">
            <a:avLst/>
          </a:prstGeom>
          <a:noFill/>
        </p:spPr>
        <p:txBody>
          <a:bodyPr wrap="none" rtlCol="0">
            <a:spAutoFit/>
          </a:bodyPr>
          <a:lstStyle/>
          <a:p>
            <a:r>
              <a:rPr kumimoji="1" lang="ja-JP" altLang="en-US" sz="800" dirty="0" smtClean="0">
                <a:latin typeface="Meiryo UI" panose="020B0604030504040204" pitchFamily="50" charset="-128"/>
                <a:ea typeface="Meiryo UI" panose="020B0604030504040204" pitchFamily="50" charset="-128"/>
              </a:rPr>
              <a:t>平均年齢：</a:t>
            </a:r>
            <a:r>
              <a:rPr kumimoji="1" lang="en-US" altLang="ja-JP" sz="800" dirty="0" smtClean="0">
                <a:latin typeface="Meiryo UI" panose="020B0604030504040204" pitchFamily="50" charset="-128"/>
                <a:ea typeface="Meiryo UI" panose="020B0604030504040204" pitchFamily="50" charset="-128"/>
              </a:rPr>
              <a:t>60.6</a:t>
            </a:r>
            <a:r>
              <a:rPr kumimoji="1" lang="ja-JP" altLang="en-US" sz="800" dirty="0" smtClean="0">
                <a:latin typeface="Meiryo UI" panose="020B0604030504040204" pitchFamily="50" charset="-128"/>
                <a:ea typeface="Meiryo UI" panose="020B0604030504040204" pitchFamily="50" charset="-128"/>
              </a:rPr>
              <a:t>歳</a:t>
            </a:r>
            <a:endParaRPr kumimoji="1" lang="en-US" altLang="ja-JP" sz="800" dirty="0" smtClean="0">
              <a:latin typeface="Meiryo UI" panose="020B0604030504040204" pitchFamily="50" charset="-128"/>
              <a:ea typeface="Meiryo UI" panose="020B0604030504040204" pitchFamily="50" charset="-128"/>
            </a:endParaRPr>
          </a:p>
          <a:p>
            <a:r>
              <a:rPr lang="en-US" altLang="ja-JP" sz="800" dirty="0" smtClean="0">
                <a:latin typeface="Meiryo UI" panose="020B0604030504040204" pitchFamily="50" charset="-128"/>
                <a:ea typeface="Meiryo UI" panose="020B0604030504040204" pitchFamily="50" charset="-128"/>
              </a:rPr>
              <a:t>60</a:t>
            </a:r>
            <a:r>
              <a:rPr lang="ja-JP" altLang="en-US" sz="800" dirty="0" smtClean="0">
                <a:latin typeface="Meiryo UI" panose="020B0604030504040204" pitchFamily="50" charset="-128"/>
                <a:ea typeface="Meiryo UI" panose="020B0604030504040204" pitchFamily="50" charset="-128"/>
              </a:rPr>
              <a:t>代以上の割合：</a:t>
            </a:r>
            <a:r>
              <a:rPr lang="en-US" altLang="ja-JP" sz="800" dirty="0" smtClean="0">
                <a:latin typeface="Meiryo UI" panose="020B0604030504040204" pitchFamily="50" charset="-128"/>
                <a:ea typeface="Meiryo UI" panose="020B0604030504040204" pitchFamily="50" charset="-128"/>
              </a:rPr>
              <a:t>70.1%</a:t>
            </a:r>
            <a:endParaRPr kumimoji="1" lang="ja-JP" altLang="en-US" sz="800" dirty="0">
              <a:latin typeface="Meiryo UI" panose="020B0604030504040204" pitchFamily="50" charset="-128"/>
              <a:ea typeface="Meiryo UI" panose="020B0604030504040204" pitchFamily="50" charset="-128"/>
            </a:endParaRPr>
          </a:p>
        </p:txBody>
      </p:sp>
      <p:pic>
        <p:nvPicPr>
          <p:cNvPr id="10" name="図 9"/>
          <p:cNvPicPr>
            <a:picLocks noChangeAspect="1"/>
          </p:cNvPicPr>
          <p:nvPr/>
        </p:nvPicPr>
        <p:blipFill>
          <a:blip r:embed="rId3"/>
          <a:stretch>
            <a:fillRect/>
          </a:stretch>
        </p:blipFill>
        <p:spPr>
          <a:xfrm>
            <a:off x="743418" y="1434798"/>
            <a:ext cx="2607185" cy="2130041"/>
          </a:xfrm>
          <a:prstGeom prst="rect">
            <a:avLst/>
          </a:prstGeom>
        </p:spPr>
      </p:pic>
      <p:sp>
        <p:nvSpPr>
          <p:cNvPr id="22" name="正方形/長方形 21"/>
          <p:cNvSpPr/>
          <p:nvPr/>
        </p:nvSpPr>
        <p:spPr>
          <a:xfrm>
            <a:off x="0" y="2423"/>
            <a:ext cx="12192000" cy="436814"/>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2400" b="1" dirty="0" smtClean="0">
                <a:latin typeface="UD デジタル 教科書体 NP-B" panose="02020700000000000000" pitchFamily="18" charset="-128"/>
                <a:ea typeface="UD デジタル 教科書体 NP-B" panose="02020700000000000000" pitchFamily="18" charset="-128"/>
              </a:rPr>
              <a:t>重症者のまとめ（</a:t>
            </a:r>
            <a:r>
              <a:rPr lang="en-US" altLang="ja-JP" sz="2400" b="1" dirty="0">
                <a:latin typeface="UD デジタル 教科書体 NP-B" panose="02020700000000000000" pitchFamily="18" charset="-128"/>
                <a:ea typeface="UD デジタル 教科書体 NP-B" panose="02020700000000000000" pitchFamily="18" charset="-128"/>
              </a:rPr>
              <a:t>11</a:t>
            </a:r>
            <a:r>
              <a:rPr lang="ja-JP" altLang="en-US" sz="2400" b="1" dirty="0" smtClean="0">
                <a:latin typeface="UD デジタル 教科書体 NP-B" panose="02020700000000000000" pitchFamily="18" charset="-128"/>
                <a:ea typeface="UD デジタル 教科書体 NP-B" panose="02020700000000000000" pitchFamily="18" charset="-128"/>
              </a:rPr>
              <a:t>月</a:t>
            </a:r>
            <a:r>
              <a:rPr lang="en-US" altLang="ja-JP" sz="2400" b="1" dirty="0">
                <a:latin typeface="UD デジタル 教科書体 NP-B" panose="02020700000000000000" pitchFamily="18" charset="-128"/>
                <a:ea typeface="UD デジタル 教科書体 NP-B" panose="02020700000000000000" pitchFamily="18" charset="-128"/>
              </a:rPr>
              <a:t>23</a:t>
            </a:r>
            <a:r>
              <a:rPr lang="ja-JP" altLang="en-US" sz="2400" b="1" dirty="0" smtClean="0">
                <a:latin typeface="UD デジタル 教科書体 NP-B" panose="02020700000000000000" pitchFamily="18" charset="-128"/>
                <a:ea typeface="UD デジタル 教科書体 NP-B" panose="02020700000000000000" pitchFamily="18" charset="-128"/>
              </a:rPr>
              <a:t>日時点）</a:t>
            </a:r>
            <a:endParaRPr lang="ja-JP" altLang="en-US" sz="1400" b="1" dirty="0">
              <a:latin typeface="UD デジタル 教科書体 NP-B" panose="02020700000000000000" pitchFamily="18" charset="-128"/>
              <a:ea typeface="UD デジタル 教科書体 NP-B" panose="02020700000000000000" pitchFamily="18" charset="-128"/>
            </a:endParaRPr>
          </a:p>
        </p:txBody>
      </p:sp>
      <p:sp>
        <p:nvSpPr>
          <p:cNvPr id="20" name="スライド番号プレースホルダー 2"/>
          <p:cNvSpPr>
            <a:spLocks noGrp="1"/>
          </p:cNvSpPr>
          <p:nvPr>
            <p:ph type="sldNum" sz="quarter" idx="12"/>
          </p:nvPr>
        </p:nvSpPr>
        <p:spPr>
          <a:xfrm>
            <a:off x="9402016" y="6419295"/>
            <a:ext cx="2743200" cy="365125"/>
          </a:xfrm>
        </p:spPr>
        <p:txBody>
          <a:bodyPr/>
          <a:lstStyle/>
          <a:p>
            <a:fld id="{0B62D5CB-8769-475A-9BC8-A2F17E2F558B}" type="slidenum">
              <a:rPr kumimoji="1" lang="ja-JP" altLang="en-US" smtClean="0"/>
              <a:t>23</a:t>
            </a:fld>
            <a:endParaRPr kumimoji="1" lang="ja-JP" altLang="en-US" dirty="0"/>
          </a:p>
        </p:txBody>
      </p:sp>
      <p:sp>
        <p:nvSpPr>
          <p:cNvPr id="26" name="正方形/長方形 25"/>
          <p:cNvSpPr/>
          <p:nvPr/>
        </p:nvSpPr>
        <p:spPr>
          <a:xfrm>
            <a:off x="1027237" y="1076828"/>
            <a:ext cx="2485278" cy="369332"/>
          </a:xfrm>
          <a:prstGeom prst="rect">
            <a:avLst/>
          </a:prstGeom>
        </p:spPr>
        <p:txBody>
          <a:bodyPr wrap="square">
            <a:spAutoFit/>
          </a:bodyPr>
          <a:lstStyle/>
          <a:p>
            <a:r>
              <a:rPr lang="ja-JP" altLang="en-US" b="1" dirty="0" smtClean="0">
                <a:latin typeface="Meiryo UI" panose="020B0604030504040204" pitchFamily="50" charset="-128"/>
                <a:ea typeface="Meiryo UI" panose="020B0604030504040204" pitchFamily="50" charset="-128"/>
              </a:rPr>
              <a:t>第一波（</a:t>
            </a:r>
            <a:r>
              <a:rPr lang="en-US" altLang="ja-JP" b="1" dirty="0" smtClean="0">
                <a:latin typeface="Meiryo UI" panose="020B0604030504040204" pitchFamily="50" charset="-128"/>
                <a:ea typeface="Meiryo UI" panose="020B0604030504040204" pitchFamily="50" charset="-128"/>
              </a:rPr>
              <a:t>6/13</a:t>
            </a:r>
            <a:r>
              <a:rPr lang="ja-JP" altLang="en-US" b="1" dirty="0" smtClean="0">
                <a:latin typeface="Meiryo UI" panose="020B0604030504040204" pitchFamily="50" charset="-128"/>
                <a:ea typeface="Meiryo UI" panose="020B0604030504040204" pitchFamily="50" charset="-128"/>
              </a:rPr>
              <a:t>まで）</a:t>
            </a:r>
            <a:endParaRPr lang="ja-JP" altLang="en-US" b="1" dirty="0">
              <a:latin typeface="Meiryo UI" panose="020B0604030504040204" pitchFamily="50" charset="-128"/>
              <a:ea typeface="Meiryo UI" panose="020B0604030504040204" pitchFamily="50" charset="-128"/>
            </a:endParaRPr>
          </a:p>
        </p:txBody>
      </p:sp>
      <p:sp>
        <p:nvSpPr>
          <p:cNvPr id="30" name="正方形/長方形 29"/>
          <p:cNvSpPr/>
          <p:nvPr/>
        </p:nvSpPr>
        <p:spPr>
          <a:xfrm>
            <a:off x="4833734" y="1062577"/>
            <a:ext cx="3202442" cy="369332"/>
          </a:xfrm>
          <a:prstGeom prst="rect">
            <a:avLst/>
          </a:prstGeom>
        </p:spPr>
        <p:txBody>
          <a:bodyPr wrap="square">
            <a:spAutoFit/>
          </a:bodyPr>
          <a:lstStyle/>
          <a:p>
            <a:r>
              <a:rPr lang="ja-JP" altLang="en-US" b="1" dirty="0" smtClean="0">
                <a:latin typeface="Meiryo UI" panose="020B0604030504040204" pitchFamily="50" charset="-128"/>
                <a:ea typeface="Meiryo UI" panose="020B0604030504040204" pitchFamily="50" charset="-128"/>
              </a:rPr>
              <a:t>第二波（</a:t>
            </a:r>
            <a:r>
              <a:rPr lang="en-US" altLang="ja-JP" b="1" dirty="0" smtClean="0">
                <a:latin typeface="Meiryo UI" panose="020B0604030504040204" pitchFamily="50" charset="-128"/>
                <a:ea typeface="Meiryo UI" panose="020B0604030504040204" pitchFamily="50" charset="-128"/>
              </a:rPr>
              <a:t>6/14</a:t>
            </a:r>
            <a:r>
              <a:rPr lang="ja-JP" altLang="en-US" b="1" dirty="0" smtClean="0">
                <a:latin typeface="Meiryo UI" panose="020B0604030504040204" pitchFamily="50" charset="-128"/>
                <a:ea typeface="Meiryo UI" panose="020B0604030504040204" pitchFamily="50" charset="-128"/>
              </a:rPr>
              <a:t>～</a:t>
            </a:r>
            <a:r>
              <a:rPr lang="en-US" altLang="ja-JP" b="1" dirty="0" smtClean="0">
                <a:latin typeface="Meiryo UI" panose="020B0604030504040204" pitchFamily="50" charset="-128"/>
                <a:ea typeface="Meiryo UI" panose="020B0604030504040204" pitchFamily="50" charset="-128"/>
              </a:rPr>
              <a:t>10/9</a:t>
            </a:r>
            <a:r>
              <a:rPr lang="ja-JP" altLang="en-US" b="1" dirty="0" smtClean="0">
                <a:latin typeface="Meiryo UI" panose="020B0604030504040204" pitchFamily="50" charset="-128"/>
                <a:ea typeface="Meiryo UI" panose="020B0604030504040204" pitchFamily="50" charset="-128"/>
              </a:rPr>
              <a:t>）</a:t>
            </a:r>
            <a:endParaRPr lang="ja-JP" altLang="en-US" b="1" dirty="0">
              <a:latin typeface="Meiryo UI" panose="020B0604030504040204" pitchFamily="50" charset="-128"/>
              <a:ea typeface="Meiryo UI" panose="020B0604030504040204" pitchFamily="50" charset="-128"/>
            </a:endParaRPr>
          </a:p>
        </p:txBody>
      </p:sp>
      <p:sp>
        <p:nvSpPr>
          <p:cNvPr id="31" name="正方形/長方形 30"/>
          <p:cNvSpPr/>
          <p:nvPr/>
        </p:nvSpPr>
        <p:spPr>
          <a:xfrm>
            <a:off x="8261025" y="1069328"/>
            <a:ext cx="3750859" cy="5355782"/>
          </a:xfrm>
          <a:prstGeom prst="rect">
            <a:avLst/>
          </a:prstGeom>
          <a:noFill/>
          <a:ln w="5080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en-US" altLang="ja-JP" dirty="0" smtClean="0"/>
          </a:p>
        </p:txBody>
      </p:sp>
      <p:sp>
        <p:nvSpPr>
          <p:cNvPr id="32" name="正方形/長方形 31"/>
          <p:cNvSpPr/>
          <p:nvPr/>
        </p:nvSpPr>
        <p:spPr>
          <a:xfrm>
            <a:off x="4272121" y="1076828"/>
            <a:ext cx="3750859" cy="5355782"/>
          </a:xfrm>
          <a:prstGeom prst="rect">
            <a:avLst/>
          </a:prstGeom>
          <a:noFill/>
          <a:ln w="508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en-US" altLang="ja-JP" dirty="0" smtClean="0"/>
          </a:p>
        </p:txBody>
      </p:sp>
      <p:sp>
        <p:nvSpPr>
          <p:cNvPr id="33" name="正方形/長方形 32"/>
          <p:cNvSpPr/>
          <p:nvPr/>
        </p:nvSpPr>
        <p:spPr>
          <a:xfrm>
            <a:off x="257196" y="1070264"/>
            <a:ext cx="3750859" cy="5355782"/>
          </a:xfrm>
          <a:prstGeom prst="rect">
            <a:avLst/>
          </a:prstGeom>
          <a:noFill/>
          <a:ln w="508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en-US" altLang="ja-JP" dirty="0" smtClean="0"/>
          </a:p>
        </p:txBody>
      </p:sp>
      <p:sp>
        <p:nvSpPr>
          <p:cNvPr id="34" name="正方形/長方形 33"/>
          <p:cNvSpPr/>
          <p:nvPr/>
        </p:nvSpPr>
        <p:spPr>
          <a:xfrm>
            <a:off x="8902361" y="1068825"/>
            <a:ext cx="2902951" cy="369332"/>
          </a:xfrm>
          <a:prstGeom prst="rect">
            <a:avLst/>
          </a:prstGeom>
        </p:spPr>
        <p:txBody>
          <a:bodyPr wrap="square">
            <a:spAutoFit/>
          </a:bodyPr>
          <a:lstStyle/>
          <a:p>
            <a:r>
              <a:rPr lang="ja-JP" altLang="en-US" b="1" dirty="0" smtClean="0">
                <a:latin typeface="Meiryo UI" panose="020B0604030504040204" pitchFamily="50" charset="-128"/>
                <a:ea typeface="Meiryo UI" panose="020B0604030504040204" pitchFamily="50" charset="-128"/>
              </a:rPr>
              <a:t>第三波（</a:t>
            </a:r>
            <a:r>
              <a:rPr lang="en-US" altLang="ja-JP" b="1" dirty="0" smtClean="0">
                <a:latin typeface="Meiryo UI" panose="020B0604030504040204" pitchFamily="50" charset="-128"/>
                <a:ea typeface="Meiryo UI" panose="020B0604030504040204" pitchFamily="50" charset="-128"/>
              </a:rPr>
              <a:t>10/10</a:t>
            </a:r>
            <a:r>
              <a:rPr lang="ja-JP" altLang="en-US" b="1" dirty="0" smtClean="0">
                <a:latin typeface="Meiryo UI" panose="020B0604030504040204" pitchFamily="50" charset="-128"/>
                <a:ea typeface="Meiryo UI" panose="020B0604030504040204" pitchFamily="50" charset="-128"/>
              </a:rPr>
              <a:t>以降）</a:t>
            </a:r>
            <a:endParaRPr lang="ja-JP" altLang="en-US" b="1" dirty="0">
              <a:latin typeface="Meiryo UI" panose="020B0604030504040204" pitchFamily="50" charset="-128"/>
              <a:ea typeface="Meiryo UI" panose="020B0604030504040204" pitchFamily="50" charset="-128"/>
            </a:endParaRPr>
          </a:p>
        </p:txBody>
      </p:sp>
      <p:sp>
        <p:nvSpPr>
          <p:cNvPr id="35" name="テキスト ボックス 34"/>
          <p:cNvSpPr txBox="1"/>
          <p:nvPr/>
        </p:nvSpPr>
        <p:spPr>
          <a:xfrm>
            <a:off x="8237944" y="3515645"/>
            <a:ext cx="3903633" cy="246221"/>
          </a:xfrm>
          <a:prstGeom prst="rect">
            <a:avLst/>
          </a:prstGeom>
          <a:noFill/>
        </p:spPr>
        <p:txBody>
          <a:bodyPr wrap="none" rtlCol="0">
            <a:spAutoFit/>
          </a:bodyPr>
          <a:lstStyle/>
          <a:p>
            <a:r>
              <a:rPr kumimoji="1" lang="en-US" altLang="ja-JP" sz="1000" dirty="0" smtClean="0"/>
              <a:t>※</a:t>
            </a:r>
            <a:r>
              <a:rPr kumimoji="1" lang="ja-JP" altLang="en-US" sz="1000" dirty="0" smtClean="0"/>
              <a:t>軽症化後の情報把握のため報道提供していない事例が</a:t>
            </a:r>
            <a:r>
              <a:rPr lang="en-US" altLang="ja-JP" sz="1000" dirty="0"/>
              <a:t>1</a:t>
            </a:r>
            <a:r>
              <a:rPr kumimoji="1" lang="ja-JP" altLang="en-US" sz="1000" dirty="0" smtClean="0"/>
              <a:t>例あり</a:t>
            </a:r>
            <a:endParaRPr kumimoji="1" lang="ja-JP" altLang="en-US" sz="1000" dirty="0"/>
          </a:p>
        </p:txBody>
      </p:sp>
      <p:pic>
        <p:nvPicPr>
          <p:cNvPr id="4" name="図 3"/>
          <p:cNvPicPr>
            <a:picLocks noChangeAspect="1"/>
          </p:cNvPicPr>
          <p:nvPr/>
        </p:nvPicPr>
        <p:blipFill>
          <a:blip r:embed="rId4"/>
          <a:stretch>
            <a:fillRect/>
          </a:stretch>
        </p:blipFill>
        <p:spPr>
          <a:xfrm>
            <a:off x="4986918" y="1414676"/>
            <a:ext cx="2416329" cy="2071920"/>
          </a:xfrm>
          <a:prstGeom prst="rect">
            <a:avLst/>
          </a:prstGeom>
        </p:spPr>
      </p:pic>
      <p:sp>
        <p:nvSpPr>
          <p:cNvPr id="36" name="テキスト ボックス 35"/>
          <p:cNvSpPr txBox="1"/>
          <p:nvPr/>
        </p:nvSpPr>
        <p:spPr>
          <a:xfrm>
            <a:off x="8508037" y="3726757"/>
            <a:ext cx="3526928" cy="461665"/>
          </a:xfrm>
          <a:prstGeom prst="rect">
            <a:avLst/>
          </a:prstGeom>
          <a:noFill/>
        </p:spPr>
        <p:txBody>
          <a:bodyPr wrap="none" rtlCol="0">
            <a:spAutoFit/>
          </a:bodyPr>
          <a:lstStyle/>
          <a:p>
            <a:r>
              <a:rPr kumimoji="1" lang="en-US" altLang="ja-JP" sz="1200" dirty="0" smtClean="0"/>
              <a:t>40</a:t>
            </a:r>
            <a:r>
              <a:rPr kumimoji="1" lang="ja-JP" altLang="en-US" sz="1200" dirty="0" smtClean="0"/>
              <a:t>代以上の陽性者に占める重症者の割合：</a:t>
            </a:r>
            <a:r>
              <a:rPr lang="en-US" altLang="ja-JP" sz="1200" dirty="0" smtClean="0"/>
              <a:t>4.7</a:t>
            </a:r>
            <a:r>
              <a:rPr kumimoji="1" lang="en-US" altLang="ja-JP" sz="1200" dirty="0" smtClean="0"/>
              <a:t>%</a:t>
            </a:r>
          </a:p>
          <a:p>
            <a:r>
              <a:rPr lang="ja-JP" altLang="en-US" sz="1200" dirty="0" smtClean="0"/>
              <a:t>全陽性者数に占める重症者の割合：</a:t>
            </a:r>
            <a:r>
              <a:rPr lang="en-US" altLang="ja-JP" sz="1200" dirty="0" smtClean="0"/>
              <a:t>2.6%</a:t>
            </a:r>
            <a:endParaRPr kumimoji="1" lang="ja-JP" altLang="en-US" sz="1200" dirty="0"/>
          </a:p>
        </p:txBody>
      </p:sp>
      <p:sp>
        <p:nvSpPr>
          <p:cNvPr id="39" name="テキスト ボックス 38"/>
          <p:cNvSpPr txBox="1"/>
          <p:nvPr/>
        </p:nvSpPr>
        <p:spPr>
          <a:xfrm>
            <a:off x="9295683" y="6046065"/>
            <a:ext cx="1383712" cy="338554"/>
          </a:xfrm>
          <a:prstGeom prst="rect">
            <a:avLst/>
          </a:prstGeom>
          <a:noFill/>
        </p:spPr>
        <p:txBody>
          <a:bodyPr wrap="none" rtlCol="0">
            <a:spAutoFit/>
          </a:bodyPr>
          <a:lstStyle/>
          <a:p>
            <a:r>
              <a:rPr kumimoji="1" lang="ja-JP" altLang="en-US" sz="800" dirty="0" smtClean="0">
                <a:latin typeface="Meiryo UI" panose="020B0604030504040204" pitchFamily="50" charset="-128"/>
                <a:ea typeface="Meiryo UI" panose="020B0604030504040204" pitchFamily="50" charset="-128"/>
              </a:rPr>
              <a:t>平均年齢：</a:t>
            </a:r>
            <a:r>
              <a:rPr lang="en-US" altLang="ja-JP" sz="800" dirty="0" smtClean="0">
                <a:latin typeface="Meiryo UI" panose="020B0604030504040204" pitchFamily="50" charset="-128"/>
                <a:ea typeface="Meiryo UI" panose="020B0604030504040204" pitchFamily="50" charset="-128"/>
              </a:rPr>
              <a:t>65.3</a:t>
            </a:r>
            <a:r>
              <a:rPr kumimoji="1" lang="ja-JP" altLang="en-US" sz="800" dirty="0" smtClean="0">
                <a:latin typeface="Meiryo UI" panose="020B0604030504040204" pitchFamily="50" charset="-128"/>
                <a:ea typeface="Meiryo UI" panose="020B0604030504040204" pitchFamily="50" charset="-128"/>
              </a:rPr>
              <a:t>歳</a:t>
            </a:r>
            <a:endParaRPr kumimoji="1" lang="en-US" altLang="ja-JP" sz="800" dirty="0" smtClean="0">
              <a:latin typeface="Meiryo UI" panose="020B0604030504040204" pitchFamily="50" charset="-128"/>
              <a:ea typeface="Meiryo UI" panose="020B0604030504040204" pitchFamily="50" charset="-128"/>
            </a:endParaRPr>
          </a:p>
          <a:p>
            <a:r>
              <a:rPr lang="en-US" altLang="ja-JP" sz="800" dirty="0" smtClean="0">
                <a:latin typeface="Meiryo UI" panose="020B0604030504040204" pitchFamily="50" charset="-128"/>
                <a:ea typeface="Meiryo UI" panose="020B0604030504040204" pitchFamily="50" charset="-128"/>
              </a:rPr>
              <a:t>60</a:t>
            </a:r>
            <a:r>
              <a:rPr lang="ja-JP" altLang="en-US" sz="800" dirty="0">
                <a:latin typeface="Meiryo UI" panose="020B0604030504040204" pitchFamily="50" charset="-128"/>
                <a:ea typeface="Meiryo UI" panose="020B0604030504040204" pitchFamily="50" charset="-128"/>
              </a:rPr>
              <a:t>代</a:t>
            </a:r>
            <a:r>
              <a:rPr lang="ja-JP" altLang="en-US" sz="800" dirty="0" smtClean="0">
                <a:latin typeface="Meiryo UI" panose="020B0604030504040204" pitchFamily="50" charset="-128"/>
                <a:ea typeface="Meiryo UI" panose="020B0604030504040204" pitchFamily="50" charset="-128"/>
              </a:rPr>
              <a:t>以上の割合：</a:t>
            </a:r>
            <a:r>
              <a:rPr lang="en-US" altLang="ja-JP" sz="800" dirty="0" smtClean="0">
                <a:latin typeface="Meiryo UI" panose="020B0604030504040204" pitchFamily="50" charset="-128"/>
                <a:ea typeface="Meiryo UI" panose="020B0604030504040204" pitchFamily="50" charset="-128"/>
              </a:rPr>
              <a:t>80.8%</a:t>
            </a:r>
            <a:endParaRPr kumimoji="1" lang="ja-JP" altLang="en-US" sz="800" dirty="0">
              <a:latin typeface="Meiryo UI" panose="020B0604030504040204" pitchFamily="50" charset="-128"/>
              <a:ea typeface="Meiryo UI" panose="020B0604030504040204" pitchFamily="50" charset="-128"/>
            </a:endParaRPr>
          </a:p>
        </p:txBody>
      </p:sp>
      <p:sp>
        <p:nvSpPr>
          <p:cNvPr id="25" name="テキスト ボックス 24"/>
          <p:cNvSpPr txBox="1"/>
          <p:nvPr/>
        </p:nvSpPr>
        <p:spPr>
          <a:xfrm>
            <a:off x="1904981" y="488965"/>
            <a:ext cx="10287019" cy="307777"/>
          </a:xfrm>
          <a:prstGeom prst="rect">
            <a:avLst/>
          </a:prstGeom>
          <a:noFill/>
        </p:spPr>
        <p:txBody>
          <a:bodyPr wrap="square" rtlCol="0">
            <a:spAutoFit/>
          </a:bodyPr>
          <a:lstStyle/>
          <a:p>
            <a:r>
              <a:rPr kumimoji="1" lang="en-US" altLang="ja-JP" sz="1400" dirty="0" smtClean="0"/>
              <a:t>※</a:t>
            </a:r>
            <a:r>
              <a:rPr kumimoji="1" lang="ja-JP" altLang="en-US" sz="1400" dirty="0" smtClean="0"/>
              <a:t>令和</a:t>
            </a:r>
            <a:r>
              <a:rPr kumimoji="1" lang="en-US" altLang="ja-JP" sz="1400" dirty="0" smtClean="0"/>
              <a:t>2</a:t>
            </a:r>
            <a:r>
              <a:rPr kumimoji="1" lang="ja-JP" altLang="en-US" sz="1400" dirty="0" smtClean="0"/>
              <a:t>年</a:t>
            </a:r>
            <a:r>
              <a:rPr kumimoji="1" lang="en-US" altLang="ja-JP" sz="1400" dirty="0" smtClean="0"/>
              <a:t>1</a:t>
            </a:r>
            <a:r>
              <a:rPr kumimoji="1" lang="ja-JP" altLang="en-US" sz="1400" dirty="0" smtClean="0"/>
              <a:t>月</a:t>
            </a:r>
            <a:r>
              <a:rPr kumimoji="1" lang="en-US" altLang="ja-JP" sz="1400" dirty="0" smtClean="0"/>
              <a:t>29</a:t>
            </a:r>
            <a:r>
              <a:rPr kumimoji="1" lang="ja-JP" altLang="en-US" sz="1400" dirty="0" smtClean="0"/>
              <a:t>日から</a:t>
            </a:r>
            <a:r>
              <a:rPr kumimoji="1" lang="en-US" altLang="ja-JP" sz="1400" dirty="0" smtClean="0"/>
              <a:t>6</a:t>
            </a:r>
            <a:r>
              <a:rPr kumimoji="1" lang="ja-JP" altLang="en-US" sz="1400" dirty="0" smtClean="0"/>
              <a:t>月</a:t>
            </a:r>
            <a:r>
              <a:rPr kumimoji="1" lang="en-US" altLang="ja-JP" sz="1400" dirty="0" smtClean="0"/>
              <a:t>13</a:t>
            </a:r>
            <a:r>
              <a:rPr kumimoji="1" lang="ja-JP" altLang="en-US" sz="1400" dirty="0" smtClean="0"/>
              <a:t>日を「</a:t>
            </a:r>
            <a:r>
              <a:rPr kumimoji="1" lang="ja-JP" altLang="en-US" sz="1400" dirty="0"/>
              <a:t>第一波</a:t>
            </a:r>
            <a:r>
              <a:rPr kumimoji="1" lang="ja-JP" altLang="en-US" sz="1400" dirty="0" smtClean="0"/>
              <a:t>」、</a:t>
            </a:r>
            <a:r>
              <a:rPr kumimoji="1" lang="en-US" altLang="ja-JP" sz="1400" dirty="0" smtClean="0"/>
              <a:t>6</a:t>
            </a:r>
            <a:r>
              <a:rPr kumimoji="1" lang="ja-JP" altLang="en-US" sz="1400" dirty="0" smtClean="0"/>
              <a:t>月</a:t>
            </a:r>
            <a:r>
              <a:rPr kumimoji="1" lang="en-US" altLang="ja-JP" sz="1400" dirty="0" smtClean="0"/>
              <a:t>14</a:t>
            </a:r>
            <a:r>
              <a:rPr kumimoji="1" lang="ja-JP" altLang="en-US" sz="1400" dirty="0" smtClean="0"/>
              <a:t>日から</a:t>
            </a:r>
            <a:r>
              <a:rPr kumimoji="1" lang="en-US" altLang="ja-JP" sz="1400" dirty="0" smtClean="0"/>
              <a:t>10</a:t>
            </a:r>
            <a:r>
              <a:rPr kumimoji="1" lang="ja-JP" altLang="en-US" sz="1400" dirty="0" smtClean="0"/>
              <a:t>月</a:t>
            </a:r>
            <a:r>
              <a:rPr kumimoji="1" lang="en-US" altLang="ja-JP" sz="1400" dirty="0" smtClean="0"/>
              <a:t>9</a:t>
            </a:r>
            <a:r>
              <a:rPr kumimoji="1" lang="ja-JP" altLang="en-US" sz="1400" dirty="0" smtClean="0"/>
              <a:t>日を「第二波」、</a:t>
            </a:r>
            <a:r>
              <a:rPr kumimoji="1" lang="en-US" altLang="ja-JP" sz="1400" dirty="0" smtClean="0"/>
              <a:t>10</a:t>
            </a:r>
            <a:r>
              <a:rPr kumimoji="1" lang="ja-JP" altLang="en-US" sz="1400" dirty="0" smtClean="0"/>
              <a:t>月</a:t>
            </a:r>
            <a:r>
              <a:rPr kumimoji="1" lang="en-US" altLang="ja-JP" sz="1400" dirty="0" smtClean="0"/>
              <a:t>10</a:t>
            </a:r>
            <a:r>
              <a:rPr kumimoji="1" lang="ja-JP" altLang="en-US" sz="1400" dirty="0" smtClean="0"/>
              <a:t>日以降を「第三波」と総称して分析</a:t>
            </a:r>
            <a:endParaRPr kumimoji="1" lang="ja-JP" altLang="en-US" sz="1400" dirty="0"/>
          </a:p>
        </p:txBody>
      </p:sp>
      <p:pic>
        <p:nvPicPr>
          <p:cNvPr id="3" name="図 2"/>
          <p:cNvPicPr>
            <a:picLocks noChangeAspect="1"/>
          </p:cNvPicPr>
          <p:nvPr/>
        </p:nvPicPr>
        <p:blipFill>
          <a:blip r:embed="rId5"/>
          <a:stretch>
            <a:fillRect/>
          </a:stretch>
        </p:blipFill>
        <p:spPr>
          <a:xfrm>
            <a:off x="8902361" y="1431909"/>
            <a:ext cx="2411569" cy="2067838"/>
          </a:xfrm>
          <a:prstGeom prst="rect">
            <a:avLst/>
          </a:prstGeom>
        </p:spPr>
      </p:pic>
      <p:pic>
        <p:nvPicPr>
          <p:cNvPr id="6" name="図 5"/>
          <p:cNvPicPr>
            <a:picLocks noChangeAspect="1"/>
          </p:cNvPicPr>
          <p:nvPr/>
        </p:nvPicPr>
        <p:blipFill>
          <a:blip r:embed="rId6"/>
          <a:stretch>
            <a:fillRect/>
          </a:stretch>
        </p:blipFill>
        <p:spPr>
          <a:xfrm>
            <a:off x="-644036" y="4147414"/>
            <a:ext cx="3657917" cy="2194750"/>
          </a:xfrm>
          <a:prstGeom prst="rect">
            <a:avLst/>
          </a:prstGeom>
        </p:spPr>
      </p:pic>
      <p:pic>
        <p:nvPicPr>
          <p:cNvPr id="7" name="図 6"/>
          <p:cNvPicPr>
            <a:picLocks noChangeAspect="1"/>
          </p:cNvPicPr>
          <p:nvPr/>
        </p:nvPicPr>
        <p:blipFill>
          <a:blip r:embed="rId7"/>
          <a:stretch>
            <a:fillRect/>
          </a:stretch>
        </p:blipFill>
        <p:spPr>
          <a:xfrm>
            <a:off x="2262723" y="4355427"/>
            <a:ext cx="2158171" cy="2274005"/>
          </a:xfrm>
          <a:prstGeom prst="rect">
            <a:avLst/>
          </a:prstGeom>
        </p:spPr>
      </p:pic>
      <p:pic>
        <p:nvPicPr>
          <p:cNvPr id="8" name="図 7"/>
          <p:cNvPicPr>
            <a:picLocks noChangeAspect="1"/>
          </p:cNvPicPr>
          <p:nvPr/>
        </p:nvPicPr>
        <p:blipFill>
          <a:blip r:embed="rId8"/>
          <a:stretch>
            <a:fillRect/>
          </a:stretch>
        </p:blipFill>
        <p:spPr>
          <a:xfrm>
            <a:off x="3597888" y="4164088"/>
            <a:ext cx="2987299" cy="2316681"/>
          </a:xfrm>
          <a:prstGeom prst="rect">
            <a:avLst/>
          </a:prstGeom>
        </p:spPr>
      </p:pic>
      <p:pic>
        <p:nvPicPr>
          <p:cNvPr id="9" name="図 8"/>
          <p:cNvPicPr>
            <a:picLocks noChangeAspect="1"/>
          </p:cNvPicPr>
          <p:nvPr/>
        </p:nvPicPr>
        <p:blipFill>
          <a:blip r:embed="rId9"/>
          <a:stretch>
            <a:fillRect/>
          </a:stretch>
        </p:blipFill>
        <p:spPr>
          <a:xfrm>
            <a:off x="5993416" y="4069364"/>
            <a:ext cx="2243522" cy="2145978"/>
          </a:xfrm>
          <a:prstGeom prst="rect">
            <a:avLst/>
          </a:prstGeom>
        </p:spPr>
      </p:pic>
      <p:pic>
        <p:nvPicPr>
          <p:cNvPr id="11" name="図 10"/>
          <p:cNvPicPr>
            <a:picLocks noChangeAspect="1"/>
          </p:cNvPicPr>
          <p:nvPr/>
        </p:nvPicPr>
        <p:blipFill>
          <a:blip r:embed="rId10"/>
          <a:stretch>
            <a:fillRect/>
          </a:stretch>
        </p:blipFill>
        <p:spPr>
          <a:xfrm>
            <a:off x="7844603" y="4235879"/>
            <a:ext cx="2761727" cy="2481287"/>
          </a:xfrm>
          <a:prstGeom prst="rect">
            <a:avLst/>
          </a:prstGeom>
        </p:spPr>
      </p:pic>
      <p:pic>
        <p:nvPicPr>
          <p:cNvPr id="12" name="図 11"/>
          <p:cNvPicPr>
            <a:picLocks noChangeAspect="1"/>
          </p:cNvPicPr>
          <p:nvPr/>
        </p:nvPicPr>
        <p:blipFill>
          <a:blip r:embed="rId11"/>
          <a:stretch>
            <a:fillRect/>
          </a:stretch>
        </p:blipFill>
        <p:spPr>
          <a:xfrm>
            <a:off x="9950535" y="4076094"/>
            <a:ext cx="2286198" cy="2182557"/>
          </a:xfrm>
          <a:prstGeom prst="rect">
            <a:avLst/>
          </a:prstGeom>
        </p:spPr>
      </p:pic>
    </p:spTree>
    <p:extLst>
      <p:ext uri="{BB962C8B-B14F-4D97-AF65-F5344CB8AC3E}">
        <p14:creationId xmlns:p14="http://schemas.microsoft.com/office/powerpoint/2010/main" val="180064467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3" name="角丸四角形 212"/>
          <p:cNvSpPr/>
          <p:nvPr/>
        </p:nvSpPr>
        <p:spPr>
          <a:xfrm>
            <a:off x="10437278" y="2081156"/>
            <a:ext cx="1464091" cy="606081"/>
          </a:xfrm>
          <a:prstGeom prst="roundRect">
            <a:avLst/>
          </a:prstGeom>
          <a:solidFill>
            <a:srgbClr val="FFE07D"/>
          </a:solidFill>
          <a:ln w="28575">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dirty="0"/>
          </a:p>
        </p:txBody>
      </p:sp>
      <p:sp>
        <p:nvSpPr>
          <p:cNvPr id="222" name="角丸四角形 221"/>
          <p:cNvSpPr/>
          <p:nvPr/>
        </p:nvSpPr>
        <p:spPr>
          <a:xfrm>
            <a:off x="10502557" y="4517424"/>
            <a:ext cx="1425102" cy="616769"/>
          </a:xfrm>
          <a:prstGeom prst="roundRect">
            <a:avLst/>
          </a:prstGeom>
          <a:solidFill>
            <a:srgbClr val="FFE07D"/>
          </a:solidFill>
          <a:ln w="28575">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p>
        </p:txBody>
      </p:sp>
      <p:sp>
        <p:nvSpPr>
          <p:cNvPr id="96" name="角丸四角形 95"/>
          <p:cNvSpPr/>
          <p:nvPr/>
        </p:nvSpPr>
        <p:spPr>
          <a:xfrm>
            <a:off x="7417457" y="3295850"/>
            <a:ext cx="1831442" cy="938678"/>
          </a:xfrm>
          <a:prstGeom prst="roundRect">
            <a:avLst/>
          </a:prstGeom>
          <a:solidFill>
            <a:srgbClr val="FF9999"/>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 name="テキスト ボックス 2"/>
          <p:cNvSpPr txBox="1"/>
          <p:nvPr/>
        </p:nvSpPr>
        <p:spPr>
          <a:xfrm>
            <a:off x="267020" y="2712083"/>
            <a:ext cx="1138854" cy="646331"/>
          </a:xfrm>
          <a:prstGeom prst="rect">
            <a:avLst/>
          </a:prstGeom>
          <a:noFill/>
        </p:spPr>
        <p:txBody>
          <a:bodyPr wrap="square" rtlCol="0">
            <a:spAutoFit/>
          </a:bodyPr>
          <a:lstStyle/>
          <a:p>
            <a:pPr algn="ctr"/>
            <a:r>
              <a:rPr kumimoji="1" lang="ja-JP" altLang="en-US" dirty="0" smtClean="0">
                <a:latin typeface="Meiryo UI" panose="020B0604030504040204" pitchFamily="50" charset="-128"/>
                <a:ea typeface="Meiryo UI" panose="020B0604030504040204" pitchFamily="50" charset="-128"/>
              </a:rPr>
              <a:t>陽性患者</a:t>
            </a:r>
            <a:endParaRPr kumimoji="1" lang="en-US" altLang="ja-JP" dirty="0" smtClean="0">
              <a:latin typeface="Meiryo UI" panose="020B0604030504040204" pitchFamily="50" charset="-128"/>
              <a:ea typeface="Meiryo UI" panose="020B0604030504040204" pitchFamily="50" charset="-128"/>
            </a:endParaRPr>
          </a:p>
          <a:p>
            <a:pPr algn="ctr"/>
            <a:r>
              <a:rPr lang="en-US" altLang="ja-JP" dirty="0">
                <a:latin typeface="Meiryo UI" panose="020B0604030504040204" pitchFamily="50" charset="-128"/>
                <a:ea typeface="Meiryo UI" panose="020B0604030504040204" pitchFamily="50" charset="-128"/>
              </a:rPr>
              <a:t>6,873</a:t>
            </a:r>
            <a:r>
              <a:rPr lang="ja-JP" altLang="en-US" dirty="0" smtClean="0">
                <a:latin typeface="Meiryo UI" panose="020B0604030504040204" pitchFamily="50" charset="-128"/>
                <a:ea typeface="Meiryo UI" panose="020B0604030504040204" pitchFamily="50" charset="-128"/>
              </a:rPr>
              <a:t>名</a:t>
            </a:r>
            <a:endParaRPr kumimoji="1" lang="ja-JP" altLang="en-US" dirty="0">
              <a:latin typeface="Meiryo UI" panose="020B0604030504040204" pitchFamily="50" charset="-128"/>
              <a:ea typeface="Meiryo UI" panose="020B0604030504040204" pitchFamily="50" charset="-128"/>
            </a:endParaRPr>
          </a:p>
        </p:txBody>
      </p:sp>
      <p:cxnSp>
        <p:nvCxnSpPr>
          <p:cNvPr id="9" name="直線コネクタ 8"/>
          <p:cNvCxnSpPr/>
          <p:nvPr/>
        </p:nvCxnSpPr>
        <p:spPr>
          <a:xfrm flipV="1">
            <a:off x="1420183" y="2244307"/>
            <a:ext cx="703270" cy="728528"/>
          </a:xfrm>
          <a:prstGeom prst="line">
            <a:avLst/>
          </a:prstGeom>
        </p:spPr>
        <p:style>
          <a:lnRef idx="1">
            <a:schemeClr val="accent1"/>
          </a:lnRef>
          <a:fillRef idx="0">
            <a:schemeClr val="accent1"/>
          </a:fillRef>
          <a:effectRef idx="0">
            <a:schemeClr val="accent1"/>
          </a:effectRef>
          <a:fontRef idx="minor">
            <a:schemeClr val="tx1"/>
          </a:fontRef>
        </p:style>
      </p:cxnSp>
      <p:cxnSp>
        <p:nvCxnSpPr>
          <p:cNvPr id="29" name="直線コネクタ 28"/>
          <p:cNvCxnSpPr/>
          <p:nvPr/>
        </p:nvCxnSpPr>
        <p:spPr>
          <a:xfrm>
            <a:off x="1405874" y="2984458"/>
            <a:ext cx="642635" cy="798115"/>
          </a:xfrm>
          <a:prstGeom prst="line">
            <a:avLst/>
          </a:prstGeom>
        </p:spPr>
        <p:style>
          <a:lnRef idx="1">
            <a:schemeClr val="accent1"/>
          </a:lnRef>
          <a:fillRef idx="0">
            <a:schemeClr val="accent1"/>
          </a:fillRef>
          <a:effectRef idx="0">
            <a:schemeClr val="accent1"/>
          </a:effectRef>
          <a:fontRef idx="minor">
            <a:schemeClr val="tx1"/>
          </a:fontRef>
        </p:style>
      </p:cxnSp>
      <p:sp>
        <p:nvSpPr>
          <p:cNvPr id="39" name="テキスト ボックス 38"/>
          <p:cNvSpPr txBox="1"/>
          <p:nvPr/>
        </p:nvSpPr>
        <p:spPr>
          <a:xfrm>
            <a:off x="3857789" y="1540125"/>
            <a:ext cx="1724329" cy="307777"/>
          </a:xfrm>
          <a:prstGeom prst="rect">
            <a:avLst/>
          </a:prstGeom>
          <a:noFill/>
        </p:spPr>
        <p:txBody>
          <a:bodyPr wrap="square" rtlCol="0">
            <a:spAutoFit/>
          </a:bodyPr>
          <a:lstStyle/>
          <a:p>
            <a:pPr algn="ctr"/>
            <a:r>
              <a:rPr lang="ja-JP" altLang="en-US" sz="1400" dirty="0" smtClean="0">
                <a:latin typeface="Meiryo UI" panose="020B0604030504040204" pitchFamily="50" charset="-128"/>
                <a:ea typeface="Meiryo UI" panose="020B0604030504040204" pitchFamily="50" charset="-128"/>
              </a:rPr>
              <a:t>自宅・宿泊療養</a:t>
            </a:r>
            <a:endParaRPr kumimoji="1" lang="en-US" altLang="ja-JP" sz="1400" dirty="0" smtClean="0">
              <a:latin typeface="Meiryo UI" panose="020B0604030504040204" pitchFamily="50" charset="-128"/>
              <a:ea typeface="Meiryo UI" panose="020B0604030504040204" pitchFamily="50" charset="-128"/>
            </a:endParaRPr>
          </a:p>
        </p:txBody>
      </p:sp>
      <p:sp>
        <p:nvSpPr>
          <p:cNvPr id="44" name="テキスト ボックス 43"/>
          <p:cNvSpPr txBox="1"/>
          <p:nvPr/>
        </p:nvSpPr>
        <p:spPr>
          <a:xfrm>
            <a:off x="5459324" y="1951059"/>
            <a:ext cx="1679557" cy="369332"/>
          </a:xfrm>
          <a:prstGeom prst="rect">
            <a:avLst/>
          </a:prstGeom>
          <a:noFill/>
        </p:spPr>
        <p:txBody>
          <a:bodyPr wrap="square" rtlCol="0">
            <a:spAutoFit/>
          </a:bodyPr>
          <a:lstStyle/>
          <a:p>
            <a:pPr algn="ctr"/>
            <a:r>
              <a:rPr kumimoji="1" lang="ja-JP" altLang="en-US" dirty="0" smtClean="0">
                <a:latin typeface="Meiryo UI" panose="020B0604030504040204" pitchFamily="50" charset="-128"/>
                <a:ea typeface="Meiryo UI" panose="020B0604030504040204" pitchFamily="50" charset="-128"/>
              </a:rPr>
              <a:t>入院療養　</a:t>
            </a:r>
            <a:endParaRPr kumimoji="1" lang="en-US" altLang="ja-JP" dirty="0" smtClean="0">
              <a:latin typeface="Meiryo UI" panose="020B0604030504040204" pitchFamily="50" charset="-128"/>
              <a:ea typeface="Meiryo UI" panose="020B0604030504040204" pitchFamily="50" charset="-128"/>
            </a:endParaRPr>
          </a:p>
        </p:txBody>
      </p:sp>
      <p:sp>
        <p:nvSpPr>
          <p:cNvPr id="48" name="テキスト ボックス 47"/>
          <p:cNvSpPr txBox="1"/>
          <p:nvPr/>
        </p:nvSpPr>
        <p:spPr>
          <a:xfrm>
            <a:off x="5873219" y="1337293"/>
            <a:ext cx="1130125" cy="307777"/>
          </a:xfrm>
          <a:prstGeom prst="rect">
            <a:avLst/>
          </a:prstGeom>
          <a:noFill/>
        </p:spPr>
        <p:txBody>
          <a:bodyPr wrap="square" rtlCol="0">
            <a:spAutoFit/>
          </a:bodyPr>
          <a:lstStyle/>
          <a:p>
            <a:pPr algn="ctr"/>
            <a:r>
              <a:rPr kumimoji="1" lang="ja-JP" altLang="en-US" sz="1400" dirty="0" smtClean="0">
                <a:latin typeface="Meiryo UI" panose="020B0604030504040204" pitchFamily="50" charset="-128"/>
                <a:ea typeface="Meiryo UI" panose="020B0604030504040204" pitchFamily="50" charset="-128"/>
              </a:rPr>
              <a:t>療養解除</a:t>
            </a:r>
            <a:endParaRPr kumimoji="1" lang="en-US" altLang="ja-JP" sz="1400" dirty="0" smtClean="0">
              <a:latin typeface="Meiryo UI" panose="020B0604030504040204" pitchFamily="50" charset="-128"/>
              <a:ea typeface="Meiryo UI" panose="020B0604030504040204" pitchFamily="50" charset="-128"/>
            </a:endParaRPr>
          </a:p>
        </p:txBody>
      </p:sp>
      <p:cxnSp>
        <p:nvCxnSpPr>
          <p:cNvPr id="49" name="直線コネクタ 48"/>
          <p:cNvCxnSpPr/>
          <p:nvPr/>
        </p:nvCxnSpPr>
        <p:spPr>
          <a:xfrm flipV="1">
            <a:off x="5403795" y="1491123"/>
            <a:ext cx="595786" cy="143304"/>
          </a:xfrm>
          <a:prstGeom prst="line">
            <a:avLst/>
          </a:prstGeom>
        </p:spPr>
        <p:style>
          <a:lnRef idx="1">
            <a:schemeClr val="accent1"/>
          </a:lnRef>
          <a:fillRef idx="0">
            <a:schemeClr val="accent1"/>
          </a:fillRef>
          <a:effectRef idx="0">
            <a:schemeClr val="accent1"/>
          </a:effectRef>
          <a:fontRef idx="minor">
            <a:schemeClr val="tx1"/>
          </a:fontRef>
        </p:style>
      </p:cxnSp>
      <p:sp>
        <p:nvSpPr>
          <p:cNvPr id="53" name="テキスト ボックス 52"/>
          <p:cNvSpPr txBox="1"/>
          <p:nvPr/>
        </p:nvSpPr>
        <p:spPr>
          <a:xfrm>
            <a:off x="2004730" y="2179344"/>
            <a:ext cx="1706726" cy="369332"/>
          </a:xfrm>
          <a:prstGeom prst="rect">
            <a:avLst/>
          </a:prstGeom>
          <a:noFill/>
        </p:spPr>
        <p:txBody>
          <a:bodyPr wrap="square" rtlCol="0">
            <a:spAutoFit/>
          </a:bodyPr>
          <a:lstStyle/>
          <a:p>
            <a:pPr algn="ctr"/>
            <a:r>
              <a:rPr lang="ja-JP" altLang="en-US" dirty="0" smtClean="0">
                <a:latin typeface="Meiryo UI" panose="020B0604030504040204" pitchFamily="50" charset="-128"/>
                <a:ea typeface="Meiryo UI" panose="020B0604030504040204" pitchFamily="50" charset="-128"/>
              </a:rPr>
              <a:t>軽症・調査中</a:t>
            </a:r>
            <a:endParaRPr kumimoji="1" lang="en-US" altLang="ja-JP" dirty="0" smtClean="0">
              <a:latin typeface="Meiryo UI" panose="020B0604030504040204" pitchFamily="50" charset="-128"/>
              <a:ea typeface="Meiryo UI" panose="020B0604030504040204" pitchFamily="50" charset="-128"/>
            </a:endParaRPr>
          </a:p>
        </p:txBody>
      </p:sp>
      <p:sp>
        <p:nvSpPr>
          <p:cNvPr id="58" name="テキスト ボックス 57"/>
          <p:cNvSpPr txBox="1"/>
          <p:nvPr/>
        </p:nvSpPr>
        <p:spPr>
          <a:xfrm>
            <a:off x="1996619" y="1910229"/>
            <a:ext cx="1706726" cy="369332"/>
          </a:xfrm>
          <a:prstGeom prst="rect">
            <a:avLst/>
          </a:prstGeom>
          <a:noFill/>
        </p:spPr>
        <p:txBody>
          <a:bodyPr wrap="square" rtlCol="0">
            <a:spAutoFit/>
          </a:bodyPr>
          <a:lstStyle/>
          <a:p>
            <a:pPr algn="ctr"/>
            <a:r>
              <a:rPr lang="ja-JP" altLang="en-US" dirty="0">
                <a:latin typeface="Meiryo UI" panose="020B0604030504040204" pitchFamily="50" charset="-128"/>
                <a:ea typeface="Meiryo UI" panose="020B0604030504040204" pitchFamily="50" charset="-128"/>
              </a:rPr>
              <a:t>無症状</a:t>
            </a:r>
            <a:endParaRPr kumimoji="1" lang="en-US" altLang="ja-JP" dirty="0" smtClean="0">
              <a:latin typeface="Meiryo UI" panose="020B0604030504040204" pitchFamily="50" charset="-128"/>
              <a:ea typeface="Meiryo UI" panose="020B0604030504040204" pitchFamily="50" charset="-128"/>
            </a:endParaRPr>
          </a:p>
        </p:txBody>
      </p:sp>
      <p:sp>
        <p:nvSpPr>
          <p:cNvPr id="62" name="テキスト ボックス 61"/>
          <p:cNvSpPr txBox="1"/>
          <p:nvPr/>
        </p:nvSpPr>
        <p:spPr>
          <a:xfrm>
            <a:off x="2101819" y="3478724"/>
            <a:ext cx="1446542" cy="646331"/>
          </a:xfrm>
          <a:prstGeom prst="rect">
            <a:avLst/>
          </a:prstGeom>
          <a:noFill/>
        </p:spPr>
        <p:txBody>
          <a:bodyPr wrap="square" rtlCol="0">
            <a:spAutoFit/>
          </a:bodyPr>
          <a:lstStyle/>
          <a:p>
            <a:pPr algn="ctr"/>
            <a:r>
              <a:rPr lang="ja-JP" altLang="en-US" dirty="0" smtClean="0">
                <a:latin typeface="Meiryo UI" panose="020B0604030504040204" pitchFamily="50" charset="-128"/>
                <a:ea typeface="Meiryo UI" panose="020B0604030504040204" pitchFamily="50" charset="-128"/>
              </a:rPr>
              <a:t>重症</a:t>
            </a:r>
            <a:endParaRPr lang="en-US" altLang="ja-JP" dirty="0" smtClean="0">
              <a:latin typeface="Meiryo UI" panose="020B0604030504040204" pitchFamily="50" charset="-128"/>
              <a:ea typeface="Meiryo UI" panose="020B0604030504040204" pitchFamily="50" charset="-128"/>
            </a:endParaRPr>
          </a:p>
          <a:p>
            <a:pPr algn="ctr"/>
            <a:r>
              <a:rPr lang="en-US" altLang="ja-JP" dirty="0">
                <a:latin typeface="Meiryo UI" panose="020B0604030504040204" pitchFamily="50" charset="-128"/>
                <a:ea typeface="Meiryo UI" panose="020B0604030504040204" pitchFamily="50" charset="-128"/>
              </a:rPr>
              <a:t>52</a:t>
            </a:r>
            <a:r>
              <a:rPr kumimoji="1" lang="ja-JP" altLang="en-US" dirty="0" smtClean="0">
                <a:latin typeface="Meiryo UI" panose="020B0604030504040204" pitchFamily="50" charset="-128"/>
                <a:ea typeface="Meiryo UI" panose="020B0604030504040204" pitchFamily="50" charset="-128"/>
              </a:rPr>
              <a:t>名</a:t>
            </a:r>
            <a:endParaRPr kumimoji="1" lang="en-US" altLang="ja-JP" dirty="0" smtClean="0">
              <a:latin typeface="Meiryo UI" panose="020B0604030504040204" pitchFamily="50" charset="-128"/>
              <a:ea typeface="Meiryo UI" panose="020B0604030504040204" pitchFamily="50" charset="-128"/>
            </a:endParaRPr>
          </a:p>
        </p:txBody>
      </p:sp>
      <p:cxnSp>
        <p:nvCxnSpPr>
          <p:cNvPr id="63" name="直線コネクタ 62"/>
          <p:cNvCxnSpPr/>
          <p:nvPr/>
        </p:nvCxnSpPr>
        <p:spPr>
          <a:xfrm flipH="1" flipV="1">
            <a:off x="6368912" y="2282108"/>
            <a:ext cx="241458" cy="216720"/>
          </a:xfrm>
          <a:prstGeom prst="line">
            <a:avLst/>
          </a:prstGeom>
        </p:spPr>
        <p:style>
          <a:lnRef idx="1">
            <a:schemeClr val="accent1"/>
          </a:lnRef>
          <a:fillRef idx="0">
            <a:schemeClr val="accent1"/>
          </a:fillRef>
          <a:effectRef idx="0">
            <a:schemeClr val="accent1"/>
          </a:effectRef>
          <a:fontRef idx="minor">
            <a:schemeClr val="tx1"/>
          </a:fontRef>
        </p:style>
      </p:cxnSp>
      <p:sp>
        <p:nvSpPr>
          <p:cNvPr id="66" name="テキスト ボックス 65"/>
          <p:cNvSpPr txBox="1"/>
          <p:nvPr/>
        </p:nvSpPr>
        <p:spPr>
          <a:xfrm>
            <a:off x="5807626" y="2637396"/>
            <a:ext cx="1758290" cy="369332"/>
          </a:xfrm>
          <a:prstGeom prst="rect">
            <a:avLst/>
          </a:prstGeom>
          <a:noFill/>
        </p:spPr>
        <p:txBody>
          <a:bodyPr wrap="square" rtlCol="0">
            <a:spAutoFit/>
          </a:bodyPr>
          <a:lstStyle/>
          <a:p>
            <a:pPr algn="ctr"/>
            <a:r>
              <a:rPr lang="ja-JP" altLang="en-US" dirty="0" smtClean="0">
                <a:latin typeface="Meiryo UI" panose="020B0604030504040204" pitchFamily="50" charset="-128"/>
                <a:ea typeface="Meiryo UI" panose="020B0604030504040204" pitchFamily="50" charset="-128"/>
              </a:rPr>
              <a:t>重症化　</a:t>
            </a:r>
            <a:r>
              <a:rPr lang="en-US" altLang="ja-JP" dirty="0" smtClean="0">
                <a:latin typeface="Meiryo UI" panose="020B0604030504040204" pitchFamily="50" charset="-128"/>
                <a:ea typeface="Meiryo UI" panose="020B0604030504040204" pitchFamily="50" charset="-128"/>
              </a:rPr>
              <a:t>125</a:t>
            </a:r>
            <a:r>
              <a:rPr lang="ja-JP" altLang="en-US" dirty="0" smtClean="0">
                <a:latin typeface="Meiryo UI" panose="020B0604030504040204" pitchFamily="50" charset="-128"/>
                <a:ea typeface="Meiryo UI" panose="020B0604030504040204" pitchFamily="50" charset="-128"/>
              </a:rPr>
              <a:t>名</a:t>
            </a:r>
            <a:endParaRPr lang="en-US" altLang="ja-JP" dirty="0" smtClean="0">
              <a:latin typeface="Meiryo UI" panose="020B0604030504040204" pitchFamily="50" charset="-128"/>
              <a:ea typeface="Meiryo UI" panose="020B0604030504040204" pitchFamily="50" charset="-128"/>
            </a:endParaRPr>
          </a:p>
        </p:txBody>
      </p:sp>
      <p:cxnSp>
        <p:nvCxnSpPr>
          <p:cNvPr id="69" name="直線コネクタ 68"/>
          <p:cNvCxnSpPr/>
          <p:nvPr/>
        </p:nvCxnSpPr>
        <p:spPr>
          <a:xfrm>
            <a:off x="3596726" y="3810401"/>
            <a:ext cx="3822977" cy="3953"/>
          </a:xfrm>
          <a:prstGeom prst="line">
            <a:avLst/>
          </a:prstGeom>
        </p:spPr>
        <p:style>
          <a:lnRef idx="1">
            <a:schemeClr val="accent1"/>
          </a:lnRef>
          <a:fillRef idx="0">
            <a:schemeClr val="accent1"/>
          </a:fillRef>
          <a:effectRef idx="0">
            <a:schemeClr val="accent1"/>
          </a:effectRef>
          <a:fontRef idx="minor">
            <a:schemeClr val="tx1"/>
          </a:fontRef>
        </p:style>
      </p:cxnSp>
      <p:sp>
        <p:nvSpPr>
          <p:cNvPr id="72" name="テキスト ボックス 71"/>
          <p:cNvSpPr txBox="1"/>
          <p:nvPr/>
        </p:nvSpPr>
        <p:spPr>
          <a:xfrm>
            <a:off x="7346835" y="3442751"/>
            <a:ext cx="1933765" cy="646331"/>
          </a:xfrm>
          <a:prstGeom prst="rect">
            <a:avLst/>
          </a:prstGeom>
          <a:noFill/>
        </p:spPr>
        <p:txBody>
          <a:bodyPr wrap="square" rtlCol="0">
            <a:spAutoFit/>
          </a:bodyPr>
          <a:lstStyle/>
          <a:p>
            <a:pPr algn="ctr"/>
            <a:r>
              <a:rPr lang="ja-JP" altLang="en-US" dirty="0" smtClean="0">
                <a:latin typeface="Meiryo UI" panose="020B0604030504040204" pitchFamily="50" charset="-128"/>
                <a:ea typeface="Meiryo UI" panose="020B0604030504040204" pitchFamily="50" charset="-128"/>
              </a:rPr>
              <a:t>入院療養</a:t>
            </a:r>
            <a:r>
              <a:rPr lang="en-US" altLang="ja-JP" dirty="0" smtClean="0">
                <a:latin typeface="Meiryo UI" panose="020B0604030504040204" pitchFamily="50" charset="-128"/>
                <a:ea typeface="Meiryo UI" panose="020B0604030504040204" pitchFamily="50" charset="-128"/>
              </a:rPr>
              <a:t>(</a:t>
            </a:r>
            <a:r>
              <a:rPr lang="ja-JP" altLang="en-US" dirty="0" smtClean="0">
                <a:latin typeface="Meiryo UI" panose="020B0604030504040204" pitchFamily="50" charset="-128"/>
                <a:ea typeface="Meiryo UI" panose="020B0604030504040204" pitchFamily="50" charset="-128"/>
              </a:rPr>
              <a:t>重症</a:t>
            </a:r>
            <a:r>
              <a:rPr lang="en-US" altLang="ja-JP" dirty="0" smtClean="0">
                <a:latin typeface="Meiryo UI" panose="020B0604030504040204" pitchFamily="50" charset="-128"/>
                <a:ea typeface="Meiryo UI" panose="020B0604030504040204" pitchFamily="50" charset="-128"/>
              </a:rPr>
              <a:t>)</a:t>
            </a:r>
          </a:p>
          <a:p>
            <a:pPr algn="ctr"/>
            <a:r>
              <a:rPr lang="en-US" altLang="ja-JP" dirty="0" smtClean="0">
                <a:latin typeface="Meiryo UI" panose="020B0604030504040204" pitchFamily="50" charset="-128"/>
                <a:ea typeface="Meiryo UI" panose="020B0604030504040204" pitchFamily="50" charset="-128"/>
              </a:rPr>
              <a:t>177</a:t>
            </a:r>
            <a:r>
              <a:rPr kumimoji="1" lang="ja-JP" altLang="en-US" dirty="0" smtClean="0">
                <a:latin typeface="Meiryo UI" panose="020B0604030504040204" pitchFamily="50" charset="-128"/>
                <a:ea typeface="Meiryo UI" panose="020B0604030504040204" pitchFamily="50" charset="-128"/>
              </a:rPr>
              <a:t>名</a:t>
            </a:r>
            <a:endParaRPr kumimoji="1" lang="en-US" altLang="ja-JP" dirty="0" smtClean="0">
              <a:latin typeface="Meiryo UI" panose="020B0604030504040204" pitchFamily="50" charset="-128"/>
              <a:ea typeface="Meiryo UI" panose="020B0604030504040204" pitchFamily="50" charset="-128"/>
            </a:endParaRPr>
          </a:p>
        </p:txBody>
      </p:sp>
      <p:cxnSp>
        <p:nvCxnSpPr>
          <p:cNvPr id="100" name="直線コネクタ 99"/>
          <p:cNvCxnSpPr/>
          <p:nvPr/>
        </p:nvCxnSpPr>
        <p:spPr>
          <a:xfrm flipH="1">
            <a:off x="3592118" y="2123561"/>
            <a:ext cx="2156753" cy="12164"/>
          </a:xfrm>
          <a:prstGeom prst="line">
            <a:avLst/>
          </a:prstGeom>
        </p:spPr>
        <p:style>
          <a:lnRef idx="1">
            <a:schemeClr val="accent1"/>
          </a:lnRef>
          <a:fillRef idx="0">
            <a:schemeClr val="accent1"/>
          </a:fillRef>
          <a:effectRef idx="0">
            <a:schemeClr val="accent1"/>
          </a:effectRef>
          <a:fontRef idx="minor">
            <a:schemeClr val="tx1"/>
          </a:fontRef>
        </p:style>
      </p:cxnSp>
      <p:cxnSp>
        <p:nvCxnSpPr>
          <p:cNvPr id="102" name="直線コネクタ 101"/>
          <p:cNvCxnSpPr>
            <a:stCxn id="72" idx="3"/>
            <a:endCxn id="222" idx="1"/>
          </p:cNvCxnSpPr>
          <p:nvPr/>
        </p:nvCxnSpPr>
        <p:spPr>
          <a:xfrm>
            <a:off x="9280600" y="3765917"/>
            <a:ext cx="1221957" cy="1059892"/>
          </a:xfrm>
          <a:prstGeom prst="line">
            <a:avLst/>
          </a:prstGeom>
        </p:spPr>
        <p:style>
          <a:lnRef idx="1">
            <a:schemeClr val="accent1"/>
          </a:lnRef>
          <a:fillRef idx="0">
            <a:schemeClr val="accent1"/>
          </a:fillRef>
          <a:effectRef idx="0">
            <a:schemeClr val="accent1"/>
          </a:effectRef>
          <a:fontRef idx="minor">
            <a:schemeClr val="tx1"/>
          </a:fontRef>
        </p:style>
      </p:cxnSp>
      <p:sp>
        <p:nvSpPr>
          <p:cNvPr id="103" name="テキスト ボックス 102"/>
          <p:cNvSpPr txBox="1"/>
          <p:nvPr/>
        </p:nvSpPr>
        <p:spPr>
          <a:xfrm>
            <a:off x="10460893" y="3827962"/>
            <a:ext cx="1477448" cy="646331"/>
          </a:xfrm>
          <a:prstGeom prst="rect">
            <a:avLst/>
          </a:prstGeom>
          <a:noFill/>
        </p:spPr>
        <p:txBody>
          <a:bodyPr wrap="square" rtlCol="0">
            <a:spAutoFit/>
          </a:bodyPr>
          <a:lstStyle/>
          <a:p>
            <a:pPr algn="ctr"/>
            <a:r>
              <a:rPr lang="ja-JP" altLang="en-US" dirty="0" smtClean="0">
                <a:latin typeface="Meiryo UI" panose="020B0604030504040204" pitchFamily="50" charset="-128"/>
                <a:ea typeface="Meiryo UI" panose="020B0604030504040204" pitchFamily="50" charset="-128"/>
              </a:rPr>
              <a:t>退院・解除</a:t>
            </a:r>
            <a:endParaRPr lang="en-US" altLang="ja-JP" dirty="0" smtClean="0">
              <a:latin typeface="Meiryo UI" panose="020B0604030504040204" pitchFamily="50" charset="-128"/>
              <a:ea typeface="Meiryo UI" panose="020B0604030504040204" pitchFamily="50" charset="-128"/>
            </a:endParaRPr>
          </a:p>
          <a:p>
            <a:pPr algn="ctr"/>
            <a:r>
              <a:rPr lang="en-US" altLang="ja-JP" dirty="0" smtClean="0">
                <a:latin typeface="Meiryo UI" panose="020B0604030504040204" pitchFamily="50" charset="-128"/>
                <a:ea typeface="Meiryo UI" panose="020B0604030504040204" pitchFamily="50" charset="-128"/>
              </a:rPr>
              <a:t>3</a:t>
            </a:r>
            <a:r>
              <a:rPr lang="en-US" altLang="ja-JP" dirty="0">
                <a:latin typeface="Meiryo UI" panose="020B0604030504040204" pitchFamily="50" charset="-128"/>
                <a:ea typeface="Meiryo UI" panose="020B0604030504040204" pitchFamily="50" charset="-128"/>
              </a:rPr>
              <a:t>7</a:t>
            </a:r>
            <a:r>
              <a:rPr lang="ja-JP" altLang="en-US" dirty="0" smtClean="0">
                <a:latin typeface="Meiryo UI" panose="020B0604030504040204" pitchFamily="50" charset="-128"/>
                <a:ea typeface="Meiryo UI" panose="020B0604030504040204" pitchFamily="50" charset="-128"/>
              </a:rPr>
              <a:t>名　</a:t>
            </a:r>
            <a:endParaRPr lang="en-US" altLang="ja-JP" dirty="0" smtClean="0">
              <a:latin typeface="Meiryo UI" panose="020B0604030504040204" pitchFamily="50" charset="-128"/>
              <a:ea typeface="Meiryo UI" panose="020B0604030504040204" pitchFamily="50" charset="-128"/>
            </a:endParaRPr>
          </a:p>
        </p:txBody>
      </p:sp>
      <p:cxnSp>
        <p:nvCxnSpPr>
          <p:cNvPr id="104" name="直線コネクタ 103"/>
          <p:cNvCxnSpPr>
            <a:stCxn id="72" idx="3"/>
            <a:endCxn id="217" idx="1"/>
          </p:cNvCxnSpPr>
          <p:nvPr/>
        </p:nvCxnSpPr>
        <p:spPr>
          <a:xfrm>
            <a:off x="9280600" y="3765917"/>
            <a:ext cx="1180293" cy="478501"/>
          </a:xfrm>
          <a:prstGeom prst="line">
            <a:avLst/>
          </a:prstGeom>
        </p:spPr>
        <p:style>
          <a:lnRef idx="1">
            <a:schemeClr val="accent1"/>
          </a:lnRef>
          <a:fillRef idx="0">
            <a:schemeClr val="accent1"/>
          </a:fillRef>
          <a:effectRef idx="0">
            <a:schemeClr val="accent1"/>
          </a:effectRef>
          <a:fontRef idx="minor">
            <a:schemeClr val="tx1"/>
          </a:fontRef>
        </p:style>
      </p:cxnSp>
      <p:sp>
        <p:nvSpPr>
          <p:cNvPr id="111" name="テキスト ボックス 110"/>
          <p:cNvSpPr txBox="1"/>
          <p:nvPr/>
        </p:nvSpPr>
        <p:spPr>
          <a:xfrm>
            <a:off x="10599099" y="4634563"/>
            <a:ext cx="1568270" cy="369332"/>
          </a:xfrm>
          <a:prstGeom prst="rect">
            <a:avLst/>
          </a:prstGeom>
          <a:noFill/>
        </p:spPr>
        <p:txBody>
          <a:bodyPr wrap="square" rtlCol="0">
            <a:spAutoFit/>
          </a:bodyPr>
          <a:lstStyle/>
          <a:p>
            <a:r>
              <a:rPr lang="ja-JP" altLang="en-US" dirty="0" smtClean="0">
                <a:latin typeface="Meiryo UI" panose="020B0604030504040204" pitchFamily="50" charset="-128"/>
                <a:ea typeface="Meiryo UI" panose="020B0604030504040204" pitchFamily="50" charset="-128"/>
              </a:rPr>
              <a:t>死亡</a:t>
            </a:r>
            <a:r>
              <a:rPr lang="ja-JP" altLang="en-US" dirty="0">
                <a:latin typeface="Meiryo UI" panose="020B0604030504040204" pitchFamily="50" charset="-128"/>
                <a:ea typeface="Meiryo UI" panose="020B0604030504040204" pitchFamily="50" charset="-128"/>
              </a:rPr>
              <a:t>　</a:t>
            </a:r>
            <a:r>
              <a:rPr lang="en-US" altLang="ja-JP" dirty="0" smtClean="0">
                <a:latin typeface="Meiryo UI" panose="020B0604030504040204" pitchFamily="50" charset="-128"/>
                <a:ea typeface="Meiryo UI" panose="020B0604030504040204" pitchFamily="50" charset="-128"/>
              </a:rPr>
              <a:t>6</a:t>
            </a:r>
            <a:r>
              <a:rPr lang="ja-JP" altLang="en-US" dirty="0" smtClean="0">
                <a:latin typeface="Meiryo UI" panose="020B0604030504040204" pitchFamily="50" charset="-128"/>
                <a:ea typeface="Meiryo UI" panose="020B0604030504040204" pitchFamily="50" charset="-128"/>
              </a:rPr>
              <a:t>名</a:t>
            </a:r>
            <a:endParaRPr lang="en-US" altLang="ja-JP" baseline="64000" dirty="0" smtClean="0">
              <a:latin typeface="Meiryo UI" panose="020B0604030504040204" pitchFamily="50" charset="-128"/>
              <a:ea typeface="Meiryo UI" panose="020B0604030504040204" pitchFamily="50" charset="-128"/>
            </a:endParaRPr>
          </a:p>
        </p:txBody>
      </p:sp>
      <p:cxnSp>
        <p:nvCxnSpPr>
          <p:cNvPr id="112" name="直線コネクタ 111"/>
          <p:cNvCxnSpPr>
            <a:stCxn id="82" idx="1"/>
            <a:endCxn id="72" idx="3"/>
          </p:cNvCxnSpPr>
          <p:nvPr/>
        </p:nvCxnSpPr>
        <p:spPr>
          <a:xfrm flipH="1">
            <a:off x="9280600" y="3444855"/>
            <a:ext cx="1172438" cy="321062"/>
          </a:xfrm>
          <a:prstGeom prst="line">
            <a:avLst/>
          </a:prstGeom>
        </p:spPr>
        <p:style>
          <a:lnRef idx="1">
            <a:schemeClr val="accent1"/>
          </a:lnRef>
          <a:fillRef idx="0">
            <a:schemeClr val="accent1"/>
          </a:fillRef>
          <a:effectRef idx="0">
            <a:schemeClr val="accent1"/>
          </a:effectRef>
          <a:fontRef idx="minor">
            <a:schemeClr val="tx1"/>
          </a:fontRef>
        </p:style>
      </p:cxnSp>
      <p:sp>
        <p:nvSpPr>
          <p:cNvPr id="114" name="テキスト ボックス 113"/>
          <p:cNvSpPr txBox="1"/>
          <p:nvPr/>
        </p:nvSpPr>
        <p:spPr>
          <a:xfrm>
            <a:off x="10422874" y="3038864"/>
            <a:ext cx="1555306" cy="707886"/>
          </a:xfrm>
          <a:prstGeom prst="rect">
            <a:avLst/>
          </a:prstGeom>
          <a:noFill/>
        </p:spPr>
        <p:txBody>
          <a:bodyPr wrap="square" rtlCol="0">
            <a:spAutoFit/>
          </a:bodyPr>
          <a:lstStyle/>
          <a:p>
            <a:pPr algn="ctr"/>
            <a:r>
              <a:rPr lang="ja-JP" altLang="en-US" dirty="0" smtClean="0">
                <a:latin typeface="Meiryo UI" panose="020B0604030504040204" pitchFamily="50" charset="-128"/>
                <a:ea typeface="Meiryo UI" panose="020B0604030504040204" pitchFamily="50" charset="-128"/>
              </a:rPr>
              <a:t>入院中</a:t>
            </a:r>
            <a:endParaRPr lang="en-US" altLang="ja-JP" dirty="0" smtClean="0">
              <a:latin typeface="Meiryo UI" panose="020B0604030504040204" pitchFamily="50" charset="-128"/>
              <a:ea typeface="Meiryo UI" panose="020B0604030504040204" pitchFamily="50" charset="-128"/>
            </a:endParaRPr>
          </a:p>
          <a:p>
            <a:pPr algn="ctr"/>
            <a:r>
              <a:rPr kumimoji="1" lang="ja-JP" altLang="en-US" sz="1100" dirty="0" smtClean="0">
                <a:latin typeface="Meiryo UI" panose="020B0604030504040204" pitchFamily="50" charset="-128"/>
                <a:ea typeface="Meiryo UI" panose="020B0604030504040204" pitchFamily="50" charset="-128"/>
              </a:rPr>
              <a:t>軽症中等症：</a:t>
            </a:r>
            <a:r>
              <a:rPr lang="en-US" altLang="ja-JP" sz="1100" dirty="0">
                <a:latin typeface="Meiryo UI" panose="020B0604030504040204" pitchFamily="50" charset="-128"/>
                <a:ea typeface="Meiryo UI" panose="020B0604030504040204" pitchFamily="50" charset="-128"/>
              </a:rPr>
              <a:t>38</a:t>
            </a:r>
            <a:r>
              <a:rPr kumimoji="1" lang="ja-JP" altLang="en-US" sz="1100" dirty="0" smtClean="0">
                <a:latin typeface="Meiryo UI" panose="020B0604030504040204" pitchFamily="50" charset="-128"/>
                <a:ea typeface="Meiryo UI" panose="020B0604030504040204" pitchFamily="50" charset="-128"/>
              </a:rPr>
              <a:t>名</a:t>
            </a:r>
            <a:endParaRPr kumimoji="1" lang="en-US" altLang="ja-JP" sz="1100" dirty="0" smtClean="0">
              <a:latin typeface="Meiryo UI" panose="020B0604030504040204" pitchFamily="50" charset="-128"/>
              <a:ea typeface="Meiryo UI" panose="020B0604030504040204" pitchFamily="50" charset="-128"/>
            </a:endParaRPr>
          </a:p>
          <a:p>
            <a:pPr algn="ctr"/>
            <a:r>
              <a:rPr kumimoji="1" lang="ja-JP" altLang="en-US" sz="1100" dirty="0" smtClean="0">
                <a:latin typeface="Meiryo UI" panose="020B0604030504040204" pitchFamily="50" charset="-128"/>
                <a:ea typeface="Meiryo UI" panose="020B0604030504040204" pitchFamily="50" charset="-128"/>
              </a:rPr>
              <a:t>重症：</a:t>
            </a:r>
            <a:r>
              <a:rPr lang="en-US" altLang="ja-JP" sz="1100" dirty="0" smtClean="0">
                <a:latin typeface="Meiryo UI" panose="020B0604030504040204" pitchFamily="50" charset="-128"/>
                <a:ea typeface="Meiryo UI" panose="020B0604030504040204" pitchFamily="50" charset="-128"/>
              </a:rPr>
              <a:t>96</a:t>
            </a:r>
            <a:r>
              <a:rPr kumimoji="1" lang="ja-JP" altLang="en-US" sz="1100" dirty="0" smtClean="0">
                <a:latin typeface="Meiryo UI" panose="020B0604030504040204" pitchFamily="50" charset="-128"/>
                <a:ea typeface="Meiryo UI" panose="020B0604030504040204" pitchFamily="50" charset="-128"/>
              </a:rPr>
              <a:t>名</a:t>
            </a:r>
            <a:endParaRPr kumimoji="1" lang="en-US" altLang="ja-JP" sz="1100" dirty="0" smtClean="0">
              <a:latin typeface="Meiryo UI" panose="020B0604030504040204" pitchFamily="50" charset="-128"/>
              <a:ea typeface="Meiryo UI" panose="020B0604030504040204" pitchFamily="50" charset="-128"/>
            </a:endParaRPr>
          </a:p>
        </p:txBody>
      </p:sp>
      <p:cxnSp>
        <p:nvCxnSpPr>
          <p:cNvPr id="127" name="直線コネクタ 126"/>
          <p:cNvCxnSpPr>
            <a:stCxn id="213" idx="1"/>
            <a:endCxn id="42" idx="3"/>
          </p:cNvCxnSpPr>
          <p:nvPr/>
        </p:nvCxnSpPr>
        <p:spPr>
          <a:xfrm flipH="1" flipV="1">
            <a:off x="9195098" y="2096954"/>
            <a:ext cx="1242180" cy="287243"/>
          </a:xfrm>
          <a:prstGeom prst="line">
            <a:avLst/>
          </a:prstGeom>
        </p:spPr>
        <p:style>
          <a:lnRef idx="1">
            <a:schemeClr val="accent1"/>
          </a:lnRef>
          <a:fillRef idx="0">
            <a:schemeClr val="accent1"/>
          </a:fillRef>
          <a:effectRef idx="0">
            <a:schemeClr val="accent1"/>
          </a:effectRef>
          <a:fontRef idx="minor">
            <a:schemeClr val="tx1"/>
          </a:fontRef>
        </p:style>
      </p:cxnSp>
      <p:cxnSp>
        <p:nvCxnSpPr>
          <p:cNvPr id="129" name="直線コネクタ 128"/>
          <p:cNvCxnSpPr/>
          <p:nvPr/>
        </p:nvCxnSpPr>
        <p:spPr>
          <a:xfrm flipH="1" flipV="1">
            <a:off x="9195098" y="2105567"/>
            <a:ext cx="334579" cy="516336"/>
          </a:xfrm>
          <a:prstGeom prst="line">
            <a:avLst/>
          </a:prstGeom>
        </p:spPr>
        <p:style>
          <a:lnRef idx="1">
            <a:schemeClr val="accent1"/>
          </a:lnRef>
          <a:fillRef idx="0">
            <a:schemeClr val="accent1"/>
          </a:fillRef>
          <a:effectRef idx="0">
            <a:schemeClr val="accent1"/>
          </a:effectRef>
          <a:fontRef idx="minor">
            <a:schemeClr val="tx1"/>
          </a:fontRef>
        </p:style>
      </p:cxnSp>
      <p:sp>
        <p:nvSpPr>
          <p:cNvPr id="132" name="テキスト ボックス 131"/>
          <p:cNvSpPr txBox="1"/>
          <p:nvPr/>
        </p:nvSpPr>
        <p:spPr>
          <a:xfrm>
            <a:off x="10458868" y="1590903"/>
            <a:ext cx="1436607" cy="369332"/>
          </a:xfrm>
          <a:prstGeom prst="rect">
            <a:avLst/>
          </a:prstGeom>
          <a:noFill/>
        </p:spPr>
        <p:txBody>
          <a:bodyPr wrap="square" rtlCol="0">
            <a:spAutoFit/>
          </a:bodyPr>
          <a:lstStyle/>
          <a:p>
            <a:pPr algn="ctr"/>
            <a:r>
              <a:rPr lang="ja-JP" altLang="en-US" dirty="0" smtClean="0">
                <a:latin typeface="Meiryo UI" panose="020B0604030504040204" pitchFamily="50" charset="-128"/>
                <a:ea typeface="Meiryo UI" panose="020B0604030504040204" pitchFamily="50" charset="-128"/>
              </a:rPr>
              <a:t>退院・解除</a:t>
            </a:r>
            <a:endParaRPr lang="en-US" altLang="ja-JP" dirty="0" smtClean="0">
              <a:latin typeface="Meiryo UI" panose="020B0604030504040204" pitchFamily="50" charset="-128"/>
              <a:ea typeface="Meiryo UI" panose="020B0604030504040204" pitchFamily="50" charset="-128"/>
            </a:endParaRPr>
          </a:p>
        </p:txBody>
      </p:sp>
      <p:sp>
        <p:nvSpPr>
          <p:cNvPr id="133" name="テキスト ボックス 132"/>
          <p:cNvSpPr txBox="1"/>
          <p:nvPr/>
        </p:nvSpPr>
        <p:spPr>
          <a:xfrm>
            <a:off x="10503581" y="2179344"/>
            <a:ext cx="1530384" cy="369332"/>
          </a:xfrm>
          <a:prstGeom prst="rect">
            <a:avLst/>
          </a:prstGeom>
          <a:noFill/>
        </p:spPr>
        <p:txBody>
          <a:bodyPr wrap="square" rtlCol="0">
            <a:spAutoFit/>
          </a:bodyPr>
          <a:lstStyle/>
          <a:p>
            <a:r>
              <a:rPr lang="ja-JP" altLang="en-US" dirty="0" smtClean="0">
                <a:latin typeface="Meiryo UI" panose="020B0604030504040204" pitchFamily="50" charset="-128"/>
                <a:ea typeface="Meiryo UI" panose="020B0604030504040204" pitchFamily="50" charset="-128"/>
              </a:rPr>
              <a:t>死亡　</a:t>
            </a:r>
            <a:r>
              <a:rPr lang="en-US" altLang="ja-JP" dirty="0">
                <a:latin typeface="Meiryo UI" panose="020B0604030504040204" pitchFamily="50" charset="-128"/>
                <a:ea typeface="Meiryo UI" panose="020B0604030504040204" pitchFamily="50" charset="-128"/>
              </a:rPr>
              <a:t>45</a:t>
            </a:r>
            <a:r>
              <a:rPr lang="ja-JP" altLang="en-US" dirty="0" smtClean="0">
                <a:latin typeface="Meiryo UI" panose="020B0604030504040204" pitchFamily="50" charset="-128"/>
                <a:ea typeface="Meiryo UI" panose="020B0604030504040204" pitchFamily="50" charset="-128"/>
              </a:rPr>
              <a:t>名</a:t>
            </a:r>
            <a:endParaRPr lang="en-US" altLang="ja-JP" baseline="66000" dirty="0">
              <a:latin typeface="Meiryo UI" panose="020B0604030504040204" pitchFamily="50" charset="-128"/>
              <a:ea typeface="Meiryo UI" panose="020B0604030504040204" pitchFamily="50" charset="-128"/>
            </a:endParaRPr>
          </a:p>
        </p:txBody>
      </p:sp>
      <p:sp>
        <p:nvSpPr>
          <p:cNvPr id="134" name="テキスト ボックス 133"/>
          <p:cNvSpPr txBox="1"/>
          <p:nvPr/>
        </p:nvSpPr>
        <p:spPr>
          <a:xfrm>
            <a:off x="9079243" y="2592374"/>
            <a:ext cx="1176092" cy="369332"/>
          </a:xfrm>
          <a:prstGeom prst="rect">
            <a:avLst/>
          </a:prstGeom>
          <a:noFill/>
        </p:spPr>
        <p:txBody>
          <a:bodyPr wrap="square" rtlCol="0">
            <a:spAutoFit/>
          </a:bodyPr>
          <a:lstStyle/>
          <a:p>
            <a:pPr algn="ctr"/>
            <a:r>
              <a:rPr lang="ja-JP" altLang="en-US" dirty="0">
                <a:latin typeface="Meiryo UI" panose="020B0604030504040204" pitchFamily="50" charset="-128"/>
                <a:ea typeface="Meiryo UI" panose="020B0604030504040204" pitchFamily="50" charset="-128"/>
              </a:rPr>
              <a:t>入院中</a:t>
            </a:r>
            <a:endParaRPr kumimoji="1" lang="en-US" altLang="ja-JP" dirty="0" smtClean="0">
              <a:latin typeface="Meiryo UI" panose="020B0604030504040204" pitchFamily="50" charset="-128"/>
              <a:ea typeface="Meiryo UI" panose="020B0604030504040204" pitchFamily="50" charset="-128"/>
            </a:endParaRPr>
          </a:p>
        </p:txBody>
      </p:sp>
      <p:cxnSp>
        <p:nvCxnSpPr>
          <p:cNvPr id="157" name="直線コネクタ 156"/>
          <p:cNvCxnSpPr>
            <a:stCxn id="42" idx="3"/>
            <a:endCxn id="212" idx="1"/>
          </p:cNvCxnSpPr>
          <p:nvPr/>
        </p:nvCxnSpPr>
        <p:spPr>
          <a:xfrm flipV="1">
            <a:off x="9195098" y="1778341"/>
            <a:ext cx="1243608" cy="318613"/>
          </a:xfrm>
          <a:prstGeom prst="line">
            <a:avLst/>
          </a:prstGeom>
        </p:spPr>
        <p:style>
          <a:lnRef idx="1">
            <a:schemeClr val="accent1"/>
          </a:lnRef>
          <a:fillRef idx="0">
            <a:schemeClr val="accent1"/>
          </a:fillRef>
          <a:effectRef idx="0">
            <a:schemeClr val="accent1"/>
          </a:effectRef>
          <a:fontRef idx="minor">
            <a:schemeClr val="tx1"/>
          </a:fontRef>
        </p:style>
      </p:cxnSp>
      <p:cxnSp>
        <p:nvCxnSpPr>
          <p:cNvPr id="171" name="直線コネクタ 170"/>
          <p:cNvCxnSpPr/>
          <p:nvPr/>
        </p:nvCxnSpPr>
        <p:spPr>
          <a:xfrm flipH="1" flipV="1">
            <a:off x="6961502" y="3131622"/>
            <a:ext cx="458202" cy="408413"/>
          </a:xfrm>
          <a:prstGeom prst="line">
            <a:avLst/>
          </a:prstGeom>
        </p:spPr>
        <p:style>
          <a:lnRef idx="1">
            <a:schemeClr val="accent1"/>
          </a:lnRef>
          <a:fillRef idx="0">
            <a:schemeClr val="accent1"/>
          </a:fillRef>
          <a:effectRef idx="0">
            <a:schemeClr val="accent1"/>
          </a:effectRef>
          <a:fontRef idx="minor">
            <a:schemeClr val="tx1"/>
          </a:fontRef>
        </p:style>
      </p:cxnSp>
      <p:sp>
        <p:nvSpPr>
          <p:cNvPr id="212" name="角丸四角形 211"/>
          <p:cNvSpPr/>
          <p:nvPr/>
        </p:nvSpPr>
        <p:spPr>
          <a:xfrm>
            <a:off x="10438706" y="1493220"/>
            <a:ext cx="1461236" cy="570242"/>
          </a:xfrm>
          <a:prstGeom prst="roundRect">
            <a:avLst/>
          </a:prstGeom>
          <a:noFill/>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p>
        </p:txBody>
      </p:sp>
      <p:sp>
        <p:nvSpPr>
          <p:cNvPr id="217" name="角丸四角形 216"/>
          <p:cNvSpPr/>
          <p:nvPr/>
        </p:nvSpPr>
        <p:spPr>
          <a:xfrm>
            <a:off x="10444186" y="3758663"/>
            <a:ext cx="1479269" cy="737229"/>
          </a:xfrm>
          <a:prstGeom prst="roundRect">
            <a:avLst/>
          </a:prstGeom>
          <a:noFill/>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p>
        </p:txBody>
      </p:sp>
      <p:cxnSp>
        <p:nvCxnSpPr>
          <p:cNvPr id="227" name="直線コネクタ 226"/>
          <p:cNvCxnSpPr/>
          <p:nvPr/>
        </p:nvCxnSpPr>
        <p:spPr>
          <a:xfrm flipH="1" flipV="1">
            <a:off x="5370224" y="1843394"/>
            <a:ext cx="411939" cy="119885"/>
          </a:xfrm>
          <a:prstGeom prst="line">
            <a:avLst/>
          </a:prstGeom>
        </p:spPr>
        <p:style>
          <a:lnRef idx="1">
            <a:schemeClr val="accent1"/>
          </a:lnRef>
          <a:fillRef idx="0">
            <a:schemeClr val="accent1"/>
          </a:fillRef>
          <a:effectRef idx="0">
            <a:schemeClr val="accent1"/>
          </a:effectRef>
          <a:fontRef idx="minor">
            <a:schemeClr val="tx1"/>
          </a:fontRef>
        </p:style>
      </p:cxnSp>
      <p:sp>
        <p:nvSpPr>
          <p:cNvPr id="208" name="角丸四角形 207"/>
          <p:cNvSpPr/>
          <p:nvPr/>
        </p:nvSpPr>
        <p:spPr>
          <a:xfrm>
            <a:off x="5764219" y="2515214"/>
            <a:ext cx="1845105" cy="610189"/>
          </a:xfrm>
          <a:prstGeom prst="roundRect">
            <a:avLst/>
          </a:prstGeom>
          <a:noFill/>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p>
        </p:txBody>
      </p:sp>
      <p:cxnSp>
        <p:nvCxnSpPr>
          <p:cNvPr id="241" name="直線コネクタ 240"/>
          <p:cNvCxnSpPr/>
          <p:nvPr/>
        </p:nvCxnSpPr>
        <p:spPr>
          <a:xfrm flipV="1">
            <a:off x="3584304" y="1876874"/>
            <a:ext cx="884661" cy="247117"/>
          </a:xfrm>
          <a:prstGeom prst="line">
            <a:avLst/>
          </a:prstGeom>
        </p:spPr>
        <p:style>
          <a:lnRef idx="1">
            <a:schemeClr val="accent1"/>
          </a:lnRef>
          <a:fillRef idx="0">
            <a:schemeClr val="accent1"/>
          </a:fillRef>
          <a:effectRef idx="0">
            <a:schemeClr val="accent1"/>
          </a:effectRef>
          <a:fontRef idx="minor">
            <a:schemeClr val="tx1"/>
          </a:fontRef>
        </p:style>
      </p:cxnSp>
      <p:sp>
        <p:nvSpPr>
          <p:cNvPr id="246" name="角丸四角形 245"/>
          <p:cNvSpPr/>
          <p:nvPr/>
        </p:nvSpPr>
        <p:spPr>
          <a:xfrm>
            <a:off x="2117457" y="1801817"/>
            <a:ext cx="1449231" cy="955488"/>
          </a:xfrm>
          <a:prstGeom prst="roundRect">
            <a:avLst/>
          </a:prstGeom>
          <a:noFill/>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p>
        </p:txBody>
      </p:sp>
      <p:sp>
        <p:nvSpPr>
          <p:cNvPr id="245" name="テキスト ボックス 244"/>
          <p:cNvSpPr txBox="1"/>
          <p:nvPr/>
        </p:nvSpPr>
        <p:spPr>
          <a:xfrm>
            <a:off x="2318522" y="1626182"/>
            <a:ext cx="1079142" cy="276999"/>
          </a:xfrm>
          <a:prstGeom prst="rect">
            <a:avLst/>
          </a:prstGeom>
          <a:solidFill>
            <a:schemeClr val="lt1"/>
          </a:solidFill>
        </p:spPr>
        <p:txBody>
          <a:bodyPr wrap="none" rtlCol="0">
            <a:spAutoFit/>
          </a:bodyPr>
          <a:lstStyle/>
          <a:p>
            <a:r>
              <a:rPr kumimoji="1" lang="ja-JP" altLang="en-US" sz="1200" dirty="0" smtClean="0">
                <a:latin typeface="Meiryo UI" panose="020B0604030504040204" pitchFamily="50" charset="-128"/>
                <a:ea typeface="Meiryo UI" panose="020B0604030504040204" pitchFamily="50" charset="-128"/>
              </a:rPr>
              <a:t>診断時の症状</a:t>
            </a:r>
            <a:endParaRPr kumimoji="1" lang="ja-JP" altLang="en-US" sz="1200" dirty="0">
              <a:latin typeface="Meiryo UI" panose="020B0604030504040204" pitchFamily="50" charset="-128"/>
              <a:ea typeface="Meiryo UI" panose="020B0604030504040204" pitchFamily="50" charset="-128"/>
            </a:endParaRPr>
          </a:p>
        </p:txBody>
      </p:sp>
      <p:sp>
        <p:nvSpPr>
          <p:cNvPr id="247" name="角丸四角形 246"/>
          <p:cNvSpPr/>
          <p:nvPr/>
        </p:nvSpPr>
        <p:spPr>
          <a:xfrm>
            <a:off x="2062818" y="3358414"/>
            <a:ext cx="1533908" cy="867825"/>
          </a:xfrm>
          <a:prstGeom prst="roundRect">
            <a:avLst/>
          </a:prstGeom>
          <a:noFill/>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p>
        </p:txBody>
      </p:sp>
      <p:sp>
        <p:nvSpPr>
          <p:cNvPr id="235" name="テキスト ボックス 234"/>
          <p:cNvSpPr txBox="1"/>
          <p:nvPr/>
        </p:nvSpPr>
        <p:spPr>
          <a:xfrm>
            <a:off x="2311804" y="3172803"/>
            <a:ext cx="1079142" cy="276999"/>
          </a:xfrm>
          <a:prstGeom prst="rect">
            <a:avLst/>
          </a:prstGeom>
          <a:solidFill>
            <a:schemeClr val="bg1"/>
          </a:solidFill>
        </p:spPr>
        <p:txBody>
          <a:bodyPr wrap="none" rtlCol="0">
            <a:spAutoFit/>
          </a:bodyPr>
          <a:lstStyle/>
          <a:p>
            <a:r>
              <a:rPr kumimoji="1" lang="ja-JP" altLang="en-US" sz="1200" dirty="0" smtClean="0">
                <a:latin typeface="Meiryo UI" panose="020B0604030504040204" pitchFamily="50" charset="-128"/>
                <a:ea typeface="Meiryo UI" panose="020B0604030504040204" pitchFamily="50" charset="-128"/>
              </a:rPr>
              <a:t>診断時の症状</a:t>
            </a:r>
            <a:endParaRPr kumimoji="1" lang="ja-JP" altLang="en-US" sz="1200" dirty="0">
              <a:latin typeface="Meiryo UI" panose="020B0604030504040204" pitchFamily="50" charset="-128"/>
              <a:ea typeface="Meiryo UI" panose="020B0604030504040204" pitchFamily="50" charset="-128"/>
            </a:endParaRPr>
          </a:p>
        </p:txBody>
      </p:sp>
      <p:cxnSp>
        <p:nvCxnSpPr>
          <p:cNvPr id="64" name="直線コネクタ 63"/>
          <p:cNvCxnSpPr>
            <a:stCxn id="42" idx="1"/>
          </p:cNvCxnSpPr>
          <p:nvPr/>
        </p:nvCxnSpPr>
        <p:spPr>
          <a:xfrm flipH="1" flipV="1">
            <a:off x="6896854" y="2095822"/>
            <a:ext cx="1072905" cy="1132"/>
          </a:xfrm>
          <a:prstGeom prst="line">
            <a:avLst/>
          </a:prstGeom>
        </p:spPr>
        <p:style>
          <a:lnRef idx="1">
            <a:schemeClr val="accent1"/>
          </a:lnRef>
          <a:fillRef idx="0">
            <a:schemeClr val="accent1"/>
          </a:fillRef>
          <a:effectRef idx="0">
            <a:schemeClr val="accent1"/>
          </a:effectRef>
          <a:fontRef idx="minor">
            <a:schemeClr val="tx1"/>
          </a:fontRef>
        </p:style>
      </p:cxnSp>
      <p:sp>
        <p:nvSpPr>
          <p:cNvPr id="71" name="テキスト ボックス 70"/>
          <p:cNvSpPr txBox="1"/>
          <p:nvPr/>
        </p:nvSpPr>
        <p:spPr>
          <a:xfrm>
            <a:off x="7967080" y="1925618"/>
            <a:ext cx="1182791" cy="338554"/>
          </a:xfrm>
          <a:prstGeom prst="rect">
            <a:avLst/>
          </a:prstGeom>
          <a:noFill/>
        </p:spPr>
        <p:txBody>
          <a:bodyPr wrap="square" rtlCol="0">
            <a:spAutoFit/>
          </a:bodyPr>
          <a:lstStyle/>
          <a:p>
            <a:pPr algn="ctr"/>
            <a:r>
              <a:rPr kumimoji="1" lang="ja-JP" altLang="en-US" sz="1600" dirty="0" smtClean="0">
                <a:latin typeface="Meiryo UI" panose="020B0604030504040204" pitchFamily="50" charset="-128"/>
                <a:ea typeface="Meiryo UI" panose="020B0604030504040204" pitchFamily="50" charset="-128"/>
              </a:rPr>
              <a:t>入院療養　</a:t>
            </a:r>
            <a:endParaRPr kumimoji="1" lang="en-US" altLang="ja-JP" sz="1600" dirty="0" smtClean="0">
              <a:latin typeface="Meiryo UI" panose="020B0604030504040204" pitchFamily="50" charset="-128"/>
              <a:ea typeface="Meiryo UI" panose="020B0604030504040204" pitchFamily="50" charset="-128"/>
            </a:endParaRPr>
          </a:p>
        </p:txBody>
      </p:sp>
      <p:sp>
        <p:nvSpPr>
          <p:cNvPr id="42" name="角丸四角形 41"/>
          <p:cNvSpPr/>
          <p:nvPr/>
        </p:nvSpPr>
        <p:spPr>
          <a:xfrm>
            <a:off x="7969759" y="1743095"/>
            <a:ext cx="1225339" cy="707717"/>
          </a:xfrm>
          <a:prstGeom prst="roundRect">
            <a:avLst/>
          </a:prstGeom>
          <a:no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p>
        </p:txBody>
      </p:sp>
      <p:sp>
        <p:nvSpPr>
          <p:cNvPr id="11" name="角丸四角形 10"/>
          <p:cNvSpPr/>
          <p:nvPr/>
        </p:nvSpPr>
        <p:spPr>
          <a:xfrm>
            <a:off x="212568" y="2634266"/>
            <a:ext cx="1207615" cy="858548"/>
          </a:xfrm>
          <a:prstGeom prst="round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5" name="テキスト ボックス 64"/>
          <p:cNvSpPr txBox="1"/>
          <p:nvPr/>
        </p:nvSpPr>
        <p:spPr>
          <a:xfrm>
            <a:off x="7584531" y="4212152"/>
            <a:ext cx="1617252" cy="338554"/>
          </a:xfrm>
          <a:prstGeom prst="rect">
            <a:avLst/>
          </a:prstGeom>
          <a:noFill/>
        </p:spPr>
        <p:txBody>
          <a:bodyPr wrap="square" rtlCol="0">
            <a:spAutoFit/>
          </a:bodyPr>
          <a:lstStyle/>
          <a:p>
            <a:r>
              <a:rPr lang="ja-JP" altLang="en-US" sz="1600" b="1" dirty="0" smtClean="0">
                <a:latin typeface="Meiryo UI" panose="020B0604030504040204" pitchFamily="50" charset="-128"/>
                <a:ea typeface="Meiryo UI" panose="020B0604030504040204" pitchFamily="50" charset="-128"/>
              </a:rPr>
              <a:t>重症率：</a:t>
            </a:r>
            <a:r>
              <a:rPr lang="en-US" altLang="ja-JP" sz="1600" b="1" dirty="0" smtClean="0">
                <a:latin typeface="Meiryo UI" panose="020B0604030504040204" pitchFamily="50" charset="-128"/>
                <a:ea typeface="Meiryo UI" panose="020B0604030504040204" pitchFamily="50" charset="-128"/>
              </a:rPr>
              <a:t>2.6</a:t>
            </a:r>
            <a:r>
              <a:rPr lang="ja-JP" altLang="en-US" sz="1600" b="1" dirty="0" smtClean="0">
                <a:latin typeface="Meiryo UI" panose="020B0604030504040204" pitchFamily="50" charset="-128"/>
                <a:ea typeface="Meiryo UI" panose="020B0604030504040204" pitchFamily="50" charset="-128"/>
              </a:rPr>
              <a:t>％</a:t>
            </a:r>
            <a:endParaRPr lang="en-US" altLang="ja-JP" sz="1600" b="1" dirty="0" smtClean="0">
              <a:latin typeface="Meiryo UI" panose="020B0604030504040204" pitchFamily="50" charset="-128"/>
              <a:ea typeface="Meiryo UI" panose="020B0604030504040204" pitchFamily="50" charset="-128"/>
            </a:endParaRPr>
          </a:p>
        </p:txBody>
      </p:sp>
      <p:sp>
        <p:nvSpPr>
          <p:cNvPr id="81" name="正方形/長方形 80"/>
          <p:cNvSpPr/>
          <p:nvPr/>
        </p:nvSpPr>
        <p:spPr>
          <a:xfrm>
            <a:off x="3690060" y="3236003"/>
            <a:ext cx="2895577" cy="577081"/>
          </a:xfrm>
          <a:prstGeom prst="rect">
            <a:avLst/>
          </a:prstGeom>
        </p:spPr>
        <p:txBody>
          <a:bodyPr wrap="square">
            <a:spAutoFit/>
          </a:bodyPr>
          <a:lstStyle/>
          <a:p>
            <a:r>
              <a:rPr lang="en-US" altLang="ja-JP" sz="1050" dirty="0" smtClean="0">
                <a:latin typeface="Meiryo UI" panose="020B0604030504040204" pitchFamily="50" charset="-128"/>
                <a:ea typeface="Meiryo UI" panose="020B0604030504040204" pitchFamily="50" charset="-128"/>
              </a:rPr>
              <a:t>※</a:t>
            </a:r>
            <a:r>
              <a:rPr lang="ja-JP" altLang="en-US" sz="1050" dirty="0">
                <a:latin typeface="Meiryo UI" panose="020B0604030504040204" pitchFamily="50" charset="-128"/>
                <a:ea typeface="Meiryo UI" panose="020B0604030504040204" pitchFamily="50" charset="-128"/>
              </a:rPr>
              <a:t>重症の定義</a:t>
            </a:r>
            <a:endParaRPr lang="en-US" altLang="ja-JP" sz="1050" dirty="0">
              <a:latin typeface="Meiryo UI" panose="020B0604030504040204" pitchFamily="50" charset="-128"/>
              <a:ea typeface="Meiryo UI" panose="020B0604030504040204" pitchFamily="50" charset="-128"/>
            </a:endParaRPr>
          </a:p>
          <a:p>
            <a:r>
              <a:rPr lang="en-US" altLang="ja-JP" sz="1050" dirty="0" smtClean="0">
                <a:latin typeface="Meiryo UI" panose="020B0604030504040204" pitchFamily="50" charset="-128"/>
                <a:ea typeface="Meiryo UI" panose="020B0604030504040204" pitchFamily="50" charset="-128"/>
              </a:rPr>
              <a:t>『</a:t>
            </a:r>
            <a:r>
              <a:rPr lang="ja-JP" altLang="en-US" sz="1050" dirty="0" smtClean="0">
                <a:latin typeface="Meiryo UI" panose="020B0604030504040204" pitchFamily="50" charset="-128"/>
                <a:ea typeface="Meiryo UI" panose="020B0604030504040204" pitchFamily="50" charset="-128"/>
              </a:rPr>
              <a:t>重症病床における</a:t>
            </a:r>
            <a:r>
              <a:rPr lang="en-US" altLang="ja-JP" sz="1050" dirty="0" smtClean="0">
                <a:latin typeface="Meiryo UI" panose="020B0604030504040204" pitchFamily="50" charset="-128"/>
                <a:ea typeface="Meiryo UI" panose="020B0604030504040204" pitchFamily="50" charset="-128"/>
              </a:rPr>
              <a:t>ICU</a:t>
            </a:r>
            <a:r>
              <a:rPr lang="ja-JP" altLang="en-US" sz="1050" dirty="0" smtClean="0">
                <a:latin typeface="Meiryo UI" panose="020B0604030504040204" pitchFamily="50" charset="-128"/>
                <a:ea typeface="Meiryo UI" panose="020B0604030504040204" pitchFamily="50" charset="-128"/>
              </a:rPr>
              <a:t>入室、</a:t>
            </a:r>
            <a:r>
              <a:rPr lang="ja-JP" altLang="en-US" sz="1050" dirty="0">
                <a:latin typeface="Meiryo UI" panose="020B0604030504040204" pitchFamily="50" charset="-128"/>
                <a:ea typeface="Meiryo UI" panose="020B0604030504040204" pitchFamily="50" charset="-128"/>
              </a:rPr>
              <a:t>人工呼吸器装着</a:t>
            </a:r>
            <a:r>
              <a:rPr lang="ja-JP" altLang="en-US" sz="1050" dirty="0" smtClean="0">
                <a:latin typeface="Meiryo UI" panose="020B0604030504040204" pitchFamily="50" charset="-128"/>
                <a:ea typeface="Meiryo UI" panose="020B0604030504040204" pitchFamily="50" charset="-128"/>
              </a:rPr>
              <a:t>、</a:t>
            </a:r>
            <a:endParaRPr lang="en-US" altLang="ja-JP" sz="1050" dirty="0" smtClean="0">
              <a:latin typeface="Meiryo UI" panose="020B0604030504040204" pitchFamily="50" charset="-128"/>
              <a:ea typeface="Meiryo UI" panose="020B0604030504040204" pitchFamily="50" charset="-128"/>
            </a:endParaRPr>
          </a:p>
          <a:p>
            <a:r>
              <a:rPr lang="en-US" altLang="ja-JP" sz="1050" dirty="0" smtClean="0">
                <a:latin typeface="Meiryo UI" panose="020B0604030504040204" pitchFamily="50" charset="-128"/>
                <a:ea typeface="Meiryo UI" panose="020B0604030504040204" pitchFamily="50" charset="-128"/>
              </a:rPr>
              <a:t>ECMO</a:t>
            </a:r>
            <a:r>
              <a:rPr lang="ja-JP" altLang="en-US" sz="1050" dirty="0" smtClean="0">
                <a:latin typeface="Meiryo UI" panose="020B0604030504040204" pitchFamily="50" charset="-128"/>
                <a:ea typeface="Meiryo UI" panose="020B0604030504040204" pitchFamily="50" charset="-128"/>
              </a:rPr>
              <a:t>使用</a:t>
            </a:r>
            <a:r>
              <a:rPr lang="en-US" altLang="ja-JP" sz="1050" dirty="0">
                <a:latin typeface="Meiryo UI" panose="020B0604030504040204" pitchFamily="50" charset="-128"/>
                <a:ea typeface="Meiryo UI" panose="020B0604030504040204" pitchFamily="50" charset="-128"/>
              </a:rPr>
              <a:t>』</a:t>
            </a:r>
            <a:r>
              <a:rPr lang="ja-JP" altLang="en-US" sz="1050" dirty="0">
                <a:latin typeface="Meiryo UI" panose="020B0604030504040204" pitchFamily="50" charset="-128"/>
                <a:ea typeface="Meiryo UI" panose="020B0604030504040204" pitchFamily="50" charset="-128"/>
              </a:rPr>
              <a:t>のいずれかとした</a:t>
            </a:r>
            <a:r>
              <a:rPr lang="ja-JP" altLang="en-US" sz="1050" dirty="0" smtClean="0">
                <a:latin typeface="Meiryo UI" panose="020B0604030504040204" pitchFamily="50" charset="-128"/>
                <a:ea typeface="Meiryo UI" panose="020B0604030504040204" pitchFamily="50" charset="-128"/>
              </a:rPr>
              <a:t>。</a:t>
            </a:r>
            <a:endParaRPr lang="en-US" altLang="ja-JP" sz="1050" dirty="0">
              <a:latin typeface="Meiryo UI" panose="020B0604030504040204" pitchFamily="50" charset="-128"/>
              <a:ea typeface="Meiryo UI" panose="020B0604030504040204" pitchFamily="50" charset="-128"/>
            </a:endParaRPr>
          </a:p>
        </p:txBody>
      </p:sp>
      <p:sp>
        <p:nvSpPr>
          <p:cNvPr id="87" name="テキスト ボックス 86"/>
          <p:cNvSpPr txBox="1"/>
          <p:nvPr/>
        </p:nvSpPr>
        <p:spPr>
          <a:xfrm>
            <a:off x="-37385" y="3520963"/>
            <a:ext cx="1707519" cy="261610"/>
          </a:xfrm>
          <a:prstGeom prst="rect">
            <a:avLst/>
          </a:prstGeom>
          <a:noFill/>
        </p:spPr>
        <p:txBody>
          <a:bodyPr wrap="none" rtlCol="0">
            <a:spAutoFit/>
          </a:bodyPr>
          <a:lstStyle/>
          <a:p>
            <a:r>
              <a:rPr lang="en-US" altLang="ja-JP" sz="1100" dirty="0" smtClean="0">
                <a:latin typeface="Meiryo UI" panose="020B0604030504040204" pitchFamily="50" charset="-128"/>
                <a:ea typeface="Meiryo UI" panose="020B0604030504040204" pitchFamily="50" charset="-128"/>
              </a:rPr>
              <a:t>(10/</a:t>
            </a:r>
            <a:r>
              <a:rPr lang="en-US" altLang="ja-JP" sz="1100" dirty="0">
                <a:latin typeface="Meiryo UI" panose="020B0604030504040204" pitchFamily="50" charset="-128"/>
                <a:ea typeface="Meiryo UI" panose="020B0604030504040204" pitchFamily="50" charset="-128"/>
              </a:rPr>
              <a:t>10</a:t>
            </a:r>
            <a:r>
              <a:rPr lang="ja-JP" altLang="en-US" sz="1100" dirty="0" smtClean="0">
                <a:latin typeface="Meiryo UI" panose="020B0604030504040204" pitchFamily="50" charset="-128"/>
                <a:ea typeface="Meiryo UI" panose="020B0604030504040204" pitchFamily="50" charset="-128"/>
              </a:rPr>
              <a:t>～</a:t>
            </a:r>
            <a:r>
              <a:rPr lang="en-US" altLang="ja-JP" sz="1100" dirty="0" smtClean="0">
                <a:latin typeface="Meiryo UI" panose="020B0604030504040204" pitchFamily="50" charset="-128"/>
                <a:ea typeface="Meiryo UI" panose="020B0604030504040204" pitchFamily="50" charset="-128"/>
              </a:rPr>
              <a:t>11/23</a:t>
            </a:r>
            <a:r>
              <a:rPr lang="ja-JP" altLang="en-US" sz="1100" dirty="0" smtClean="0">
                <a:latin typeface="Meiryo UI" panose="020B0604030504040204" pitchFamily="50" charset="-128"/>
                <a:ea typeface="Meiryo UI" panose="020B0604030504040204" pitchFamily="50" charset="-128"/>
              </a:rPr>
              <a:t>判明分</a:t>
            </a:r>
            <a:r>
              <a:rPr lang="en-US" altLang="ja-JP" sz="1100" dirty="0" smtClean="0">
                <a:latin typeface="Meiryo UI" panose="020B0604030504040204" pitchFamily="50" charset="-128"/>
                <a:ea typeface="Meiryo UI" panose="020B0604030504040204" pitchFamily="50" charset="-128"/>
              </a:rPr>
              <a:t>)</a:t>
            </a:r>
          </a:p>
        </p:txBody>
      </p:sp>
      <p:sp>
        <p:nvSpPr>
          <p:cNvPr id="88" name="テキスト ボックス 87"/>
          <p:cNvSpPr txBox="1"/>
          <p:nvPr/>
        </p:nvSpPr>
        <p:spPr>
          <a:xfrm>
            <a:off x="-14948" y="1323750"/>
            <a:ext cx="2492990" cy="369332"/>
          </a:xfrm>
          <a:prstGeom prst="rect">
            <a:avLst/>
          </a:prstGeom>
          <a:noFill/>
        </p:spPr>
        <p:txBody>
          <a:bodyPr wrap="none" rtlCol="0">
            <a:spAutoFit/>
          </a:bodyPr>
          <a:lstStyle/>
          <a:p>
            <a:r>
              <a:rPr kumimoji="1" lang="ja-JP" altLang="en-US" b="1" dirty="0" smtClean="0">
                <a:latin typeface="Meiryo UI" panose="020B0604030504040204" pitchFamily="50" charset="-128"/>
                <a:ea typeface="Meiryo UI" panose="020B0604030504040204" pitchFamily="50" charset="-128"/>
              </a:rPr>
              <a:t>重症及び死亡例の経過</a:t>
            </a:r>
            <a:endParaRPr kumimoji="1" lang="ja-JP" altLang="en-US" b="1" dirty="0">
              <a:latin typeface="Meiryo UI" panose="020B0604030504040204" pitchFamily="50" charset="-128"/>
              <a:ea typeface="Meiryo UI" panose="020B0604030504040204" pitchFamily="50" charset="-128"/>
            </a:endParaRPr>
          </a:p>
        </p:txBody>
      </p:sp>
      <p:sp>
        <p:nvSpPr>
          <p:cNvPr id="82" name="角丸四角形 81"/>
          <p:cNvSpPr/>
          <p:nvPr/>
        </p:nvSpPr>
        <p:spPr>
          <a:xfrm>
            <a:off x="10439752" y="3033508"/>
            <a:ext cx="1459141" cy="713242"/>
          </a:xfrm>
          <a:prstGeom prst="roundRect">
            <a:avLst/>
          </a:prstGeom>
          <a:noFill/>
          <a:ln>
            <a:solidFill>
              <a:srgbClr val="92D05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p>
        </p:txBody>
      </p:sp>
      <p:sp>
        <p:nvSpPr>
          <p:cNvPr id="74" name="テキスト ボックス 73"/>
          <p:cNvSpPr txBox="1"/>
          <p:nvPr/>
        </p:nvSpPr>
        <p:spPr>
          <a:xfrm>
            <a:off x="10221341" y="5186742"/>
            <a:ext cx="1956551" cy="338554"/>
          </a:xfrm>
          <a:prstGeom prst="rect">
            <a:avLst/>
          </a:prstGeom>
          <a:noFill/>
        </p:spPr>
        <p:txBody>
          <a:bodyPr wrap="square" rtlCol="0">
            <a:spAutoFit/>
          </a:bodyPr>
          <a:lstStyle/>
          <a:p>
            <a:pPr algn="ctr"/>
            <a:r>
              <a:rPr lang="ja-JP" altLang="en-US" sz="1600" b="1" dirty="0">
                <a:latin typeface="Meiryo UI" panose="020B0604030504040204" pitchFamily="50" charset="-128"/>
                <a:ea typeface="Meiryo UI" panose="020B0604030504040204" pitchFamily="50" charset="-128"/>
              </a:rPr>
              <a:t>死亡</a:t>
            </a:r>
            <a:r>
              <a:rPr lang="ja-JP" altLang="en-US" sz="1600" b="1" dirty="0" smtClean="0">
                <a:latin typeface="Meiryo UI" panose="020B0604030504040204" pitchFamily="50" charset="-128"/>
                <a:ea typeface="Meiryo UI" panose="020B0604030504040204" pitchFamily="50" charset="-128"/>
              </a:rPr>
              <a:t>：</a:t>
            </a:r>
            <a:r>
              <a:rPr lang="en-US" altLang="ja-JP" sz="1600" b="1" dirty="0">
                <a:latin typeface="Meiryo UI" panose="020B0604030504040204" pitchFamily="50" charset="-128"/>
                <a:ea typeface="Meiryo UI" panose="020B0604030504040204" pitchFamily="50" charset="-128"/>
              </a:rPr>
              <a:t>5</a:t>
            </a:r>
            <a:r>
              <a:rPr lang="en-US" altLang="ja-JP" sz="1600" b="1" dirty="0" smtClean="0">
                <a:latin typeface="Meiryo UI" panose="020B0604030504040204" pitchFamily="50" charset="-128"/>
                <a:ea typeface="Meiryo UI" panose="020B0604030504040204" pitchFamily="50" charset="-128"/>
              </a:rPr>
              <a:t>1</a:t>
            </a:r>
            <a:r>
              <a:rPr lang="ja-JP" altLang="en-US" sz="1600" b="1" dirty="0" smtClean="0">
                <a:latin typeface="Meiryo UI" panose="020B0604030504040204" pitchFamily="50" charset="-128"/>
                <a:ea typeface="Meiryo UI" panose="020B0604030504040204" pitchFamily="50" charset="-128"/>
              </a:rPr>
              <a:t>名</a:t>
            </a:r>
            <a:endParaRPr lang="ja-JP" altLang="en-US" sz="1600" b="1" dirty="0">
              <a:latin typeface="Meiryo UI" panose="020B0604030504040204" pitchFamily="50" charset="-128"/>
              <a:ea typeface="Meiryo UI" panose="020B0604030504040204" pitchFamily="50" charset="-128"/>
            </a:endParaRPr>
          </a:p>
        </p:txBody>
      </p:sp>
      <p:sp>
        <p:nvSpPr>
          <p:cNvPr id="76" name="正方形/長方形 75"/>
          <p:cNvSpPr/>
          <p:nvPr/>
        </p:nvSpPr>
        <p:spPr>
          <a:xfrm>
            <a:off x="10387534" y="5523477"/>
            <a:ext cx="1624163" cy="369332"/>
          </a:xfrm>
          <a:prstGeom prst="rect">
            <a:avLst/>
          </a:prstGeom>
          <a:ln w="41275" cmpd="sng">
            <a:solidFill>
              <a:srgbClr val="FF0000"/>
            </a:solidFill>
          </a:ln>
        </p:spPr>
        <p:txBody>
          <a:bodyPr wrap="none">
            <a:spAutoFit/>
          </a:bodyPr>
          <a:lstStyle/>
          <a:p>
            <a:r>
              <a:rPr lang="ja-JP" altLang="en-US" b="1" dirty="0">
                <a:latin typeface="Meiryo UI" panose="020B0604030504040204" pitchFamily="50" charset="-128"/>
                <a:ea typeface="Meiryo UI" panose="020B0604030504040204" pitchFamily="50" charset="-128"/>
              </a:rPr>
              <a:t>死亡率</a:t>
            </a:r>
            <a:r>
              <a:rPr lang="en-US" altLang="ja-JP" b="1" dirty="0" smtClean="0">
                <a:latin typeface="Meiryo UI" panose="020B0604030504040204" pitchFamily="50" charset="-128"/>
                <a:ea typeface="Meiryo UI" panose="020B0604030504040204" pitchFamily="50" charset="-128"/>
              </a:rPr>
              <a:t>:0.7%</a:t>
            </a:r>
            <a:endParaRPr lang="en-US" altLang="ja-JP" b="1" dirty="0">
              <a:latin typeface="Meiryo UI" panose="020B0604030504040204" pitchFamily="50" charset="-128"/>
              <a:ea typeface="Meiryo UI" panose="020B0604030504040204" pitchFamily="50" charset="-128"/>
            </a:endParaRPr>
          </a:p>
        </p:txBody>
      </p:sp>
      <p:sp>
        <p:nvSpPr>
          <p:cNvPr id="70" name="正方形/長方形 69"/>
          <p:cNvSpPr/>
          <p:nvPr/>
        </p:nvSpPr>
        <p:spPr>
          <a:xfrm>
            <a:off x="-14948" y="2086"/>
            <a:ext cx="12192000" cy="436814"/>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ja-JP" sz="2400" b="1" dirty="0" smtClean="0">
                <a:latin typeface="UD デジタル 教科書体 NP-B" panose="02020700000000000000" pitchFamily="18" charset="-128"/>
                <a:ea typeface="UD デジタル 教科書体 NP-B" panose="02020700000000000000" pitchFamily="18" charset="-128"/>
              </a:rPr>
              <a:t>【10/10</a:t>
            </a:r>
            <a:r>
              <a:rPr lang="ja-JP" altLang="en-US" sz="2400" b="1" dirty="0" smtClean="0">
                <a:latin typeface="UD デジタル 教科書体 NP-B" panose="02020700000000000000" pitchFamily="18" charset="-128"/>
                <a:ea typeface="UD デジタル 教科書体 NP-B" panose="02020700000000000000" pitchFamily="18" charset="-128"/>
              </a:rPr>
              <a:t>以降</a:t>
            </a:r>
            <a:r>
              <a:rPr lang="en-US" altLang="ja-JP" sz="2400" b="1" dirty="0" smtClean="0">
                <a:latin typeface="UD デジタル 教科書体 NP-B" panose="02020700000000000000" pitchFamily="18" charset="-128"/>
                <a:ea typeface="UD デジタル 教科書体 NP-B" panose="02020700000000000000" pitchFamily="18" charset="-128"/>
              </a:rPr>
              <a:t>】</a:t>
            </a:r>
            <a:r>
              <a:rPr lang="ja-JP" altLang="en-US" sz="2400" b="1" dirty="0" smtClean="0">
                <a:latin typeface="UD デジタル 教科書体 NP-B" panose="02020700000000000000" pitchFamily="18" charset="-128"/>
                <a:ea typeface="UD デジタル 教科書体 NP-B" panose="02020700000000000000" pitchFamily="18" charset="-128"/>
              </a:rPr>
              <a:t>重症及び死亡事例のまとめ（</a:t>
            </a:r>
            <a:r>
              <a:rPr lang="en-US" altLang="ja-JP" sz="2400" b="1" dirty="0">
                <a:latin typeface="UD デジタル 教科書体 NP-B" panose="02020700000000000000" pitchFamily="18" charset="-128"/>
                <a:ea typeface="UD デジタル 教科書体 NP-B" panose="02020700000000000000" pitchFamily="18" charset="-128"/>
              </a:rPr>
              <a:t>11</a:t>
            </a:r>
            <a:r>
              <a:rPr lang="ja-JP" altLang="en-US" sz="2400" b="1" dirty="0" smtClean="0">
                <a:latin typeface="UD デジタル 教科書体 NP-B" panose="02020700000000000000" pitchFamily="18" charset="-128"/>
                <a:ea typeface="UD デジタル 教科書体 NP-B" panose="02020700000000000000" pitchFamily="18" charset="-128"/>
              </a:rPr>
              <a:t>月</a:t>
            </a:r>
            <a:r>
              <a:rPr lang="en-US" altLang="ja-JP" sz="2400" b="1" dirty="0" smtClean="0">
                <a:latin typeface="UD デジタル 教科書体 NP-B" panose="02020700000000000000" pitchFamily="18" charset="-128"/>
                <a:ea typeface="UD デジタル 教科書体 NP-B" panose="02020700000000000000" pitchFamily="18" charset="-128"/>
              </a:rPr>
              <a:t>23</a:t>
            </a:r>
            <a:r>
              <a:rPr lang="ja-JP" altLang="en-US" sz="2400" b="1" dirty="0" smtClean="0">
                <a:latin typeface="UD デジタル 教科書体 NP-B" panose="02020700000000000000" pitchFamily="18" charset="-128"/>
                <a:ea typeface="UD デジタル 教科書体 NP-B" panose="02020700000000000000" pitchFamily="18" charset="-128"/>
              </a:rPr>
              <a:t>日時点）</a:t>
            </a:r>
            <a:endParaRPr lang="ja-JP" altLang="en-US" sz="1400" b="1" dirty="0">
              <a:latin typeface="UD デジタル 教科書体 NP-B" panose="02020700000000000000" pitchFamily="18" charset="-128"/>
              <a:ea typeface="UD デジタル 教科書体 NP-B" panose="02020700000000000000" pitchFamily="18" charset="-128"/>
            </a:endParaRPr>
          </a:p>
        </p:txBody>
      </p:sp>
      <p:sp>
        <p:nvSpPr>
          <p:cNvPr id="2" name="スライド番号プレースホルダー 1"/>
          <p:cNvSpPr>
            <a:spLocks noGrp="1"/>
          </p:cNvSpPr>
          <p:nvPr>
            <p:ph type="sldNum" sz="quarter" idx="12"/>
          </p:nvPr>
        </p:nvSpPr>
        <p:spPr>
          <a:xfrm>
            <a:off x="9156742" y="6448616"/>
            <a:ext cx="2743200" cy="365125"/>
          </a:xfrm>
        </p:spPr>
        <p:txBody>
          <a:bodyPr/>
          <a:lstStyle/>
          <a:p>
            <a:fld id="{0B62D5CB-8769-475A-9BC8-A2F17E2F558B}" type="slidenum">
              <a:rPr kumimoji="1" lang="ja-JP" altLang="en-US" smtClean="0"/>
              <a:t>24</a:t>
            </a:fld>
            <a:endParaRPr kumimoji="1" lang="ja-JP" altLang="en-US" dirty="0"/>
          </a:p>
        </p:txBody>
      </p:sp>
      <p:sp>
        <p:nvSpPr>
          <p:cNvPr id="60" name="テキスト ボックス 59"/>
          <p:cNvSpPr txBox="1"/>
          <p:nvPr/>
        </p:nvSpPr>
        <p:spPr>
          <a:xfrm>
            <a:off x="196242" y="4678226"/>
            <a:ext cx="3833101" cy="276999"/>
          </a:xfrm>
          <a:prstGeom prst="rect">
            <a:avLst/>
          </a:prstGeom>
          <a:noFill/>
        </p:spPr>
        <p:txBody>
          <a:bodyPr wrap="none" rtlCol="0">
            <a:spAutoFit/>
          </a:bodyPr>
          <a:lstStyle/>
          <a:p>
            <a:r>
              <a:rPr kumimoji="1" lang="ja-JP" altLang="en-US" sz="1200" dirty="0" smtClean="0">
                <a:latin typeface="Meiryo UI" panose="020B0604030504040204" pitchFamily="50" charset="-128"/>
                <a:ea typeface="Meiryo UI" panose="020B0604030504040204" pitchFamily="50" charset="-128"/>
              </a:rPr>
              <a:t>全国と大阪府の陽性者数と死亡者数（死亡率）の比較</a:t>
            </a:r>
            <a:endParaRPr kumimoji="1" lang="ja-JP" altLang="en-US" sz="1200" dirty="0">
              <a:latin typeface="Meiryo UI" panose="020B0604030504040204" pitchFamily="50" charset="-128"/>
              <a:ea typeface="Meiryo UI" panose="020B0604030504040204" pitchFamily="50" charset="-128"/>
            </a:endParaRPr>
          </a:p>
        </p:txBody>
      </p:sp>
      <p:sp>
        <p:nvSpPr>
          <p:cNvPr id="5" name="角丸四角形吹き出し 4"/>
          <p:cNvSpPr/>
          <p:nvPr/>
        </p:nvSpPr>
        <p:spPr>
          <a:xfrm>
            <a:off x="8293116" y="4872774"/>
            <a:ext cx="1803963" cy="614984"/>
          </a:xfrm>
          <a:prstGeom prst="wedgeRoundRectCallout">
            <a:avLst>
              <a:gd name="adj1" fmla="val 44881"/>
              <a:gd name="adj2" fmla="val -88592"/>
              <a:gd name="adj3" fmla="val 16667"/>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 name="テキスト ボックス 3"/>
          <p:cNvSpPr txBox="1"/>
          <p:nvPr/>
        </p:nvSpPr>
        <p:spPr>
          <a:xfrm>
            <a:off x="8291854" y="4900228"/>
            <a:ext cx="1747594" cy="523220"/>
          </a:xfrm>
          <a:prstGeom prst="rect">
            <a:avLst/>
          </a:prstGeom>
          <a:noFill/>
        </p:spPr>
        <p:txBody>
          <a:bodyPr wrap="none" rtlCol="0">
            <a:spAutoFit/>
          </a:bodyPr>
          <a:lstStyle/>
          <a:p>
            <a:r>
              <a:rPr kumimoji="1" lang="ja-JP" altLang="en-US" sz="1400" b="1" dirty="0" smtClean="0">
                <a:latin typeface="Meiryo UI" panose="020B0604030504040204" pitchFamily="50" charset="-128"/>
                <a:ea typeface="Meiryo UI" panose="020B0604030504040204" pitchFamily="50" charset="-128"/>
              </a:rPr>
              <a:t>重症から死亡：</a:t>
            </a:r>
            <a:r>
              <a:rPr lang="en-US" altLang="ja-JP" sz="1400" b="1" dirty="0">
                <a:latin typeface="Meiryo UI" panose="020B0604030504040204" pitchFamily="50" charset="-128"/>
                <a:ea typeface="Meiryo UI" panose="020B0604030504040204" pitchFamily="50" charset="-128"/>
              </a:rPr>
              <a:t>6</a:t>
            </a:r>
            <a:r>
              <a:rPr kumimoji="1" lang="ja-JP" altLang="en-US" sz="1400" b="1" dirty="0" smtClean="0">
                <a:latin typeface="Meiryo UI" panose="020B0604030504040204" pitchFamily="50" charset="-128"/>
                <a:ea typeface="Meiryo UI" panose="020B0604030504040204" pitchFamily="50" charset="-128"/>
              </a:rPr>
              <a:t>名</a:t>
            </a:r>
            <a:endParaRPr kumimoji="1" lang="en-US" altLang="ja-JP" sz="1400" b="1" dirty="0" smtClean="0">
              <a:latin typeface="Meiryo UI" panose="020B0604030504040204" pitchFamily="50" charset="-128"/>
              <a:ea typeface="Meiryo UI" panose="020B0604030504040204" pitchFamily="50" charset="-128"/>
            </a:endParaRPr>
          </a:p>
          <a:p>
            <a:r>
              <a:rPr kumimoji="1" lang="ja-JP" altLang="en-US" sz="1400" b="1" dirty="0" smtClean="0">
                <a:latin typeface="Meiryo UI" panose="020B0604030504040204" pitchFamily="50" charset="-128"/>
                <a:ea typeface="Meiryo UI" panose="020B0604030504040204" pitchFamily="50" charset="-128"/>
              </a:rPr>
              <a:t>（死亡率：</a:t>
            </a:r>
            <a:r>
              <a:rPr lang="en-US" altLang="ja-JP" sz="1400" b="1" dirty="0">
                <a:latin typeface="Meiryo UI" panose="020B0604030504040204" pitchFamily="50" charset="-128"/>
                <a:ea typeface="Meiryo UI" panose="020B0604030504040204" pitchFamily="50" charset="-128"/>
              </a:rPr>
              <a:t>3.4</a:t>
            </a:r>
            <a:r>
              <a:rPr kumimoji="1" lang="ja-JP" altLang="en-US" sz="1400" b="1" dirty="0" smtClean="0">
                <a:latin typeface="Meiryo UI" panose="020B0604030504040204" pitchFamily="50" charset="-128"/>
                <a:ea typeface="Meiryo UI" panose="020B0604030504040204" pitchFamily="50" charset="-128"/>
              </a:rPr>
              <a:t>％）</a:t>
            </a:r>
            <a:endParaRPr kumimoji="1" lang="ja-JP" altLang="en-US" sz="1400" b="1" dirty="0">
              <a:latin typeface="Meiryo UI" panose="020B0604030504040204" pitchFamily="50" charset="-128"/>
              <a:ea typeface="Meiryo UI" panose="020B0604030504040204" pitchFamily="50" charset="-128"/>
            </a:endParaRPr>
          </a:p>
        </p:txBody>
      </p:sp>
      <p:pic>
        <p:nvPicPr>
          <p:cNvPr id="7" name="図 6"/>
          <p:cNvPicPr>
            <a:picLocks noChangeAspect="1"/>
          </p:cNvPicPr>
          <p:nvPr/>
        </p:nvPicPr>
        <p:blipFill>
          <a:blip r:embed="rId2"/>
          <a:stretch>
            <a:fillRect/>
          </a:stretch>
        </p:blipFill>
        <p:spPr>
          <a:xfrm>
            <a:off x="278581" y="4754539"/>
            <a:ext cx="7198314" cy="2073375"/>
          </a:xfrm>
          <a:prstGeom prst="rect">
            <a:avLst/>
          </a:prstGeom>
        </p:spPr>
      </p:pic>
    </p:spTree>
    <p:extLst>
      <p:ext uri="{BB962C8B-B14F-4D97-AF65-F5344CB8AC3E}">
        <p14:creationId xmlns:p14="http://schemas.microsoft.com/office/powerpoint/2010/main" val="367482185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p:cNvPicPr>
            <a:picLocks noChangeAspect="1"/>
          </p:cNvPicPr>
          <p:nvPr/>
        </p:nvPicPr>
        <p:blipFill>
          <a:blip r:embed="rId3"/>
          <a:stretch>
            <a:fillRect/>
          </a:stretch>
        </p:blipFill>
        <p:spPr>
          <a:xfrm>
            <a:off x="173222" y="635165"/>
            <a:ext cx="11845555" cy="5675868"/>
          </a:xfrm>
          <a:prstGeom prst="rect">
            <a:avLst/>
          </a:prstGeom>
        </p:spPr>
      </p:pic>
      <p:sp>
        <p:nvSpPr>
          <p:cNvPr id="11" name="正方形/長方形 10"/>
          <p:cNvSpPr/>
          <p:nvPr/>
        </p:nvSpPr>
        <p:spPr>
          <a:xfrm>
            <a:off x="0" y="-1845"/>
            <a:ext cx="12192000" cy="567233"/>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800" b="1" dirty="0">
                <a:latin typeface="UD デジタル 教科書体 NK-B" panose="02020700000000000000" pitchFamily="18" charset="-128"/>
                <a:ea typeface="UD デジタル 教科書体 NK-B" panose="02020700000000000000" pitchFamily="18" charset="-128"/>
              </a:rPr>
              <a:t>検査件数と陽性率</a:t>
            </a:r>
          </a:p>
        </p:txBody>
      </p:sp>
      <p:sp>
        <p:nvSpPr>
          <p:cNvPr id="2" name="スライド番号プレースホルダー 1"/>
          <p:cNvSpPr>
            <a:spLocks noGrp="1"/>
          </p:cNvSpPr>
          <p:nvPr>
            <p:ph type="sldNum" sz="quarter" idx="12"/>
          </p:nvPr>
        </p:nvSpPr>
        <p:spPr>
          <a:xfrm>
            <a:off x="9259910" y="6380811"/>
            <a:ext cx="2743200" cy="365125"/>
          </a:xfrm>
        </p:spPr>
        <p:txBody>
          <a:bodyPr/>
          <a:lstStyle/>
          <a:p>
            <a:fld id="{0B62D5CB-8769-475A-9BC8-A2F17E2F558B}" type="slidenum">
              <a:rPr kumimoji="1" lang="ja-JP" altLang="en-US" smtClean="0"/>
              <a:t>3</a:t>
            </a:fld>
            <a:endParaRPr kumimoji="1" lang="ja-JP" altLang="en-US" dirty="0"/>
          </a:p>
        </p:txBody>
      </p:sp>
      <p:sp>
        <p:nvSpPr>
          <p:cNvPr id="7" name="テキスト ボックス 6"/>
          <p:cNvSpPr txBox="1"/>
          <p:nvPr/>
        </p:nvSpPr>
        <p:spPr>
          <a:xfrm>
            <a:off x="300354" y="811369"/>
            <a:ext cx="931426" cy="253916"/>
          </a:xfrm>
          <a:prstGeom prst="rect">
            <a:avLst/>
          </a:prstGeom>
          <a:noFill/>
        </p:spPr>
        <p:txBody>
          <a:bodyPr wrap="square" rtlCol="0">
            <a:spAutoFit/>
          </a:bodyPr>
          <a:lstStyle/>
          <a:p>
            <a:r>
              <a:rPr lang="ja-JP" altLang="en-US" sz="1050" dirty="0">
                <a:latin typeface="+mn-ea"/>
              </a:rPr>
              <a:t>（人分）</a:t>
            </a:r>
            <a:endParaRPr kumimoji="1" lang="ja-JP" altLang="en-US" sz="1050" dirty="0">
              <a:latin typeface="+mn-ea"/>
            </a:endParaRPr>
          </a:p>
        </p:txBody>
      </p:sp>
    </p:spTree>
    <p:extLst>
      <p:ext uri="{BB962C8B-B14F-4D97-AF65-F5344CB8AC3E}">
        <p14:creationId xmlns:p14="http://schemas.microsoft.com/office/powerpoint/2010/main" val="226391804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正方形/長方形 2"/>
          <p:cNvSpPr/>
          <p:nvPr/>
        </p:nvSpPr>
        <p:spPr>
          <a:xfrm>
            <a:off x="0" y="0"/>
            <a:ext cx="12192000" cy="421009"/>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400" b="1" dirty="0" smtClean="0">
                <a:latin typeface="UD デジタル 教科書体 NK-B" panose="02020700000000000000" pitchFamily="18" charset="-128"/>
                <a:ea typeface="UD デジタル 教科書体 NK-B" panose="02020700000000000000" pitchFamily="18" charset="-128"/>
              </a:rPr>
              <a:t>「大阪モデル」モニタリング指標の状況</a:t>
            </a:r>
            <a:endParaRPr kumimoji="1" lang="ja-JP" altLang="en-US" sz="2400" b="1" dirty="0">
              <a:latin typeface="UD デジタル 教科書体 NK-B" panose="02020700000000000000" pitchFamily="18" charset="-128"/>
              <a:ea typeface="UD デジタル 教科書体 NK-B" panose="02020700000000000000" pitchFamily="18" charset="-128"/>
            </a:endParaRPr>
          </a:p>
        </p:txBody>
      </p:sp>
      <p:sp>
        <p:nvSpPr>
          <p:cNvPr id="4" name="スライド番号プレースホルダー 3"/>
          <p:cNvSpPr>
            <a:spLocks noGrp="1"/>
          </p:cNvSpPr>
          <p:nvPr>
            <p:ph type="sldNum" sz="quarter" idx="12"/>
          </p:nvPr>
        </p:nvSpPr>
        <p:spPr>
          <a:xfrm>
            <a:off x="9448800" y="6393690"/>
            <a:ext cx="2743200" cy="365125"/>
          </a:xfrm>
        </p:spPr>
        <p:txBody>
          <a:bodyPr/>
          <a:lstStyle/>
          <a:p>
            <a:fld id="{F216AE56-EAD3-4706-B860-3EC2C2952B40}" type="slidenum">
              <a:rPr kumimoji="1" lang="ja-JP" altLang="en-US" smtClean="0"/>
              <a:t>4</a:t>
            </a:fld>
            <a:endParaRPr kumimoji="1" lang="ja-JP" altLang="en-US" dirty="0"/>
          </a:p>
        </p:txBody>
      </p:sp>
      <p:pic>
        <p:nvPicPr>
          <p:cNvPr id="5" name="図 4"/>
          <p:cNvPicPr>
            <a:picLocks noChangeAspect="1"/>
          </p:cNvPicPr>
          <p:nvPr/>
        </p:nvPicPr>
        <p:blipFill>
          <a:blip r:embed="rId2"/>
          <a:stretch>
            <a:fillRect/>
          </a:stretch>
        </p:blipFill>
        <p:spPr>
          <a:xfrm>
            <a:off x="244699" y="521512"/>
            <a:ext cx="11706895" cy="5872178"/>
          </a:xfrm>
          <a:prstGeom prst="rect">
            <a:avLst/>
          </a:prstGeom>
        </p:spPr>
      </p:pic>
    </p:spTree>
    <p:extLst>
      <p:ext uri="{BB962C8B-B14F-4D97-AF65-F5344CB8AC3E}">
        <p14:creationId xmlns:p14="http://schemas.microsoft.com/office/powerpoint/2010/main" val="383402895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p:cNvPicPr>
            <a:picLocks noChangeAspect="1"/>
          </p:cNvPicPr>
          <p:nvPr/>
        </p:nvPicPr>
        <p:blipFill>
          <a:blip r:embed="rId2"/>
          <a:stretch>
            <a:fillRect/>
          </a:stretch>
        </p:blipFill>
        <p:spPr>
          <a:xfrm>
            <a:off x="124263" y="1759519"/>
            <a:ext cx="11943471" cy="5098481"/>
          </a:xfrm>
          <a:prstGeom prst="rect">
            <a:avLst/>
          </a:prstGeom>
        </p:spPr>
      </p:pic>
      <p:sp>
        <p:nvSpPr>
          <p:cNvPr id="3" name="正方形/長方形 2"/>
          <p:cNvSpPr/>
          <p:nvPr/>
        </p:nvSpPr>
        <p:spPr>
          <a:xfrm>
            <a:off x="0" y="0"/>
            <a:ext cx="12192000" cy="421009"/>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400" b="1" dirty="0" smtClean="0">
                <a:latin typeface="UD デジタル 教科書体 NK-B" panose="02020700000000000000" pitchFamily="18" charset="-128"/>
                <a:ea typeface="UD デジタル 教科書体 NK-B" panose="02020700000000000000" pitchFamily="18" charset="-128"/>
              </a:rPr>
              <a:t>（参考）新型コロナウイルス感染症対策分科会におけるモニタリング指標の状況</a:t>
            </a:r>
            <a:endParaRPr kumimoji="1" lang="ja-JP" altLang="en-US" sz="2400" b="1" dirty="0">
              <a:latin typeface="UD デジタル 教科書体 NK-B" panose="02020700000000000000" pitchFamily="18" charset="-128"/>
              <a:ea typeface="UD デジタル 教科書体 NK-B" panose="02020700000000000000" pitchFamily="18" charset="-128"/>
            </a:endParaRPr>
          </a:p>
        </p:txBody>
      </p:sp>
      <p:sp>
        <p:nvSpPr>
          <p:cNvPr id="6" name="角丸四角形 5"/>
          <p:cNvSpPr/>
          <p:nvPr/>
        </p:nvSpPr>
        <p:spPr>
          <a:xfrm>
            <a:off x="124264" y="514677"/>
            <a:ext cx="11943471" cy="1180910"/>
          </a:xfrm>
          <a:prstGeom prst="roundRect">
            <a:avLst/>
          </a:prstGeom>
          <a:ln w="19050">
            <a:solidFill>
              <a:schemeClr val="tx2"/>
            </a:solidFill>
          </a:ln>
        </p:spPr>
        <p:style>
          <a:lnRef idx="2">
            <a:schemeClr val="accent6"/>
          </a:lnRef>
          <a:fillRef idx="1">
            <a:schemeClr val="lt1"/>
          </a:fillRef>
          <a:effectRef idx="0">
            <a:schemeClr val="accent6"/>
          </a:effectRef>
          <a:fontRef idx="minor">
            <a:schemeClr val="dk1"/>
          </a:fontRef>
        </p:style>
        <p:txBody>
          <a:bodyPr rtlCol="0" anchor="ctr"/>
          <a:lstStyle/>
          <a:p>
            <a:r>
              <a:rPr lang="en-US" altLang="ja-JP" sz="1600" dirty="0" smtClean="0"/>
              <a:t>【</a:t>
            </a:r>
            <a:r>
              <a:rPr lang="ja-JP" altLang="en-US" sz="1600" dirty="0" smtClean="0"/>
              <a:t>分科会の指標の考え方</a:t>
            </a:r>
            <a:r>
              <a:rPr lang="en-US" altLang="ja-JP" sz="1600" dirty="0" smtClean="0"/>
              <a:t>】</a:t>
            </a:r>
          </a:p>
          <a:p>
            <a:r>
              <a:rPr lang="ja-JP" altLang="en-US" sz="1600" dirty="0" smtClean="0"/>
              <a:t>ステージ</a:t>
            </a:r>
            <a:r>
              <a:rPr lang="ja-JP" altLang="en-US" sz="1600" dirty="0"/>
              <a:t>の</a:t>
            </a:r>
            <a:r>
              <a:rPr lang="ja-JP" altLang="en-US" sz="1600" dirty="0" smtClean="0"/>
              <a:t>移行</a:t>
            </a:r>
            <a:r>
              <a:rPr lang="ja-JP" altLang="en-US" sz="1600" dirty="0"/>
              <a:t>を検知する</a:t>
            </a:r>
            <a:r>
              <a:rPr lang="ja-JP" altLang="en-US" sz="1600" dirty="0" smtClean="0"/>
              <a:t>指標はあく</a:t>
            </a:r>
            <a:r>
              <a:rPr lang="ja-JP" altLang="en-US" sz="1600" dirty="0"/>
              <a:t>まで</a:t>
            </a:r>
            <a:r>
              <a:rPr lang="ja-JP" altLang="en-US" sz="1600" dirty="0" smtClean="0"/>
              <a:t>目安。指標</a:t>
            </a:r>
            <a:r>
              <a:rPr lang="ja-JP" altLang="en-US" sz="1600" dirty="0"/>
              <a:t>をもって機械的に判断するのではなく</a:t>
            </a:r>
            <a:r>
              <a:rPr lang="ja-JP" altLang="en-US" sz="1600" dirty="0" smtClean="0"/>
              <a:t>、これら</a:t>
            </a:r>
            <a:r>
              <a:rPr lang="ja-JP" altLang="en-US" sz="1600" dirty="0"/>
              <a:t>の指標を総合的に</a:t>
            </a:r>
            <a:r>
              <a:rPr lang="ja-JP" altLang="en-US" sz="1600" dirty="0" smtClean="0"/>
              <a:t>判断。</a:t>
            </a:r>
            <a:endParaRPr lang="en-US" altLang="ja-JP" sz="1600" dirty="0" smtClean="0"/>
          </a:p>
          <a:p>
            <a:r>
              <a:rPr lang="ja-JP" altLang="en-US" sz="1600" dirty="0" smtClean="0"/>
              <a:t>　</a:t>
            </a:r>
            <a:r>
              <a:rPr lang="en-US" altLang="ja-JP" sz="1400" dirty="0" smtClean="0"/>
              <a:t>※</a:t>
            </a:r>
            <a:r>
              <a:rPr lang="ja-JP" altLang="en-US" sz="1400" dirty="0" smtClean="0"/>
              <a:t>ステージ</a:t>
            </a:r>
            <a:r>
              <a:rPr lang="en-US" altLang="ja-JP" sz="1400" dirty="0" smtClean="0"/>
              <a:t>Ⅲ</a:t>
            </a:r>
            <a:r>
              <a:rPr lang="ja-JP" altLang="en-US" sz="1400" dirty="0" smtClean="0"/>
              <a:t>「感染者の急増及び医療提供体制における大きな支障の発生を避けるための対応が必要な段階」</a:t>
            </a:r>
            <a:endParaRPr lang="en-US" altLang="ja-JP" sz="1400" dirty="0" smtClean="0"/>
          </a:p>
          <a:p>
            <a:r>
              <a:rPr lang="ja-JP" altLang="en-US" sz="1400" dirty="0"/>
              <a:t>　</a:t>
            </a:r>
            <a:r>
              <a:rPr lang="ja-JP" altLang="en-US" sz="1400" dirty="0" smtClean="0"/>
              <a:t>　ステージ</a:t>
            </a:r>
            <a:r>
              <a:rPr lang="en-US" altLang="ja-JP" sz="1400" dirty="0" smtClean="0"/>
              <a:t>Ⅳ</a:t>
            </a:r>
            <a:r>
              <a:rPr lang="ja-JP" altLang="en-US" sz="1400" dirty="0" smtClean="0"/>
              <a:t>「爆発的な感染拡大及び</a:t>
            </a:r>
            <a:r>
              <a:rPr lang="ja-JP" altLang="en-US" sz="1400" dirty="0"/>
              <a:t>深刻</a:t>
            </a:r>
            <a:r>
              <a:rPr lang="ja-JP" altLang="en-US" sz="1400" dirty="0" smtClean="0"/>
              <a:t>な医療提供体制の機能不全を避けるための対応が必要な段階」　</a:t>
            </a:r>
            <a:r>
              <a:rPr lang="en-US" altLang="ja-JP" sz="1400" dirty="0" smtClean="0"/>
              <a:t>※</a:t>
            </a:r>
            <a:r>
              <a:rPr lang="ja-JP" altLang="en-US" sz="1400" dirty="0" smtClean="0"/>
              <a:t>ステージ</a:t>
            </a:r>
            <a:r>
              <a:rPr lang="en-US" altLang="ja-JP" sz="1400" dirty="0" smtClean="0"/>
              <a:t>Ⅰ</a:t>
            </a:r>
            <a:r>
              <a:rPr lang="ja-JP" altLang="en-US" sz="1400" dirty="0" smtClean="0"/>
              <a:t>・</a:t>
            </a:r>
            <a:r>
              <a:rPr lang="en-US" altLang="ja-JP" sz="1400" dirty="0" smtClean="0"/>
              <a:t>Ⅱ</a:t>
            </a:r>
            <a:r>
              <a:rPr lang="ja-JP" altLang="en-US" sz="1400" dirty="0" smtClean="0"/>
              <a:t>の指標設定はなし</a:t>
            </a:r>
            <a:endParaRPr kumimoji="1" lang="ja-JP" altLang="en-US" sz="1400" dirty="0"/>
          </a:p>
        </p:txBody>
      </p:sp>
      <p:sp>
        <p:nvSpPr>
          <p:cNvPr id="8" name="スライド番号プレースホルダー 7"/>
          <p:cNvSpPr>
            <a:spLocks noGrp="1"/>
          </p:cNvSpPr>
          <p:nvPr>
            <p:ph type="sldNum" sz="quarter" idx="12"/>
          </p:nvPr>
        </p:nvSpPr>
        <p:spPr>
          <a:xfrm>
            <a:off x="9324534" y="6382107"/>
            <a:ext cx="2743200" cy="365125"/>
          </a:xfrm>
        </p:spPr>
        <p:txBody>
          <a:bodyPr/>
          <a:lstStyle/>
          <a:p>
            <a:fld id="{F216AE56-EAD3-4706-B860-3EC2C2952B40}" type="slidenum">
              <a:rPr kumimoji="1" lang="ja-JP" altLang="en-US" smtClean="0"/>
              <a:t>5</a:t>
            </a:fld>
            <a:endParaRPr kumimoji="1" lang="ja-JP" altLang="en-US" dirty="0"/>
          </a:p>
        </p:txBody>
      </p:sp>
    </p:spTree>
    <p:extLst>
      <p:ext uri="{BB962C8B-B14F-4D97-AF65-F5344CB8AC3E}">
        <p14:creationId xmlns:p14="http://schemas.microsoft.com/office/powerpoint/2010/main" val="91908072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p:cNvPicPr>
            <a:picLocks noChangeAspect="1"/>
          </p:cNvPicPr>
          <p:nvPr/>
        </p:nvPicPr>
        <p:blipFill>
          <a:blip r:embed="rId2"/>
          <a:stretch>
            <a:fillRect/>
          </a:stretch>
        </p:blipFill>
        <p:spPr>
          <a:xfrm>
            <a:off x="140683" y="654929"/>
            <a:ext cx="11876037" cy="2773920"/>
          </a:xfrm>
          <a:prstGeom prst="rect">
            <a:avLst/>
          </a:prstGeom>
        </p:spPr>
      </p:pic>
      <p:sp>
        <p:nvSpPr>
          <p:cNvPr id="3" name="正方形/長方形 2">
            <a:extLst>
              <a:ext uri="{FF2B5EF4-FFF2-40B4-BE49-F238E27FC236}">
                <a16:creationId xmlns:a16="http://schemas.microsoft.com/office/drawing/2014/main" id="{19A4B9F2-9BFE-4A54-BFF8-6DE358A35303}"/>
              </a:ext>
            </a:extLst>
          </p:cNvPr>
          <p:cNvSpPr/>
          <p:nvPr/>
        </p:nvSpPr>
        <p:spPr>
          <a:xfrm>
            <a:off x="8508" y="-11645"/>
            <a:ext cx="12192000" cy="567233"/>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800" b="1" dirty="0" smtClean="0">
                <a:latin typeface="UD デジタル 教科書体 NK-B" panose="02020700000000000000" pitchFamily="18" charset="-128"/>
                <a:ea typeface="UD デジタル 教科書体 NK-B" panose="02020700000000000000" pitchFamily="18" charset="-128"/>
              </a:rPr>
              <a:t>新規陽性者数と入院・療養者数</a:t>
            </a:r>
            <a:endParaRPr kumimoji="1" lang="ja-JP" altLang="en-US" sz="2800" b="1" dirty="0">
              <a:latin typeface="UD デジタル 教科書体 NK-B" panose="02020700000000000000" pitchFamily="18" charset="-128"/>
              <a:ea typeface="UD デジタル 教科書体 NK-B" panose="02020700000000000000" pitchFamily="18" charset="-128"/>
            </a:endParaRPr>
          </a:p>
        </p:txBody>
      </p:sp>
      <p:sp>
        <p:nvSpPr>
          <p:cNvPr id="2" name="スライド番号プレースホルダー 1"/>
          <p:cNvSpPr>
            <a:spLocks noGrp="1"/>
          </p:cNvSpPr>
          <p:nvPr>
            <p:ph type="sldNum" sz="quarter" idx="12"/>
          </p:nvPr>
        </p:nvSpPr>
        <p:spPr>
          <a:xfrm>
            <a:off x="9448800" y="6537950"/>
            <a:ext cx="2743200" cy="365125"/>
          </a:xfrm>
        </p:spPr>
        <p:txBody>
          <a:bodyPr/>
          <a:lstStyle/>
          <a:p>
            <a:fld id="{0B62D5CB-8769-475A-9BC8-A2F17E2F558B}" type="slidenum">
              <a:rPr kumimoji="1" lang="ja-JP" altLang="en-US" smtClean="0"/>
              <a:t>6</a:t>
            </a:fld>
            <a:endParaRPr kumimoji="1" lang="ja-JP" altLang="en-US" dirty="0"/>
          </a:p>
        </p:txBody>
      </p:sp>
      <p:pic>
        <p:nvPicPr>
          <p:cNvPr id="5" name="図 4"/>
          <p:cNvPicPr>
            <a:picLocks noChangeAspect="1"/>
          </p:cNvPicPr>
          <p:nvPr/>
        </p:nvPicPr>
        <p:blipFill>
          <a:blip r:embed="rId3"/>
          <a:stretch>
            <a:fillRect/>
          </a:stretch>
        </p:blipFill>
        <p:spPr>
          <a:xfrm>
            <a:off x="65001" y="3297626"/>
            <a:ext cx="2834886" cy="3560373"/>
          </a:xfrm>
          <a:prstGeom prst="rect">
            <a:avLst/>
          </a:prstGeom>
        </p:spPr>
      </p:pic>
      <p:pic>
        <p:nvPicPr>
          <p:cNvPr id="6" name="図 5"/>
          <p:cNvPicPr>
            <a:picLocks noChangeAspect="1"/>
          </p:cNvPicPr>
          <p:nvPr/>
        </p:nvPicPr>
        <p:blipFill>
          <a:blip r:embed="rId4"/>
          <a:stretch>
            <a:fillRect/>
          </a:stretch>
        </p:blipFill>
        <p:spPr>
          <a:xfrm>
            <a:off x="3001327" y="3297625"/>
            <a:ext cx="2871465" cy="3560373"/>
          </a:xfrm>
          <a:prstGeom prst="rect">
            <a:avLst/>
          </a:prstGeom>
        </p:spPr>
      </p:pic>
      <p:pic>
        <p:nvPicPr>
          <p:cNvPr id="7" name="図 6"/>
          <p:cNvPicPr>
            <a:picLocks noChangeAspect="1"/>
          </p:cNvPicPr>
          <p:nvPr/>
        </p:nvPicPr>
        <p:blipFill>
          <a:blip r:embed="rId5"/>
          <a:stretch>
            <a:fillRect/>
          </a:stretch>
        </p:blipFill>
        <p:spPr>
          <a:xfrm>
            <a:off x="6112897" y="3297627"/>
            <a:ext cx="2914141" cy="3560373"/>
          </a:xfrm>
          <a:prstGeom prst="rect">
            <a:avLst/>
          </a:prstGeom>
        </p:spPr>
      </p:pic>
      <p:pic>
        <p:nvPicPr>
          <p:cNvPr id="8" name="図 7"/>
          <p:cNvPicPr>
            <a:picLocks noChangeAspect="1"/>
          </p:cNvPicPr>
          <p:nvPr/>
        </p:nvPicPr>
        <p:blipFill>
          <a:blip r:embed="rId6"/>
          <a:stretch>
            <a:fillRect/>
          </a:stretch>
        </p:blipFill>
        <p:spPr>
          <a:xfrm>
            <a:off x="9292901" y="3297624"/>
            <a:ext cx="2731245" cy="3560373"/>
          </a:xfrm>
          <a:prstGeom prst="rect">
            <a:avLst/>
          </a:prstGeom>
        </p:spPr>
      </p:pic>
    </p:spTree>
    <p:extLst>
      <p:ext uri="{BB962C8B-B14F-4D97-AF65-F5344CB8AC3E}">
        <p14:creationId xmlns:p14="http://schemas.microsoft.com/office/powerpoint/2010/main" val="87774045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正方形/長方形 2">
            <a:extLst>
              <a:ext uri="{FF2B5EF4-FFF2-40B4-BE49-F238E27FC236}">
                <a16:creationId xmlns:a16="http://schemas.microsoft.com/office/drawing/2014/main" id="{19A4B9F2-9BFE-4A54-BFF8-6DE358A35303}"/>
              </a:ext>
            </a:extLst>
          </p:cNvPr>
          <p:cNvSpPr/>
          <p:nvPr/>
        </p:nvSpPr>
        <p:spPr>
          <a:xfrm>
            <a:off x="8508" y="-11645"/>
            <a:ext cx="12192000" cy="567233"/>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800" b="1" dirty="0" smtClean="0">
                <a:latin typeface="UD デジタル 教科書体 NK-B" panose="02020700000000000000" pitchFamily="18" charset="-128"/>
                <a:ea typeface="UD デジタル 教科書体 NK-B" panose="02020700000000000000" pitchFamily="18" charset="-128"/>
              </a:rPr>
              <a:t>入院・療養状況（</a:t>
            </a:r>
            <a:r>
              <a:rPr lang="en-US" altLang="ja-JP" sz="2800" b="1" dirty="0" smtClean="0">
                <a:latin typeface="UD デジタル 教科書体 NK-B" panose="02020700000000000000" pitchFamily="18" charset="-128"/>
                <a:ea typeface="UD デジタル 教科書体 NK-B" panose="02020700000000000000" pitchFamily="18" charset="-128"/>
              </a:rPr>
              <a:t>11</a:t>
            </a:r>
            <a:r>
              <a:rPr lang="ja-JP" altLang="en-US" sz="2800" b="1" dirty="0" smtClean="0">
                <a:latin typeface="UD デジタル 教科書体 NK-B" panose="02020700000000000000" pitchFamily="18" charset="-128"/>
                <a:ea typeface="UD デジタル 教科書体 NK-B" panose="02020700000000000000" pitchFamily="18" charset="-128"/>
              </a:rPr>
              <a:t>月</a:t>
            </a:r>
            <a:r>
              <a:rPr lang="en-US" altLang="ja-JP" sz="2800" b="1" dirty="0" smtClean="0">
                <a:latin typeface="UD デジタル 教科書体 NK-B" panose="02020700000000000000" pitchFamily="18" charset="-128"/>
                <a:ea typeface="UD デジタル 教科書体 NK-B" panose="02020700000000000000" pitchFamily="18" charset="-128"/>
              </a:rPr>
              <a:t>23</a:t>
            </a:r>
            <a:r>
              <a:rPr lang="ja-JP" altLang="en-US" sz="2800" b="1" dirty="0" smtClean="0">
                <a:latin typeface="UD デジタル 教科書体 NK-B" panose="02020700000000000000" pitchFamily="18" charset="-128"/>
                <a:ea typeface="UD デジタル 教科書体 NK-B" panose="02020700000000000000" pitchFamily="18" charset="-128"/>
              </a:rPr>
              <a:t>日時点）</a:t>
            </a:r>
            <a:endParaRPr kumimoji="1" lang="ja-JP" altLang="en-US" sz="2800" b="1" dirty="0">
              <a:latin typeface="UD デジタル 教科書体 NK-B" panose="02020700000000000000" pitchFamily="18" charset="-128"/>
              <a:ea typeface="UD デジタル 教科書体 NK-B" panose="02020700000000000000" pitchFamily="18" charset="-128"/>
            </a:endParaRPr>
          </a:p>
        </p:txBody>
      </p:sp>
      <p:sp>
        <p:nvSpPr>
          <p:cNvPr id="2" name="スライド番号プレースホルダー 1"/>
          <p:cNvSpPr>
            <a:spLocks noGrp="1"/>
          </p:cNvSpPr>
          <p:nvPr>
            <p:ph type="sldNum" sz="quarter" idx="12"/>
          </p:nvPr>
        </p:nvSpPr>
        <p:spPr>
          <a:xfrm>
            <a:off x="9448800" y="6537950"/>
            <a:ext cx="2743200" cy="365125"/>
          </a:xfrm>
        </p:spPr>
        <p:txBody>
          <a:bodyPr/>
          <a:lstStyle/>
          <a:p>
            <a:fld id="{0B62D5CB-8769-475A-9BC8-A2F17E2F558B}" type="slidenum">
              <a:rPr kumimoji="1" lang="ja-JP" altLang="en-US" smtClean="0"/>
              <a:t>7</a:t>
            </a:fld>
            <a:endParaRPr kumimoji="1" lang="ja-JP" altLang="en-US" dirty="0"/>
          </a:p>
        </p:txBody>
      </p:sp>
      <p:graphicFrame>
        <p:nvGraphicFramePr>
          <p:cNvPr id="5" name="表 4"/>
          <p:cNvGraphicFramePr>
            <a:graphicFrameLocks noGrp="1"/>
          </p:cNvGraphicFramePr>
          <p:nvPr>
            <p:extLst/>
          </p:nvPr>
        </p:nvGraphicFramePr>
        <p:xfrm>
          <a:off x="372448" y="819769"/>
          <a:ext cx="11464120" cy="5195221"/>
        </p:xfrm>
        <a:graphic>
          <a:graphicData uri="http://schemas.openxmlformats.org/drawingml/2006/table">
            <a:tbl>
              <a:tblPr firstRow="1" firstCol="1" bandRow="1">
                <a:tableStyleId>{5C22544A-7EE6-4342-B048-85BDC9FD1C3A}</a:tableStyleId>
              </a:tblPr>
              <a:tblGrid>
                <a:gridCol w="1554646">
                  <a:extLst>
                    <a:ext uri="{9D8B030D-6E8A-4147-A177-3AD203B41FA5}">
                      <a16:colId xmlns:a16="http://schemas.microsoft.com/office/drawing/2014/main" val="4214479889"/>
                    </a:ext>
                  </a:extLst>
                </a:gridCol>
                <a:gridCol w="2408941">
                  <a:extLst>
                    <a:ext uri="{9D8B030D-6E8A-4147-A177-3AD203B41FA5}">
                      <a16:colId xmlns:a16="http://schemas.microsoft.com/office/drawing/2014/main" val="2827451945"/>
                    </a:ext>
                  </a:extLst>
                </a:gridCol>
                <a:gridCol w="2615788">
                  <a:extLst>
                    <a:ext uri="{9D8B030D-6E8A-4147-A177-3AD203B41FA5}">
                      <a16:colId xmlns:a16="http://schemas.microsoft.com/office/drawing/2014/main" val="3330282666"/>
                    </a:ext>
                  </a:extLst>
                </a:gridCol>
                <a:gridCol w="2524259">
                  <a:extLst>
                    <a:ext uri="{9D8B030D-6E8A-4147-A177-3AD203B41FA5}">
                      <a16:colId xmlns:a16="http://schemas.microsoft.com/office/drawing/2014/main" val="2446586581"/>
                    </a:ext>
                  </a:extLst>
                </a:gridCol>
                <a:gridCol w="2360486">
                  <a:extLst>
                    <a:ext uri="{9D8B030D-6E8A-4147-A177-3AD203B41FA5}">
                      <a16:colId xmlns:a16="http://schemas.microsoft.com/office/drawing/2014/main" val="2405967172"/>
                    </a:ext>
                  </a:extLst>
                </a:gridCol>
              </a:tblGrid>
              <a:tr h="304543">
                <a:tc gridSpan="2">
                  <a:txBody>
                    <a:bodyPr/>
                    <a:lstStyle/>
                    <a:p>
                      <a:pPr algn="ctr">
                        <a:spcAft>
                          <a:spcPts val="0"/>
                        </a:spcAft>
                      </a:pPr>
                      <a:r>
                        <a:rPr lang="en-US" sz="1400" kern="100">
                          <a:effectLst/>
                        </a:rPr>
                        <a:t> </a:t>
                      </a:r>
                      <a:endParaRPr lang="ja-JP" sz="1400" kern="100">
                        <a:effectLst/>
                        <a:latin typeface="游明朝" panose="02020400000000000000" pitchFamily="18" charset="-128"/>
                        <a:ea typeface="游明朝" panose="02020400000000000000" pitchFamily="18" charset="-128"/>
                        <a:cs typeface="Times New Roman" panose="02020603050405020304" pitchFamily="18" charset="0"/>
                      </a:endParaRPr>
                    </a:p>
                  </a:txBody>
                  <a:tcPr marL="68580" marR="68580" marT="0" marB="0" anchor="ctr"/>
                </a:tc>
                <a:tc hMerge="1">
                  <a:txBody>
                    <a:bodyPr/>
                    <a:lstStyle/>
                    <a:p>
                      <a:endParaRPr kumimoji="1" lang="ja-JP" altLang="en-US"/>
                    </a:p>
                  </a:txBody>
                  <a:tcPr/>
                </a:tc>
                <a:tc>
                  <a:txBody>
                    <a:bodyPr/>
                    <a:lstStyle/>
                    <a:p>
                      <a:pPr algn="ctr">
                        <a:spcAft>
                          <a:spcPts val="0"/>
                        </a:spcAft>
                      </a:pPr>
                      <a:r>
                        <a:rPr lang="ja-JP" sz="1400" kern="100" dirty="0">
                          <a:effectLst/>
                        </a:rPr>
                        <a:t>重症病床</a:t>
                      </a:r>
                      <a:endParaRPr lang="ja-JP" sz="1400" kern="100" dirty="0">
                        <a:effectLst/>
                        <a:latin typeface="游明朝" panose="02020400000000000000" pitchFamily="18" charset="-128"/>
                        <a:ea typeface="游明朝" panose="02020400000000000000" pitchFamily="18" charset="-128"/>
                        <a:cs typeface="Times New Roman" panose="02020603050405020304" pitchFamily="18" charset="0"/>
                      </a:endParaRPr>
                    </a:p>
                  </a:txBody>
                  <a:tcPr marL="68580" marR="68580" marT="0" marB="0" anchor="ctr"/>
                </a:tc>
                <a:tc>
                  <a:txBody>
                    <a:bodyPr/>
                    <a:lstStyle/>
                    <a:p>
                      <a:pPr algn="ctr">
                        <a:spcAft>
                          <a:spcPts val="0"/>
                        </a:spcAft>
                      </a:pPr>
                      <a:r>
                        <a:rPr lang="ja-JP" sz="1400" kern="100">
                          <a:effectLst/>
                        </a:rPr>
                        <a:t>軽症中等症病床</a:t>
                      </a:r>
                      <a:endParaRPr lang="ja-JP" sz="1400" kern="100">
                        <a:effectLst/>
                        <a:latin typeface="游明朝" panose="02020400000000000000" pitchFamily="18" charset="-128"/>
                        <a:ea typeface="游明朝" panose="02020400000000000000" pitchFamily="18" charset="-128"/>
                        <a:cs typeface="Times New Roman" panose="02020603050405020304" pitchFamily="18" charset="0"/>
                      </a:endParaRPr>
                    </a:p>
                  </a:txBody>
                  <a:tcPr marL="68580" marR="68580" marT="0" marB="0" anchor="ctr"/>
                </a:tc>
                <a:tc>
                  <a:txBody>
                    <a:bodyPr/>
                    <a:lstStyle/>
                    <a:p>
                      <a:pPr algn="ctr">
                        <a:spcAft>
                          <a:spcPts val="0"/>
                        </a:spcAft>
                      </a:pPr>
                      <a:r>
                        <a:rPr lang="ja-JP" sz="1400" kern="100">
                          <a:effectLst/>
                        </a:rPr>
                        <a:t>宿泊療養施設</a:t>
                      </a:r>
                      <a:endParaRPr lang="ja-JP" sz="1400" kern="100">
                        <a:effectLst/>
                        <a:latin typeface="游明朝" panose="02020400000000000000" pitchFamily="18" charset="-128"/>
                        <a:ea typeface="游明朝" panose="02020400000000000000" pitchFamily="18" charset="-128"/>
                        <a:cs typeface="Times New Roman" panose="02020603050405020304" pitchFamily="18" charset="0"/>
                      </a:endParaRPr>
                    </a:p>
                  </a:txBody>
                  <a:tcPr marL="68580" marR="68580" marT="0" marB="0" anchor="ctr"/>
                </a:tc>
                <a:extLst>
                  <a:ext uri="{0D108BD9-81ED-4DB2-BD59-A6C34878D82A}">
                    <a16:rowId xmlns:a16="http://schemas.microsoft.com/office/drawing/2014/main" val="1577943038"/>
                  </a:ext>
                </a:extLst>
              </a:tr>
              <a:tr h="352140">
                <a:tc rowSpan="4">
                  <a:txBody>
                    <a:bodyPr/>
                    <a:lstStyle/>
                    <a:p>
                      <a:pPr algn="just">
                        <a:spcAft>
                          <a:spcPts val="0"/>
                        </a:spcAft>
                      </a:pPr>
                      <a:r>
                        <a:rPr lang="ja-JP" sz="1400" kern="100">
                          <a:effectLst/>
                        </a:rPr>
                        <a:t>確保計画</a:t>
                      </a:r>
                      <a:endParaRPr lang="ja-JP" sz="1400" kern="100">
                        <a:effectLst/>
                        <a:latin typeface="游明朝" panose="02020400000000000000" pitchFamily="18" charset="-128"/>
                        <a:ea typeface="游明朝" panose="02020400000000000000" pitchFamily="18" charset="-128"/>
                        <a:cs typeface="Times New Roman" panose="02020603050405020304" pitchFamily="18" charset="0"/>
                      </a:endParaRPr>
                    </a:p>
                  </a:txBody>
                  <a:tcPr marL="68580" marR="68580" marT="0" marB="0" anchor="ctr"/>
                </a:tc>
                <a:tc>
                  <a:txBody>
                    <a:bodyPr/>
                    <a:lstStyle/>
                    <a:p>
                      <a:pPr algn="just">
                        <a:spcAft>
                          <a:spcPts val="0"/>
                        </a:spcAft>
                      </a:pPr>
                      <a:r>
                        <a:rPr lang="ja-JP" sz="1400" kern="100" dirty="0">
                          <a:effectLst/>
                        </a:rPr>
                        <a:t>フェーズ１</a:t>
                      </a:r>
                      <a:endParaRPr lang="ja-JP" sz="1400" kern="100" dirty="0">
                        <a:effectLst/>
                        <a:latin typeface="游明朝" panose="02020400000000000000" pitchFamily="18" charset="-128"/>
                        <a:ea typeface="游明朝" panose="02020400000000000000" pitchFamily="18" charset="-128"/>
                        <a:cs typeface="Times New Roman" panose="02020603050405020304" pitchFamily="18" charset="0"/>
                      </a:endParaRPr>
                    </a:p>
                  </a:txBody>
                  <a:tcPr marL="68580" marR="68580" marT="0" marB="0" anchor="ctr"/>
                </a:tc>
                <a:tc>
                  <a:txBody>
                    <a:bodyPr/>
                    <a:lstStyle/>
                    <a:p>
                      <a:pPr algn="ctr">
                        <a:spcAft>
                          <a:spcPts val="0"/>
                        </a:spcAft>
                      </a:pPr>
                      <a:r>
                        <a:rPr lang="en-US" sz="1400" kern="100">
                          <a:effectLst/>
                        </a:rPr>
                        <a:t>60</a:t>
                      </a:r>
                      <a:r>
                        <a:rPr lang="ja-JP" sz="1400" kern="100">
                          <a:effectLst/>
                        </a:rPr>
                        <a:t>床</a:t>
                      </a:r>
                      <a:endParaRPr lang="ja-JP" sz="1400" kern="100">
                        <a:effectLst/>
                        <a:latin typeface="游明朝" panose="02020400000000000000" pitchFamily="18" charset="-128"/>
                        <a:ea typeface="游明朝" panose="02020400000000000000" pitchFamily="18" charset="-128"/>
                        <a:cs typeface="Times New Roman" panose="02020603050405020304" pitchFamily="18" charset="0"/>
                      </a:endParaRPr>
                    </a:p>
                  </a:txBody>
                  <a:tcPr marL="68580" marR="68580" marT="0" marB="0" anchor="ctr"/>
                </a:tc>
                <a:tc>
                  <a:txBody>
                    <a:bodyPr/>
                    <a:lstStyle/>
                    <a:p>
                      <a:pPr algn="ctr">
                        <a:spcAft>
                          <a:spcPts val="0"/>
                        </a:spcAft>
                      </a:pPr>
                      <a:r>
                        <a:rPr lang="en-US" sz="1400" kern="100">
                          <a:effectLst/>
                        </a:rPr>
                        <a:t>500</a:t>
                      </a:r>
                      <a:r>
                        <a:rPr lang="ja-JP" sz="1400" kern="100">
                          <a:effectLst/>
                        </a:rPr>
                        <a:t>床</a:t>
                      </a:r>
                      <a:endParaRPr lang="ja-JP" sz="1400" kern="100">
                        <a:effectLst/>
                        <a:latin typeface="游明朝" panose="02020400000000000000" pitchFamily="18" charset="-128"/>
                        <a:ea typeface="游明朝" panose="02020400000000000000" pitchFamily="18" charset="-128"/>
                        <a:cs typeface="Times New Roman" panose="02020603050405020304" pitchFamily="18" charset="0"/>
                      </a:endParaRPr>
                    </a:p>
                  </a:txBody>
                  <a:tcPr marL="68580" marR="68580" marT="0" marB="0" anchor="ctr"/>
                </a:tc>
                <a:tc>
                  <a:txBody>
                    <a:bodyPr/>
                    <a:lstStyle/>
                    <a:p>
                      <a:pPr algn="ctr">
                        <a:spcAft>
                          <a:spcPts val="0"/>
                        </a:spcAft>
                      </a:pPr>
                      <a:r>
                        <a:rPr lang="en-US" sz="1400" kern="100" dirty="0">
                          <a:effectLst/>
                        </a:rPr>
                        <a:t>400</a:t>
                      </a:r>
                      <a:r>
                        <a:rPr lang="ja-JP" sz="1400" kern="100" dirty="0">
                          <a:effectLst/>
                        </a:rPr>
                        <a:t>室</a:t>
                      </a:r>
                      <a:endParaRPr lang="ja-JP" sz="1400" kern="100" dirty="0">
                        <a:effectLst/>
                        <a:latin typeface="游明朝" panose="02020400000000000000" pitchFamily="18" charset="-128"/>
                        <a:ea typeface="游明朝" panose="02020400000000000000" pitchFamily="18" charset="-128"/>
                        <a:cs typeface="Times New Roman" panose="02020603050405020304" pitchFamily="18" charset="0"/>
                      </a:endParaRPr>
                    </a:p>
                  </a:txBody>
                  <a:tcPr marL="68580" marR="68580" marT="0" marB="0" anchor="ctr"/>
                </a:tc>
                <a:extLst>
                  <a:ext uri="{0D108BD9-81ED-4DB2-BD59-A6C34878D82A}">
                    <a16:rowId xmlns:a16="http://schemas.microsoft.com/office/drawing/2014/main" val="1654033225"/>
                  </a:ext>
                </a:extLst>
              </a:tr>
              <a:tr h="304543">
                <a:tc vMerge="1">
                  <a:txBody>
                    <a:bodyPr/>
                    <a:lstStyle/>
                    <a:p>
                      <a:endParaRPr kumimoji="1" lang="ja-JP" altLang="en-US"/>
                    </a:p>
                  </a:txBody>
                  <a:tcPr/>
                </a:tc>
                <a:tc>
                  <a:txBody>
                    <a:bodyPr/>
                    <a:lstStyle/>
                    <a:p>
                      <a:pPr algn="just">
                        <a:spcAft>
                          <a:spcPts val="0"/>
                        </a:spcAft>
                      </a:pPr>
                      <a:r>
                        <a:rPr lang="ja-JP" sz="1400" kern="100">
                          <a:effectLst/>
                        </a:rPr>
                        <a:t>フェーズ２</a:t>
                      </a:r>
                      <a:endParaRPr lang="ja-JP" sz="1400" kern="100">
                        <a:effectLst/>
                        <a:latin typeface="游明朝" panose="02020400000000000000" pitchFamily="18" charset="-128"/>
                        <a:ea typeface="游明朝" panose="02020400000000000000" pitchFamily="18" charset="-128"/>
                        <a:cs typeface="Times New Roman" panose="02020603050405020304" pitchFamily="18" charset="0"/>
                      </a:endParaRPr>
                    </a:p>
                  </a:txBody>
                  <a:tcPr marL="68580" marR="68580" marT="0" marB="0" anchor="ctr"/>
                </a:tc>
                <a:tc>
                  <a:txBody>
                    <a:bodyPr/>
                    <a:lstStyle/>
                    <a:p>
                      <a:pPr algn="ctr">
                        <a:spcAft>
                          <a:spcPts val="0"/>
                        </a:spcAft>
                      </a:pPr>
                      <a:r>
                        <a:rPr lang="en-US" sz="1400" kern="100">
                          <a:effectLst/>
                        </a:rPr>
                        <a:t>80</a:t>
                      </a:r>
                      <a:r>
                        <a:rPr lang="ja-JP" sz="1400" kern="100">
                          <a:effectLst/>
                        </a:rPr>
                        <a:t>床</a:t>
                      </a:r>
                      <a:endParaRPr lang="ja-JP" sz="1400" kern="100">
                        <a:effectLst/>
                        <a:latin typeface="游明朝" panose="02020400000000000000" pitchFamily="18" charset="-128"/>
                        <a:ea typeface="游明朝" panose="02020400000000000000" pitchFamily="18" charset="-128"/>
                        <a:cs typeface="Times New Roman" panose="02020603050405020304" pitchFamily="18" charset="0"/>
                      </a:endParaRPr>
                    </a:p>
                  </a:txBody>
                  <a:tcPr marL="68580" marR="68580" marT="0" marB="0" anchor="ctr"/>
                </a:tc>
                <a:tc>
                  <a:txBody>
                    <a:bodyPr/>
                    <a:lstStyle/>
                    <a:p>
                      <a:pPr algn="ctr">
                        <a:spcAft>
                          <a:spcPts val="0"/>
                        </a:spcAft>
                      </a:pPr>
                      <a:r>
                        <a:rPr lang="en-US" sz="1400" kern="100">
                          <a:effectLst/>
                        </a:rPr>
                        <a:t>800</a:t>
                      </a:r>
                      <a:r>
                        <a:rPr lang="ja-JP" sz="1400" kern="100">
                          <a:effectLst/>
                        </a:rPr>
                        <a:t>床</a:t>
                      </a:r>
                      <a:endParaRPr lang="ja-JP" sz="1400" kern="100">
                        <a:effectLst/>
                        <a:latin typeface="游明朝" panose="02020400000000000000" pitchFamily="18" charset="-128"/>
                        <a:ea typeface="游明朝" panose="02020400000000000000" pitchFamily="18" charset="-128"/>
                        <a:cs typeface="Times New Roman" panose="02020603050405020304" pitchFamily="18" charset="0"/>
                      </a:endParaRPr>
                    </a:p>
                  </a:txBody>
                  <a:tcPr marL="68580" marR="68580" marT="0" marB="0" anchor="ctr"/>
                </a:tc>
                <a:tc>
                  <a:txBody>
                    <a:bodyPr/>
                    <a:lstStyle/>
                    <a:p>
                      <a:pPr algn="ctr">
                        <a:spcAft>
                          <a:spcPts val="0"/>
                        </a:spcAft>
                      </a:pPr>
                      <a:r>
                        <a:rPr lang="en-US" sz="1400" kern="100">
                          <a:effectLst/>
                        </a:rPr>
                        <a:t>800</a:t>
                      </a:r>
                      <a:r>
                        <a:rPr lang="ja-JP" sz="1400" kern="100">
                          <a:effectLst/>
                        </a:rPr>
                        <a:t>室</a:t>
                      </a:r>
                      <a:endParaRPr lang="ja-JP" sz="1400" kern="100">
                        <a:effectLst/>
                        <a:latin typeface="游明朝" panose="02020400000000000000" pitchFamily="18" charset="-128"/>
                        <a:ea typeface="游明朝" panose="02020400000000000000" pitchFamily="18" charset="-128"/>
                        <a:cs typeface="Times New Roman" panose="02020603050405020304" pitchFamily="18" charset="0"/>
                      </a:endParaRPr>
                    </a:p>
                  </a:txBody>
                  <a:tcPr marL="68580" marR="68580" marT="0" marB="0" anchor="ctr"/>
                </a:tc>
                <a:extLst>
                  <a:ext uri="{0D108BD9-81ED-4DB2-BD59-A6C34878D82A}">
                    <a16:rowId xmlns:a16="http://schemas.microsoft.com/office/drawing/2014/main" val="2751493742"/>
                  </a:ext>
                </a:extLst>
              </a:tr>
              <a:tr h="304543">
                <a:tc vMerge="1">
                  <a:txBody>
                    <a:bodyPr/>
                    <a:lstStyle/>
                    <a:p>
                      <a:endParaRPr kumimoji="1" lang="ja-JP" altLang="en-US"/>
                    </a:p>
                  </a:txBody>
                  <a:tcPr/>
                </a:tc>
                <a:tc>
                  <a:txBody>
                    <a:bodyPr/>
                    <a:lstStyle/>
                    <a:p>
                      <a:pPr algn="just">
                        <a:spcAft>
                          <a:spcPts val="0"/>
                        </a:spcAft>
                      </a:pPr>
                      <a:r>
                        <a:rPr lang="ja-JP" sz="1400" kern="100">
                          <a:effectLst/>
                        </a:rPr>
                        <a:t>フェーズ３</a:t>
                      </a:r>
                      <a:endParaRPr lang="ja-JP" sz="1400" kern="100">
                        <a:effectLst/>
                        <a:latin typeface="游明朝" panose="02020400000000000000" pitchFamily="18" charset="-128"/>
                        <a:ea typeface="游明朝" panose="02020400000000000000" pitchFamily="18" charset="-128"/>
                        <a:cs typeface="Times New Roman" panose="02020603050405020304" pitchFamily="18" charset="0"/>
                      </a:endParaRPr>
                    </a:p>
                  </a:txBody>
                  <a:tcPr marL="68580" marR="68580" marT="0" marB="0" anchor="ctr"/>
                </a:tc>
                <a:tc>
                  <a:txBody>
                    <a:bodyPr/>
                    <a:lstStyle/>
                    <a:p>
                      <a:pPr algn="ctr">
                        <a:spcAft>
                          <a:spcPts val="0"/>
                        </a:spcAft>
                      </a:pPr>
                      <a:r>
                        <a:rPr lang="en-US" sz="1400" kern="100">
                          <a:effectLst/>
                        </a:rPr>
                        <a:t>150</a:t>
                      </a:r>
                      <a:r>
                        <a:rPr lang="ja-JP" sz="1400" kern="100">
                          <a:effectLst/>
                        </a:rPr>
                        <a:t>床</a:t>
                      </a:r>
                      <a:endParaRPr lang="ja-JP" sz="1400" kern="100">
                        <a:effectLst/>
                        <a:latin typeface="游明朝" panose="02020400000000000000" pitchFamily="18" charset="-128"/>
                        <a:ea typeface="游明朝" panose="02020400000000000000" pitchFamily="18" charset="-128"/>
                        <a:cs typeface="Times New Roman" panose="02020603050405020304" pitchFamily="18" charset="0"/>
                      </a:endParaRPr>
                    </a:p>
                  </a:txBody>
                  <a:tcPr marL="68580" marR="68580" marT="0" marB="0" anchor="ctr"/>
                </a:tc>
                <a:tc>
                  <a:txBody>
                    <a:bodyPr/>
                    <a:lstStyle/>
                    <a:p>
                      <a:pPr algn="ctr">
                        <a:spcAft>
                          <a:spcPts val="0"/>
                        </a:spcAft>
                      </a:pPr>
                      <a:r>
                        <a:rPr lang="en-US" sz="1400" kern="100">
                          <a:effectLst/>
                        </a:rPr>
                        <a:t>1,000</a:t>
                      </a:r>
                      <a:r>
                        <a:rPr lang="ja-JP" sz="1400" kern="100">
                          <a:effectLst/>
                        </a:rPr>
                        <a:t>床</a:t>
                      </a:r>
                      <a:endParaRPr lang="ja-JP" sz="1400" kern="100">
                        <a:effectLst/>
                        <a:latin typeface="游明朝" panose="02020400000000000000" pitchFamily="18" charset="-128"/>
                        <a:ea typeface="游明朝" panose="02020400000000000000" pitchFamily="18" charset="-128"/>
                        <a:cs typeface="Times New Roman" panose="02020603050405020304" pitchFamily="18" charset="0"/>
                      </a:endParaRPr>
                    </a:p>
                  </a:txBody>
                  <a:tcPr marL="68580" marR="68580" marT="0" marB="0" anchor="ctr"/>
                </a:tc>
                <a:tc>
                  <a:txBody>
                    <a:bodyPr/>
                    <a:lstStyle/>
                    <a:p>
                      <a:pPr algn="ctr">
                        <a:spcAft>
                          <a:spcPts val="0"/>
                        </a:spcAft>
                      </a:pPr>
                      <a:r>
                        <a:rPr lang="en-US" sz="1400" kern="100">
                          <a:effectLst/>
                        </a:rPr>
                        <a:t>1,036</a:t>
                      </a:r>
                      <a:r>
                        <a:rPr lang="ja-JP" sz="1400" kern="100">
                          <a:effectLst/>
                        </a:rPr>
                        <a:t>室</a:t>
                      </a:r>
                      <a:endParaRPr lang="ja-JP" sz="1400" kern="100">
                        <a:effectLst/>
                        <a:latin typeface="游明朝" panose="02020400000000000000" pitchFamily="18" charset="-128"/>
                        <a:ea typeface="游明朝" panose="02020400000000000000" pitchFamily="18" charset="-128"/>
                        <a:cs typeface="Times New Roman" panose="02020603050405020304" pitchFamily="18" charset="0"/>
                      </a:endParaRPr>
                    </a:p>
                  </a:txBody>
                  <a:tcPr marL="68580" marR="68580" marT="0" marB="0" anchor="ctr"/>
                </a:tc>
                <a:extLst>
                  <a:ext uri="{0D108BD9-81ED-4DB2-BD59-A6C34878D82A}">
                    <a16:rowId xmlns:a16="http://schemas.microsoft.com/office/drawing/2014/main" val="3780661412"/>
                  </a:ext>
                </a:extLst>
              </a:tr>
              <a:tr h="304543">
                <a:tc vMerge="1">
                  <a:txBody>
                    <a:bodyPr/>
                    <a:lstStyle/>
                    <a:p>
                      <a:endParaRPr kumimoji="1" lang="ja-JP" altLang="en-US"/>
                    </a:p>
                  </a:txBody>
                  <a:tcPr/>
                </a:tc>
                <a:tc>
                  <a:txBody>
                    <a:bodyPr/>
                    <a:lstStyle/>
                    <a:p>
                      <a:pPr algn="just">
                        <a:spcAft>
                          <a:spcPts val="0"/>
                        </a:spcAft>
                      </a:pPr>
                      <a:r>
                        <a:rPr lang="ja-JP" sz="1400" kern="100">
                          <a:effectLst/>
                        </a:rPr>
                        <a:t>フェーズ４</a:t>
                      </a:r>
                      <a:endParaRPr lang="ja-JP" sz="1400" kern="100">
                        <a:effectLst/>
                        <a:latin typeface="游明朝" panose="02020400000000000000" pitchFamily="18" charset="-128"/>
                        <a:ea typeface="游明朝" panose="02020400000000000000" pitchFamily="18" charset="-128"/>
                        <a:cs typeface="Times New Roman" panose="02020603050405020304" pitchFamily="18" charset="0"/>
                      </a:endParaRPr>
                    </a:p>
                  </a:txBody>
                  <a:tcPr marL="68580" marR="68580" marT="0" marB="0" anchor="ctr"/>
                </a:tc>
                <a:tc>
                  <a:txBody>
                    <a:bodyPr/>
                    <a:lstStyle/>
                    <a:p>
                      <a:pPr algn="ctr">
                        <a:spcAft>
                          <a:spcPts val="0"/>
                        </a:spcAft>
                      </a:pPr>
                      <a:r>
                        <a:rPr lang="en-US" sz="1400" kern="100" dirty="0">
                          <a:effectLst/>
                        </a:rPr>
                        <a:t>215</a:t>
                      </a:r>
                      <a:r>
                        <a:rPr lang="ja-JP" sz="1400" kern="100" dirty="0">
                          <a:effectLst/>
                        </a:rPr>
                        <a:t>床</a:t>
                      </a:r>
                      <a:endParaRPr lang="ja-JP" sz="1400" kern="100" dirty="0">
                        <a:effectLst/>
                        <a:latin typeface="游明朝" panose="02020400000000000000" pitchFamily="18" charset="-128"/>
                        <a:ea typeface="游明朝" panose="02020400000000000000" pitchFamily="18" charset="-128"/>
                        <a:cs typeface="Times New Roman" panose="02020603050405020304" pitchFamily="18" charset="0"/>
                      </a:endParaRPr>
                    </a:p>
                  </a:txBody>
                  <a:tcPr marL="68580" marR="68580" marT="0" marB="0" anchor="ctr"/>
                </a:tc>
                <a:tc>
                  <a:txBody>
                    <a:bodyPr/>
                    <a:lstStyle/>
                    <a:p>
                      <a:pPr algn="ctr">
                        <a:spcAft>
                          <a:spcPts val="0"/>
                        </a:spcAft>
                      </a:pPr>
                      <a:r>
                        <a:rPr lang="en-US" sz="1400" kern="100">
                          <a:effectLst/>
                        </a:rPr>
                        <a:t>1,400</a:t>
                      </a:r>
                      <a:r>
                        <a:rPr lang="ja-JP" sz="1400" kern="100">
                          <a:effectLst/>
                        </a:rPr>
                        <a:t>床</a:t>
                      </a:r>
                      <a:endParaRPr lang="ja-JP" sz="1400" kern="100">
                        <a:effectLst/>
                        <a:latin typeface="游明朝" panose="02020400000000000000" pitchFamily="18" charset="-128"/>
                        <a:ea typeface="游明朝" panose="02020400000000000000" pitchFamily="18" charset="-128"/>
                        <a:cs typeface="Times New Roman" panose="02020603050405020304" pitchFamily="18" charset="0"/>
                      </a:endParaRPr>
                    </a:p>
                  </a:txBody>
                  <a:tcPr marL="68580" marR="68580" marT="0" marB="0" anchor="ctr"/>
                </a:tc>
                <a:tc>
                  <a:txBody>
                    <a:bodyPr/>
                    <a:lstStyle/>
                    <a:p>
                      <a:pPr algn="ctr">
                        <a:spcAft>
                          <a:spcPts val="0"/>
                        </a:spcAft>
                      </a:pPr>
                      <a:r>
                        <a:rPr lang="ja-JP" sz="1400" kern="100">
                          <a:effectLst/>
                        </a:rPr>
                        <a:t>―</a:t>
                      </a:r>
                      <a:endParaRPr lang="ja-JP" sz="1400" kern="100">
                        <a:effectLst/>
                        <a:latin typeface="游明朝" panose="02020400000000000000" pitchFamily="18" charset="-128"/>
                        <a:ea typeface="游明朝" panose="02020400000000000000" pitchFamily="18" charset="-128"/>
                        <a:cs typeface="Times New Roman" panose="02020603050405020304" pitchFamily="18" charset="0"/>
                      </a:endParaRPr>
                    </a:p>
                  </a:txBody>
                  <a:tcPr marL="68580" marR="68580" marT="0" marB="0" anchor="ctr"/>
                </a:tc>
                <a:extLst>
                  <a:ext uri="{0D108BD9-81ED-4DB2-BD59-A6C34878D82A}">
                    <a16:rowId xmlns:a16="http://schemas.microsoft.com/office/drawing/2014/main" val="3653595924"/>
                  </a:ext>
                </a:extLst>
              </a:tr>
              <a:tr h="1238264">
                <a:tc gridSpan="2">
                  <a:txBody>
                    <a:bodyPr/>
                    <a:lstStyle/>
                    <a:p>
                      <a:pPr algn="just">
                        <a:lnSpc>
                          <a:spcPts val="2000"/>
                        </a:lnSpc>
                        <a:spcAft>
                          <a:spcPts val="0"/>
                        </a:spcAft>
                      </a:pPr>
                      <a:r>
                        <a:rPr lang="ja-JP" sz="1400" kern="100" dirty="0">
                          <a:effectLst/>
                        </a:rPr>
                        <a:t>確保数等</a:t>
                      </a:r>
                    </a:p>
                    <a:p>
                      <a:pPr marL="264160" indent="-130810" algn="just">
                        <a:lnSpc>
                          <a:spcPts val="1500"/>
                        </a:lnSpc>
                        <a:spcAft>
                          <a:spcPts val="0"/>
                        </a:spcAft>
                      </a:pPr>
                      <a:r>
                        <a:rPr lang="ja-JP" sz="1400" kern="100" dirty="0">
                          <a:effectLst/>
                        </a:rPr>
                        <a:t>※重症病床、軽症中等症病床について</a:t>
                      </a:r>
                      <a:r>
                        <a:rPr lang="ja-JP" sz="1400" kern="100" dirty="0" smtClean="0">
                          <a:effectLst/>
                        </a:rPr>
                        <a:t>、</a:t>
                      </a:r>
                      <a:endParaRPr lang="en-US" altLang="ja-JP" sz="1400" kern="100" dirty="0" smtClean="0">
                        <a:effectLst/>
                      </a:endParaRPr>
                    </a:p>
                    <a:p>
                      <a:pPr marL="264160" indent="-130810" algn="just">
                        <a:lnSpc>
                          <a:spcPts val="1500"/>
                        </a:lnSpc>
                        <a:spcAft>
                          <a:spcPts val="0"/>
                        </a:spcAft>
                      </a:pPr>
                      <a:r>
                        <a:rPr lang="ja-JP" altLang="en-US" sz="1400" kern="100" dirty="0" smtClean="0">
                          <a:effectLst/>
                        </a:rPr>
                        <a:t>　</a:t>
                      </a:r>
                      <a:r>
                        <a:rPr lang="en-US" sz="1400" kern="100" dirty="0" smtClean="0">
                          <a:effectLst/>
                        </a:rPr>
                        <a:t>11</a:t>
                      </a:r>
                      <a:r>
                        <a:rPr lang="ja-JP" sz="1400" kern="100" dirty="0">
                          <a:effectLst/>
                        </a:rPr>
                        <a:t>月</a:t>
                      </a:r>
                      <a:r>
                        <a:rPr lang="en-US" sz="1400" kern="100" dirty="0">
                          <a:effectLst/>
                        </a:rPr>
                        <a:t>19</a:t>
                      </a:r>
                      <a:r>
                        <a:rPr lang="ja-JP" sz="1400" kern="100" dirty="0">
                          <a:effectLst/>
                        </a:rPr>
                        <a:t>日からフェーズ</a:t>
                      </a:r>
                      <a:r>
                        <a:rPr lang="en-US" sz="1400" kern="100" dirty="0">
                          <a:effectLst/>
                        </a:rPr>
                        <a:t>4</a:t>
                      </a:r>
                      <a:r>
                        <a:rPr lang="ja-JP" sz="1400" kern="100" dirty="0">
                          <a:effectLst/>
                        </a:rPr>
                        <a:t>へ移行</a:t>
                      </a:r>
                      <a:endParaRPr lang="ja-JP" sz="1400" kern="100" dirty="0">
                        <a:effectLst/>
                        <a:latin typeface="游明朝" panose="02020400000000000000" pitchFamily="18" charset="-128"/>
                        <a:ea typeface="游明朝" panose="02020400000000000000" pitchFamily="18" charset="-128"/>
                        <a:cs typeface="Times New Roman" panose="02020603050405020304" pitchFamily="18" charset="0"/>
                      </a:endParaRPr>
                    </a:p>
                  </a:txBody>
                  <a:tcPr marL="68580" marR="68580" marT="0" marB="0" anchor="ctr"/>
                </a:tc>
                <a:tc hMerge="1">
                  <a:txBody>
                    <a:bodyPr/>
                    <a:lstStyle/>
                    <a:p>
                      <a:endParaRPr kumimoji="1" lang="ja-JP" altLang="en-US"/>
                    </a:p>
                  </a:txBody>
                  <a:tcPr/>
                </a:tc>
                <a:tc>
                  <a:txBody>
                    <a:bodyPr/>
                    <a:lstStyle/>
                    <a:p>
                      <a:pPr algn="ctr">
                        <a:lnSpc>
                          <a:spcPts val="2000"/>
                        </a:lnSpc>
                        <a:spcAft>
                          <a:spcPts val="0"/>
                        </a:spcAft>
                      </a:pPr>
                      <a:r>
                        <a:rPr lang="ja-JP" altLang="en-US" sz="1400" kern="100" dirty="0" smtClean="0">
                          <a:effectLst/>
                          <a:latin typeface="+mn-lt"/>
                        </a:rPr>
                        <a:t>確保数２０６床</a:t>
                      </a:r>
                      <a:endParaRPr lang="en-US" altLang="ja-JP" sz="1400" kern="100" dirty="0" smtClean="0">
                        <a:effectLst/>
                        <a:latin typeface="+mn-lt"/>
                      </a:endParaRPr>
                    </a:p>
                    <a:p>
                      <a:pPr algn="ctr">
                        <a:lnSpc>
                          <a:spcPts val="2000"/>
                        </a:lnSpc>
                        <a:spcAft>
                          <a:spcPts val="0"/>
                        </a:spcAft>
                      </a:pPr>
                      <a:r>
                        <a:rPr lang="ja-JP" altLang="en-US" sz="1400" kern="100" dirty="0" smtClean="0">
                          <a:effectLst/>
                          <a:latin typeface="+mn-lt"/>
                          <a:ea typeface="游明朝" panose="02020400000000000000" pitchFamily="18" charset="-128"/>
                          <a:cs typeface="Times New Roman" panose="02020603050405020304" pitchFamily="18" charset="0"/>
                        </a:rPr>
                        <a:t>（実運用数</a:t>
                      </a:r>
                      <a:r>
                        <a:rPr lang="en-US" altLang="ja-JP" sz="1400" kern="100" dirty="0" smtClean="0">
                          <a:effectLst/>
                          <a:latin typeface="+mn-lt"/>
                          <a:ea typeface="游明朝" panose="02020400000000000000" pitchFamily="18" charset="-128"/>
                          <a:cs typeface="Times New Roman" panose="02020603050405020304" pitchFamily="18" charset="0"/>
                        </a:rPr>
                        <a:t>118</a:t>
                      </a:r>
                      <a:r>
                        <a:rPr lang="ja-JP" altLang="en-US" sz="1400" kern="100" dirty="0" smtClean="0">
                          <a:effectLst/>
                          <a:latin typeface="+mn-lt"/>
                          <a:ea typeface="游明朝" panose="02020400000000000000" pitchFamily="18" charset="-128"/>
                          <a:cs typeface="Times New Roman" panose="02020603050405020304" pitchFamily="18" charset="0"/>
                        </a:rPr>
                        <a:t>床）</a:t>
                      </a:r>
                      <a:endParaRPr lang="ja-JP" altLang="ja-JP" sz="1400" kern="100" dirty="0">
                        <a:effectLst/>
                        <a:latin typeface="+mn-lt"/>
                        <a:ea typeface="游明朝" panose="02020400000000000000" pitchFamily="18" charset="-128"/>
                        <a:cs typeface="Times New Roman" panose="02020603050405020304" pitchFamily="18" charset="0"/>
                      </a:endParaRPr>
                    </a:p>
                  </a:txBody>
                  <a:tcPr marL="68580" marR="68580" marT="0" marB="0" anchor="ctr"/>
                </a:tc>
                <a:tc>
                  <a:txBody>
                    <a:bodyPr/>
                    <a:lstStyle/>
                    <a:p>
                      <a:pPr algn="ctr">
                        <a:lnSpc>
                          <a:spcPts val="2000"/>
                        </a:lnSpc>
                        <a:spcAft>
                          <a:spcPts val="0"/>
                        </a:spcAft>
                      </a:pPr>
                      <a:r>
                        <a:rPr lang="ja-JP" altLang="en-US" sz="1400" kern="100" dirty="0" smtClean="0">
                          <a:effectLst/>
                          <a:latin typeface="+mn-lt"/>
                        </a:rPr>
                        <a:t>確保数１，１９９床</a:t>
                      </a:r>
                      <a:endParaRPr lang="en-US" altLang="ja-JP" sz="1400" kern="100" dirty="0" smtClean="0">
                        <a:effectLst/>
                        <a:latin typeface="+mn-lt"/>
                      </a:endParaRPr>
                    </a:p>
                    <a:p>
                      <a:pPr algn="ctr">
                        <a:lnSpc>
                          <a:spcPts val="2000"/>
                        </a:lnSpc>
                        <a:spcAft>
                          <a:spcPts val="0"/>
                        </a:spcAft>
                      </a:pPr>
                      <a:r>
                        <a:rPr lang="ja-JP" altLang="en-US" sz="1400" kern="100" dirty="0" smtClean="0">
                          <a:effectLst/>
                          <a:latin typeface="+mn-lt"/>
                          <a:ea typeface="游明朝" panose="02020400000000000000" pitchFamily="18" charset="-128"/>
                          <a:cs typeface="Times New Roman" panose="02020603050405020304" pitchFamily="18" charset="0"/>
                        </a:rPr>
                        <a:t>（実運用数</a:t>
                      </a:r>
                      <a:r>
                        <a:rPr lang="en-US" altLang="ja-JP" sz="1400" kern="100" dirty="0" smtClean="0">
                          <a:effectLst/>
                          <a:latin typeface="+mn-lt"/>
                          <a:ea typeface="游明朝" panose="02020400000000000000" pitchFamily="18" charset="-128"/>
                          <a:cs typeface="Times New Roman" panose="02020603050405020304" pitchFamily="18" charset="0"/>
                        </a:rPr>
                        <a:t>903</a:t>
                      </a:r>
                      <a:r>
                        <a:rPr lang="ja-JP" altLang="en-US" sz="1400" kern="100" dirty="0" smtClean="0">
                          <a:effectLst/>
                          <a:latin typeface="+mn-lt"/>
                          <a:ea typeface="游明朝" panose="02020400000000000000" pitchFamily="18" charset="-128"/>
                          <a:cs typeface="Times New Roman" panose="02020603050405020304" pitchFamily="18" charset="0"/>
                        </a:rPr>
                        <a:t>床）</a:t>
                      </a:r>
                      <a:endParaRPr lang="ja-JP" altLang="ja-JP" sz="1400" kern="100" dirty="0">
                        <a:effectLst/>
                        <a:latin typeface="+mn-lt"/>
                        <a:ea typeface="游明朝" panose="02020400000000000000" pitchFamily="18" charset="-128"/>
                        <a:cs typeface="Times New Roman" panose="02020603050405020304" pitchFamily="18" charset="0"/>
                      </a:endParaRPr>
                    </a:p>
                  </a:txBody>
                  <a:tcPr marL="68580" marR="68580" marT="0" marB="0" anchor="ctr"/>
                </a:tc>
                <a:tc>
                  <a:txBody>
                    <a:bodyPr/>
                    <a:lstStyle/>
                    <a:p>
                      <a:pPr algn="ctr">
                        <a:spcAft>
                          <a:spcPts val="0"/>
                        </a:spcAft>
                      </a:pPr>
                      <a:r>
                        <a:rPr lang="ja-JP" sz="1400" kern="100" dirty="0">
                          <a:effectLst/>
                        </a:rPr>
                        <a:t>１，５１７室</a:t>
                      </a:r>
                      <a:endParaRPr lang="ja-JP" sz="1400" kern="100" dirty="0">
                        <a:effectLst/>
                        <a:latin typeface="游明朝" panose="02020400000000000000" pitchFamily="18" charset="-128"/>
                        <a:ea typeface="游明朝" panose="02020400000000000000" pitchFamily="18" charset="-128"/>
                        <a:cs typeface="Times New Roman" panose="02020603050405020304" pitchFamily="18" charset="0"/>
                      </a:endParaRPr>
                    </a:p>
                  </a:txBody>
                  <a:tcPr marL="68580" marR="68580" marT="0" marB="0" anchor="ctr"/>
                </a:tc>
                <a:extLst>
                  <a:ext uri="{0D108BD9-81ED-4DB2-BD59-A6C34878D82A}">
                    <a16:rowId xmlns:a16="http://schemas.microsoft.com/office/drawing/2014/main" val="546789386"/>
                  </a:ext>
                </a:extLst>
              </a:tr>
              <a:tr h="737037">
                <a:tc gridSpan="2">
                  <a:txBody>
                    <a:bodyPr/>
                    <a:lstStyle/>
                    <a:p>
                      <a:pPr algn="just">
                        <a:spcAft>
                          <a:spcPts val="0"/>
                        </a:spcAft>
                      </a:pPr>
                      <a:r>
                        <a:rPr lang="ja-JP" sz="1400" kern="100" dirty="0">
                          <a:effectLst/>
                        </a:rPr>
                        <a:t>入院・</a:t>
                      </a:r>
                      <a:r>
                        <a:rPr lang="ja-JP" sz="1400" kern="100" dirty="0" smtClean="0">
                          <a:effectLst/>
                        </a:rPr>
                        <a:t>療養者数</a:t>
                      </a:r>
                      <a:endParaRPr lang="ja-JP" sz="1400" kern="100" dirty="0">
                        <a:effectLst/>
                        <a:latin typeface="游明朝" panose="02020400000000000000" pitchFamily="18" charset="-128"/>
                        <a:ea typeface="游明朝" panose="02020400000000000000" pitchFamily="18" charset="-128"/>
                        <a:cs typeface="Times New Roman" panose="02020603050405020304" pitchFamily="18" charset="0"/>
                      </a:endParaRPr>
                    </a:p>
                  </a:txBody>
                  <a:tcPr marL="68580" marR="68580" marT="0" marB="0" anchor="ctr"/>
                </a:tc>
                <a:tc hMerge="1">
                  <a:txBody>
                    <a:bodyPr/>
                    <a:lstStyle/>
                    <a:p>
                      <a:endParaRPr kumimoji="1" lang="ja-JP" altLang="en-US"/>
                    </a:p>
                  </a:txBody>
                  <a:tcPr/>
                </a:tc>
                <a:tc>
                  <a:txBody>
                    <a:bodyPr/>
                    <a:lstStyle/>
                    <a:p>
                      <a:pPr algn="ctr">
                        <a:spcAft>
                          <a:spcPts val="0"/>
                        </a:spcAft>
                      </a:pPr>
                      <a:r>
                        <a:rPr lang="en-US" sz="1400" kern="100">
                          <a:effectLst/>
                        </a:rPr>
                        <a:t>98</a:t>
                      </a:r>
                      <a:r>
                        <a:rPr lang="ja-JP" sz="1400" kern="100">
                          <a:effectLst/>
                        </a:rPr>
                        <a:t>人</a:t>
                      </a:r>
                      <a:endParaRPr lang="ja-JP" sz="1400" kern="100">
                        <a:effectLst/>
                        <a:latin typeface="游明朝" panose="02020400000000000000" pitchFamily="18" charset="-128"/>
                        <a:ea typeface="游明朝" panose="02020400000000000000" pitchFamily="18" charset="-128"/>
                        <a:cs typeface="Times New Roman" panose="02020603050405020304" pitchFamily="18" charset="0"/>
                      </a:endParaRPr>
                    </a:p>
                  </a:txBody>
                  <a:tcPr marL="68580" marR="68580" marT="0" marB="0" anchor="ctr"/>
                </a:tc>
                <a:tc>
                  <a:txBody>
                    <a:bodyPr/>
                    <a:lstStyle/>
                    <a:p>
                      <a:pPr algn="ctr">
                        <a:lnSpc>
                          <a:spcPts val="2000"/>
                        </a:lnSpc>
                        <a:spcAft>
                          <a:spcPts val="0"/>
                        </a:spcAft>
                      </a:pPr>
                      <a:r>
                        <a:rPr lang="en-US" sz="1400" kern="100" dirty="0">
                          <a:effectLst/>
                        </a:rPr>
                        <a:t>650</a:t>
                      </a:r>
                      <a:r>
                        <a:rPr lang="ja-JP" sz="1400" kern="100" dirty="0">
                          <a:effectLst/>
                        </a:rPr>
                        <a:t>人</a:t>
                      </a:r>
                      <a:endParaRPr lang="ja-JP" sz="1400" kern="100" dirty="0">
                        <a:effectLst/>
                        <a:latin typeface="游明朝" panose="02020400000000000000" pitchFamily="18" charset="-128"/>
                        <a:ea typeface="游明朝" panose="02020400000000000000" pitchFamily="18" charset="-128"/>
                        <a:cs typeface="Times New Roman" panose="02020603050405020304" pitchFamily="18" charset="0"/>
                      </a:endParaRPr>
                    </a:p>
                  </a:txBody>
                  <a:tcPr marL="68580" marR="68580" marT="0" marB="0" anchor="ctr"/>
                </a:tc>
                <a:tc>
                  <a:txBody>
                    <a:bodyPr/>
                    <a:lstStyle/>
                    <a:p>
                      <a:pPr algn="ctr">
                        <a:spcAft>
                          <a:spcPts val="0"/>
                        </a:spcAft>
                      </a:pPr>
                      <a:r>
                        <a:rPr lang="en-US" sz="1400" kern="100">
                          <a:effectLst/>
                        </a:rPr>
                        <a:t>675</a:t>
                      </a:r>
                      <a:r>
                        <a:rPr lang="ja-JP" sz="1400" kern="100">
                          <a:effectLst/>
                        </a:rPr>
                        <a:t>人</a:t>
                      </a:r>
                      <a:endParaRPr lang="ja-JP" sz="1400" kern="100">
                        <a:effectLst/>
                        <a:latin typeface="游明朝" panose="02020400000000000000" pitchFamily="18" charset="-128"/>
                        <a:ea typeface="游明朝" panose="02020400000000000000" pitchFamily="18" charset="-128"/>
                        <a:cs typeface="Times New Roman" panose="02020603050405020304" pitchFamily="18" charset="0"/>
                      </a:endParaRPr>
                    </a:p>
                  </a:txBody>
                  <a:tcPr marL="68580" marR="68580" marT="0" marB="0" anchor="ctr"/>
                </a:tc>
                <a:extLst>
                  <a:ext uri="{0D108BD9-81ED-4DB2-BD59-A6C34878D82A}">
                    <a16:rowId xmlns:a16="http://schemas.microsoft.com/office/drawing/2014/main" val="4050586094"/>
                  </a:ext>
                </a:extLst>
              </a:tr>
              <a:tr h="824804">
                <a:tc gridSpan="2">
                  <a:txBody>
                    <a:bodyPr/>
                    <a:lstStyle/>
                    <a:p>
                      <a:pPr algn="just">
                        <a:spcAft>
                          <a:spcPts val="0"/>
                        </a:spcAft>
                      </a:pPr>
                      <a:r>
                        <a:rPr lang="ja-JP" sz="1400" kern="100" dirty="0">
                          <a:effectLst/>
                        </a:rPr>
                        <a:t>（使用率：入院・</a:t>
                      </a:r>
                      <a:r>
                        <a:rPr lang="ja-JP" sz="1400" kern="100" dirty="0" smtClean="0">
                          <a:effectLst/>
                        </a:rPr>
                        <a:t>療養者数</a:t>
                      </a:r>
                      <a:endParaRPr lang="en-US" altLang="ja-JP" sz="1400" kern="100" dirty="0" smtClean="0">
                        <a:effectLst/>
                      </a:endParaRPr>
                    </a:p>
                    <a:p>
                      <a:pPr algn="just">
                        <a:spcAft>
                          <a:spcPts val="0"/>
                        </a:spcAft>
                      </a:pPr>
                      <a:r>
                        <a:rPr lang="ja-JP" altLang="en-US" sz="1400" kern="100" dirty="0" smtClean="0">
                          <a:effectLst/>
                        </a:rPr>
                        <a:t>　　　　　　</a:t>
                      </a:r>
                      <a:r>
                        <a:rPr lang="ja-JP" sz="1400" kern="100" dirty="0" smtClean="0">
                          <a:effectLst/>
                        </a:rPr>
                        <a:t>／</a:t>
                      </a:r>
                      <a:r>
                        <a:rPr lang="ja-JP" sz="1400" kern="100" dirty="0">
                          <a:effectLst/>
                        </a:rPr>
                        <a:t>確保病床・室数）</a:t>
                      </a:r>
                      <a:endParaRPr lang="ja-JP" sz="1400" kern="100" dirty="0">
                        <a:effectLst/>
                        <a:latin typeface="游明朝" panose="02020400000000000000" pitchFamily="18" charset="-128"/>
                        <a:ea typeface="游明朝" panose="02020400000000000000" pitchFamily="18" charset="-128"/>
                        <a:cs typeface="Times New Roman" panose="02020603050405020304" pitchFamily="18" charset="0"/>
                      </a:endParaRPr>
                    </a:p>
                  </a:txBody>
                  <a:tcPr marL="68580" marR="68580" marT="0" marB="0" anchor="ctr"/>
                </a:tc>
                <a:tc hMerge="1">
                  <a:txBody>
                    <a:bodyPr/>
                    <a:lstStyle/>
                    <a:p>
                      <a:endParaRPr kumimoji="1" lang="ja-JP" altLang="en-US"/>
                    </a:p>
                  </a:txBody>
                  <a:tcPr/>
                </a:tc>
                <a:tc>
                  <a:txBody>
                    <a:bodyPr/>
                    <a:lstStyle/>
                    <a:p>
                      <a:pPr algn="ctr">
                        <a:spcAft>
                          <a:spcPts val="0"/>
                        </a:spcAft>
                      </a:pPr>
                      <a:r>
                        <a:rPr lang="en-US" sz="1400" kern="100" dirty="0">
                          <a:effectLst/>
                        </a:rPr>
                        <a:t>47.6</a:t>
                      </a:r>
                      <a:r>
                        <a:rPr lang="ja-JP" sz="1400" kern="100" dirty="0">
                          <a:effectLst/>
                        </a:rPr>
                        <a:t>％（</a:t>
                      </a:r>
                      <a:r>
                        <a:rPr lang="en-US" sz="1400" kern="100" dirty="0">
                          <a:effectLst/>
                        </a:rPr>
                        <a:t>98</a:t>
                      </a:r>
                      <a:r>
                        <a:rPr lang="ja-JP" sz="1400" kern="100" dirty="0">
                          <a:effectLst/>
                        </a:rPr>
                        <a:t>／</a:t>
                      </a:r>
                      <a:r>
                        <a:rPr lang="en-US" sz="1400" kern="100" dirty="0">
                          <a:effectLst/>
                        </a:rPr>
                        <a:t>206</a:t>
                      </a:r>
                      <a:r>
                        <a:rPr lang="ja-JP" sz="1400" kern="100" dirty="0">
                          <a:effectLst/>
                        </a:rPr>
                        <a:t>）</a:t>
                      </a:r>
                      <a:endParaRPr lang="ja-JP" sz="1400" kern="100" dirty="0">
                        <a:effectLst/>
                        <a:latin typeface="游明朝" panose="02020400000000000000" pitchFamily="18" charset="-128"/>
                        <a:ea typeface="游明朝" panose="02020400000000000000" pitchFamily="18" charset="-128"/>
                        <a:cs typeface="Times New Roman" panose="02020603050405020304" pitchFamily="18" charset="0"/>
                      </a:endParaRPr>
                    </a:p>
                  </a:txBody>
                  <a:tcPr marL="68580" marR="68580" marT="0" marB="0" anchor="ctr"/>
                </a:tc>
                <a:tc>
                  <a:txBody>
                    <a:bodyPr/>
                    <a:lstStyle/>
                    <a:p>
                      <a:pPr algn="ctr">
                        <a:lnSpc>
                          <a:spcPts val="1600"/>
                        </a:lnSpc>
                        <a:spcAft>
                          <a:spcPts val="0"/>
                        </a:spcAft>
                      </a:pPr>
                      <a:r>
                        <a:rPr lang="en-US" sz="1400" kern="100" dirty="0">
                          <a:effectLst/>
                        </a:rPr>
                        <a:t>54.2</a:t>
                      </a:r>
                      <a:r>
                        <a:rPr lang="ja-JP" sz="1400" kern="100" dirty="0">
                          <a:effectLst/>
                        </a:rPr>
                        <a:t>％（</a:t>
                      </a:r>
                      <a:r>
                        <a:rPr lang="en-US" sz="1400" kern="100" dirty="0">
                          <a:effectLst/>
                        </a:rPr>
                        <a:t>650</a:t>
                      </a:r>
                      <a:r>
                        <a:rPr lang="ja-JP" sz="1400" kern="100" dirty="0">
                          <a:effectLst/>
                        </a:rPr>
                        <a:t>／</a:t>
                      </a:r>
                      <a:r>
                        <a:rPr lang="en-US" sz="1400" kern="100" dirty="0">
                          <a:effectLst/>
                        </a:rPr>
                        <a:t>1,199</a:t>
                      </a:r>
                      <a:r>
                        <a:rPr lang="ja-JP" sz="1400" kern="100" dirty="0">
                          <a:effectLst/>
                        </a:rPr>
                        <a:t>）</a:t>
                      </a:r>
                      <a:endParaRPr lang="ja-JP" sz="1400" kern="100" dirty="0">
                        <a:effectLst/>
                        <a:latin typeface="游明朝" panose="02020400000000000000" pitchFamily="18" charset="-128"/>
                        <a:ea typeface="游明朝" panose="02020400000000000000" pitchFamily="18" charset="-128"/>
                        <a:cs typeface="Times New Roman" panose="02020603050405020304" pitchFamily="18" charset="0"/>
                      </a:endParaRPr>
                    </a:p>
                  </a:txBody>
                  <a:tcPr marL="68580" marR="68580" marT="0" marB="0" anchor="ctr"/>
                </a:tc>
                <a:tc>
                  <a:txBody>
                    <a:bodyPr/>
                    <a:lstStyle/>
                    <a:p>
                      <a:pPr algn="ctr">
                        <a:spcAft>
                          <a:spcPts val="0"/>
                        </a:spcAft>
                      </a:pPr>
                      <a:r>
                        <a:rPr lang="en-US" sz="1400" kern="100" dirty="0">
                          <a:effectLst/>
                        </a:rPr>
                        <a:t>44.5</a:t>
                      </a:r>
                      <a:r>
                        <a:rPr lang="ja-JP" sz="1400" kern="100" dirty="0">
                          <a:effectLst/>
                        </a:rPr>
                        <a:t>％（</a:t>
                      </a:r>
                      <a:r>
                        <a:rPr lang="en-US" sz="1400" kern="100" dirty="0">
                          <a:effectLst/>
                        </a:rPr>
                        <a:t>675</a:t>
                      </a:r>
                      <a:r>
                        <a:rPr lang="ja-JP" sz="1400" kern="100" dirty="0">
                          <a:effectLst/>
                        </a:rPr>
                        <a:t>／</a:t>
                      </a:r>
                      <a:r>
                        <a:rPr lang="en-US" sz="1400" kern="100" dirty="0">
                          <a:effectLst/>
                        </a:rPr>
                        <a:t>1,517</a:t>
                      </a:r>
                      <a:r>
                        <a:rPr lang="ja-JP" sz="1400" kern="100" dirty="0">
                          <a:effectLst/>
                        </a:rPr>
                        <a:t>）</a:t>
                      </a:r>
                      <a:endParaRPr lang="ja-JP" sz="1400" kern="100" dirty="0">
                        <a:effectLst/>
                        <a:latin typeface="游明朝" panose="02020400000000000000" pitchFamily="18" charset="-128"/>
                        <a:ea typeface="游明朝" panose="02020400000000000000" pitchFamily="18" charset="-128"/>
                        <a:cs typeface="Times New Roman" panose="02020603050405020304" pitchFamily="18" charset="0"/>
                      </a:endParaRPr>
                    </a:p>
                  </a:txBody>
                  <a:tcPr marL="68580" marR="68580" marT="0" marB="0" anchor="ctr"/>
                </a:tc>
                <a:extLst>
                  <a:ext uri="{0D108BD9-81ED-4DB2-BD59-A6C34878D82A}">
                    <a16:rowId xmlns:a16="http://schemas.microsoft.com/office/drawing/2014/main" val="1738953785"/>
                  </a:ext>
                </a:extLst>
              </a:tr>
              <a:tr h="824804">
                <a:tc gridSpan="2">
                  <a:txBody>
                    <a:bodyPr/>
                    <a:lstStyle/>
                    <a:p>
                      <a:pPr algn="just">
                        <a:spcAft>
                          <a:spcPts val="0"/>
                        </a:spcAft>
                      </a:pPr>
                      <a:r>
                        <a:rPr lang="ja-JP" altLang="ja-JP" sz="1400" kern="100" dirty="0" smtClean="0">
                          <a:effectLst/>
                        </a:rPr>
                        <a:t>（使用率：入院・療養者数</a:t>
                      </a:r>
                      <a:endParaRPr lang="en-US" altLang="ja-JP" sz="1400" kern="100" dirty="0" smtClean="0">
                        <a:effectLst/>
                      </a:endParaRPr>
                    </a:p>
                    <a:p>
                      <a:pPr algn="just">
                        <a:spcAft>
                          <a:spcPts val="0"/>
                        </a:spcAft>
                      </a:pPr>
                      <a:r>
                        <a:rPr lang="ja-JP" altLang="en-US" sz="1400" kern="100" dirty="0" smtClean="0">
                          <a:effectLst/>
                        </a:rPr>
                        <a:t>　　　　　　</a:t>
                      </a:r>
                      <a:r>
                        <a:rPr lang="ja-JP" altLang="ja-JP" sz="1400" kern="100" dirty="0" smtClean="0">
                          <a:effectLst/>
                        </a:rPr>
                        <a:t>／</a:t>
                      </a:r>
                      <a:r>
                        <a:rPr lang="ja-JP" altLang="en-US" sz="1400" kern="100" dirty="0" smtClean="0">
                          <a:effectLst/>
                        </a:rPr>
                        <a:t>実運用</a:t>
                      </a:r>
                      <a:r>
                        <a:rPr lang="ja-JP" altLang="ja-JP" sz="1400" kern="100" dirty="0" smtClean="0">
                          <a:effectLst/>
                        </a:rPr>
                        <a:t>病床・室数）</a:t>
                      </a:r>
                      <a:endParaRPr lang="ja-JP" altLang="ja-JP" sz="1400" kern="100" dirty="0" smtClean="0">
                        <a:effectLst/>
                        <a:latin typeface="游明朝" panose="02020400000000000000" pitchFamily="18" charset="-128"/>
                        <a:ea typeface="游明朝" panose="02020400000000000000" pitchFamily="18" charset="-128"/>
                        <a:cs typeface="Times New Roman" panose="02020603050405020304" pitchFamily="18" charset="0"/>
                      </a:endParaRPr>
                    </a:p>
                  </a:txBody>
                  <a:tcPr marL="68580" marR="68580" marT="0" marB="0" anchor="ctr"/>
                </a:tc>
                <a:tc hMerge="1">
                  <a:txBody>
                    <a:bodyPr/>
                    <a:lstStyle/>
                    <a:p>
                      <a:endParaRPr kumimoji="1" lang="ja-JP" altLang="en-US"/>
                    </a:p>
                  </a:txBody>
                  <a:tcPr/>
                </a:tc>
                <a:tc>
                  <a:txBody>
                    <a:bodyPr/>
                    <a:lstStyle/>
                    <a:p>
                      <a:pPr algn="ctr">
                        <a:spcAft>
                          <a:spcPts val="0"/>
                        </a:spcAft>
                      </a:pPr>
                      <a:r>
                        <a:rPr lang="en-US" altLang="ja-JP" sz="1600" b="1" kern="100" dirty="0" smtClean="0">
                          <a:effectLst/>
                          <a:latin typeface="+mn-ea"/>
                          <a:ea typeface="+mn-ea"/>
                          <a:cs typeface="Times New Roman" panose="02020603050405020304" pitchFamily="18" charset="0"/>
                        </a:rPr>
                        <a:t>83.1</a:t>
                      </a:r>
                      <a:r>
                        <a:rPr lang="ja-JP" altLang="en-US" sz="1600" b="1" kern="100" dirty="0" smtClean="0">
                          <a:effectLst/>
                          <a:latin typeface="+mn-ea"/>
                          <a:ea typeface="+mn-ea"/>
                          <a:cs typeface="Times New Roman" panose="02020603050405020304" pitchFamily="18" charset="0"/>
                        </a:rPr>
                        <a:t>％（</a:t>
                      </a:r>
                      <a:r>
                        <a:rPr lang="en-US" altLang="ja-JP" sz="1600" b="1" kern="100" dirty="0" smtClean="0">
                          <a:effectLst/>
                          <a:latin typeface="+mn-ea"/>
                          <a:ea typeface="+mn-ea"/>
                          <a:cs typeface="Times New Roman" panose="02020603050405020304" pitchFamily="18" charset="0"/>
                        </a:rPr>
                        <a:t>98</a:t>
                      </a:r>
                      <a:r>
                        <a:rPr lang="ja-JP" altLang="en-US" sz="1600" b="1" kern="100" dirty="0" smtClean="0">
                          <a:effectLst/>
                          <a:latin typeface="+mn-ea"/>
                          <a:ea typeface="+mn-ea"/>
                          <a:cs typeface="Times New Roman" panose="02020603050405020304" pitchFamily="18" charset="0"/>
                        </a:rPr>
                        <a:t>／</a:t>
                      </a:r>
                      <a:r>
                        <a:rPr lang="en-US" altLang="ja-JP" sz="1600" b="1" kern="100" dirty="0" smtClean="0">
                          <a:effectLst/>
                          <a:latin typeface="+mn-ea"/>
                          <a:ea typeface="+mn-ea"/>
                          <a:cs typeface="Times New Roman" panose="02020603050405020304" pitchFamily="18" charset="0"/>
                        </a:rPr>
                        <a:t>118)</a:t>
                      </a:r>
                      <a:endParaRPr lang="ja-JP" sz="1600" b="1" kern="100" dirty="0">
                        <a:effectLst/>
                        <a:latin typeface="+mn-ea"/>
                        <a:ea typeface="+mn-ea"/>
                        <a:cs typeface="Times New Roman" panose="02020603050405020304" pitchFamily="18" charset="0"/>
                      </a:endParaRPr>
                    </a:p>
                  </a:txBody>
                  <a:tcPr marL="68580" marR="68580" marT="0" marB="0" anchor="ctr"/>
                </a:tc>
                <a:tc>
                  <a:txBody>
                    <a:bodyPr/>
                    <a:lstStyle/>
                    <a:p>
                      <a:pPr marL="0" marR="0" lvl="0" indent="0" algn="ctr" defTabSz="914400" rtl="0" eaLnBrk="1" fontAlgn="auto" latinLnBrk="0" hangingPunct="1">
                        <a:lnSpc>
                          <a:spcPts val="1600"/>
                        </a:lnSpc>
                        <a:spcBef>
                          <a:spcPts val="0"/>
                        </a:spcBef>
                        <a:spcAft>
                          <a:spcPts val="0"/>
                        </a:spcAft>
                        <a:buClrTx/>
                        <a:buSzTx/>
                        <a:buFontTx/>
                        <a:buNone/>
                        <a:tabLst/>
                        <a:defRPr/>
                      </a:pPr>
                      <a:r>
                        <a:rPr lang="en-US" altLang="ja-JP" sz="1600" b="1" kern="100" dirty="0" smtClean="0">
                          <a:effectLst/>
                          <a:latin typeface="+mn-ea"/>
                          <a:ea typeface="+mn-ea"/>
                        </a:rPr>
                        <a:t>72.0</a:t>
                      </a:r>
                      <a:r>
                        <a:rPr lang="ja-JP" altLang="ja-JP" sz="1600" b="1" kern="100" dirty="0" smtClean="0">
                          <a:effectLst/>
                          <a:latin typeface="+mn-ea"/>
                          <a:ea typeface="+mn-ea"/>
                        </a:rPr>
                        <a:t>％（</a:t>
                      </a:r>
                      <a:r>
                        <a:rPr lang="en-US" altLang="ja-JP" sz="1600" b="1" kern="100" dirty="0" smtClean="0">
                          <a:effectLst/>
                          <a:latin typeface="+mn-ea"/>
                          <a:ea typeface="+mn-ea"/>
                        </a:rPr>
                        <a:t>650</a:t>
                      </a:r>
                      <a:r>
                        <a:rPr lang="ja-JP" altLang="ja-JP" sz="1600" b="1" kern="100" dirty="0" smtClean="0">
                          <a:effectLst/>
                          <a:latin typeface="+mn-ea"/>
                          <a:ea typeface="+mn-ea"/>
                        </a:rPr>
                        <a:t>／</a:t>
                      </a:r>
                      <a:r>
                        <a:rPr lang="en-US" altLang="ja-JP" sz="1600" b="1" kern="100" dirty="0" smtClean="0">
                          <a:effectLst/>
                          <a:latin typeface="+mn-ea"/>
                          <a:ea typeface="+mn-ea"/>
                        </a:rPr>
                        <a:t>903</a:t>
                      </a:r>
                      <a:r>
                        <a:rPr lang="ja-JP" altLang="ja-JP" sz="1600" b="1" kern="100" dirty="0" smtClean="0">
                          <a:effectLst/>
                          <a:latin typeface="+mn-ea"/>
                          <a:ea typeface="+mn-ea"/>
                        </a:rPr>
                        <a:t>）</a:t>
                      </a:r>
                      <a:endParaRPr lang="ja-JP" altLang="ja-JP" sz="1600" b="1" kern="100" dirty="0" smtClean="0">
                        <a:effectLst/>
                        <a:latin typeface="+mn-ea"/>
                        <a:ea typeface="+mn-ea"/>
                        <a:cs typeface="Times New Roman" panose="02020603050405020304" pitchFamily="18" charset="0"/>
                      </a:endParaRPr>
                    </a:p>
                  </a:txBody>
                  <a:tcPr marL="68580" marR="68580" marT="0" marB="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ja-JP" sz="1600" b="1" kern="100" dirty="0" smtClean="0">
                          <a:effectLst/>
                          <a:latin typeface="+mn-ea"/>
                          <a:ea typeface="+mn-ea"/>
                        </a:rPr>
                        <a:t>54.2</a:t>
                      </a:r>
                      <a:r>
                        <a:rPr lang="ja-JP" altLang="ja-JP" sz="1600" b="1" kern="100" dirty="0" smtClean="0">
                          <a:effectLst/>
                          <a:latin typeface="+mn-ea"/>
                          <a:ea typeface="+mn-ea"/>
                        </a:rPr>
                        <a:t>％（</a:t>
                      </a:r>
                      <a:r>
                        <a:rPr lang="en-US" altLang="ja-JP" sz="1600" b="1" kern="100" dirty="0" smtClean="0">
                          <a:effectLst/>
                          <a:latin typeface="+mn-ea"/>
                          <a:ea typeface="+mn-ea"/>
                        </a:rPr>
                        <a:t>675</a:t>
                      </a:r>
                      <a:r>
                        <a:rPr lang="ja-JP" altLang="ja-JP" sz="1600" b="1" kern="100" dirty="0" smtClean="0">
                          <a:effectLst/>
                          <a:latin typeface="+mn-ea"/>
                          <a:ea typeface="+mn-ea"/>
                        </a:rPr>
                        <a:t>／</a:t>
                      </a:r>
                      <a:r>
                        <a:rPr lang="en-US" altLang="ja-JP" sz="1600" b="1" kern="100" dirty="0" smtClean="0">
                          <a:effectLst/>
                          <a:latin typeface="+mn-ea"/>
                          <a:ea typeface="+mn-ea"/>
                        </a:rPr>
                        <a:t>1,245</a:t>
                      </a:r>
                      <a:r>
                        <a:rPr lang="ja-JP" altLang="ja-JP" sz="1600" b="1" kern="100" dirty="0" smtClean="0">
                          <a:effectLst/>
                          <a:latin typeface="+mn-ea"/>
                          <a:ea typeface="+mn-ea"/>
                        </a:rPr>
                        <a:t>）</a:t>
                      </a:r>
                      <a:endParaRPr lang="ja-JP" altLang="ja-JP" sz="1600" b="1" kern="100" dirty="0" smtClean="0">
                        <a:effectLst/>
                        <a:latin typeface="+mn-ea"/>
                        <a:ea typeface="+mn-ea"/>
                        <a:cs typeface="Times New Roman" panose="02020603050405020304" pitchFamily="18" charset="0"/>
                      </a:endParaRPr>
                    </a:p>
                  </a:txBody>
                  <a:tcPr marL="68580" marR="68580" marT="0" marB="0" anchor="ctr"/>
                </a:tc>
                <a:extLst>
                  <a:ext uri="{0D108BD9-81ED-4DB2-BD59-A6C34878D82A}">
                    <a16:rowId xmlns:a16="http://schemas.microsoft.com/office/drawing/2014/main" val="3265573085"/>
                  </a:ext>
                </a:extLst>
              </a:tr>
            </a:tbl>
          </a:graphicData>
        </a:graphic>
      </p:graphicFrame>
      <p:sp>
        <p:nvSpPr>
          <p:cNvPr id="6" name="テキスト ボックス 5"/>
          <p:cNvSpPr txBox="1"/>
          <p:nvPr/>
        </p:nvSpPr>
        <p:spPr>
          <a:xfrm>
            <a:off x="372448" y="6047907"/>
            <a:ext cx="3507475" cy="276999"/>
          </a:xfrm>
          <a:prstGeom prst="rect">
            <a:avLst/>
          </a:prstGeom>
          <a:noFill/>
        </p:spPr>
        <p:txBody>
          <a:bodyPr wrap="square" rtlCol="0">
            <a:spAutoFit/>
          </a:bodyPr>
          <a:lstStyle/>
          <a:p>
            <a:r>
              <a:rPr kumimoji="1" lang="en-US" altLang="ja-JP" sz="1200" dirty="0" smtClean="0"/>
              <a:t>※</a:t>
            </a:r>
            <a:r>
              <a:rPr lang="ja-JP" altLang="en-US" sz="1200" dirty="0"/>
              <a:t> </a:t>
            </a:r>
            <a:r>
              <a:rPr kumimoji="1" lang="ja-JP" altLang="en-US" sz="1200" dirty="0" smtClean="0"/>
              <a:t>別途、自宅療養　</a:t>
            </a:r>
            <a:r>
              <a:rPr kumimoji="1" lang="en-US" altLang="ja-JP" sz="1200" dirty="0" smtClean="0"/>
              <a:t>1,361</a:t>
            </a:r>
            <a:r>
              <a:rPr kumimoji="1" lang="ja-JP" altLang="en-US" sz="1200" dirty="0" smtClean="0"/>
              <a:t>人</a:t>
            </a:r>
            <a:endParaRPr kumimoji="1" lang="ja-JP" altLang="en-US" sz="1200" dirty="0"/>
          </a:p>
        </p:txBody>
      </p:sp>
    </p:spTree>
    <p:extLst>
      <p:ext uri="{BB962C8B-B14F-4D97-AF65-F5344CB8AC3E}">
        <p14:creationId xmlns:p14="http://schemas.microsoft.com/office/powerpoint/2010/main" val="231236580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p:cNvPicPr>
            <a:picLocks noChangeAspect="1"/>
          </p:cNvPicPr>
          <p:nvPr/>
        </p:nvPicPr>
        <p:blipFill>
          <a:blip r:embed="rId2"/>
          <a:stretch>
            <a:fillRect/>
          </a:stretch>
        </p:blipFill>
        <p:spPr>
          <a:xfrm>
            <a:off x="83222" y="848653"/>
            <a:ext cx="11900423" cy="3767655"/>
          </a:xfrm>
          <a:prstGeom prst="rect">
            <a:avLst/>
          </a:prstGeom>
        </p:spPr>
      </p:pic>
      <p:sp>
        <p:nvSpPr>
          <p:cNvPr id="34" name="テキスト ボックス 33"/>
          <p:cNvSpPr txBox="1"/>
          <p:nvPr/>
        </p:nvSpPr>
        <p:spPr>
          <a:xfrm>
            <a:off x="2309814" y="536917"/>
            <a:ext cx="9191379" cy="307777"/>
          </a:xfrm>
          <a:prstGeom prst="rect">
            <a:avLst/>
          </a:prstGeom>
          <a:noFill/>
        </p:spPr>
        <p:txBody>
          <a:bodyPr wrap="square" rtlCol="0">
            <a:spAutoFit/>
          </a:bodyPr>
          <a:lstStyle/>
          <a:p>
            <a:r>
              <a:rPr kumimoji="1" lang="ja-JP" altLang="en-US" sz="1400" dirty="0" smtClean="0">
                <a:latin typeface="Meiryo UI" panose="020B0604030504040204" pitchFamily="50" charset="-128"/>
                <a:ea typeface="Meiryo UI" panose="020B0604030504040204" pitchFamily="50" charset="-128"/>
              </a:rPr>
              <a:t>（６月</a:t>
            </a:r>
            <a:r>
              <a:rPr kumimoji="1" lang="en-US" altLang="ja-JP" sz="1400" dirty="0" smtClean="0">
                <a:latin typeface="Meiryo UI" panose="020B0604030504040204" pitchFamily="50" charset="-128"/>
                <a:ea typeface="Meiryo UI" panose="020B0604030504040204" pitchFamily="50" charset="-128"/>
              </a:rPr>
              <a:t>14</a:t>
            </a:r>
            <a:r>
              <a:rPr kumimoji="1" lang="ja-JP" altLang="en-US" sz="1400" dirty="0" smtClean="0">
                <a:latin typeface="Meiryo UI" panose="020B0604030504040204" pitchFamily="50" charset="-128"/>
                <a:ea typeface="Meiryo UI" panose="020B0604030504040204" pitchFamily="50" charset="-128"/>
              </a:rPr>
              <a:t>日以降</a:t>
            </a:r>
            <a:r>
              <a:rPr lang="en-US" altLang="ja-JP" sz="1400" dirty="0" smtClean="0">
                <a:latin typeface="Meiryo UI" panose="020B0604030504040204" pitchFamily="50" charset="-128"/>
                <a:ea typeface="Meiryo UI" panose="020B0604030504040204" pitchFamily="50" charset="-128"/>
              </a:rPr>
              <a:t>11</a:t>
            </a:r>
            <a:r>
              <a:rPr lang="ja-JP" altLang="en-US" sz="1400" dirty="0" smtClean="0">
                <a:latin typeface="Meiryo UI" panose="020B0604030504040204" pitchFamily="50" charset="-128"/>
                <a:ea typeface="Meiryo UI" panose="020B0604030504040204" pitchFamily="50" charset="-128"/>
              </a:rPr>
              <a:t>月</a:t>
            </a:r>
            <a:r>
              <a:rPr lang="en-US" altLang="ja-JP" sz="1400" dirty="0">
                <a:latin typeface="Meiryo UI" panose="020B0604030504040204" pitchFamily="50" charset="-128"/>
                <a:ea typeface="Meiryo UI" panose="020B0604030504040204" pitchFamily="50" charset="-128"/>
              </a:rPr>
              <a:t>23</a:t>
            </a:r>
            <a:r>
              <a:rPr lang="ja-JP" altLang="en-US" sz="1400" dirty="0" smtClean="0">
                <a:latin typeface="Meiryo UI" panose="020B0604030504040204" pitchFamily="50" charset="-128"/>
                <a:ea typeface="Meiryo UI" panose="020B0604030504040204" pitchFamily="50" charset="-128"/>
              </a:rPr>
              <a:t>日までの判明日分</a:t>
            </a:r>
            <a:r>
              <a:rPr kumimoji="1" lang="ja-JP" altLang="en-US" sz="1400" dirty="0" smtClean="0">
                <a:latin typeface="Meiryo UI" panose="020B0604030504040204" pitchFamily="50" charset="-128"/>
                <a:ea typeface="Meiryo UI" panose="020B0604030504040204" pitchFamily="50" charset="-128"/>
              </a:rPr>
              <a:t>）</a:t>
            </a:r>
            <a:r>
              <a:rPr kumimoji="1" lang="ja-JP" altLang="en-US" sz="1200" dirty="0" smtClean="0">
                <a:latin typeface="Meiryo UI" panose="020B0604030504040204" pitchFamily="50" charset="-128"/>
                <a:ea typeface="Meiryo UI" panose="020B0604030504040204" pitchFamily="50" charset="-128"/>
              </a:rPr>
              <a:t>（</a:t>
            </a:r>
            <a:r>
              <a:rPr kumimoji="1" lang="en-US" altLang="ja-JP" sz="1200" dirty="0" smtClean="0">
                <a:latin typeface="Meiryo UI" panose="020B0604030504040204" pitchFamily="50" charset="-128"/>
                <a:ea typeface="Meiryo UI" panose="020B0604030504040204" pitchFamily="50" charset="-128"/>
              </a:rPr>
              <a:t>N</a:t>
            </a:r>
            <a:r>
              <a:rPr kumimoji="1" lang="ja-JP" altLang="en-US" sz="1200" dirty="0" smtClean="0">
                <a:latin typeface="Meiryo UI" panose="020B0604030504040204" pitchFamily="50" charset="-128"/>
                <a:ea typeface="Meiryo UI" panose="020B0604030504040204" pitchFamily="50" charset="-128"/>
              </a:rPr>
              <a:t>＝</a:t>
            </a:r>
            <a:r>
              <a:rPr lang="en-US" altLang="ja-JP" sz="1200" dirty="0" smtClean="0">
                <a:latin typeface="Meiryo UI" panose="020B0604030504040204" pitchFamily="50" charset="-128"/>
                <a:ea typeface="Meiryo UI" panose="020B0604030504040204" pitchFamily="50" charset="-128"/>
              </a:rPr>
              <a:t>13,283</a:t>
            </a:r>
            <a:r>
              <a:rPr kumimoji="1" lang="ja-JP" altLang="en-US" sz="1200" dirty="0" smtClean="0">
                <a:latin typeface="Meiryo UI" panose="020B0604030504040204" pitchFamily="50" charset="-128"/>
                <a:ea typeface="Meiryo UI" panose="020B0604030504040204" pitchFamily="50" charset="-128"/>
              </a:rPr>
              <a:t>名（調査中、不明、無症状</a:t>
            </a:r>
            <a:r>
              <a:rPr lang="en-US" altLang="ja-JP" sz="1200" dirty="0" smtClean="0">
                <a:latin typeface="Meiryo UI" panose="020B0604030504040204" pitchFamily="50" charset="-128"/>
                <a:ea typeface="Meiryo UI" panose="020B0604030504040204" pitchFamily="50" charset="-128"/>
              </a:rPr>
              <a:t>2,861</a:t>
            </a:r>
            <a:r>
              <a:rPr kumimoji="1" lang="ja-JP" altLang="en-US" sz="1200" dirty="0" smtClean="0">
                <a:latin typeface="Meiryo UI" panose="020B0604030504040204" pitchFamily="50" charset="-128"/>
                <a:ea typeface="Meiryo UI" panose="020B0604030504040204" pitchFamily="50" charset="-128"/>
              </a:rPr>
              <a:t>名を除く））</a:t>
            </a:r>
            <a:endParaRPr lang="en-US" altLang="ja-JP" sz="1200" dirty="0">
              <a:latin typeface="Meiryo UI" panose="020B0604030504040204" pitchFamily="50" charset="-128"/>
              <a:ea typeface="Meiryo UI" panose="020B0604030504040204" pitchFamily="50" charset="-128"/>
            </a:endParaRPr>
          </a:p>
        </p:txBody>
      </p:sp>
      <p:sp>
        <p:nvSpPr>
          <p:cNvPr id="56" name="テキスト ボックス 1"/>
          <p:cNvSpPr txBox="1"/>
          <p:nvPr/>
        </p:nvSpPr>
        <p:spPr>
          <a:xfrm>
            <a:off x="6362703" y="4563207"/>
            <a:ext cx="580598" cy="2137544"/>
          </a:xfrm>
          <a:prstGeom prst="rect">
            <a:avLst/>
          </a:prstGeom>
        </p:spPr>
        <p:txBody>
          <a:bodyPr vert="eaVert"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defTabSz="914400"/>
            <a:r>
              <a:rPr kumimoji="1" lang="ja-JP" altLang="en-US" sz="800" dirty="0" smtClean="0">
                <a:solidFill>
                  <a:prstClr val="black"/>
                </a:solidFill>
                <a:latin typeface="Meiryo UI" panose="020B0604030504040204" pitchFamily="50" charset="-128"/>
                <a:ea typeface="Meiryo UI" panose="020B0604030504040204" pitchFamily="50" charset="-128"/>
              </a:rPr>
              <a:t>８月</a:t>
            </a:r>
            <a:r>
              <a:rPr kumimoji="1" lang="en-US" altLang="ja-JP" sz="800" dirty="0" smtClean="0">
                <a:solidFill>
                  <a:prstClr val="black"/>
                </a:solidFill>
                <a:latin typeface="Meiryo UI" panose="020B0604030504040204" pitchFamily="50" charset="-128"/>
                <a:ea typeface="Meiryo UI" panose="020B0604030504040204" pitchFamily="50" charset="-128"/>
              </a:rPr>
              <a:t>31</a:t>
            </a:r>
            <a:r>
              <a:rPr kumimoji="1" lang="ja-JP" altLang="en-US" sz="800" dirty="0" smtClean="0">
                <a:solidFill>
                  <a:prstClr val="black"/>
                </a:solidFill>
                <a:latin typeface="Meiryo UI" panose="020B0604030504040204" pitchFamily="50" charset="-128"/>
                <a:ea typeface="Meiryo UI" panose="020B0604030504040204" pitchFamily="50" charset="-128"/>
              </a:rPr>
              <a:t>日対策本部</a:t>
            </a:r>
            <a:r>
              <a:rPr kumimoji="1" lang="ja-JP" altLang="en-US" sz="800" dirty="0">
                <a:solidFill>
                  <a:prstClr val="black"/>
                </a:solidFill>
                <a:latin typeface="Meiryo UI" panose="020B0604030504040204" pitchFamily="50" charset="-128"/>
                <a:ea typeface="Meiryo UI" panose="020B0604030504040204" pitchFamily="50" charset="-128"/>
              </a:rPr>
              <a:t>会議</a:t>
            </a:r>
            <a:endParaRPr kumimoji="1" lang="en-US" altLang="ja-JP" sz="800" dirty="0" smtClean="0">
              <a:solidFill>
                <a:prstClr val="black"/>
              </a:solidFill>
              <a:latin typeface="Meiryo UI" panose="020B0604030504040204" pitchFamily="50" charset="-128"/>
              <a:ea typeface="Meiryo UI" panose="020B0604030504040204" pitchFamily="50" charset="-128"/>
            </a:endParaRPr>
          </a:p>
          <a:p>
            <a:pPr defTabSz="914400"/>
            <a:r>
              <a:rPr kumimoji="1" lang="ja-JP" altLang="en-US" sz="800" dirty="0" smtClean="0">
                <a:solidFill>
                  <a:prstClr val="black"/>
                </a:solidFill>
                <a:latin typeface="Meiryo UI" panose="020B0604030504040204" pitchFamily="50" charset="-128"/>
                <a:ea typeface="Meiryo UI" panose="020B0604030504040204" pitchFamily="50" charset="-128"/>
              </a:rPr>
              <a:t>　イエローステージ１移行</a:t>
            </a:r>
            <a:endParaRPr kumimoji="1" lang="en-US" altLang="ja-JP" sz="800" dirty="0" smtClean="0">
              <a:solidFill>
                <a:prstClr val="black"/>
              </a:solidFill>
              <a:latin typeface="Meiryo UI" panose="020B0604030504040204" pitchFamily="50" charset="-128"/>
              <a:ea typeface="Meiryo UI" panose="020B0604030504040204" pitchFamily="50" charset="-128"/>
            </a:endParaRPr>
          </a:p>
          <a:p>
            <a:pPr defTabSz="914400"/>
            <a:r>
              <a:rPr kumimoji="1" lang="ja-JP" altLang="en-US" sz="800" dirty="0">
                <a:solidFill>
                  <a:prstClr val="black"/>
                </a:solidFill>
                <a:latin typeface="Meiryo UI" panose="020B0604030504040204" pitchFamily="50" charset="-128"/>
                <a:ea typeface="Meiryo UI" panose="020B0604030504040204" pitchFamily="50" charset="-128"/>
              </a:rPr>
              <a:t>　</a:t>
            </a:r>
            <a:r>
              <a:rPr kumimoji="1" lang="ja-JP" altLang="en-US" sz="800" dirty="0" smtClean="0">
                <a:solidFill>
                  <a:prstClr val="black"/>
                </a:solidFill>
                <a:latin typeface="Meiryo UI" panose="020B0604030504040204" pitchFamily="50" charset="-128"/>
                <a:ea typeface="Meiryo UI" panose="020B0604030504040204" pitchFamily="50" charset="-128"/>
              </a:rPr>
              <a:t>（９月１日～）などを決定</a:t>
            </a:r>
            <a:endParaRPr kumimoji="1" lang="en-US" altLang="ja-JP" sz="800" dirty="0" smtClean="0">
              <a:solidFill>
                <a:prstClr val="black"/>
              </a:solidFill>
              <a:latin typeface="Meiryo UI" panose="020B0604030504040204" pitchFamily="50" charset="-128"/>
              <a:ea typeface="Meiryo UI" panose="020B0604030504040204" pitchFamily="50" charset="-128"/>
            </a:endParaRPr>
          </a:p>
        </p:txBody>
      </p:sp>
      <p:sp>
        <p:nvSpPr>
          <p:cNvPr id="57" name="テキスト ボックス 1"/>
          <p:cNvSpPr txBox="1"/>
          <p:nvPr/>
        </p:nvSpPr>
        <p:spPr>
          <a:xfrm>
            <a:off x="6621411" y="4585168"/>
            <a:ext cx="589153" cy="2285763"/>
          </a:xfrm>
          <a:prstGeom prst="rect">
            <a:avLst/>
          </a:prstGeom>
        </p:spPr>
        <p:txBody>
          <a:bodyPr vert="eaVert"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defTabSz="914400"/>
            <a:r>
              <a:rPr kumimoji="1" lang="ja-JP" altLang="en-US" sz="800" dirty="0" smtClean="0">
                <a:solidFill>
                  <a:prstClr val="black"/>
                </a:solidFill>
                <a:latin typeface="Meiryo UI" panose="020B0604030504040204" pitchFamily="50" charset="-128"/>
                <a:ea typeface="Meiryo UI" panose="020B0604030504040204" pitchFamily="50" charset="-128"/>
              </a:rPr>
              <a:t>９月</a:t>
            </a:r>
            <a:r>
              <a:rPr kumimoji="1" lang="ja-JP" altLang="en-US" sz="800" dirty="0">
                <a:solidFill>
                  <a:prstClr val="black"/>
                </a:solidFill>
                <a:latin typeface="Meiryo UI" panose="020B0604030504040204" pitchFamily="50" charset="-128"/>
                <a:ea typeface="Meiryo UI" panose="020B0604030504040204" pitchFamily="50" charset="-128"/>
              </a:rPr>
              <a:t>１日</a:t>
            </a:r>
            <a:r>
              <a:rPr kumimoji="1" lang="ja-JP" altLang="en-US" sz="800" dirty="0" smtClean="0">
                <a:solidFill>
                  <a:prstClr val="black"/>
                </a:solidFill>
                <a:latin typeface="Meiryo UI" panose="020B0604030504040204" pitchFamily="50" charset="-128"/>
                <a:ea typeface="Meiryo UI" panose="020B0604030504040204" pitchFamily="50" charset="-128"/>
              </a:rPr>
              <a:t>～９月</a:t>
            </a:r>
            <a:r>
              <a:rPr kumimoji="1" lang="en-US" altLang="ja-JP" sz="800" dirty="0" smtClean="0">
                <a:solidFill>
                  <a:prstClr val="black"/>
                </a:solidFill>
                <a:latin typeface="Meiryo UI" panose="020B0604030504040204" pitchFamily="50" charset="-128"/>
                <a:ea typeface="Meiryo UI" panose="020B0604030504040204" pitchFamily="50" charset="-128"/>
              </a:rPr>
              <a:t>18</a:t>
            </a:r>
            <a:r>
              <a:rPr kumimoji="1" lang="ja-JP" altLang="en-US" sz="800" dirty="0" smtClean="0">
                <a:solidFill>
                  <a:prstClr val="black"/>
                </a:solidFill>
                <a:latin typeface="Meiryo UI" panose="020B0604030504040204" pitchFamily="50" charset="-128"/>
                <a:ea typeface="Meiryo UI" panose="020B0604030504040204" pitchFamily="50" charset="-128"/>
              </a:rPr>
              <a:t>日</a:t>
            </a:r>
            <a:endParaRPr kumimoji="1" lang="en-US" altLang="ja-JP" sz="600" dirty="0" smtClean="0">
              <a:solidFill>
                <a:prstClr val="black"/>
              </a:solidFill>
              <a:latin typeface="Meiryo UI" panose="020B0604030504040204" pitchFamily="50" charset="-128"/>
              <a:ea typeface="Meiryo UI" panose="020B0604030504040204" pitchFamily="50" charset="-128"/>
            </a:endParaRPr>
          </a:p>
          <a:p>
            <a:pPr defTabSz="914400"/>
            <a:r>
              <a:rPr kumimoji="1" lang="ja-JP" altLang="en-US" sz="800" dirty="0" smtClean="0">
                <a:solidFill>
                  <a:prstClr val="black"/>
                </a:solidFill>
                <a:latin typeface="Meiryo UI" panose="020B0604030504040204" pitchFamily="50" charset="-128"/>
                <a:ea typeface="Meiryo UI" panose="020B0604030504040204" pitchFamily="50" charset="-128"/>
              </a:rPr>
              <a:t>　多人数での宴会等自粛要請など</a:t>
            </a:r>
            <a:endParaRPr kumimoji="1" lang="en-US" altLang="ja-JP" sz="600" dirty="0" smtClean="0">
              <a:solidFill>
                <a:prstClr val="black"/>
              </a:solidFill>
              <a:latin typeface="Meiryo UI" panose="020B0604030504040204" pitchFamily="50" charset="-128"/>
              <a:ea typeface="Meiryo UI" panose="020B0604030504040204" pitchFamily="50" charset="-128"/>
            </a:endParaRPr>
          </a:p>
        </p:txBody>
      </p:sp>
      <p:sp>
        <p:nvSpPr>
          <p:cNvPr id="58" name="テキスト ボックス 1"/>
          <p:cNvSpPr txBox="1"/>
          <p:nvPr/>
        </p:nvSpPr>
        <p:spPr>
          <a:xfrm>
            <a:off x="4824798" y="4550781"/>
            <a:ext cx="402835" cy="2291747"/>
          </a:xfrm>
          <a:prstGeom prst="rect">
            <a:avLst/>
          </a:prstGeom>
        </p:spPr>
        <p:txBody>
          <a:bodyPr vert="eaVert"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defTabSz="914400"/>
            <a:r>
              <a:rPr kumimoji="1" lang="en-US" altLang="ja-JP" sz="800" dirty="0" smtClean="0">
                <a:solidFill>
                  <a:prstClr val="black"/>
                </a:solidFill>
                <a:latin typeface="Meiryo UI" panose="020B0604030504040204" pitchFamily="50" charset="-128"/>
                <a:ea typeface="Meiryo UI" panose="020B0604030504040204" pitchFamily="50" charset="-128"/>
              </a:rPr>
              <a:t>7</a:t>
            </a:r>
            <a:r>
              <a:rPr kumimoji="1" lang="ja-JP" altLang="en-US" sz="800" dirty="0" smtClean="0">
                <a:solidFill>
                  <a:prstClr val="black"/>
                </a:solidFill>
                <a:latin typeface="Meiryo UI" panose="020B0604030504040204" pitchFamily="50" charset="-128"/>
                <a:ea typeface="Meiryo UI" panose="020B0604030504040204" pitchFamily="50" charset="-128"/>
              </a:rPr>
              <a:t>月</a:t>
            </a:r>
            <a:r>
              <a:rPr kumimoji="1" lang="en-US" altLang="ja-JP" sz="800" dirty="0" smtClean="0">
                <a:solidFill>
                  <a:prstClr val="black"/>
                </a:solidFill>
                <a:latin typeface="Meiryo UI" panose="020B0604030504040204" pitchFamily="50" charset="-128"/>
                <a:ea typeface="Meiryo UI" panose="020B0604030504040204" pitchFamily="50" charset="-128"/>
              </a:rPr>
              <a:t>31</a:t>
            </a:r>
            <a:r>
              <a:rPr kumimoji="1" lang="ja-JP" altLang="en-US" sz="800" dirty="0" smtClean="0">
                <a:solidFill>
                  <a:prstClr val="black"/>
                </a:solidFill>
                <a:latin typeface="Meiryo UI" panose="020B0604030504040204" pitchFamily="50" charset="-128"/>
                <a:ea typeface="Meiryo UI" panose="020B0604030504040204" pitchFamily="50" charset="-128"/>
              </a:rPr>
              <a:t>日対策本部会議</a:t>
            </a:r>
            <a:endParaRPr kumimoji="1" lang="en-US" altLang="ja-JP" sz="800" dirty="0" smtClean="0">
              <a:solidFill>
                <a:prstClr val="black"/>
              </a:solidFill>
              <a:latin typeface="Meiryo UI" panose="020B0604030504040204" pitchFamily="50" charset="-128"/>
              <a:ea typeface="Meiryo UI" panose="020B0604030504040204" pitchFamily="50" charset="-128"/>
            </a:endParaRPr>
          </a:p>
          <a:p>
            <a:pPr defTabSz="914400"/>
            <a:r>
              <a:rPr kumimoji="1" lang="ja-JP" altLang="en-US" sz="800" dirty="0">
                <a:solidFill>
                  <a:prstClr val="black"/>
                </a:solidFill>
                <a:latin typeface="Meiryo UI" panose="020B0604030504040204" pitchFamily="50" charset="-128"/>
                <a:ea typeface="Meiryo UI" panose="020B0604030504040204" pitchFamily="50" charset="-128"/>
              </a:rPr>
              <a:t>　</a:t>
            </a:r>
            <a:r>
              <a:rPr kumimoji="1" lang="ja-JP" altLang="en-US" sz="800" dirty="0" smtClean="0">
                <a:solidFill>
                  <a:prstClr val="black"/>
                </a:solidFill>
                <a:latin typeface="Meiryo UI" panose="020B0604030504040204" pitchFamily="50" charset="-128"/>
                <a:ea typeface="Meiryo UI" panose="020B0604030504040204" pitchFamily="50" charset="-128"/>
              </a:rPr>
              <a:t>イエローステージ２移行（８月</a:t>
            </a:r>
            <a:r>
              <a:rPr kumimoji="1" lang="ja-JP" altLang="en-US" sz="800" dirty="0">
                <a:solidFill>
                  <a:prstClr val="black"/>
                </a:solidFill>
                <a:latin typeface="Meiryo UI" panose="020B0604030504040204" pitchFamily="50" charset="-128"/>
                <a:ea typeface="Meiryo UI" panose="020B0604030504040204" pitchFamily="50" charset="-128"/>
              </a:rPr>
              <a:t>１</a:t>
            </a:r>
            <a:r>
              <a:rPr kumimoji="1" lang="ja-JP" altLang="en-US" sz="800" dirty="0" smtClean="0">
                <a:solidFill>
                  <a:prstClr val="black"/>
                </a:solidFill>
                <a:latin typeface="Meiryo UI" panose="020B0604030504040204" pitchFamily="50" charset="-128"/>
                <a:ea typeface="Meiryo UI" panose="020B0604030504040204" pitchFamily="50" charset="-128"/>
              </a:rPr>
              <a:t>日～）決定</a:t>
            </a:r>
            <a:endParaRPr kumimoji="1" lang="en-US" altLang="ja-JP" sz="800" dirty="0" smtClean="0">
              <a:solidFill>
                <a:prstClr val="black"/>
              </a:solidFill>
              <a:latin typeface="Meiryo UI" panose="020B0604030504040204" pitchFamily="50" charset="-128"/>
              <a:ea typeface="Meiryo UI" panose="020B0604030504040204" pitchFamily="50" charset="-128"/>
            </a:endParaRPr>
          </a:p>
        </p:txBody>
      </p:sp>
      <p:sp>
        <p:nvSpPr>
          <p:cNvPr id="59" name="テキスト ボックス 1"/>
          <p:cNvSpPr txBox="1"/>
          <p:nvPr/>
        </p:nvSpPr>
        <p:spPr>
          <a:xfrm>
            <a:off x="3027326" y="4567120"/>
            <a:ext cx="898702" cy="1867658"/>
          </a:xfrm>
          <a:prstGeom prst="rect">
            <a:avLst/>
          </a:prstGeom>
        </p:spPr>
        <p:txBody>
          <a:bodyPr vert="eaVert"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defTabSz="914400"/>
            <a:r>
              <a:rPr kumimoji="1" lang="en-US" altLang="ja-JP" sz="800" dirty="0" smtClean="0">
                <a:solidFill>
                  <a:prstClr val="black"/>
                </a:solidFill>
                <a:latin typeface="Meiryo UI" panose="020B0604030504040204" pitchFamily="50" charset="-128"/>
                <a:ea typeface="Meiryo UI" panose="020B0604030504040204" pitchFamily="50" charset="-128"/>
              </a:rPr>
              <a:t>7</a:t>
            </a:r>
            <a:r>
              <a:rPr kumimoji="1" lang="ja-JP" altLang="en-US" sz="800" dirty="0" smtClean="0">
                <a:solidFill>
                  <a:prstClr val="black"/>
                </a:solidFill>
                <a:latin typeface="Meiryo UI" panose="020B0604030504040204" pitchFamily="50" charset="-128"/>
                <a:ea typeface="Meiryo UI" panose="020B0604030504040204" pitchFamily="50" charset="-128"/>
              </a:rPr>
              <a:t>月</a:t>
            </a:r>
            <a:r>
              <a:rPr kumimoji="1" lang="en-US" altLang="ja-JP" sz="800" dirty="0" smtClean="0">
                <a:solidFill>
                  <a:prstClr val="black"/>
                </a:solidFill>
                <a:latin typeface="Meiryo UI" panose="020B0604030504040204" pitchFamily="50" charset="-128"/>
                <a:ea typeface="Meiryo UI" panose="020B0604030504040204" pitchFamily="50" charset="-128"/>
              </a:rPr>
              <a:t>16</a:t>
            </a:r>
            <a:r>
              <a:rPr kumimoji="1" lang="ja-JP" altLang="en-US" sz="800" dirty="0" smtClean="0">
                <a:solidFill>
                  <a:prstClr val="black"/>
                </a:solidFill>
                <a:latin typeface="Meiryo UI" panose="020B0604030504040204" pitchFamily="50" charset="-128"/>
                <a:ea typeface="Meiryo UI" panose="020B0604030504040204" pitchFamily="50" charset="-128"/>
              </a:rPr>
              <a:t>日</a:t>
            </a:r>
          </a:p>
          <a:p>
            <a:pPr defTabSz="914400"/>
            <a:r>
              <a:rPr kumimoji="1" lang="ja-JP" altLang="en-US" sz="800" dirty="0" smtClean="0">
                <a:solidFill>
                  <a:prstClr val="black"/>
                </a:solidFill>
                <a:latin typeface="Meiryo UI" panose="020B0604030504040204" pitchFamily="50" charset="-128"/>
                <a:ea typeface="Meiryo UI" panose="020B0604030504040204" pitchFamily="50" charset="-128"/>
              </a:rPr>
              <a:t>　ミナミ地区での街頭啓発</a:t>
            </a:r>
            <a:endParaRPr kumimoji="1" lang="en-US" altLang="ja-JP" sz="800" dirty="0" smtClean="0">
              <a:solidFill>
                <a:prstClr val="black"/>
              </a:solidFill>
              <a:latin typeface="Meiryo UI" panose="020B0604030504040204" pitchFamily="50" charset="-128"/>
              <a:ea typeface="Meiryo UI" panose="020B0604030504040204" pitchFamily="50" charset="-128"/>
            </a:endParaRPr>
          </a:p>
          <a:p>
            <a:pPr defTabSz="914400"/>
            <a:r>
              <a:rPr kumimoji="1" lang="ja-JP" altLang="en-US" sz="800" dirty="0" smtClean="0">
                <a:solidFill>
                  <a:prstClr val="black"/>
                </a:solidFill>
                <a:latin typeface="Meiryo UI" panose="020B0604030504040204" pitchFamily="50" charset="-128"/>
                <a:ea typeface="Meiryo UI" panose="020B0604030504040204" pitchFamily="50" charset="-128"/>
              </a:rPr>
              <a:t>　ミナミ検査場の設置</a:t>
            </a:r>
            <a:endParaRPr kumimoji="1" lang="ja-JP" altLang="en-US" sz="800" dirty="0">
              <a:solidFill>
                <a:prstClr val="black"/>
              </a:solidFill>
              <a:latin typeface="Meiryo UI" panose="020B0604030504040204" pitchFamily="50" charset="-128"/>
              <a:ea typeface="Meiryo UI" panose="020B0604030504040204" pitchFamily="50" charset="-128"/>
            </a:endParaRPr>
          </a:p>
        </p:txBody>
      </p:sp>
      <p:sp>
        <p:nvSpPr>
          <p:cNvPr id="60" name="テキスト ボックス 1"/>
          <p:cNvSpPr txBox="1"/>
          <p:nvPr/>
        </p:nvSpPr>
        <p:spPr>
          <a:xfrm>
            <a:off x="2617693" y="4563207"/>
            <a:ext cx="614703" cy="2416988"/>
          </a:xfrm>
          <a:prstGeom prst="rect">
            <a:avLst/>
          </a:prstGeom>
        </p:spPr>
        <p:txBody>
          <a:bodyPr vert="eaVert"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defTabSz="914400"/>
            <a:r>
              <a:rPr kumimoji="1" lang="en-US" altLang="ja-JP" sz="800" dirty="0" smtClean="0">
                <a:solidFill>
                  <a:prstClr val="black"/>
                </a:solidFill>
                <a:latin typeface="Meiryo UI" panose="020B0604030504040204" pitchFamily="50" charset="-128"/>
                <a:ea typeface="Meiryo UI" panose="020B0604030504040204" pitchFamily="50" charset="-128"/>
              </a:rPr>
              <a:t>7</a:t>
            </a:r>
            <a:r>
              <a:rPr kumimoji="1" lang="ja-JP" altLang="en-US" sz="800" dirty="0" smtClean="0">
                <a:solidFill>
                  <a:prstClr val="black"/>
                </a:solidFill>
                <a:latin typeface="Meiryo UI" panose="020B0604030504040204" pitchFamily="50" charset="-128"/>
                <a:ea typeface="Meiryo UI" panose="020B0604030504040204" pitchFamily="50" charset="-128"/>
              </a:rPr>
              <a:t>月９日</a:t>
            </a:r>
          </a:p>
          <a:p>
            <a:pPr defTabSz="914400"/>
            <a:r>
              <a:rPr kumimoji="1" lang="ja-JP" altLang="en-US" sz="800" dirty="0" smtClean="0">
                <a:solidFill>
                  <a:prstClr val="black"/>
                </a:solidFill>
                <a:latin typeface="Meiryo UI" panose="020B0604030504040204" pitchFamily="50" charset="-128"/>
                <a:ea typeface="Meiryo UI" panose="020B0604030504040204" pitchFamily="50" charset="-128"/>
              </a:rPr>
              <a:t>　</a:t>
            </a:r>
            <a:r>
              <a:rPr kumimoji="1" lang="en-US" altLang="ja-JP" sz="800" dirty="0" smtClean="0">
                <a:solidFill>
                  <a:prstClr val="black"/>
                </a:solidFill>
                <a:latin typeface="Meiryo UI" panose="020B0604030504040204" pitchFamily="50" charset="-128"/>
                <a:ea typeface="Meiryo UI" panose="020B0604030504040204" pitchFamily="50" charset="-128"/>
              </a:rPr>
              <a:t>20</a:t>
            </a:r>
            <a:r>
              <a:rPr kumimoji="1" lang="ja-JP" altLang="en-US" sz="800" dirty="0" smtClean="0">
                <a:solidFill>
                  <a:prstClr val="black"/>
                </a:solidFill>
                <a:latin typeface="Meiryo UI" panose="020B0604030504040204" pitchFamily="50" charset="-128"/>
                <a:ea typeface="Meiryo UI" panose="020B0604030504040204" pitchFamily="50" charset="-128"/>
              </a:rPr>
              <a:t>代を中心とする府民への注意喚起</a:t>
            </a:r>
            <a:endParaRPr kumimoji="1" lang="ja-JP" altLang="en-US" sz="800" dirty="0">
              <a:solidFill>
                <a:prstClr val="black"/>
              </a:solidFill>
              <a:latin typeface="Meiryo UI" panose="020B0604030504040204" pitchFamily="50" charset="-128"/>
              <a:ea typeface="Meiryo UI" panose="020B0604030504040204" pitchFamily="50" charset="-128"/>
            </a:endParaRPr>
          </a:p>
        </p:txBody>
      </p:sp>
      <p:sp>
        <p:nvSpPr>
          <p:cNvPr id="61" name="テキスト ボックス 1"/>
          <p:cNvSpPr txBox="1"/>
          <p:nvPr/>
        </p:nvSpPr>
        <p:spPr>
          <a:xfrm>
            <a:off x="4089851" y="4550781"/>
            <a:ext cx="617916" cy="2399356"/>
          </a:xfrm>
          <a:prstGeom prst="rect">
            <a:avLst/>
          </a:prstGeom>
        </p:spPr>
        <p:txBody>
          <a:bodyPr vert="eaVert"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defTabSz="914400"/>
            <a:r>
              <a:rPr kumimoji="1" lang="en-US" altLang="ja-JP" sz="800" dirty="0" smtClean="0">
                <a:solidFill>
                  <a:prstClr val="black"/>
                </a:solidFill>
                <a:latin typeface="Meiryo UI" panose="020B0604030504040204" pitchFamily="50" charset="-128"/>
                <a:ea typeface="Meiryo UI" panose="020B0604030504040204" pitchFamily="50" charset="-128"/>
              </a:rPr>
              <a:t>7</a:t>
            </a:r>
            <a:r>
              <a:rPr kumimoji="1" lang="ja-JP" altLang="en-US" sz="800" dirty="0" smtClean="0">
                <a:solidFill>
                  <a:prstClr val="black"/>
                </a:solidFill>
                <a:latin typeface="Meiryo UI" panose="020B0604030504040204" pitchFamily="50" charset="-128"/>
                <a:ea typeface="Meiryo UI" panose="020B0604030504040204" pitchFamily="50" charset="-128"/>
              </a:rPr>
              <a:t>月</a:t>
            </a:r>
            <a:r>
              <a:rPr kumimoji="1" lang="en-US" altLang="ja-JP" sz="800" dirty="0" smtClean="0">
                <a:solidFill>
                  <a:prstClr val="black"/>
                </a:solidFill>
                <a:latin typeface="Meiryo UI" panose="020B0604030504040204" pitchFamily="50" charset="-128"/>
                <a:ea typeface="Meiryo UI" panose="020B0604030504040204" pitchFamily="50" charset="-128"/>
              </a:rPr>
              <a:t>28</a:t>
            </a:r>
            <a:r>
              <a:rPr kumimoji="1" lang="ja-JP" altLang="en-US" sz="800" dirty="0" smtClean="0">
                <a:solidFill>
                  <a:prstClr val="black"/>
                </a:solidFill>
                <a:latin typeface="Meiryo UI" panose="020B0604030504040204" pitchFamily="50" charset="-128"/>
                <a:ea typeface="Meiryo UI" panose="020B0604030504040204" pitchFamily="50" charset="-128"/>
              </a:rPr>
              <a:t>日対策本部会議</a:t>
            </a:r>
            <a:endParaRPr kumimoji="1" lang="en-US" altLang="ja-JP" sz="800" dirty="0">
              <a:solidFill>
                <a:prstClr val="black"/>
              </a:solidFill>
              <a:latin typeface="Meiryo UI" panose="020B0604030504040204" pitchFamily="50" charset="-128"/>
              <a:ea typeface="Meiryo UI" panose="020B0604030504040204" pitchFamily="50" charset="-128"/>
            </a:endParaRPr>
          </a:p>
          <a:p>
            <a:pPr defTabSz="914400"/>
            <a:r>
              <a:rPr kumimoji="1" lang="ja-JP" altLang="en-US" sz="800" dirty="0" smtClean="0">
                <a:solidFill>
                  <a:prstClr val="black"/>
                </a:solidFill>
                <a:latin typeface="Meiryo UI" panose="020B0604030504040204" pitchFamily="50" charset="-128"/>
                <a:ea typeface="Meiryo UI" panose="020B0604030504040204" pitchFamily="50" charset="-128"/>
              </a:rPr>
              <a:t>　５人以上の宴会等自粛要請などを決定</a:t>
            </a:r>
            <a:endParaRPr kumimoji="1" lang="en-US" altLang="ja-JP" sz="800" dirty="0" smtClean="0">
              <a:solidFill>
                <a:prstClr val="black"/>
              </a:solidFill>
              <a:latin typeface="Meiryo UI" panose="020B0604030504040204" pitchFamily="50" charset="-128"/>
              <a:ea typeface="Meiryo UI" panose="020B0604030504040204" pitchFamily="50" charset="-128"/>
            </a:endParaRPr>
          </a:p>
        </p:txBody>
      </p:sp>
      <p:sp>
        <p:nvSpPr>
          <p:cNvPr id="62" name="テキスト ボックス 1"/>
          <p:cNvSpPr txBox="1"/>
          <p:nvPr/>
        </p:nvSpPr>
        <p:spPr>
          <a:xfrm>
            <a:off x="3616962" y="4565122"/>
            <a:ext cx="851622" cy="2413158"/>
          </a:xfrm>
          <a:prstGeom prst="rect">
            <a:avLst/>
          </a:prstGeom>
        </p:spPr>
        <p:txBody>
          <a:bodyPr vert="eaVert"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defTabSz="914400"/>
            <a:r>
              <a:rPr kumimoji="1" lang="en-US" altLang="ja-JP" sz="800" dirty="0" smtClean="0">
                <a:solidFill>
                  <a:prstClr val="black"/>
                </a:solidFill>
                <a:latin typeface="Meiryo UI" panose="020B0604030504040204" pitchFamily="50" charset="-128"/>
                <a:ea typeface="Meiryo UI" panose="020B0604030504040204" pitchFamily="50" charset="-128"/>
              </a:rPr>
              <a:t>7</a:t>
            </a:r>
            <a:r>
              <a:rPr kumimoji="1" lang="ja-JP" altLang="en-US" sz="800" dirty="0" smtClean="0">
                <a:solidFill>
                  <a:prstClr val="black"/>
                </a:solidFill>
                <a:latin typeface="Meiryo UI" panose="020B0604030504040204" pitchFamily="50" charset="-128"/>
                <a:ea typeface="Meiryo UI" panose="020B0604030504040204" pitchFamily="50" charset="-128"/>
              </a:rPr>
              <a:t>月</a:t>
            </a:r>
            <a:r>
              <a:rPr kumimoji="1" lang="en-US" altLang="ja-JP" sz="800" dirty="0" smtClean="0">
                <a:solidFill>
                  <a:prstClr val="black"/>
                </a:solidFill>
                <a:latin typeface="Meiryo UI" panose="020B0604030504040204" pitchFamily="50" charset="-128"/>
                <a:ea typeface="Meiryo UI" panose="020B0604030504040204" pitchFamily="50" charset="-128"/>
              </a:rPr>
              <a:t>22</a:t>
            </a:r>
            <a:r>
              <a:rPr kumimoji="1" lang="ja-JP" altLang="en-US" sz="800" dirty="0" smtClean="0">
                <a:solidFill>
                  <a:prstClr val="black"/>
                </a:solidFill>
                <a:latin typeface="Meiryo UI" panose="020B0604030504040204" pitchFamily="50" charset="-128"/>
                <a:ea typeface="Meiryo UI" panose="020B0604030504040204" pitchFamily="50" charset="-128"/>
              </a:rPr>
              <a:t>日</a:t>
            </a:r>
            <a:endParaRPr kumimoji="1" lang="en-US" altLang="ja-JP" sz="800" dirty="0">
              <a:solidFill>
                <a:prstClr val="black"/>
              </a:solidFill>
              <a:latin typeface="Meiryo UI" panose="020B0604030504040204" pitchFamily="50" charset="-128"/>
              <a:ea typeface="Meiryo UI" panose="020B0604030504040204" pitchFamily="50" charset="-128"/>
            </a:endParaRPr>
          </a:p>
          <a:p>
            <a:pPr defTabSz="914400"/>
            <a:r>
              <a:rPr kumimoji="1" lang="ja-JP" altLang="en-US" sz="800" dirty="0" smtClean="0">
                <a:solidFill>
                  <a:prstClr val="black"/>
                </a:solidFill>
                <a:latin typeface="Meiryo UI" panose="020B0604030504040204" pitchFamily="50" charset="-128"/>
                <a:ea typeface="Meiryo UI" panose="020B0604030504040204" pitchFamily="50" charset="-128"/>
              </a:rPr>
              <a:t>　連休中の感染拡大防止の取組みのお願い</a:t>
            </a:r>
            <a:endParaRPr kumimoji="1" lang="en-US" altLang="ja-JP" sz="800" dirty="0" smtClean="0">
              <a:solidFill>
                <a:prstClr val="black"/>
              </a:solidFill>
              <a:latin typeface="Meiryo UI" panose="020B0604030504040204" pitchFamily="50" charset="-128"/>
              <a:ea typeface="Meiryo UI" panose="020B0604030504040204" pitchFamily="50" charset="-128"/>
            </a:endParaRPr>
          </a:p>
          <a:p>
            <a:pPr defTabSz="914400"/>
            <a:r>
              <a:rPr kumimoji="1" lang="ja-JP" altLang="en-US" sz="800" dirty="0">
                <a:solidFill>
                  <a:prstClr val="black"/>
                </a:solidFill>
                <a:latin typeface="Meiryo UI" panose="020B0604030504040204" pitchFamily="50" charset="-128"/>
                <a:ea typeface="Meiryo UI" panose="020B0604030504040204" pitchFamily="50" charset="-128"/>
              </a:rPr>
              <a:t>　</a:t>
            </a:r>
            <a:r>
              <a:rPr kumimoji="1" lang="ja-JP" altLang="en-US" sz="800" dirty="0" smtClean="0">
                <a:solidFill>
                  <a:prstClr val="black"/>
                </a:solidFill>
                <a:latin typeface="Meiryo UI" panose="020B0604030504040204" pitchFamily="50" charset="-128"/>
                <a:ea typeface="Meiryo UI" panose="020B0604030504040204" pitchFamily="50" charset="-128"/>
              </a:rPr>
              <a:t>新規</a:t>
            </a:r>
            <a:r>
              <a:rPr kumimoji="1" lang="ja-JP" altLang="en-US" sz="800" dirty="0">
                <a:solidFill>
                  <a:prstClr val="black"/>
                </a:solidFill>
                <a:latin typeface="Meiryo UI" panose="020B0604030504040204" pitchFamily="50" charset="-128"/>
                <a:ea typeface="Meiryo UI" panose="020B0604030504040204" pitchFamily="50" charset="-128"/>
              </a:rPr>
              <a:t>陽性</a:t>
            </a:r>
            <a:r>
              <a:rPr kumimoji="1" lang="ja-JP" altLang="en-US" sz="800" dirty="0" smtClean="0">
                <a:solidFill>
                  <a:prstClr val="black"/>
                </a:solidFill>
                <a:latin typeface="Meiryo UI" panose="020B0604030504040204" pitchFamily="50" charset="-128"/>
                <a:ea typeface="Meiryo UI" panose="020B0604030504040204" pitchFamily="50" charset="-128"/>
              </a:rPr>
              <a:t>者</a:t>
            </a:r>
            <a:r>
              <a:rPr kumimoji="1" lang="ja-JP" altLang="en-US" sz="800" dirty="0">
                <a:solidFill>
                  <a:prstClr val="black"/>
                </a:solidFill>
                <a:latin typeface="Meiryo UI" panose="020B0604030504040204" pitchFamily="50" charset="-128"/>
                <a:ea typeface="Meiryo UI" panose="020B0604030504040204" pitchFamily="50" charset="-128"/>
              </a:rPr>
              <a:t>数１００人</a:t>
            </a:r>
            <a:r>
              <a:rPr kumimoji="1" lang="ja-JP" altLang="en-US" sz="800" dirty="0" smtClean="0">
                <a:solidFill>
                  <a:prstClr val="black"/>
                </a:solidFill>
                <a:latin typeface="Meiryo UI" panose="020B0604030504040204" pitchFamily="50" charset="-128"/>
                <a:ea typeface="Meiryo UI" panose="020B0604030504040204" pitchFamily="50" charset="-128"/>
              </a:rPr>
              <a:t>超え</a:t>
            </a:r>
            <a:endParaRPr kumimoji="1" lang="en-US" altLang="ja-JP" sz="800" dirty="0" smtClean="0">
              <a:solidFill>
                <a:prstClr val="black"/>
              </a:solidFill>
              <a:latin typeface="Meiryo UI" panose="020B0604030504040204" pitchFamily="50" charset="-128"/>
              <a:ea typeface="Meiryo UI" panose="020B0604030504040204" pitchFamily="50" charset="-128"/>
            </a:endParaRPr>
          </a:p>
          <a:p>
            <a:pPr defTabSz="914400"/>
            <a:r>
              <a:rPr lang="ja-JP" altLang="en-US" sz="800" dirty="0" smtClean="0">
                <a:solidFill>
                  <a:prstClr val="black"/>
                </a:solidFill>
                <a:latin typeface="Meiryo UI" panose="020B0604030504040204" pitchFamily="50" charset="-128"/>
                <a:ea typeface="Meiryo UI" panose="020B0604030504040204" pitchFamily="50" charset="-128"/>
              </a:rPr>
              <a:t>　</a:t>
            </a:r>
            <a:r>
              <a:rPr lang="en-US" altLang="ja-JP" sz="800" dirty="0" smtClean="0">
                <a:solidFill>
                  <a:prstClr val="black"/>
                </a:solidFill>
                <a:latin typeface="Meiryo UI" panose="020B0604030504040204" pitchFamily="50" charset="-128"/>
                <a:ea typeface="Meiryo UI" panose="020B0604030504040204" pitchFamily="50" charset="-128"/>
              </a:rPr>
              <a:t>Go To Travel </a:t>
            </a:r>
            <a:r>
              <a:rPr lang="ja-JP" altLang="en-US" sz="800" dirty="0" smtClean="0">
                <a:solidFill>
                  <a:prstClr val="black"/>
                </a:solidFill>
                <a:latin typeface="Meiryo UI" panose="020B0604030504040204" pitchFamily="50" charset="-128"/>
                <a:ea typeface="Meiryo UI" panose="020B0604030504040204" pitchFamily="50" charset="-128"/>
              </a:rPr>
              <a:t>開始</a:t>
            </a:r>
            <a:endParaRPr kumimoji="1" lang="ja-JP" altLang="en-US" sz="800" dirty="0" smtClean="0">
              <a:solidFill>
                <a:prstClr val="black"/>
              </a:solidFill>
              <a:latin typeface="Meiryo UI" panose="020B0604030504040204" pitchFamily="50" charset="-128"/>
              <a:ea typeface="Meiryo UI" panose="020B0604030504040204" pitchFamily="50" charset="-128"/>
            </a:endParaRPr>
          </a:p>
        </p:txBody>
      </p:sp>
      <p:sp>
        <p:nvSpPr>
          <p:cNvPr id="63" name="テキスト ボックス 1"/>
          <p:cNvSpPr txBox="1"/>
          <p:nvPr/>
        </p:nvSpPr>
        <p:spPr>
          <a:xfrm>
            <a:off x="2799295" y="4577773"/>
            <a:ext cx="708338" cy="2395135"/>
          </a:xfrm>
          <a:prstGeom prst="rect">
            <a:avLst/>
          </a:prstGeom>
        </p:spPr>
        <p:txBody>
          <a:bodyPr vert="eaVert"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defTabSz="914400"/>
            <a:r>
              <a:rPr kumimoji="1" lang="en-US" altLang="ja-JP" sz="800" dirty="0" smtClean="0">
                <a:solidFill>
                  <a:prstClr val="black"/>
                </a:solidFill>
                <a:latin typeface="Meiryo UI" panose="020B0604030504040204" pitchFamily="50" charset="-128"/>
                <a:ea typeface="Meiryo UI" panose="020B0604030504040204" pitchFamily="50" charset="-128"/>
              </a:rPr>
              <a:t>7</a:t>
            </a:r>
            <a:r>
              <a:rPr kumimoji="1" lang="ja-JP" altLang="en-US" sz="800" dirty="0" smtClean="0">
                <a:solidFill>
                  <a:prstClr val="black"/>
                </a:solidFill>
                <a:latin typeface="Meiryo UI" panose="020B0604030504040204" pitchFamily="50" charset="-128"/>
                <a:ea typeface="Meiryo UI" panose="020B0604030504040204" pitchFamily="50" charset="-128"/>
              </a:rPr>
              <a:t>月</a:t>
            </a:r>
            <a:r>
              <a:rPr kumimoji="1" lang="en-US" altLang="ja-JP" sz="800" dirty="0" smtClean="0">
                <a:solidFill>
                  <a:prstClr val="black"/>
                </a:solidFill>
                <a:latin typeface="Meiryo UI" panose="020B0604030504040204" pitchFamily="50" charset="-128"/>
                <a:ea typeface="Meiryo UI" panose="020B0604030504040204" pitchFamily="50" charset="-128"/>
              </a:rPr>
              <a:t>12</a:t>
            </a:r>
            <a:r>
              <a:rPr kumimoji="1" lang="ja-JP" altLang="en-US" sz="800" dirty="0" smtClean="0">
                <a:solidFill>
                  <a:prstClr val="black"/>
                </a:solidFill>
                <a:latin typeface="Meiryo UI" panose="020B0604030504040204" pitchFamily="50" charset="-128"/>
                <a:ea typeface="Meiryo UI" panose="020B0604030504040204" pitchFamily="50" charset="-128"/>
              </a:rPr>
              <a:t>日</a:t>
            </a:r>
            <a:r>
              <a:rPr kumimoji="1" lang="ja-JP" altLang="en-US" sz="800" u="sng" dirty="0" smtClean="0">
                <a:solidFill>
                  <a:prstClr val="black"/>
                </a:solidFill>
                <a:latin typeface="Meiryo UI" panose="020B0604030504040204" pitchFamily="50" charset="-128"/>
                <a:ea typeface="Meiryo UI" panose="020B0604030504040204" pitchFamily="50" charset="-128"/>
              </a:rPr>
              <a:t>黄色信号点灯</a:t>
            </a:r>
            <a:endParaRPr kumimoji="1" lang="en-US" altLang="ja-JP" sz="800" u="sng" dirty="0" smtClean="0">
              <a:solidFill>
                <a:prstClr val="black"/>
              </a:solidFill>
              <a:latin typeface="Meiryo UI" panose="020B0604030504040204" pitchFamily="50" charset="-128"/>
              <a:ea typeface="Meiryo UI" panose="020B0604030504040204" pitchFamily="50" charset="-128"/>
            </a:endParaRPr>
          </a:p>
          <a:p>
            <a:pPr defTabSz="914400"/>
            <a:r>
              <a:rPr kumimoji="1" lang="ja-JP" altLang="en-US" sz="800" dirty="0" smtClean="0">
                <a:solidFill>
                  <a:prstClr val="black"/>
                </a:solidFill>
                <a:latin typeface="Meiryo UI" panose="020B0604030504040204" pitchFamily="50" charset="-128"/>
                <a:ea typeface="Meiryo UI" panose="020B0604030504040204" pitchFamily="50" charset="-128"/>
              </a:rPr>
              <a:t>　</a:t>
            </a:r>
            <a:r>
              <a:rPr kumimoji="1" lang="en-US" altLang="ja-JP" sz="800" dirty="0" smtClean="0">
                <a:solidFill>
                  <a:prstClr val="black"/>
                </a:solidFill>
                <a:latin typeface="Meiryo UI" panose="020B0604030504040204" pitchFamily="50" charset="-128"/>
                <a:ea typeface="Meiryo UI" panose="020B0604030504040204" pitchFamily="50" charset="-128"/>
              </a:rPr>
              <a:t>20</a:t>
            </a:r>
            <a:r>
              <a:rPr kumimoji="1" lang="ja-JP" altLang="en-US" sz="800" dirty="0" smtClean="0">
                <a:solidFill>
                  <a:prstClr val="black"/>
                </a:solidFill>
                <a:latin typeface="Meiryo UI" panose="020B0604030504040204" pitchFamily="50" charset="-128"/>
                <a:ea typeface="Meiryo UI" panose="020B0604030504040204" pitchFamily="50" charset="-128"/>
              </a:rPr>
              <a:t>代を中心とする府民への注意喚起</a:t>
            </a:r>
            <a:endParaRPr kumimoji="1" lang="ja-JP" altLang="en-US" sz="800" dirty="0">
              <a:solidFill>
                <a:prstClr val="black"/>
              </a:solidFill>
              <a:latin typeface="Meiryo UI" panose="020B0604030504040204" pitchFamily="50" charset="-128"/>
              <a:ea typeface="Meiryo UI" panose="020B0604030504040204" pitchFamily="50" charset="-128"/>
            </a:endParaRPr>
          </a:p>
        </p:txBody>
      </p:sp>
      <p:sp>
        <p:nvSpPr>
          <p:cNvPr id="64" name="テキスト ボックス 1"/>
          <p:cNvSpPr txBox="1"/>
          <p:nvPr/>
        </p:nvSpPr>
        <p:spPr>
          <a:xfrm>
            <a:off x="4472925" y="4550781"/>
            <a:ext cx="489480" cy="1867658"/>
          </a:xfrm>
          <a:prstGeom prst="rect">
            <a:avLst/>
          </a:prstGeom>
        </p:spPr>
        <p:txBody>
          <a:bodyPr vert="eaVert"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defTabSz="914400"/>
            <a:r>
              <a:rPr kumimoji="1" lang="en-US" altLang="ja-JP" sz="800" dirty="0" smtClean="0">
                <a:solidFill>
                  <a:prstClr val="black"/>
                </a:solidFill>
                <a:latin typeface="Meiryo UI" panose="020B0604030504040204" pitchFamily="50" charset="-128"/>
                <a:ea typeface="Meiryo UI" panose="020B0604030504040204" pitchFamily="50" charset="-128"/>
              </a:rPr>
              <a:t>7</a:t>
            </a:r>
            <a:r>
              <a:rPr kumimoji="1" lang="ja-JP" altLang="en-US" sz="800" dirty="0" smtClean="0">
                <a:solidFill>
                  <a:prstClr val="black"/>
                </a:solidFill>
                <a:latin typeface="Meiryo UI" panose="020B0604030504040204" pitchFamily="50" charset="-128"/>
                <a:ea typeface="Meiryo UI" panose="020B0604030504040204" pitchFamily="50" charset="-128"/>
              </a:rPr>
              <a:t>月</a:t>
            </a:r>
            <a:r>
              <a:rPr kumimoji="1" lang="en-US" altLang="ja-JP" sz="800" dirty="0" smtClean="0">
                <a:solidFill>
                  <a:prstClr val="black"/>
                </a:solidFill>
                <a:latin typeface="Meiryo UI" panose="020B0604030504040204" pitchFamily="50" charset="-128"/>
                <a:ea typeface="Meiryo UI" panose="020B0604030504040204" pitchFamily="50" charset="-128"/>
              </a:rPr>
              <a:t>29</a:t>
            </a:r>
            <a:r>
              <a:rPr kumimoji="1" lang="ja-JP" altLang="en-US" sz="800" dirty="0" smtClean="0">
                <a:solidFill>
                  <a:prstClr val="black"/>
                </a:solidFill>
                <a:latin typeface="Meiryo UI" panose="020B0604030504040204" pitchFamily="50" charset="-128"/>
                <a:ea typeface="Meiryo UI" panose="020B0604030504040204" pitchFamily="50" charset="-128"/>
              </a:rPr>
              <a:t>日</a:t>
            </a:r>
          </a:p>
          <a:p>
            <a:pPr defTabSz="914400"/>
            <a:r>
              <a:rPr kumimoji="1" lang="ja-JP" altLang="en-US" sz="800" dirty="0" smtClean="0">
                <a:solidFill>
                  <a:prstClr val="black"/>
                </a:solidFill>
                <a:latin typeface="Meiryo UI" panose="020B0604030504040204" pitchFamily="50" charset="-128"/>
                <a:ea typeface="Meiryo UI" panose="020B0604030504040204" pitchFamily="50" charset="-128"/>
              </a:rPr>
              <a:t>　新規</a:t>
            </a:r>
            <a:r>
              <a:rPr kumimoji="1" lang="ja-JP" altLang="en-US" sz="800" dirty="0">
                <a:solidFill>
                  <a:prstClr val="black"/>
                </a:solidFill>
                <a:latin typeface="Meiryo UI" panose="020B0604030504040204" pitchFamily="50" charset="-128"/>
                <a:ea typeface="Meiryo UI" panose="020B0604030504040204" pitchFamily="50" charset="-128"/>
              </a:rPr>
              <a:t>陽性</a:t>
            </a:r>
            <a:r>
              <a:rPr kumimoji="1" lang="ja-JP" altLang="en-US" sz="800" dirty="0" smtClean="0">
                <a:solidFill>
                  <a:prstClr val="black"/>
                </a:solidFill>
                <a:latin typeface="Meiryo UI" panose="020B0604030504040204" pitchFamily="50" charset="-128"/>
                <a:ea typeface="Meiryo UI" panose="020B0604030504040204" pitchFamily="50" charset="-128"/>
              </a:rPr>
              <a:t>者数２００人超え</a:t>
            </a:r>
            <a:endParaRPr kumimoji="1" lang="ja-JP" altLang="en-US" sz="800" dirty="0">
              <a:solidFill>
                <a:prstClr val="black"/>
              </a:solidFill>
              <a:latin typeface="Meiryo UI" panose="020B0604030504040204" pitchFamily="50" charset="-128"/>
              <a:ea typeface="Meiryo UI" panose="020B0604030504040204" pitchFamily="50" charset="-128"/>
            </a:endParaRPr>
          </a:p>
        </p:txBody>
      </p:sp>
      <p:sp>
        <p:nvSpPr>
          <p:cNvPr id="65" name="テキスト ボックス 1"/>
          <p:cNvSpPr txBox="1"/>
          <p:nvPr/>
        </p:nvSpPr>
        <p:spPr>
          <a:xfrm>
            <a:off x="5130626" y="4563207"/>
            <a:ext cx="580598" cy="2137544"/>
          </a:xfrm>
          <a:prstGeom prst="rect">
            <a:avLst/>
          </a:prstGeom>
        </p:spPr>
        <p:txBody>
          <a:bodyPr vert="eaVert"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defTabSz="914400"/>
            <a:r>
              <a:rPr kumimoji="1" lang="ja-JP" altLang="en-US" sz="800" dirty="0" smtClean="0">
                <a:solidFill>
                  <a:prstClr val="black"/>
                </a:solidFill>
                <a:latin typeface="Meiryo UI" panose="020B0604030504040204" pitchFamily="50" charset="-128"/>
                <a:ea typeface="Meiryo UI" panose="020B0604030504040204" pitchFamily="50" charset="-128"/>
              </a:rPr>
              <a:t>８月６日～８月</a:t>
            </a:r>
            <a:r>
              <a:rPr kumimoji="1" lang="en-US" altLang="ja-JP" sz="800" dirty="0" smtClean="0">
                <a:solidFill>
                  <a:prstClr val="black"/>
                </a:solidFill>
                <a:latin typeface="Meiryo UI" panose="020B0604030504040204" pitchFamily="50" charset="-128"/>
                <a:ea typeface="Meiryo UI" panose="020B0604030504040204" pitchFamily="50" charset="-128"/>
              </a:rPr>
              <a:t>20</a:t>
            </a:r>
            <a:r>
              <a:rPr kumimoji="1" lang="ja-JP" altLang="en-US" sz="800" dirty="0" smtClean="0">
                <a:solidFill>
                  <a:prstClr val="black"/>
                </a:solidFill>
                <a:latin typeface="Meiryo UI" panose="020B0604030504040204" pitchFamily="50" charset="-128"/>
                <a:ea typeface="Meiryo UI" panose="020B0604030504040204" pitchFamily="50" charset="-128"/>
              </a:rPr>
              <a:t>日</a:t>
            </a:r>
            <a:endParaRPr kumimoji="1" lang="en-US" altLang="ja-JP" sz="800" dirty="0" smtClean="0">
              <a:solidFill>
                <a:prstClr val="black"/>
              </a:solidFill>
              <a:latin typeface="Meiryo UI" panose="020B0604030504040204" pitchFamily="50" charset="-128"/>
              <a:ea typeface="Meiryo UI" panose="020B0604030504040204" pitchFamily="50" charset="-128"/>
            </a:endParaRPr>
          </a:p>
          <a:p>
            <a:pPr defTabSz="914400"/>
            <a:r>
              <a:rPr kumimoji="1" lang="ja-JP" altLang="en-US" sz="800" dirty="0" smtClean="0">
                <a:solidFill>
                  <a:prstClr val="black"/>
                </a:solidFill>
                <a:latin typeface="Meiryo UI" panose="020B0604030504040204" pitchFamily="50" charset="-128"/>
                <a:ea typeface="Meiryo UI" panose="020B0604030504040204" pitchFamily="50" charset="-128"/>
              </a:rPr>
              <a:t>　ミナミ</a:t>
            </a:r>
            <a:r>
              <a:rPr kumimoji="1" lang="ja-JP" altLang="en-US" sz="800" dirty="0">
                <a:solidFill>
                  <a:prstClr val="black"/>
                </a:solidFill>
                <a:latin typeface="Meiryo UI" panose="020B0604030504040204" pitchFamily="50" charset="-128"/>
                <a:ea typeface="Meiryo UI" panose="020B0604030504040204" pitchFamily="50" charset="-128"/>
              </a:rPr>
              <a:t>地区の一部への施設休業</a:t>
            </a:r>
            <a:r>
              <a:rPr kumimoji="1" lang="ja-JP" altLang="en-US" sz="800" dirty="0" smtClean="0">
                <a:solidFill>
                  <a:prstClr val="black"/>
                </a:solidFill>
                <a:latin typeface="Meiryo UI" panose="020B0604030504040204" pitchFamily="50" charset="-128"/>
                <a:ea typeface="Meiryo UI" panose="020B0604030504040204" pitchFamily="50" charset="-128"/>
              </a:rPr>
              <a:t>等の要請</a:t>
            </a:r>
            <a:endParaRPr kumimoji="1" lang="en-US" altLang="ja-JP" sz="800" dirty="0" smtClean="0">
              <a:solidFill>
                <a:prstClr val="black"/>
              </a:solidFill>
              <a:latin typeface="Meiryo UI" panose="020B0604030504040204" pitchFamily="50" charset="-128"/>
              <a:ea typeface="Meiryo UI" panose="020B0604030504040204" pitchFamily="50" charset="-128"/>
            </a:endParaRPr>
          </a:p>
        </p:txBody>
      </p:sp>
      <p:sp>
        <p:nvSpPr>
          <p:cNvPr id="66" name="テキスト ボックス 1"/>
          <p:cNvSpPr txBox="1"/>
          <p:nvPr/>
        </p:nvSpPr>
        <p:spPr>
          <a:xfrm>
            <a:off x="5760468" y="4563207"/>
            <a:ext cx="819334" cy="2137544"/>
          </a:xfrm>
          <a:prstGeom prst="rect">
            <a:avLst/>
          </a:prstGeom>
        </p:spPr>
        <p:txBody>
          <a:bodyPr vert="eaVert"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defTabSz="914400"/>
            <a:r>
              <a:rPr kumimoji="1" lang="ja-JP" altLang="en-US" sz="800" dirty="0" smtClean="0">
                <a:solidFill>
                  <a:prstClr val="black"/>
                </a:solidFill>
                <a:latin typeface="Meiryo UI" panose="020B0604030504040204" pitchFamily="50" charset="-128"/>
                <a:ea typeface="Meiryo UI" panose="020B0604030504040204" pitchFamily="50" charset="-128"/>
              </a:rPr>
              <a:t>８月</a:t>
            </a:r>
            <a:r>
              <a:rPr kumimoji="1" lang="en-US" altLang="ja-JP" sz="800" dirty="0" smtClean="0">
                <a:solidFill>
                  <a:prstClr val="black"/>
                </a:solidFill>
                <a:latin typeface="Meiryo UI" panose="020B0604030504040204" pitchFamily="50" charset="-128"/>
                <a:ea typeface="Meiryo UI" panose="020B0604030504040204" pitchFamily="50" charset="-128"/>
              </a:rPr>
              <a:t>21</a:t>
            </a:r>
            <a:r>
              <a:rPr kumimoji="1" lang="ja-JP" altLang="en-US" sz="800" dirty="0" smtClean="0">
                <a:solidFill>
                  <a:prstClr val="black"/>
                </a:solidFill>
                <a:latin typeface="Meiryo UI" panose="020B0604030504040204" pitchFamily="50" charset="-128"/>
                <a:ea typeface="Meiryo UI" panose="020B0604030504040204" pitchFamily="50" charset="-128"/>
              </a:rPr>
              <a:t>日～（継続中）</a:t>
            </a:r>
            <a:endParaRPr kumimoji="1" lang="en-US" altLang="ja-JP" sz="800" dirty="0" smtClean="0">
              <a:solidFill>
                <a:prstClr val="black"/>
              </a:solidFill>
              <a:latin typeface="Meiryo UI" panose="020B0604030504040204" pitchFamily="50" charset="-128"/>
              <a:ea typeface="Meiryo UI" panose="020B0604030504040204" pitchFamily="50" charset="-128"/>
            </a:endParaRPr>
          </a:p>
          <a:p>
            <a:pPr defTabSz="914400"/>
            <a:r>
              <a:rPr kumimoji="1" lang="ja-JP" altLang="en-US" sz="800" dirty="0" smtClean="0">
                <a:solidFill>
                  <a:prstClr val="black"/>
                </a:solidFill>
                <a:latin typeface="Meiryo UI" panose="020B0604030504040204" pitchFamily="50" charset="-128"/>
                <a:ea typeface="Meiryo UI" panose="020B0604030504040204" pitchFamily="50" charset="-128"/>
              </a:rPr>
              <a:t>　高齢者やその家族、高齢者施設等</a:t>
            </a:r>
            <a:endParaRPr kumimoji="1" lang="en-US" altLang="ja-JP" sz="800" dirty="0" smtClean="0">
              <a:solidFill>
                <a:prstClr val="black"/>
              </a:solidFill>
              <a:latin typeface="Meiryo UI" panose="020B0604030504040204" pitchFamily="50" charset="-128"/>
              <a:ea typeface="Meiryo UI" panose="020B0604030504040204" pitchFamily="50" charset="-128"/>
            </a:endParaRPr>
          </a:p>
          <a:p>
            <a:pPr defTabSz="914400"/>
            <a:r>
              <a:rPr kumimoji="1" lang="ja-JP" altLang="en-US" sz="800" dirty="0">
                <a:solidFill>
                  <a:prstClr val="black"/>
                </a:solidFill>
                <a:latin typeface="Meiryo UI" panose="020B0604030504040204" pitchFamily="50" charset="-128"/>
                <a:ea typeface="Meiryo UI" panose="020B0604030504040204" pitchFamily="50" charset="-128"/>
              </a:rPr>
              <a:t>　</a:t>
            </a:r>
            <a:r>
              <a:rPr kumimoji="1" lang="ja-JP" altLang="en-US" sz="800" dirty="0" smtClean="0">
                <a:solidFill>
                  <a:prstClr val="black"/>
                </a:solidFill>
                <a:latin typeface="Meiryo UI" panose="020B0604030504040204" pitchFamily="50" charset="-128"/>
                <a:ea typeface="Meiryo UI" panose="020B0604030504040204" pitchFamily="50" charset="-128"/>
              </a:rPr>
              <a:t>従業員への注意喚起、施設等への</a:t>
            </a:r>
            <a:endParaRPr kumimoji="1" lang="en-US" altLang="ja-JP" sz="800" dirty="0" smtClean="0">
              <a:solidFill>
                <a:prstClr val="black"/>
              </a:solidFill>
              <a:latin typeface="Meiryo UI" panose="020B0604030504040204" pitchFamily="50" charset="-128"/>
              <a:ea typeface="Meiryo UI" panose="020B0604030504040204" pitchFamily="50" charset="-128"/>
            </a:endParaRPr>
          </a:p>
          <a:p>
            <a:pPr defTabSz="914400"/>
            <a:r>
              <a:rPr kumimoji="1" lang="ja-JP" altLang="en-US" sz="800" dirty="0">
                <a:solidFill>
                  <a:prstClr val="black"/>
                </a:solidFill>
                <a:latin typeface="Meiryo UI" panose="020B0604030504040204" pitchFamily="50" charset="-128"/>
                <a:ea typeface="Meiryo UI" panose="020B0604030504040204" pitchFamily="50" charset="-128"/>
              </a:rPr>
              <a:t>　</a:t>
            </a:r>
            <a:r>
              <a:rPr kumimoji="1" lang="ja-JP" altLang="en-US" sz="800" dirty="0" smtClean="0">
                <a:solidFill>
                  <a:prstClr val="black"/>
                </a:solidFill>
                <a:latin typeface="Meiryo UI" panose="020B0604030504040204" pitchFamily="50" charset="-128"/>
                <a:ea typeface="Meiryo UI" panose="020B0604030504040204" pitchFamily="50" charset="-128"/>
              </a:rPr>
              <a:t>感染防止対策の徹底等要請</a:t>
            </a:r>
            <a:endParaRPr kumimoji="1" lang="ja-JP" altLang="en-US" sz="800" dirty="0">
              <a:solidFill>
                <a:prstClr val="black"/>
              </a:solidFill>
              <a:latin typeface="Meiryo UI" panose="020B0604030504040204" pitchFamily="50" charset="-128"/>
              <a:ea typeface="Meiryo UI" panose="020B0604030504040204" pitchFamily="50" charset="-128"/>
            </a:endParaRPr>
          </a:p>
          <a:p>
            <a:pPr defTabSz="914400"/>
            <a:endParaRPr kumimoji="1" lang="en-US" altLang="ja-JP" sz="800" dirty="0" smtClean="0">
              <a:solidFill>
                <a:prstClr val="black"/>
              </a:solidFill>
              <a:latin typeface="Meiryo UI" panose="020B0604030504040204" pitchFamily="50" charset="-128"/>
              <a:ea typeface="Meiryo UI" panose="020B0604030504040204" pitchFamily="50" charset="-128"/>
            </a:endParaRPr>
          </a:p>
        </p:txBody>
      </p:sp>
      <p:sp>
        <p:nvSpPr>
          <p:cNvPr id="67" name="テキスト ボックス 1"/>
          <p:cNvSpPr txBox="1"/>
          <p:nvPr/>
        </p:nvSpPr>
        <p:spPr>
          <a:xfrm>
            <a:off x="4874323" y="4563207"/>
            <a:ext cx="589153" cy="2137544"/>
          </a:xfrm>
          <a:prstGeom prst="rect">
            <a:avLst/>
          </a:prstGeom>
        </p:spPr>
        <p:txBody>
          <a:bodyPr vert="eaVert"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kumimoji="1" lang="ja-JP" altLang="en-US" sz="800" dirty="0" smtClean="0">
                <a:solidFill>
                  <a:prstClr val="black"/>
                </a:solidFill>
                <a:latin typeface="Meiryo UI" panose="020B0604030504040204" pitchFamily="50" charset="-128"/>
                <a:ea typeface="Meiryo UI" panose="020B0604030504040204" pitchFamily="50" charset="-128"/>
              </a:rPr>
              <a:t>８月</a:t>
            </a:r>
            <a:r>
              <a:rPr lang="ja-JP" altLang="en-US" sz="800" dirty="0">
                <a:solidFill>
                  <a:prstClr val="black"/>
                </a:solidFill>
                <a:latin typeface="Meiryo UI" panose="020B0604030504040204" pitchFamily="50" charset="-128"/>
                <a:ea typeface="Meiryo UI" panose="020B0604030504040204" pitchFamily="50" charset="-128"/>
              </a:rPr>
              <a:t>１日～８月</a:t>
            </a:r>
            <a:r>
              <a:rPr lang="en-US" altLang="ja-JP" sz="800" dirty="0">
                <a:solidFill>
                  <a:prstClr val="black"/>
                </a:solidFill>
                <a:latin typeface="Meiryo UI" panose="020B0604030504040204" pitchFamily="50" charset="-128"/>
                <a:ea typeface="Meiryo UI" panose="020B0604030504040204" pitchFamily="50" charset="-128"/>
              </a:rPr>
              <a:t>31</a:t>
            </a:r>
            <a:r>
              <a:rPr lang="ja-JP" altLang="en-US" sz="800" dirty="0">
                <a:solidFill>
                  <a:prstClr val="black"/>
                </a:solidFill>
                <a:latin typeface="Meiryo UI" panose="020B0604030504040204" pitchFamily="50" charset="-128"/>
                <a:ea typeface="Meiryo UI" panose="020B0604030504040204" pitchFamily="50" charset="-128"/>
              </a:rPr>
              <a:t>日</a:t>
            </a:r>
            <a:endParaRPr kumimoji="1" lang="en-US" altLang="ja-JP" sz="800" dirty="0" smtClean="0">
              <a:solidFill>
                <a:prstClr val="black"/>
              </a:solidFill>
              <a:latin typeface="Meiryo UI" panose="020B0604030504040204" pitchFamily="50" charset="-128"/>
              <a:ea typeface="Meiryo UI" panose="020B0604030504040204" pitchFamily="50" charset="-128"/>
            </a:endParaRPr>
          </a:p>
          <a:p>
            <a:pPr defTabSz="914400"/>
            <a:r>
              <a:rPr kumimoji="1" lang="ja-JP" altLang="en-US" sz="800" dirty="0">
                <a:solidFill>
                  <a:prstClr val="black"/>
                </a:solidFill>
                <a:latin typeface="Meiryo UI" panose="020B0604030504040204" pitchFamily="50" charset="-128"/>
                <a:ea typeface="Meiryo UI" panose="020B0604030504040204" pitchFamily="50" charset="-128"/>
              </a:rPr>
              <a:t>　</a:t>
            </a:r>
            <a:r>
              <a:rPr kumimoji="1" lang="ja-JP" altLang="en-US" sz="800" dirty="0" smtClean="0">
                <a:solidFill>
                  <a:prstClr val="black"/>
                </a:solidFill>
                <a:latin typeface="Meiryo UI" panose="020B0604030504040204" pitchFamily="50" charset="-128"/>
                <a:ea typeface="Meiryo UI" panose="020B0604030504040204" pitchFamily="50" charset="-128"/>
              </a:rPr>
              <a:t>５人以上の宴会等自粛要請</a:t>
            </a:r>
            <a:endParaRPr kumimoji="1" lang="en-US" altLang="ja-JP" sz="800" dirty="0" smtClean="0">
              <a:solidFill>
                <a:prstClr val="black"/>
              </a:solidFill>
              <a:latin typeface="Meiryo UI" panose="020B0604030504040204" pitchFamily="50" charset="-128"/>
              <a:ea typeface="Meiryo UI" panose="020B0604030504040204" pitchFamily="50" charset="-128"/>
            </a:endParaRPr>
          </a:p>
        </p:txBody>
      </p:sp>
      <p:sp>
        <p:nvSpPr>
          <p:cNvPr id="68" name="テキスト ボックス 1"/>
          <p:cNvSpPr txBox="1"/>
          <p:nvPr/>
        </p:nvSpPr>
        <p:spPr>
          <a:xfrm>
            <a:off x="5425145" y="4563207"/>
            <a:ext cx="648647" cy="2137544"/>
          </a:xfrm>
          <a:prstGeom prst="rect">
            <a:avLst/>
          </a:prstGeom>
        </p:spPr>
        <p:txBody>
          <a:bodyPr vert="eaVert"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defTabSz="914400"/>
            <a:r>
              <a:rPr kumimoji="1" lang="ja-JP" altLang="en-US" sz="800" dirty="0" smtClean="0">
                <a:solidFill>
                  <a:prstClr val="black"/>
                </a:solidFill>
                <a:latin typeface="Meiryo UI" panose="020B0604030504040204" pitchFamily="50" charset="-128"/>
                <a:ea typeface="Meiryo UI" panose="020B0604030504040204" pitchFamily="50" charset="-128"/>
              </a:rPr>
              <a:t>８月</a:t>
            </a:r>
            <a:r>
              <a:rPr kumimoji="1" lang="en-US" altLang="ja-JP" sz="800" dirty="0">
                <a:solidFill>
                  <a:prstClr val="black"/>
                </a:solidFill>
                <a:latin typeface="Meiryo UI" panose="020B0604030504040204" pitchFamily="50" charset="-128"/>
                <a:ea typeface="Meiryo UI" panose="020B0604030504040204" pitchFamily="50" charset="-128"/>
              </a:rPr>
              <a:t>19</a:t>
            </a:r>
            <a:r>
              <a:rPr kumimoji="1" lang="ja-JP" altLang="en-US" sz="800" dirty="0">
                <a:solidFill>
                  <a:prstClr val="black"/>
                </a:solidFill>
                <a:latin typeface="Meiryo UI" panose="020B0604030504040204" pitchFamily="50" charset="-128"/>
                <a:ea typeface="Meiryo UI" panose="020B0604030504040204" pitchFamily="50" charset="-128"/>
              </a:rPr>
              <a:t>日対策本部会議</a:t>
            </a:r>
            <a:endParaRPr kumimoji="1" lang="en-US" altLang="ja-JP" sz="800" dirty="0" smtClean="0">
              <a:solidFill>
                <a:prstClr val="black"/>
              </a:solidFill>
              <a:latin typeface="Meiryo UI" panose="020B0604030504040204" pitchFamily="50" charset="-128"/>
              <a:ea typeface="Meiryo UI" panose="020B0604030504040204" pitchFamily="50" charset="-128"/>
            </a:endParaRPr>
          </a:p>
          <a:p>
            <a:pPr defTabSz="914400"/>
            <a:r>
              <a:rPr kumimoji="1" lang="ja-JP" altLang="en-US" sz="800" dirty="0" smtClean="0">
                <a:solidFill>
                  <a:prstClr val="black"/>
                </a:solidFill>
                <a:latin typeface="Meiryo UI" panose="020B0604030504040204" pitchFamily="50" charset="-128"/>
                <a:ea typeface="Meiryo UI" panose="020B0604030504040204" pitchFamily="50" charset="-128"/>
              </a:rPr>
              <a:t>　重症者の発生状況や重症病床の</a:t>
            </a:r>
            <a:endParaRPr kumimoji="1" lang="en-US" altLang="ja-JP" sz="800" dirty="0" smtClean="0">
              <a:solidFill>
                <a:prstClr val="black"/>
              </a:solidFill>
              <a:latin typeface="Meiryo UI" panose="020B0604030504040204" pitchFamily="50" charset="-128"/>
              <a:ea typeface="Meiryo UI" panose="020B0604030504040204" pitchFamily="50" charset="-128"/>
            </a:endParaRPr>
          </a:p>
          <a:p>
            <a:pPr defTabSz="914400"/>
            <a:r>
              <a:rPr kumimoji="1" lang="ja-JP" altLang="en-US" sz="800" dirty="0" smtClean="0">
                <a:solidFill>
                  <a:prstClr val="black"/>
                </a:solidFill>
                <a:latin typeface="Meiryo UI" panose="020B0604030504040204" pitchFamily="50" charset="-128"/>
                <a:ea typeface="Meiryo UI" panose="020B0604030504040204" pitchFamily="50" charset="-128"/>
              </a:rPr>
              <a:t>　シミュレーションを報告</a:t>
            </a:r>
            <a:endParaRPr kumimoji="1" lang="en-US" altLang="ja-JP" sz="800" dirty="0" smtClean="0">
              <a:solidFill>
                <a:prstClr val="black"/>
              </a:solidFill>
              <a:latin typeface="Meiryo UI" panose="020B0604030504040204" pitchFamily="50" charset="-128"/>
              <a:ea typeface="Meiryo UI" panose="020B0604030504040204" pitchFamily="50" charset="-128"/>
            </a:endParaRPr>
          </a:p>
        </p:txBody>
      </p:sp>
      <p:sp>
        <p:nvSpPr>
          <p:cNvPr id="6" name="スライド番号プレースホルダー 5"/>
          <p:cNvSpPr>
            <a:spLocks noGrp="1"/>
          </p:cNvSpPr>
          <p:nvPr>
            <p:ph type="sldNum" sz="quarter" idx="12"/>
          </p:nvPr>
        </p:nvSpPr>
        <p:spPr>
          <a:xfrm>
            <a:off x="9365676" y="6469284"/>
            <a:ext cx="2743200" cy="365125"/>
          </a:xfrm>
        </p:spPr>
        <p:txBody>
          <a:bodyPr/>
          <a:lstStyle/>
          <a:p>
            <a:fld id="{0B62D5CB-8769-475A-9BC8-A2F17E2F558B}" type="slidenum">
              <a:rPr kumimoji="1" lang="ja-JP" altLang="en-US" smtClean="0"/>
              <a:t>8</a:t>
            </a:fld>
            <a:endParaRPr kumimoji="1" lang="ja-JP" altLang="en-US" dirty="0"/>
          </a:p>
        </p:txBody>
      </p:sp>
      <p:sp>
        <p:nvSpPr>
          <p:cNvPr id="31" name="テキスト ボックス 30"/>
          <p:cNvSpPr txBox="1"/>
          <p:nvPr/>
        </p:nvSpPr>
        <p:spPr>
          <a:xfrm>
            <a:off x="-4363" y="1762119"/>
            <a:ext cx="369332" cy="1946781"/>
          </a:xfrm>
          <a:prstGeom prst="rect">
            <a:avLst/>
          </a:prstGeom>
          <a:noFill/>
        </p:spPr>
        <p:txBody>
          <a:bodyPr vert="eaVert" wrap="square" rtlCol="0">
            <a:spAutoFit/>
          </a:bodyPr>
          <a:lstStyle/>
          <a:p>
            <a:r>
              <a:rPr kumimoji="1" lang="ja-JP" altLang="en-US" sz="1200" dirty="0" smtClean="0"/>
              <a:t>陽性</a:t>
            </a:r>
            <a:r>
              <a:rPr kumimoji="1" lang="ja-JP" altLang="en-US" sz="1200" dirty="0"/>
              <a:t>者</a:t>
            </a:r>
            <a:r>
              <a:rPr kumimoji="1" lang="ja-JP" altLang="en-US" sz="1200" dirty="0" smtClean="0"/>
              <a:t>数</a:t>
            </a:r>
            <a:endParaRPr kumimoji="1" lang="ja-JP" altLang="en-US" sz="1200" dirty="0"/>
          </a:p>
        </p:txBody>
      </p:sp>
      <p:sp>
        <p:nvSpPr>
          <p:cNvPr id="25" name="テキスト ボックス 1"/>
          <p:cNvSpPr txBox="1"/>
          <p:nvPr/>
        </p:nvSpPr>
        <p:spPr>
          <a:xfrm>
            <a:off x="7195864" y="4585168"/>
            <a:ext cx="589153" cy="2285763"/>
          </a:xfrm>
          <a:prstGeom prst="rect">
            <a:avLst/>
          </a:prstGeom>
        </p:spPr>
        <p:txBody>
          <a:bodyPr vert="eaVert"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defTabSz="914400"/>
            <a:r>
              <a:rPr kumimoji="1" lang="ja-JP" altLang="en-US" sz="800" dirty="0" smtClean="0">
                <a:latin typeface="Meiryo UI" panose="020B0604030504040204" pitchFamily="50" charset="-128"/>
                <a:ea typeface="Meiryo UI" panose="020B0604030504040204" pitchFamily="50" charset="-128"/>
              </a:rPr>
              <a:t>９月</a:t>
            </a:r>
            <a:r>
              <a:rPr kumimoji="1" lang="en-US" altLang="ja-JP" sz="800" dirty="0">
                <a:latin typeface="Meiryo UI" panose="020B0604030504040204" pitchFamily="50" charset="-128"/>
                <a:ea typeface="Meiryo UI" panose="020B0604030504040204" pitchFamily="50" charset="-128"/>
              </a:rPr>
              <a:t>17</a:t>
            </a:r>
            <a:r>
              <a:rPr kumimoji="1" lang="ja-JP" altLang="en-US" sz="800" dirty="0" smtClean="0">
                <a:latin typeface="Meiryo UI" panose="020B0604030504040204" pitchFamily="50" charset="-128"/>
                <a:ea typeface="Meiryo UI" panose="020B0604030504040204" pitchFamily="50" charset="-128"/>
              </a:rPr>
              <a:t>日対策本部会議</a:t>
            </a:r>
            <a:endParaRPr kumimoji="1" lang="en-US" altLang="ja-JP" sz="800" dirty="0" smtClean="0">
              <a:latin typeface="Meiryo UI" panose="020B0604030504040204" pitchFamily="50" charset="-128"/>
              <a:ea typeface="Meiryo UI" panose="020B0604030504040204" pitchFamily="50" charset="-128"/>
            </a:endParaRPr>
          </a:p>
          <a:p>
            <a:pPr defTabSz="914400"/>
            <a:r>
              <a:rPr kumimoji="1" lang="ja-JP" altLang="en-US" sz="800" dirty="0" smtClean="0">
                <a:latin typeface="Meiryo UI" panose="020B0604030504040204" pitchFamily="50" charset="-128"/>
                <a:ea typeface="Meiryo UI" panose="020B0604030504040204" pitchFamily="50" charset="-128"/>
              </a:rPr>
              <a:t>　イベント開催制限の緩和</a:t>
            </a:r>
            <a:endParaRPr kumimoji="1" lang="en-US" altLang="ja-JP" sz="800" dirty="0" smtClean="0">
              <a:latin typeface="Meiryo UI" panose="020B0604030504040204" pitchFamily="50" charset="-128"/>
              <a:ea typeface="Meiryo UI" panose="020B0604030504040204" pitchFamily="50" charset="-128"/>
            </a:endParaRPr>
          </a:p>
          <a:p>
            <a:pPr defTabSz="914400"/>
            <a:r>
              <a:rPr lang="ja-JP" altLang="en-US" sz="800" dirty="0">
                <a:latin typeface="Meiryo UI" panose="020B0604030504040204" pitchFamily="50" charset="-128"/>
                <a:ea typeface="Meiryo UI" panose="020B0604030504040204" pitchFamily="50" charset="-128"/>
              </a:rPr>
              <a:t>　</a:t>
            </a:r>
            <a:r>
              <a:rPr lang="ja-JP" altLang="en-US" sz="800" dirty="0" smtClean="0">
                <a:latin typeface="Meiryo UI" panose="020B0604030504040204" pitchFamily="50" charset="-128"/>
                <a:ea typeface="Meiryo UI" panose="020B0604030504040204" pitchFamily="50" charset="-128"/>
              </a:rPr>
              <a:t>少人数利用・飲食店応援キャンペーン開始</a:t>
            </a:r>
            <a:endParaRPr kumimoji="1" lang="en-US" altLang="ja-JP" sz="800" dirty="0" smtClean="0">
              <a:latin typeface="Meiryo UI" panose="020B0604030504040204" pitchFamily="50" charset="-128"/>
              <a:ea typeface="Meiryo UI" panose="020B0604030504040204" pitchFamily="50" charset="-128"/>
            </a:endParaRPr>
          </a:p>
        </p:txBody>
      </p:sp>
      <p:sp>
        <p:nvSpPr>
          <p:cNvPr id="26" name="テキスト ボックス 25"/>
          <p:cNvSpPr txBox="1"/>
          <p:nvPr/>
        </p:nvSpPr>
        <p:spPr>
          <a:xfrm>
            <a:off x="785643" y="797327"/>
            <a:ext cx="5247791" cy="600164"/>
          </a:xfrm>
          <a:prstGeom prst="rect">
            <a:avLst/>
          </a:prstGeom>
          <a:noFill/>
        </p:spPr>
        <p:txBody>
          <a:bodyPr wrap="square" rtlCol="0">
            <a:spAutoFit/>
          </a:bodyPr>
          <a:lstStyle/>
          <a:p>
            <a:r>
              <a:rPr kumimoji="1" lang="en-US" altLang="ja-JP" sz="1100" dirty="0">
                <a:latin typeface="Meiryo UI" panose="020B0604030504040204" pitchFamily="50" charset="-128"/>
                <a:ea typeface="Meiryo UI" panose="020B0604030504040204" pitchFamily="50" charset="-128"/>
              </a:rPr>
              <a:t>※</a:t>
            </a:r>
            <a:r>
              <a:rPr kumimoji="1" lang="ja-JP" altLang="en-US" sz="1100" b="1" dirty="0">
                <a:latin typeface="Meiryo UI" panose="020B0604030504040204" pitchFamily="50" charset="-128"/>
                <a:ea typeface="Meiryo UI" panose="020B0604030504040204" pitchFamily="50" charset="-128"/>
              </a:rPr>
              <a:t>推定感染日：</a:t>
            </a:r>
            <a:r>
              <a:rPr lang="ja-JP" altLang="en-US" sz="1100" b="1" dirty="0">
                <a:latin typeface="Meiryo UI" panose="020B0604030504040204" pitchFamily="50" charset="-128"/>
                <a:ea typeface="Meiryo UI" panose="020B0604030504040204" pitchFamily="50" charset="-128"/>
              </a:rPr>
              <a:t>発症日から６日前と仮定</a:t>
            </a:r>
            <a:endParaRPr lang="en-US" altLang="ja-JP" sz="1100" b="1" dirty="0">
              <a:latin typeface="Meiryo UI" panose="020B0604030504040204" pitchFamily="50" charset="-128"/>
              <a:ea typeface="Meiryo UI" panose="020B0604030504040204" pitchFamily="50" charset="-128"/>
            </a:endParaRPr>
          </a:p>
          <a:p>
            <a:r>
              <a:rPr lang="ja-JP" altLang="en-US" sz="1100" dirty="0">
                <a:latin typeface="Meiryo UI" panose="020B0604030504040204" pitchFamily="50" charset="-128"/>
                <a:ea typeface="Meiryo UI" panose="020B0604030504040204" pitchFamily="50" charset="-128"/>
              </a:rPr>
              <a:t>　　　潜伏期間は</a:t>
            </a:r>
            <a:r>
              <a:rPr lang="en-US" altLang="ja-JP" sz="1100" dirty="0">
                <a:latin typeface="Meiryo UI" panose="020B0604030504040204" pitchFamily="50" charset="-128"/>
                <a:ea typeface="Meiryo UI" panose="020B0604030504040204" pitchFamily="50" charset="-128"/>
              </a:rPr>
              <a:t>1-14</a:t>
            </a:r>
            <a:r>
              <a:rPr lang="ja-JP" altLang="en-US" sz="1100" dirty="0">
                <a:latin typeface="Meiryo UI" panose="020B0604030504040204" pitchFamily="50" charset="-128"/>
                <a:ea typeface="Meiryo UI" panose="020B0604030504040204" pitchFamily="50" charset="-128"/>
              </a:rPr>
              <a:t>日間</a:t>
            </a:r>
            <a:r>
              <a:rPr lang="en-US" altLang="ja-JP" sz="1100" dirty="0">
                <a:latin typeface="Meiryo UI" panose="020B0604030504040204" pitchFamily="50" charset="-128"/>
                <a:ea typeface="Meiryo UI" panose="020B0604030504040204" pitchFamily="50" charset="-128"/>
              </a:rPr>
              <a:t>(</a:t>
            </a:r>
            <a:r>
              <a:rPr lang="ja-JP" altLang="en-US" sz="1100" dirty="0">
                <a:latin typeface="Meiryo UI" panose="020B0604030504040204" pitchFamily="50" charset="-128"/>
                <a:ea typeface="Meiryo UI" panose="020B0604030504040204" pitchFamily="50" charset="-128"/>
              </a:rPr>
              <a:t>一般的には約</a:t>
            </a:r>
            <a:r>
              <a:rPr lang="en-US" altLang="ja-JP" sz="1100" dirty="0">
                <a:latin typeface="Meiryo UI" panose="020B0604030504040204" pitchFamily="50" charset="-128"/>
                <a:ea typeface="Meiryo UI" panose="020B0604030504040204" pitchFamily="50" charset="-128"/>
              </a:rPr>
              <a:t>5-6</a:t>
            </a:r>
            <a:r>
              <a:rPr lang="ja-JP" altLang="en-US" sz="1100" dirty="0">
                <a:latin typeface="Meiryo UI" panose="020B0604030504040204" pitchFamily="50" charset="-128"/>
                <a:ea typeface="Meiryo UI" panose="020B0604030504040204" pitchFamily="50" charset="-128"/>
              </a:rPr>
              <a:t>日</a:t>
            </a:r>
            <a:r>
              <a:rPr lang="en-US" altLang="ja-JP" sz="1100" dirty="0">
                <a:latin typeface="Meiryo UI" panose="020B0604030504040204" pitchFamily="50" charset="-128"/>
                <a:ea typeface="Meiryo UI" panose="020B0604030504040204" pitchFamily="50" charset="-128"/>
              </a:rPr>
              <a:t>)</a:t>
            </a:r>
            <a:r>
              <a:rPr lang="ja-JP" altLang="en-US" sz="1100" dirty="0">
                <a:latin typeface="Meiryo UI" panose="020B0604030504040204" pitchFamily="50" charset="-128"/>
                <a:ea typeface="Meiryo UI" panose="020B0604030504040204" pitchFamily="50" charset="-128"/>
              </a:rPr>
              <a:t>とされていることから、６日前と仮定</a:t>
            </a:r>
            <a:endParaRPr lang="en-US" altLang="ja-JP" sz="1100" dirty="0">
              <a:latin typeface="Meiryo UI" panose="020B0604030504040204" pitchFamily="50" charset="-128"/>
              <a:ea typeface="Meiryo UI" panose="020B0604030504040204" pitchFamily="50" charset="-128"/>
            </a:endParaRPr>
          </a:p>
          <a:p>
            <a:r>
              <a:rPr lang="ja-JP" altLang="en-US" sz="1100" dirty="0">
                <a:latin typeface="Meiryo UI" panose="020B0604030504040204" pitchFamily="50" charset="-128"/>
                <a:ea typeface="Meiryo UI" panose="020B0604030504040204" pitchFamily="50" charset="-128"/>
              </a:rPr>
              <a:t>　　　（「新型コロナウイルス感染症対策の基本的対処方針</a:t>
            </a:r>
            <a:r>
              <a:rPr lang="en-US" altLang="ja-JP" sz="1100" dirty="0">
                <a:latin typeface="Meiryo UI" panose="020B0604030504040204" pitchFamily="50" charset="-128"/>
                <a:ea typeface="Meiryo UI" panose="020B0604030504040204" pitchFamily="50" charset="-128"/>
              </a:rPr>
              <a:t>(R2.5.25</a:t>
            </a:r>
            <a:r>
              <a:rPr lang="ja-JP" altLang="en-US" sz="1100" dirty="0">
                <a:latin typeface="Meiryo UI" panose="020B0604030504040204" pitchFamily="50" charset="-128"/>
                <a:ea typeface="Meiryo UI" panose="020B0604030504040204" pitchFamily="50" charset="-128"/>
              </a:rPr>
              <a:t>変更</a:t>
            </a:r>
            <a:r>
              <a:rPr lang="en-US" altLang="ja-JP" sz="1100" dirty="0">
                <a:latin typeface="Meiryo UI" panose="020B0604030504040204" pitchFamily="50" charset="-128"/>
                <a:ea typeface="Meiryo UI" panose="020B0604030504040204" pitchFamily="50" charset="-128"/>
              </a:rPr>
              <a:t>)</a:t>
            </a:r>
            <a:r>
              <a:rPr lang="ja-JP" altLang="en-US" sz="1100" dirty="0">
                <a:latin typeface="Meiryo UI" panose="020B0604030504040204" pitchFamily="50" charset="-128"/>
                <a:ea typeface="Meiryo UI" panose="020B0604030504040204" pitchFamily="50" charset="-128"/>
              </a:rPr>
              <a:t>」より）</a:t>
            </a:r>
            <a:endParaRPr lang="en-US" altLang="ja-JP" sz="1100" dirty="0">
              <a:latin typeface="Meiryo UI" panose="020B0604030504040204" pitchFamily="50" charset="-128"/>
              <a:ea typeface="Meiryo UI" panose="020B0604030504040204" pitchFamily="50" charset="-128"/>
            </a:endParaRPr>
          </a:p>
        </p:txBody>
      </p:sp>
      <p:sp>
        <p:nvSpPr>
          <p:cNvPr id="27" name="正方形/長方形 26"/>
          <p:cNvSpPr/>
          <p:nvPr/>
        </p:nvSpPr>
        <p:spPr>
          <a:xfrm>
            <a:off x="11074773" y="1506828"/>
            <a:ext cx="943141" cy="3093846"/>
          </a:xfrm>
          <a:prstGeom prst="rect">
            <a:avLst/>
          </a:prstGeom>
          <a:noFill/>
          <a:ln>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9" name="テキスト ボックス 28"/>
          <p:cNvSpPr txBox="1"/>
          <p:nvPr/>
        </p:nvSpPr>
        <p:spPr>
          <a:xfrm>
            <a:off x="10322978" y="505621"/>
            <a:ext cx="1869022" cy="1061829"/>
          </a:xfrm>
          <a:prstGeom prst="rect">
            <a:avLst/>
          </a:prstGeom>
          <a:noFill/>
        </p:spPr>
        <p:txBody>
          <a:bodyPr wrap="square" rtlCol="0">
            <a:spAutoFit/>
          </a:bodyPr>
          <a:lstStyle/>
          <a:p>
            <a:r>
              <a:rPr lang="ja-JP" altLang="en-US" sz="1050" dirty="0" smtClean="0">
                <a:latin typeface="Meiryo UI" panose="020B0604030504040204" pitchFamily="50" charset="-128"/>
                <a:ea typeface="Meiryo UI" panose="020B0604030504040204" pitchFamily="50" charset="-128"/>
              </a:rPr>
              <a:t>感染から発症まで６日、</a:t>
            </a:r>
            <a:endParaRPr lang="en-US" altLang="ja-JP" sz="1050" dirty="0" smtClean="0">
              <a:latin typeface="Meiryo UI" panose="020B0604030504040204" pitchFamily="50" charset="-128"/>
              <a:ea typeface="Meiryo UI" panose="020B0604030504040204" pitchFamily="50" charset="-128"/>
            </a:endParaRPr>
          </a:p>
          <a:p>
            <a:r>
              <a:rPr lang="ja-JP" altLang="en-US" sz="1050" dirty="0" smtClean="0">
                <a:latin typeface="Meiryo UI" panose="020B0604030504040204" pitchFamily="50" charset="-128"/>
                <a:ea typeface="Meiryo UI" panose="020B0604030504040204" pitchFamily="50" charset="-128"/>
              </a:rPr>
              <a:t>発症から陽性判明まで７日</a:t>
            </a:r>
            <a:endParaRPr lang="en-US" altLang="ja-JP" sz="1050" dirty="0" smtClean="0">
              <a:latin typeface="Meiryo UI" panose="020B0604030504040204" pitchFamily="50" charset="-128"/>
              <a:ea typeface="Meiryo UI" panose="020B0604030504040204" pitchFamily="50" charset="-128"/>
            </a:endParaRPr>
          </a:p>
          <a:p>
            <a:r>
              <a:rPr lang="ja-JP" altLang="en-US" sz="1050" dirty="0" smtClean="0">
                <a:latin typeface="Meiryo UI" panose="020B0604030504040204" pitchFamily="50" charset="-128"/>
                <a:ea typeface="Meiryo UI" panose="020B0604030504040204" pitchFamily="50" charset="-128"/>
              </a:rPr>
              <a:t>と仮定すると、</a:t>
            </a:r>
            <a:endParaRPr lang="en-US" altLang="ja-JP" sz="1050" dirty="0" smtClean="0">
              <a:latin typeface="Meiryo UI" panose="020B0604030504040204" pitchFamily="50" charset="-128"/>
              <a:ea typeface="Meiryo UI" panose="020B0604030504040204" pitchFamily="50" charset="-128"/>
            </a:endParaRPr>
          </a:p>
          <a:p>
            <a:r>
              <a:rPr lang="ja-JP" altLang="en-US" sz="1050" dirty="0" smtClean="0">
                <a:latin typeface="Meiryo UI" panose="020B0604030504040204" pitchFamily="50" charset="-128"/>
                <a:ea typeface="Meiryo UI" panose="020B0604030504040204" pitchFamily="50" charset="-128"/>
              </a:rPr>
              <a:t>概ねこの期間は今後、新規</a:t>
            </a:r>
            <a:endParaRPr lang="en-US" altLang="ja-JP" sz="1050" dirty="0" smtClean="0">
              <a:latin typeface="Meiryo UI" panose="020B0604030504040204" pitchFamily="50" charset="-128"/>
              <a:ea typeface="Meiryo UI" panose="020B0604030504040204" pitchFamily="50" charset="-128"/>
            </a:endParaRPr>
          </a:p>
          <a:p>
            <a:r>
              <a:rPr lang="ja-JP" altLang="en-US" sz="1050" dirty="0" smtClean="0">
                <a:latin typeface="Meiryo UI" panose="020B0604030504040204" pitchFamily="50" charset="-128"/>
                <a:ea typeface="Meiryo UI" panose="020B0604030504040204" pitchFamily="50" charset="-128"/>
              </a:rPr>
              <a:t>陽性者の発生に伴い、増加。</a:t>
            </a:r>
            <a:endParaRPr lang="en-US" altLang="ja-JP" sz="1050" dirty="0" smtClean="0">
              <a:latin typeface="Meiryo UI" panose="020B0604030504040204" pitchFamily="50" charset="-128"/>
              <a:ea typeface="Meiryo UI" panose="020B0604030504040204" pitchFamily="50" charset="-128"/>
            </a:endParaRPr>
          </a:p>
          <a:p>
            <a:r>
              <a:rPr lang="ja-JP" altLang="en-US" sz="1050" dirty="0">
                <a:latin typeface="Meiryo UI" panose="020B0604030504040204" pitchFamily="50" charset="-128"/>
                <a:ea typeface="Meiryo UI" panose="020B0604030504040204" pitchFamily="50" charset="-128"/>
              </a:rPr>
              <a:t>　</a:t>
            </a:r>
            <a:r>
              <a:rPr lang="ja-JP" altLang="en-US" sz="1050" dirty="0" smtClean="0">
                <a:latin typeface="Meiryo UI" panose="020B0604030504040204" pitchFamily="50" charset="-128"/>
                <a:ea typeface="Meiryo UI" panose="020B0604030504040204" pitchFamily="50" charset="-128"/>
              </a:rPr>
              <a:t>　　　　　　　　↓</a:t>
            </a:r>
            <a:endParaRPr lang="en-US" altLang="ja-JP" sz="1050" dirty="0">
              <a:latin typeface="Meiryo UI" panose="020B0604030504040204" pitchFamily="50" charset="-128"/>
              <a:ea typeface="Meiryo UI" panose="020B0604030504040204" pitchFamily="50" charset="-128"/>
            </a:endParaRPr>
          </a:p>
        </p:txBody>
      </p:sp>
      <p:sp>
        <p:nvSpPr>
          <p:cNvPr id="35" name="テキスト ボックス 1"/>
          <p:cNvSpPr txBox="1"/>
          <p:nvPr/>
        </p:nvSpPr>
        <p:spPr>
          <a:xfrm>
            <a:off x="7642343" y="4585168"/>
            <a:ext cx="423030" cy="2285763"/>
          </a:xfrm>
          <a:prstGeom prst="rect">
            <a:avLst/>
          </a:prstGeom>
        </p:spPr>
        <p:txBody>
          <a:bodyPr vert="eaVert"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defTabSz="914400"/>
            <a:r>
              <a:rPr kumimoji="1" lang="ja-JP" altLang="en-US" sz="800" dirty="0" smtClean="0">
                <a:latin typeface="Meiryo UI" panose="020B0604030504040204" pitchFamily="50" charset="-128"/>
                <a:ea typeface="Meiryo UI" panose="020B0604030504040204" pitchFamily="50" charset="-128"/>
              </a:rPr>
              <a:t>９月</a:t>
            </a:r>
            <a:r>
              <a:rPr lang="en-US" altLang="ja-JP" sz="800" dirty="0" smtClean="0">
                <a:latin typeface="Meiryo UI" panose="020B0604030504040204" pitchFamily="50" charset="-128"/>
                <a:ea typeface="Meiryo UI" panose="020B0604030504040204" pitchFamily="50" charset="-128"/>
              </a:rPr>
              <a:t>19</a:t>
            </a:r>
            <a:r>
              <a:rPr kumimoji="1" lang="ja-JP" altLang="en-US" sz="800" dirty="0" smtClean="0">
                <a:latin typeface="Meiryo UI" panose="020B0604030504040204" pitchFamily="50" charset="-128"/>
                <a:ea typeface="Meiryo UI" panose="020B0604030504040204" pitchFamily="50" charset="-128"/>
              </a:rPr>
              <a:t>日～</a:t>
            </a:r>
            <a:r>
              <a:rPr kumimoji="1" lang="en-US" altLang="ja-JP" sz="800" dirty="0" smtClean="0">
                <a:latin typeface="Meiryo UI" panose="020B0604030504040204" pitchFamily="50" charset="-128"/>
                <a:ea typeface="Meiryo UI" panose="020B0604030504040204" pitchFamily="50" charset="-128"/>
              </a:rPr>
              <a:t>10</a:t>
            </a:r>
            <a:r>
              <a:rPr kumimoji="1" lang="ja-JP" altLang="en-US" sz="800" dirty="0" smtClean="0">
                <a:latin typeface="Meiryo UI" panose="020B0604030504040204" pitchFamily="50" charset="-128"/>
                <a:ea typeface="Meiryo UI" panose="020B0604030504040204" pitchFamily="50" charset="-128"/>
              </a:rPr>
              <a:t>月９日</a:t>
            </a:r>
            <a:endParaRPr kumimoji="1" lang="en-US" altLang="ja-JP" sz="800" dirty="0" smtClean="0">
              <a:latin typeface="Meiryo UI" panose="020B0604030504040204" pitchFamily="50" charset="-128"/>
              <a:ea typeface="Meiryo UI" panose="020B0604030504040204" pitchFamily="50" charset="-128"/>
            </a:endParaRPr>
          </a:p>
          <a:p>
            <a:pPr defTabSz="914400"/>
            <a:r>
              <a:rPr kumimoji="1" lang="ja-JP" altLang="en-US" sz="800" dirty="0" smtClean="0">
                <a:latin typeface="Meiryo UI" panose="020B0604030504040204" pitchFamily="50" charset="-128"/>
                <a:ea typeface="Meiryo UI" panose="020B0604030504040204" pitchFamily="50" charset="-128"/>
              </a:rPr>
              <a:t>　多人数での宴会等自粛要請など</a:t>
            </a:r>
            <a:endParaRPr kumimoji="1" lang="en-US" altLang="ja-JP" sz="800" dirty="0" smtClean="0">
              <a:latin typeface="Meiryo UI" panose="020B0604030504040204" pitchFamily="50" charset="-128"/>
              <a:ea typeface="Meiryo UI" panose="020B0604030504040204" pitchFamily="50" charset="-128"/>
            </a:endParaRPr>
          </a:p>
        </p:txBody>
      </p:sp>
      <p:sp>
        <p:nvSpPr>
          <p:cNvPr id="36" name="テキスト ボックス 1"/>
          <p:cNvSpPr txBox="1"/>
          <p:nvPr/>
        </p:nvSpPr>
        <p:spPr>
          <a:xfrm>
            <a:off x="8307167" y="4588418"/>
            <a:ext cx="423030" cy="2285763"/>
          </a:xfrm>
          <a:prstGeom prst="rect">
            <a:avLst/>
          </a:prstGeom>
        </p:spPr>
        <p:txBody>
          <a:bodyPr vert="eaVert"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defTabSz="914400"/>
            <a:r>
              <a:rPr lang="en-US" altLang="ja-JP" sz="800" dirty="0" smtClean="0">
                <a:latin typeface="Meiryo UI" panose="020B0604030504040204" pitchFamily="50" charset="-128"/>
                <a:ea typeface="Meiryo UI" panose="020B0604030504040204" pitchFamily="50" charset="-128"/>
              </a:rPr>
              <a:t>10</a:t>
            </a:r>
            <a:r>
              <a:rPr kumimoji="1" lang="ja-JP" altLang="en-US" sz="800" dirty="0" smtClean="0">
                <a:latin typeface="Meiryo UI" panose="020B0604030504040204" pitchFamily="50" charset="-128"/>
                <a:ea typeface="Meiryo UI" panose="020B0604030504040204" pitchFamily="50" charset="-128"/>
              </a:rPr>
              <a:t>月</a:t>
            </a:r>
            <a:r>
              <a:rPr lang="ja-JP" altLang="en-US" sz="800" dirty="0" smtClean="0">
                <a:latin typeface="Meiryo UI" panose="020B0604030504040204" pitchFamily="50" charset="-128"/>
                <a:ea typeface="Meiryo UI" panose="020B0604030504040204" pitchFamily="50" charset="-128"/>
              </a:rPr>
              <a:t>１</a:t>
            </a:r>
            <a:r>
              <a:rPr kumimoji="1" lang="ja-JP" altLang="en-US" sz="800" dirty="0" smtClean="0">
                <a:latin typeface="Meiryo UI" panose="020B0604030504040204" pitchFamily="50" charset="-128"/>
                <a:ea typeface="Meiryo UI" panose="020B0604030504040204" pitchFamily="50" charset="-128"/>
              </a:rPr>
              <a:t>日</a:t>
            </a:r>
            <a:endParaRPr kumimoji="1" lang="en-US" altLang="ja-JP" sz="800" dirty="0" smtClean="0">
              <a:latin typeface="Meiryo UI" panose="020B0604030504040204" pitchFamily="50" charset="-128"/>
              <a:ea typeface="Meiryo UI" panose="020B0604030504040204" pitchFamily="50" charset="-128"/>
            </a:endParaRPr>
          </a:p>
          <a:p>
            <a:pPr defTabSz="914400"/>
            <a:r>
              <a:rPr kumimoji="1" lang="ja-JP" altLang="en-US" sz="800" dirty="0" smtClean="0">
                <a:latin typeface="Meiryo UI" panose="020B0604030504040204" pitchFamily="50" charset="-128"/>
                <a:ea typeface="Meiryo UI" panose="020B0604030504040204" pitchFamily="50" charset="-128"/>
              </a:rPr>
              <a:t>　</a:t>
            </a:r>
            <a:r>
              <a:rPr kumimoji="1" lang="en-US" altLang="ja-JP" sz="800" dirty="0" smtClean="0">
                <a:latin typeface="Meiryo UI" panose="020B0604030504040204" pitchFamily="50" charset="-128"/>
                <a:ea typeface="Meiryo UI" panose="020B0604030504040204" pitchFamily="50" charset="-128"/>
              </a:rPr>
              <a:t>Go To Travel </a:t>
            </a:r>
            <a:r>
              <a:rPr kumimoji="1" lang="ja-JP" altLang="en-US" sz="800" dirty="0" smtClean="0">
                <a:latin typeface="Meiryo UI" panose="020B0604030504040204" pitchFamily="50" charset="-128"/>
                <a:ea typeface="Meiryo UI" panose="020B0604030504040204" pitchFamily="50" charset="-128"/>
              </a:rPr>
              <a:t>東京発着追加</a:t>
            </a:r>
            <a:endParaRPr kumimoji="1" lang="en-US" altLang="ja-JP" sz="800" dirty="0" smtClean="0">
              <a:latin typeface="Meiryo UI" panose="020B0604030504040204" pitchFamily="50" charset="-128"/>
              <a:ea typeface="Meiryo UI" panose="020B0604030504040204" pitchFamily="50" charset="-128"/>
            </a:endParaRPr>
          </a:p>
          <a:p>
            <a:pPr defTabSz="914400"/>
            <a:r>
              <a:rPr lang="ja-JP" altLang="en-US" sz="800" dirty="0">
                <a:latin typeface="Meiryo UI" panose="020B0604030504040204" pitchFamily="50" charset="-128"/>
                <a:ea typeface="Meiryo UI" panose="020B0604030504040204" pitchFamily="50" charset="-128"/>
              </a:rPr>
              <a:t>　</a:t>
            </a:r>
            <a:r>
              <a:rPr lang="en-US" altLang="ja-JP" sz="800" dirty="0" smtClean="0">
                <a:latin typeface="Meiryo UI" panose="020B0604030504040204" pitchFamily="50" charset="-128"/>
                <a:ea typeface="Meiryo UI" panose="020B0604030504040204" pitchFamily="50" charset="-128"/>
              </a:rPr>
              <a:t>Go To Eat </a:t>
            </a:r>
            <a:r>
              <a:rPr lang="ja-JP" altLang="en-US" sz="800" dirty="0" smtClean="0">
                <a:latin typeface="Meiryo UI" panose="020B0604030504040204" pitchFamily="50" charset="-128"/>
                <a:ea typeface="Meiryo UI" panose="020B0604030504040204" pitchFamily="50" charset="-128"/>
              </a:rPr>
              <a:t>開始</a:t>
            </a:r>
            <a:endParaRPr kumimoji="1" lang="en-US" altLang="ja-JP" sz="800" dirty="0" smtClean="0">
              <a:latin typeface="Meiryo UI" panose="020B0604030504040204" pitchFamily="50" charset="-128"/>
              <a:ea typeface="Meiryo UI" panose="020B0604030504040204" pitchFamily="50" charset="-128"/>
            </a:endParaRPr>
          </a:p>
        </p:txBody>
      </p:sp>
      <p:sp>
        <p:nvSpPr>
          <p:cNvPr id="37" name="テキスト ボックス 1"/>
          <p:cNvSpPr txBox="1"/>
          <p:nvPr/>
        </p:nvSpPr>
        <p:spPr>
          <a:xfrm>
            <a:off x="8519302" y="4587210"/>
            <a:ext cx="589153" cy="2285763"/>
          </a:xfrm>
          <a:prstGeom prst="rect">
            <a:avLst/>
          </a:prstGeom>
        </p:spPr>
        <p:txBody>
          <a:bodyPr vert="eaVert"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defTabSz="914400"/>
            <a:r>
              <a:rPr lang="en-US" altLang="ja-JP" sz="800" dirty="0" smtClean="0">
                <a:latin typeface="Meiryo UI" panose="020B0604030504040204" pitchFamily="50" charset="-128"/>
                <a:ea typeface="Meiryo UI" panose="020B0604030504040204" pitchFamily="50" charset="-128"/>
              </a:rPr>
              <a:t>10</a:t>
            </a:r>
            <a:r>
              <a:rPr kumimoji="1" lang="ja-JP" altLang="en-US" sz="800" dirty="0" smtClean="0">
                <a:latin typeface="Meiryo UI" panose="020B0604030504040204" pitchFamily="50" charset="-128"/>
                <a:ea typeface="Meiryo UI" panose="020B0604030504040204" pitchFamily="50" charset="-128"/>
              </a:rPr>
              <a:t>月</a:t>
            </a:r>
            <a:r>
              <a:rPr lang="ja-JP" altLang="en-US" sz="800" dirty="0">
                <a:latin typeface="Meiryo UI" panose="020B0604030504040204" pitchFamily="50" charset="-128"/>
                <a:ea typeface="Meiryo UI" panose="020B0604030504040204" pitchFamily="50" charset="-128"/>
              </a:rPr>
              <a:t>８</a:t>
            </a:r>
            <a:r>
              <a:rPr kumimoji="1" lang="ja-JP" altLang="en-US" sz="800" dirty="0" smtClean="0">
                <a:latin typeface="Meiryo UI" panose="020B0604030504040204" pitchFamily="50" charset="-128"/>
                <a:ea typeface="Meiryo UI" panose="020B0604030504040204" pitchFamily="50" charset="-128"/>
              </a:rPr>
              <a:t>日対策本部会議</a:t>
            </a:r>
            <a:endParaRPr kumimoji="1" lang="en-US" altLang="ja-JP" sz="800" dirty="0" smtClean="0">
              <a:latin typeface="Meiryo UI" panose="020B0604030504040204" pitchFamily="50" charset="-128"/>
              <a:ea typeface="Meiryo UI" panose="020B0604030504040204" pitchFamily="50" charset="-128"/>
            </a:endParaRPr>
          </a:p>
          <a:p>
            <a:r>
              <a:rPr kumimoji="1" lang="ja-JP" altLang="en-US" sz="800" dirty="0" smtClean="0">
                <a:latin typeface="Meiryo UI" panose="020B0604030504040204" pitchFamily="50" charset="-128"/>
                <a:ea typeface="Meiryo UI" panose="020B0604030504040204" pitchFamily="50" charset="-128"/>
              </a:rPr>
              <a:t>　</a:t>
            </a:r>
            <a:r>
              <a:rPr lang="ja-JP" altLang="en-US" sz="800" dirty="0">
                <a:solidFill>
                  <a:prstClr val="black"/>
                </a:solidFill>
                <a:latin typeface="Meiryo UI" panose="020B0604030504040204" pitchFamily="50" charset="-128"/>
                <a:ea typeface="Meiryo UI" panose="020B0604030504040204" pitchFamily="50" charset="-128"/>
              </a:rPr>
              <a:t>多人数での宴会等自粛</a:t>
            </a:r>
            <a:r>
              <a:rPr lang="ja-JP" altLang="en-US" sz="800" dirty="0" smtClean="0">
                <a:solidFill>
                  <a:prstClr val="black"/>
                </a:solidFill>
                <a:latin typeface="Meiryo UI" panose="020B0604030504040204" pitchFamily="50" charset="-128"/>
                <a:ea typeface="Meiryo UI" panose="020B0604030504040204" pitchFamily="50" charset="-128"/>
              </a:rPr>
              <a:t>要請から</a:t>
            </a:r>
            <a:endParaRPr lang="en-US" altLang="ja-JP" sz="800" dirty="0" smtClean="0">
              <a:solidFill>
                <a:prstClr val="black"/>
              </a:solidFill>
              <a:latin typeface="Meiryo UI" panose="020B0604030504040204" pitchFamily="50" charset="-128"/>
              <a:ea typeface="Meiryo UI" panose="020B0604030504040204" pitchFamily="50" charset="-128"/>
            </a:endParaRPr>
          </a:p>
          <a:p>
            <a:r>
              <a:rPr kumimoji="1" lang="ja-JP" altLang="en-US" sz="800" dirty="0">
                <a:solidFill>
                  <a:prstClr val="black"/>
                </a:solidFill>
                <a:latin typeface="Meiryo UI" panose="020B0604030504040204" pitchFamily="50" charset="-128"/>
                <a:ea typeface="Meiryo UI" panose="020B0604030504040204" pitchFamily="50" charset="-128"/>
              </a:rPr>
              <a:t>　</a:t>
            </a:r>
            <a:r>
              <a:rPr kumimoji="1" lang="ja-JP" altLang="en-US" sz="800" dirty="0" smtClean="0">
                <a:solidFill>
                  <a:prstClr val="black"/>
                </a:solidFill>
                <a:latin typeface="Meiryo UI" panose="020B0604030504040204" pitchFamily="50" charset="-128"/>
                <a:ea typeface="Meiryo UI" panose="020B0604030504040204" pitchFamily="50" charset="-128"/>
              </a:rPr>
              <a:t>３密で唾液が飛び交う環境自粛要請に変更</a:t>
            </a:r>
            <a:endParaRPr kumimoji="1" lang="en-US" altLang="ja-JP" sz="800" dirty="0" smtClean="0">
              <a:latin typeface="Meiryo UI" panose="020B0604030504040204" pitchFamily="50" charset="-128"/>
              <a:ea typeface="Meiryo UI" panose="020B0604030504040204" pitchFamily="50" charset="-128"/>
            </a:endParaRPr>
          </a:p>
        </p:txBody>
      </p:sp>
      <p:sp>
        <p:nvSpPr>
          <p:cNvPr id="30" name="テキスト ボックス 29"/>
          <p:cNvSpPr txBox="1"/>
          <p:nvPr/>
        </p:nvSpPr>
        <p:spPr>
          <a:xfrm>
            <a:off x="8220226" y="3184867"/>
            <a:ext cx="1282868" cy="577081"/>
          </a:xfrm>
          <a:prstGeom prst="rect">
            <a:avLst/>
          </a:prstGeom>
          <a:noFill/>
        </p:spPr>
        <p:txBody>
          <a:bodyPr wrap="square" rtlCol="0">
            <a:spAutoFit/>
          </a:bodyPr>
          <a:lstStyle/>
          <a:p>
            <a:r>
              <a:rPr lang="en-US" altLang="ja-JP" sz="1050" dirty="0" smtClean="0">
                <a:latin typeface="Meiryo UI" panose="020B0604030504040204" pitchFamily="50" charset="-128"/>
                <a:ea typeface="Meiryo UI" panose="020B0604030504040204" pitchFamily="50" charset="-128"/>
              </a:rPr>
              <a:t>10/10</a:t>
            </a:r>
            <a:r>
              <a:rPr lang="ja-JP" altLang="en-US" sz="1050" dirty="0" smtClean="0">
                <a:latin typeface="Meiryo UI" panose="020B0604030504040204" pitchFamily="50" charset="-128"/>
                <a:ea typeface="Meiryo UI" panose="020B0604030504040204" pitchFamily="50" charset="-128"/>
              </a:rPr>
              <a:t>頃～</a:t>
            </a:r>
            <a:endParaRPr lang="en-US" altLang="ja-JP" sz="1050" dirty="0" smtClean="0">
              <a:latin typeface="Meiryo UI" panose="020B0604030504040204" pitchFamily="50" charset="-128"/>
              <a:ea typeface="Meiryo UI" panose="020B0604030504040204" pitchFamily="50" charset="-128"/>
            </a:endParaRPr>
          </a:p>
          <a:p>
            <a:r>
              <a:rPr lang="ja-JP" altLang="en-US" sz="1050" dirty="0" smtClean="0">
                <a:latin typeface="Meiryo UI" panose="020B0604030504040204" pitchFamily="50" charset="-128"/>
                <a:ea typeface="Meiryo UI" panose="020B0604030504040204" pitchFamily="50" charset="-128"/>
              </a:rPr>
              <a:t>増加基調に転じる</a:t>
            </a:r>
            <a:endParaRPr lang="en-US" altLang="ja-JP" sz="1050" dirty="0" smtClean="0">
              <a:latin typeface="Meiryo UI" panose="020B0604030504040204" pitchFamily="50" charset="-128"/>
              <a:ea typeface="Meiryo UI" panose="020B0604030504040204" pitchFamily="50" charset="-128"/>
            </a:endParaRPr>
          </a:p>
          <a:p>
            <a:r>
              <a:rPr lang="ja-JP" altLang="en-US" sz="1050" dirty="0">
                <a:latin typeface="Meiryo UI" panose="020B0604030504040204" pitchFamily="50" charset="-128"/>
                <a:ea typeface="Meiryo UI" panose="020B0604030504040204" pitchFamily="50" charset="-128"/>
              </a:rPr>
              <a:t>　</a:t>
            </a:r>
            <a:r>
              <a:rPr lang="ja-JP" altLang="en-US" sz="1050" dirty="0" smtClean="0">
                <a:latin typeface="Meiryo UI" panose="020B0604030504040204" pitchFamily="50" charset="-128"/>
                <a:ea typeface="Meiryo UI" panose="020B0604030504040204" pitchFamily="50" charset="-128"/>
              </a:rPr>
              <a:t>　　　　　　　↓</a:t>
            </a:r>
            <a:endParaRPr lang="en-US" altLang="ja-JP" sz="1050" dirty="0">
              <a:latin typeface="Meiryo UI" panose="020B0604030504040204" pitchFamily="50" charset="-128"/>
              <a:ea typeface="Meiryo UI" panose="020B0604030504040204" pitchFamily="50" charset="-128"/>
            </a:endParaRPr>
          </a:p>
        </p:txBody>
      </p:sp>
      <p:sp>
        <p:nvSpPr>
          <p:cNvPr id="32" name="テキスト ボックス 31"/>
          <p:cNvSpPr txBox="1"/>
          <p:nvPr/>
        </p:nvSpPr>
        <p:spPr>
          <a:xfrm>
            <a:off x="8666613" y="2846004"/>
            <a:ext cx="1252261" cy="577081"/>
          </a:xfrm>
          <a:prstGeom prst="rect">
            <a:avLst/>
          </a:prstGeom>
          <a:noFill/>
        </p:spPr>
        <p:txBody>
          <a:bodyPr wrap="square" rtlCol="0">
            <a:spAutoFit/>
          </a:bodyPr>
          <a:lstStyle/>
          <a:p>
            <a:r>
              <a:rPr lang="ja-JP" altLang="en-US" sz="1050" dirty="0" smtClean="0">
                <a:latin typeface="Meiryo UI" panose="020B0604030504040204" pitchFamily="50" charset="-128"/>
                <a:ea typeface="Meiryo UI" panose="020B0604030504040204" pitchFamily="50" charset="-128"/>
              </a:rPr>
              <a:t>　　</a:t>
            </a:r>
            <a:r>
              <a:rPr lang="en-US" altLang="ja-JP" sz="1050" dirty="0" smtClean="0">
                <a:latin typeface="Meiryo UI" panose="020B0604030504040204" pitchFamily="50" charset="-128"/>
                <a:ea typeface="Meiryo UI" panose="020B0604030504040204" pitchFamily="50" charset="-128"/>
              </a:rPr>
              <a:t>10/14</a:t>
            </a:r>
            <a:r>
              <a:rPr lang="ja-JP" altLang="en-US" sz="1050" dirty="0" smtClean="0">
                <a:latin typeface="Meiryo UI" panose="020B0604030504040204" pitchFamily="50" charset="-128"/>
                <a:ea typeface="Meiryo UI" panose="020B0604030504040204" pitchFamily="50" charset="-128"/>
              </a:rPr>
              <a:t>頃～</a:t>
            </a:r>
            <a:endParaRPr lang="en-US" altLang="ja-JP" sz="1050" dirty="0" smtClean="0">
              <a:latin typeface="Meiryo UI" panose="020B0604030504040204" pitchFamily="50" charset="-128"/>
              <a:ea typeface="Meiryo UI" panose="020B0604030504040204" pitchFamily="50" charset="-128"/>
            </a:endParaRPr>
          </a:p>
          <a:p>
            <a:r>
              <a:rPr lang="ja-JP" altLang="en-US" sz="1050" dirty="0" smtClean="0">
                <a:latin typeface="Meiryo UI" panose="020B0604030504040204" pitchFamily="50" charset="-128"/>
                <a:ea typeface="Meiryo UI" panose="020B0604030504040204" pitchFamily="50" charset="-128"/>
              </a:rPr>
              <a:t>　　感染拡大傾向</a:t>
            </a:r>
            <a:endParaRPr lang="en-US" altLang="ja-JP" sz="1050" dirty="0" smtClean="0">
              <a:latin typeface="Meiryo UI" panose="020B0604030504040204" pitchFamily="50" charset="-128"/>
              <a:ea typeface="Meiryo UI" panose="020B0604030504040204" pitchFamily="50" charset="-128"/>
            </a:endParaRPr>
          </a:p>
          <a:p>
            <a:r>
              <a:rPr lang="ja-JP" altLang="en-US" sz="1050" dirty="0">
                <a:latin typeface="Meiryo UI" panose="020B0604030504040204" pitchFamily="50" charset="-128"/>
                <a:ea typeface="Meiryo UI" panose="020B0604030504040204" pitchFamily="50" charset="-128"/>
              </a:rPr>
              <a:t>　</a:t>
            </a:r>
            <a:r>
              <a:rPr lang="ja-JP" altLang="en-US" sz="1050" dirty="0" smtClean="0">
                <a:latin typeface="Meiryo UI" panose="020B0604030504040204" pitchFamily="50" charset="-128"/>
                <a:ea typeface="Meiryo UI" panose="020B0604030504040204" pitchFamily="50" charset="-128"/>
              </a:rPr>
              <a:t>　　　　　↓</a:t>
            </a:r>
            <a:endParaRPr lang="en-US" altLang="ja-JP" sz="1050" dirty="0">
              <a:latin typeface="Meiryo UI" panose="020B0604030504040204" pitchFamily="50" charset="-128"/>
              <a:ea typeface="Meiryo UI" panose="020B0604030504040204" pitchFamily="50" charset="-128"/>
            </a:endParaRPr>
          </a:p>
        </p:txBody>
      </p:sp>
      <p:sp>
        <p:nvSpPr>
          <p:cNvPr id="33" name="テキスト ボックス 1"/>
          <p:cNvSpPr txBox="1"/>
          <p:nvPr/>
        </p:nvSpPr>
        <p:spPr>
          <a:xfrm>
            <a:off x="9047585" y="4587210"/>
            <a:ext cx="423030" cy="2285763"/>
          </a:xfrm>
          <a:prstGeom prst="rect">
            <a:avLst/>
          </a:prstGeom>
        </p:spPr>
        <p:txBody>
          <a:bodyPr vert="eaVert"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defTabSz="914400"/>
            <a:r>
              <a:rPr kumimoji="1" lang="en-US" altLang="ja-JP" sz="800" dirty="0" smtClean="0">
                <a:solidFill>
                  <a:prstClr val="black"/>
                </a:solidFill>
                <a:latin typeface="Meiryo UI" panose="020B0604030504040204" pitchFamily="50" charset="-128"/>
                <a:ea typeface="Meiryo UI" panose="020B0604030504040204" pitchFamily="50" charset="-128"/>
              </a:rPr>
              <a:t>10</a:t>
            </a:r>
            <a:r>
              <a:rPr kumimoji="1" lang="ja-JP" altLang="en-US" sz="800" dirty="0" smtClean="0">
                <a:latin typeface="Meiryo UI" panose="020B0604030504040204" pitchFamily="50" charset="-128"/>
                <a:ea typeface="Meiryo UI" panose="020B0604030504040204" pitchFamily="50" charset="-128"/>
              </a:rPr>
              <a:t>月</a:t>
            </a:r>
            <a:r>
              <a:rPr kumimoji="1" lang="en-US" altLang="ja-JP" sz="800" dirty="0">
                <a:solidFill>
                  <a:prstClr val="black"/>
                </a:solidFill>
                <a:latin typeface="Meiryo UI" panose="020B0604030504040204" pitchFamily="50" charset="-128"/>
                <a:ea typeface="Meiryo UI" panose="020B0604030504040204" pitchFamily="50" charset="-128"/>
              </a:rPr>
              <a:t>10</a:t>
            </a:r>
            <a:r>
              <a:rPr kumimoji="1" lang="ja-JP" altLang="en-US" sz="800" dirty="0" smtClean="0">
                <a:latin typeface="Meiryo UI" panose="020B0604030504040204" pitchFamily="50" charset="-128"/>
                <a:ea typeface="Meiryo UI" panose="020B0604030504040204" pitchFamily="50" charset="-128"/>
              </a:rPr>
              <a:t>日</a:t>
            </a:r>
            <a:endParaRPr kumimoji="1" lang="en-US" altLang="ja-JP" sz="800" dirty="0" smtClean="0">
              <a:latin typeface="Meiryo UI" panose="020B0604030504040204" pitchFamily="50" charset="-128"/>
              <a:ea typeface="Meiryo UI" panose="020B0604030504040204" pitchFamily="50" charset="-128"/>
            </a:endParaRPr>
          </a:p>
          <a:p>
            <a:pPr defTabSz="914400"/>
            <a:r>
              <a:rPr kumimoji="1" lang="ja-JP" altLang="en-US" sz="800" dirty="0">
                <a:latin typeface="Meiryo UI" panose="020B0604030504040204" pitchFamily="50" charset="-128"/>
                <a:ea typeface="Meiryo UI" panose="020B0604030504040204" pitchFamily="50" charset="-128"/>
              </a:rPr>
              <a:t>　</a:t>
            </a:r>
            <a:r>
              <a:rPr kumimoji="1" lang="ja-JP" altLang="en-US" sz="800" dirty="0" smtClean="0">
                <a:latin typeface="Meiryo UI" panose="020B0604030504040204" pitchFamily="50" charset="-128"/>
                <a:ea typeface="Meiryo UI" panose="020B0604030504040204" pitchFamily="50" charset="-128"/>
              </a:rPr>
              <a:t>自粛要請の緩和スタート</a:t>
            </a:r>
            <a:endParaRPr kumimoji="1" lang="en-US" altLang="ja-JP" sz="800" dirty="0" smtClean="0">
              <a:latin typeface="Meiryo UI" panose="020B0604030504040204" pitchFamily="50" charset="-128"/>
              <a:ea typeface="Meiryo UI" panose="020B0604030504040204" pitchFamily="50" charset="-128"/>
            </a:endParaRPr>
          </a:p>
          <a:p>
            <a:pPr defTabSz="914400"/>
            <a:r>
              <a:rPr kumimoji="1" lang="ja-JP" altLang="en-US" sz="800" dirty="0" smtClean="0">
                <a:latin typeface="Meiryo UI" panose="020B0604030504040204" pitchFamily="50" charset="-128"/>
                <a:ea typeface="Meiryo UI" panose="020B0604030504040204" pitchFamily="50" charset="-128"/>
              </a:rPr>
              <a:t>　３密で唾液が飛び交う環境自粛要請など</a:t>
            </a:r>
            <a:endParaRPr kumimoji="1" lang="en-US" altLang="ja-JP" sz="800" dirty="0" smtClean="0">
              <a:latin typeface="Meiryo UI" panose="020B0604030504040204" pitchFamily="50" charset="-128"/>
              <a:ea typeface="Meiryo UI" panose="020B0604030504040204" pitchFamily="50" charset="-128"/>
            </a:endParaRPr>
          </a:p>
        </p:txBody>
      </p:sp>
      <p:sp>
        <p:nvSpPr>
          <p:cNvPr id="41" name="テキスト ボックス 1"/>
          <p:cNvSpPr txBox="1"/>
          <p:nvPr/>
        </p:nvSpPr>
        <p:spPr>
          <a:xfrm>
            <a:off x="9304806" y="4585168"/>
            <a:ext cx="423030" cy="2285763"/>
          </a:xfrm>
          <a:prstGeom prst="rect">
            <a:avLst/>
          </a:prstGeom>
        </p:spPr>
        <p:txBody>
          <a:bodyPr vert="eaVert"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defTabSz="914400"/>
            <a:r>
              <a:rPr kumimoji="1" lang="en-US" altLang="ja-JP" sz="800" dirty="0" smtClean="0">
                <a:solidFill>
                  <a:prstClr val="black"/>
                </a:solidFill>
                <a:latin typeface="Meiryo UI" panose="020B0604030504040204" pitchFamily="50" charset="-128"/>
                <a:ea typeface="Meiryo UI" panose="020B0604030504040204" pitchFamily="50" charset="-128"/>
              </a:rPr>
              <a:t>10</a:t>
            </a:r>
            <a:r>
              <a:rPr kumimoji="1" lang="ja-JP" altLang="en-US" sz="800" dirty="0" smtClean="0">
                <a:latin typeface="Meiryo UI" panose="020B0604030504040204" pitchFamily="50" charset="-128"/>
                <a:ea typeface="Meiryo UI" panose="020B0604030504040204" pitchFamily="50" charset="-128"/>
              </a:rPr>
              <a:t>月</a:t>
            </a:r>
            <a:r>
              <a:rPr kumimoji="1" lang="en-US" altLang="ja-JP" sz="800" dirty="0" smtClean="0">
                <a:solidFill>
                  <a:prstClr val="black"/>
                </a:solidFill>
                <a:latin typeface="Meiryo UI" panose="020B0604030504040204" pitchFamily="50" charset="-128"/>
                <a:ea typeface="Meiryo UI" panose="020B0604030504040204" pitchFamily="50" charset="-128"/>
              </a:rPr>
              <a:t>14</a:t>
            </a:r>
            <a:r>
              <a:rPr kumimoji="1" lang="ja-JP" altLang="en-US" sz="800" dirty="0" smtClean="0">
                <a:latin typeface="Meiryo UI" panose="020B0604030504040204" pitchFamily="50" charset="-128"/>
                <a:ea typeface="Meiryo UI" panose="020B0604030504040204" pitchFamily="50" charset="-128"/>
              </a:rPr>
              <a:t>日</a:t>
            </a:r>
            <a:endParaRPr kumimoji="1" lang="en-US" altLang="ja-JP" sz="800" dirty="0" smtClean="0">
              <a:latin typeface="Meiryo UI" panose="020B0604030504040204" pitchFamily="50" charset="-128"/>
              <a:ea typeface="Meiryo UI" panose="020B0604030504040204" pitchFamily="50" charset="-128"/>
            </a:endParaRPr>
          </a:p>
          <a:p>
            <a:pPr defTabSz="914400"/>
            <a:r>
              <a:rPr kumimoji="1" lang="ja-JP" altLang="en-US" sz="800" dirty="0" smtClean="0">
                <a:latin typeface="Meiryo UI" panose="020B0604030504040204" pitchFamily="50" charset="-128"/>
                <a:ea typeface="Meiryo UI" panose="020B0604030504040204" pitchFamily="50" charset="-128"/>
              </a:rPr>
              <a:t>　</a:t>
            </a:r>
            <a:r>
              <a:rPr kumimoji="1" lang="en-US" altLang="ja-JP" sz="800" dirty="0" smtClean="0">
                <a:latin typeface="Meiryo UI" panose="020B0604030504040204" pitchFamily="50" charset="-128"/>
                <a:ea typeface="Meiryo UI" panose="020B0604030504040204" pitchFamily="50" charset="-128"/>
              </a:rPr>
              <a:t>Go To Eat Osaka </a:t>
            </a:r>
            <a:r>
              <a:rPr kumimoji="1" lang="ja-JP" altLang="en-US" sz="800" dirty="0" smtClean="0">
                <a:latin typeface="Meiryo UI" panose="020B0604030504040204" pitchFamily="50" charset="-128"/>
                <a:ea typeface="Meiryo UI" panose="020B0604030504040204" pitchFamily="50" charset="-128"/>
              </a:rPr>
              <a:t>食事券引換開始</a:t>
            </a:r>
            <a:endParaRPr kumimoji="1" lang="en-US" altLang="ja-JP" sz="800" dirty="0" smtClean="0">
              <a:latin typeface="Meiryo UI" panose="020B0604030504040204" pitchFamily="50" charset="-128"/>
              <a:ea typeface="Meiryo UI" panose="020B0604030504040204" pitchFamily="50" charset="-128"/>
            </a:endParaRPr>
          </a:p>
        </p:txBody>
      </p:sp>
      <p:sp>
        <p:nvSpPr>
          <p:cNvPr id="42" name="テキスト ボックス 1"/>
          <p:cNvSpPr txBox="1"/>
          <p:nvPr/>
        </p:nvSpPr>
        <p:spPr>
          <a:xfrm>
            <a:off x="10267374" y="4585168"/>
            <a:ext cx="423030" cy="2285763"/>
          </a:xfrm>
          <a:prstGeom prst="rect">
            <a:avLst/>
          </a:prstGeom>
        </p:spPr>
        <p:txBody>
          <a:bodyPr vert="eaVert"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defTabSz="914400"/>
            <a:r>
              <a:rPr kumimoji="1" lang="en-US" altLang="ja-JP" sz="800" dirty="0" smtClean="0">
                <a:solidFill>
                  <a:prstClr val="black"/>
                </a:solidFill>
                <a:latin typeface="Meiryo UI" panose="020B0604030504040204" pitchFamily="50" charset="-128"/>
                <a:ea typeface="Meiryo UI" panose="020B0604030504040204" pitchFamily="50" charset="-128"/>
              </a:rPr>
              <a:t>11</a:t>
            </a:r>
            <a:r>
              <a:rPr kumimoji="1" lang="ja-JP" altLang="en-US" sz="800" dirty="0" smtClean="0">
                <a:latin typeface="Meiryo UI" panose="020B0604030504040204" pitchFamily="50" charset="-128"/>
                <a:ea typeface="Meiryo UI" panose="020B0604030504040204" pitchFamily="50" charset="-128"/>
              </a:rPr>
              <a:t>月</a:t>
            </a:r>
            <a:r>
              <a:rPr kumimoji="1" lang="en-US" altLang="ja-JP" sz="800" dirty="0" smtClean="0">
                <a:solidFill>
                  <a:prstClr val="black"/>
                </a:solidFill>
                <a:latin typeface="Meiryo UI" panose="020B0604030504040204" pitchFamily="50" charset="-128"/>
                <a:ea typeface="Meiryo UI" panose="020B0604030504040204" pitchFamily="50" charset="-128"/>
              </a:rPr>
              <a:t>1</a:t>
            </a:r>
            <a:r>
              <a:rPr kumimoji="1" lang="ja-JP" altLang="en-US" sz="800" dirty="0" smtClean="0">
                <a:latin typeface="Meiryo UI" panose="020B0604030504040204" pitchFamily="50" charset="-128"/>
                <a:ea typeface="Meiryo UI" panose="020B0604030504040204" pitchFamily="50" charset="-128"/>
              </a:rPr>
              <a:t>日</a:t>
            </a:r>
            <a:endParaRPr kumimoji="1" lang="en-US" altLang="ja-JP" sz="800" dirty="0" smtClean="0">
              <a:latin typeface="Meiryo UI" panose="020B0604030504040204" pitchFamily="50" charset="-128"/>
              <a:ea typeface="Meiryo UI" panose="020B0604030504040204" pitchFamily="50" charset="-128"/>
            </a:endParaRPr>
          </a:p>
          <a:p>
            <a:pPr defTabSz="914400"/>
            <a:r>
              <a:rPr kumimoji="1" lang="ja-JP" altLang="en-US" sz="800" dirty="0" smtClean="0">
                <a:latin typeface="Meiryo UI" panose="020B0604030504040204" pitchFamily="50" charset="-128"/>
                <a:ea typeface="Meiryo UI" panose="020B0604030504040204" pitchFamily="50" charset="-128"/>
              </a:rPr>
              <a:t>　入国制限緩和</a:t>
            </a:r>
            <a:endParaRPr kumimoji="1" lang="en-US" altLang="ja-JP" sz="800" dirty="0" smtClean="0">
              <a:latin typeface="Meiryo UI" panose="020B0604030504040204" pitchFamily="50" charset="-128"/>
              <a:ea typeface="Meiryo UI" panose="020B0604030504040204" pitchFamily="50" charset="-128"/>
            </a:endParaRPr>
          </a:p>
        </p:txBody>
      </p:sp>
      <p:sp>
        <p:nvSpPr>
          <p:cNvPr id="38" name="正方形/長方形 37"/>
          <p:cNvSpPr/>
          <p:nvPr/>
        </p:nvSpPr>
        <p:spPr>
          <a:xfrm>
            <a:off x="0" y="-15880"/>
            <a:ext cx="12192000" cy="521501"/>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800" b="1" dirty="0" smtClean="0">
                <a:latin typeface="UD デジタル 教科書体 NK-B" panose="02020700000000000000" pitchFamily="18" charset="-128"/>
                <a:ea typeface="UD デジタル 教科書体 NK-B" panose="02020700000000000000" pitchFamily="18" charset="-128"/>
              </a:rPr>
              <a:t>推定感染日別陽性者数</a:t>
            </a:r>
            <a:endParaRPr kumimoji="1" lang="en-US" altLang="ja-JP" sz="2800" b="1" dirty="0" smtClean="0">
              <a:latin typeface="UD デジタル 教科書体 NK-B" panose="02020700000000000000" pitchFamily="18" charset="-128"/>
              <a:ea typeface="UD デジタル 教科書体 NK-B" panose="02020700000000000000" pitchFamily="18" charset="-128"/>
            </a:endParaRPr>
          </a:p>
        </p:txBody>
      </p:sp>
      <p:sp>
        <p:nvSpPr>
          <p:cNvPr id="39" name="テキスト ボックス 1"/>
          <p:cNvSpPr txBox="1"/>
          <p:nvPr/>
        </p:nvSpPr>
        <p:spPr>
          <a:xfrm>
            <a:off x="11614381" y="4572237"/>
            <a:ext cx="510622" cy="2285763"/>
          </a:xfrm>
          <a:prstGeom prst="rect">
            <a:avLst/>
          </a:prstGeom>
        </p:spPr>
        <p:txBody>
          <a:bodyPr vert="eaVert"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defTabSz="914400"/>
            <a:r>
              <a:rPr kumimoji="1" lang="en-US" altLang="ja-JP" sz="800" dirty="0" smtClean="0">
                <a:solidFill>
                  <a:prstClr val="black"/>
                </a:solidFill>
                <a:latin typeface="Meiryo UI" panose="020B0604030504040204" pitchFamily="50" charset="-128"/>
                <a:ea typeface="Meiryo UI" panose="020B0604030504040204" pitchFamily="50" charset="-128"/>
              </a:rPr>
              <a:t>11</a:t>
            </a:r>
            <a:r>
              <a:rPr kumimoji="1" lang="ja-JP" altLang="en-US" sz="800" dirty="0" smtClean="0">
                <a:latin typeface="Meiryo UI" panose="020B0604030504040204" pitchFamily="50" charset="-128"/>
                <a:ea typeface="Meiryo UI" panose="020B0604030504040204" pitchFamily="50" charset="-128"/>
              </a:rPr>
              <a:t>月</a:t>
            </a:r>
            <a:r>
              <a:rPr lang="en-US" altLang="ja-JP" sz="800" dirty="0">
                <a:solidFill>
                  <a:prstClr val="black"/>
                </a:solidFill>
                <a:latin typeface="Meiryo UI" panose="020B0604030504040204" pitchFamily="50" charset="-128"/>
                <a:ea typeface="Meiryo UI" panose="020B0604030504040204" pitchFamily="50" charset="-128"/>
              </a:rPr>
              <a:t>21</a:t>
            </a:r>
            <a:r>
              <a:rPr kumimoji="1" lang="ja-JP" altLang="en-US" sz="800" dirty="0" smtClean="0">
                <a:latin typeface="Meiryo UI" panose="020B0604030504040204" pitchFamily="50" charset="-128"/>
                <a:ea typeface="Meiryo UI" panose="020B0604030504040204" pitchFamily="50" charset="-128"/>
              </a:rPr>
              <a:t>日～</a:t>
            </a:r>
            <a:r>
              <a:rPr kumimoji="1" lang="en-US" altLang="ja-JP" sz="800" dirty="0" smtClean="0">
                <a:latin typeface="Meiryo UI" panose="020B0604030504040204" pitchFamily="50" charset="-128"/>
                <a:ea typeface="Meiryo UI" panose="020B0604030504040204" pitchFamily="50" charset="-128"/>
              </a:rPr>
              <a:t>12</a:t>
            </a:r>
            <a:r>
              <a:rPr kumimoji="1" lang="ja-JP" altLang="en-US" sz="800" dirty="0" smtClean="0">
                <a:latin typeface="Meiryo UI" panose="020B0604030504040204" pitchFamily="50" charset="-128"/>
                <a:ea typeface="Meiryo UI" panose="020B0604030504040204" pitchFamily="50" charset="-128"/>
              </a:rPr>
              <a:t>月</a:t>
            </a:r>
            <a:r>
              <a:rPr kumimoji="1" lang="en-US" altLang="ja-JP" sz="800" dirty="0" smtClean="0">
                <a:latin typeface="Meiryo UI" panose="020B0604030504040204" pitchFamily="50" charset="-128"/>
                <a:ea typeface="Meiryo UI" panose="020B0604030504040204" pitchFamily="50" charset="-128"/>
              </a:rPr>
              <a:t>5</a:t>
            </a:r>
            <a:r>
              <a:rPr kumimoji="1" lang="ja-JP" altLang="en-US" sz="800" dirty="0" smtClean="0">
                <a:latin typeface="Meiryo UI" panose="020B0604030504040204" pitchFamily="50" charset="-128"/>
                <a:ea typeface="Meiryo UI" panose="020B0604030504040204" pitchFamily="50" charset="-128"/>
              </a:rPr>
              <a:t>日</a:t>
            </a:r>
            <a:endParaRPr kumimoji="1" lang="en-US" altLang="ja-JP" sz="800" dirty="0" smtClean="0">
              <a:latin typeface="Meiryo UI" panose="020B0604030504040204" pitchFamily="50" charset="-128"/>
              <a:ea typeface="Meiryo UI" panose="020B0604030504040204" pitchFamily="50" charset="-128"/>
            </a:endParaRPr>
          </a:p>
          <a:p>
            <a:pPr defTabSz="914400"/>
            <a:r>
              <a:rPr kumimoji="1" lang="ja-JP" altLang="en-US" sz="800" dirty="0" smtClean="0">
                <a:latin typeface="Meiryo UI" panose="020B0604030504040204" pitchFamily="50" charset="-128"/>
                <a:ea typeface="Meiryo UI" panose="020B0604030504040204" pitchFamily="50" charset="-128"/>
              </a:rPr>
              <a:t>　</a:t>
            </a:r>
            <a:r>
              <a:rPr lang="ja-JP" altLang="en-US" sz="800" dirty="0" smtClean="0">
                <a:latin typeface="Meiryo UI" panose="020B0604030504040204" pitchFamily="50" charset="-128"/>
                <a:ea typeface="Meiryo UI" panose="020B0604030504040204" pitchFamily="50" charset="-128"/>
              </a:rPr>
              <a:t>５人以上、２時間以上の宴会・飲み会自粛</a:t>
            </a:r>
            <a:endParaRPr lang="en-US" altLang="ja-JP" sz="800" dirty="0" smtClean="0">
              <a:latin typeface="Meiryo UI" panose="020B0604030504040204" pitchFamily="50" charset="-128"/>
              <a:ea typeface="Meiryo UI" panose="020B0604030504040204" pitchFamily="50" charset="-128"/>
            </a:endParaRPr>
          </a:p>
          <a:p>
            <a:pPr defTabSz="914400"/>
            <a:r>
              <a:rPr kumimoji="1" lang="ja-JP" altLang="en-US" sz="800" dirty="0">
                <a:latin typeface="Meiryo UI" panose="020B0604030504040204" pitchFamily="50" charset="-128"/>
                <a:ea typeface="Meiryo UI" panose="020B0604030504040204" pitchFamily="50" charset="-128"/>
              </a:rPr>
              <a:t>　</a:t>
            </a:r>
            <a:r>
              <a:rPr lang="ja-JP" altLang="en-US" sz="800" dirty="0" smtClean="0">
                <a:latin typeface="Meiryo UI" panose="020B0604030504040204" pitchFamily="50" charset="-128"/>
                <a:ea typeface="Meiryo UI" panose="020B0604030504040204" pitchFamily="50" charset="-128"/>
              </a:rPr>
              <a:t>高齢者・基礎疾患のある方等の不要不急の</a:t>
            </a:r>
            <a:endParaRPr lang="en-US" altLang="ja-JP" sz="800" dirty="0" smtClean="0">
              <a:latin typeface="Meiryo UI" panose="020B0604030504040204" pitchFamily="50" charset="-128"/>
              <a:ea typeface="Meiryo UI" panose="020B0604030504040204" pitchFamily="50" charset="-128"/>
            </a:endParaRPr>
          </a:p>
          <a:p>
            <a:pPr defTabSz="914400"/>
            <a:r>
              <a:rPr lang="ja-JP" altLang="en-US" sz="800" dirty="0">
                <a:latin typeface="Meiryo UI" panose="020B0604030504040204" pitchFamily="50" charset="-128"/>
                <a:ea typeface="Meiryo UI" panose="020B0604030504040204" pitchFamily="50" charset="-128"/>
              </a:rPr>
              <a:t>　</a:t>
            </a:r>
            <a:r>
              <a:rPr lang="ja-JP" altLang="en-US" sz="800" dirty="0" smtClean="0">
                <a:latin typeface="Meiryo UI" panose="020B0604030504040204" pitchFamily="50" charset="-128"/>
                <a:ea typeface="Meiryo UI" panose="020B0604030504040204" pitchFamily="50" charset="-128"/>
              </a:rPr>
              <a:t>外出自粛要請等</a:t>
            </a:r>
            <a:endParaRPr kumimoji="1" lang="en-US" altLang="ja-JP" sz="800" dirty="0" smtClean="0">
              <a:latin typeface="Meiryo UI" panose="020B0604030504040204" pitchFamily="50" charset="-128"/>
              <a:ea typeface="Meiryo UI" panose="020B0604030504040204" pitchFamily="50" charset="-128"/>
            </a:endParaRPr>
          </a:p>
        </p:txBody>
      </p:sp>
      <p:sp>
        <p:nvSpPr>
          <p:cNvPr id="43" name="テキスト ボックス 1"/>
          <p:cNvSpPr txBox="1"/>
          <p:nvPr/>
        </p:nvSpPr>
        <p:spPr>
          <a:xfrm>
            <a:off x="11197288" y="4572237"/>
            <a:ext cx="404214" cy="2285763"/>
          </a:xfrm>
          <a:prstGeom prst="rect">
            <a:avLst/>
          </a:prstGeom>
        </p:spPr>
        <p:txBody>
          <a:bodyPr vert="eaVert"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defTabSz="914400"/>
            <a:r>
              <a:rPr kumimoji="1" lang="en-US" altLang="ja-JP" sz="800" dirty="0" smtClean="0">
                <a:solidFill>
                  <a:prstClr val="black"/>
                </a:solidFill>
                <a:latin typeface="Meiryo UI" panose="020B0604030504040204" pitchFamily="50" charset="-128"/>
                <a:ea typeface="Meiryo UI" panose="020B0604030504040204" pitchFamily="50" charset="-128"/>
              </a:rPr>
              <a:t>11</a:t>
            </a:r>
            <a:r>
              <a:rPr kumimoji="1" lang="ja-JP" altLang="en-US" sz="800" dirty="0" smtClean="0">
                <a:latin typeface="Meiryo UI" panose="020B0604030504040204" pitchFamily="50" charset="-128"/>
                <a:ea typeface="Meiryo UI" panose="020B0604030504040204" pitchFamily="50" charset="-128"/>
              </a:rPr>
              <a:t>月</a:t>
            </a:r>
            <a:r>
              <a:rPr lang="en-US" altLang="ja-JP" sz="800" dirty="0" smtClean="0">
                <a:solidFill>
                  <a:prstClr val="black"/>
                </a:solidFill>
                <a:latin typeface="Meiryo UI" panose="020B0604030504040204" pitchFamily="50" charset="-128"/>
                <a:ea typeface="Meiryo UI" panose="020B0604030504040204" pitchFamily="50" charset="-128"/>
              </a:rPr>
              <a:t>20</a:t>
            </a:r>
            <a:r>
              <a:rPr kumimoji="1" lang="ja-JP" altLang="en-US" sz="800" dirty="0" smtClean="0">
                <a:latin typeface="Meiryo UI" panose="020B0604030504040204" pitchFamily="50" charset="-128"/>
                <a:ea typeface="Meiryo UI" panose="020B0604030504040204" pitchFamily="50" charset="-128"/>
              </a:rPr>
              <a:t>日対策本部会議</a:t>
            </a:r>
            <a:endParaRPr kumimoji="1" lang="en-US" altLang="ja-JP" sz="800" dirty="0" smtClean="0">
              <a:latin typeface="Meiryo UI" panose="020B0604030504040204" pitchFamily="50" charset="-128"/>
              <a:ea typeface="Meiryo UI" panose="020B0604030504040204" pitchFamily="50" charset="-128"/>
            </a:endParaRPr>
          </a:p>
          <a:p>
            <a:pPr defTabSz="914400"/>
            <a:r>
              <a:rPr lang="ja-JP" altLang="en-US" sz="800" dirty="0">
                <a:latin typeface="Meiryo UI" panose="020B0604030504040204" pitchFamily="50" charset="-128"/>
                <a:ea typeface="Meiryo UI" panose="020B0604030504040204" pitchFamily="50" charset="-128"/>
              </a:rPr>
              <a:t>　</a:t>
            </a:r>
            <a:r>
              <a:rPr lang="ja-JP" altLang="en-US" sz="800" dirty="0" smtClean="0">
                <a:latin typeface="Meiryo UI" panose="020B0604030504040204" pitchFamily="50" charset="-128"/>
                <a:ea typeface="Meiryo UI" panose="020B0604030504040204" pitchFamily="50" charset="-128"/>
              </a:rPr>
              <a:t>イエローステージ２移行（</a:t>
            </a:r>
            <a:r>
              <a:rPr lang="en-US" altLang="ja-JP" sz="800" dirty="0" smtClean="0">
                <a:latin typeface="Meiryo UI" panose="020B0604030504040204" pitchFamily="50" charset="-128"/>
                <a:ea typeface="Meiryo UI" panose="020B0604030504040204" pitchFamily="50" charset="-128"/>
              </a:rPr>
              <a:t>11</a:t>
            </a:r>
            <a:r>
              <a:rPr lang="ja-JP" altLang="en-US" sz="800" dirty="0" smtClean="0">
                <a:latin typeface="Meiryo UI" panose="020B0604030504040204" pitchFamily="50" charset="-128"/>
                <a:ea typeface="Meiryo UI" panose="020B0604030504040204" pitchFamily="50" charset="-128"/>
              </a:rPr>
              <a:t>月</a:t>
            </a:r>
            <a:r>
              <a:rPr lang="en-US" altLang="ja-JP" sz="800" dirty="0" smtClean="0">
                <a:latin typeface="Meiryo UI" panose="020B0604030504040204" pitchFamily="50" charset="-128"/>
                <a:ea typeface="Meiryo UI" panose="020B0604030504040204" pitchFamily="50" charset="-128"/>
              </a:rPr>
              <a:t>21</a:t>
            </a:r>
            <a:r>
              <a:rPr lang="ja-JP" altLang="en-US" sz="800" dirty="0" smtClean="0">
                <a:latin typeface="Meiryo UI" panose="020B0604030504040204" pitchFamily="50" charset="-128"/>
                <a:ea typeface="Meiryo UI" panose="020B0604030504040204" pitchFamily="50" charset="-128"/>
              </a:rPr>
              <a:t>日～）決定</a:t>
            </a:r>
            <a:endParaRPr lang="en-US" altLang="ja-JP" sz="800" dirty="0" smtClean="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102096643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p:cNvPicPr>
            <a:picLocks noChangeAspect="1"/>
          </p:cNvPicPr>
          <p:nvPr/>
        </p:nvPicPr>
        <p:blipFill>
          <a:blip r:embed="rId3"/>
          <a:stretch>
            <a:fillRect/>
          </a:stretch>
        </p:blipFill>
        <p:spPr>
          <a:xfrm>
            <a:off x="112257" y="653175"/>
            <a:ext cx="11967485" cy="5938019"/>
          </a:xfrm>
          <a:prstGeom prst="rect">
            <a:avLst/>
          </a:prstGeom>
        </p:spPr>
      </p:pic>
      <p:sp>
        <p:nvSpPr>
          <p:cNvPr id="16" name="正方形/長方形 15"/>
          <p:cNvSpPr/>
          <p:nvPr/>
        </p:nvSpPr>
        <p:spPr>
          <a:xfrm>
            <a:off x="0" y="-733"/>
            <a:ext cx="12192000" cy="567233"/>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800" b="1" dirty="0" smtClean="0">
                <a:latin typeface="UD デジタル 教科書体 NK-B" panose="02020700000000000000" pitchFamily="18" charset="-128"/>
                <a:ea typeface="UD デジタル 教科書体 NK-B" panose="02020700000000000000" pitchFamily="18" charset="-128"/>
              </a:rPr>
              <a:t>各都道府県の新規陽性者数の動向</a:t>
            </a:r>
            <a:r>
              <a:rPr lang="ja-JP" altLang="en-US" sz="2800" b="1" dirty="0" smtClean="0">
                <a:latin typeface="UD デジタル 教科書体 NK-B" panose="02020700000000000000" pitchFamily="18" charset="-128"/>
                <a:ea typeface="UD デジタル 教科書体 NK-B" panose="02020700000000000000" pitchFamily="18" charset="-128"/>
              </a:rPr>
              <a:t>（対人口</a:t>
            </a:r>
            <a:r>
              <a:rPr lang="en-US" altLang="ja-JP" sz="2800" b="1" dirty="0" smtClean="0">
                <a:latin typeface="UD デジタル 教科書体 NK-B" panose="02020700000000000000" pitchFamily="18" charset="-128"/>
                <a:ea typeface="UD デジタル 教科書体 NK-B" panose="02020700000000000000" pitchFamily="18" charset="-128"/>
              </a:rPr>
              <a:t>10</a:t>
            </a:r>
            <a:r>
              <a:rPr lang="ja-JP" altLang="en-US" sz="2800" b="1" dirty="0" smtClean="0">
                <a:latin typeface="UD デジタル 教科書体 NK-B" panose="02020700000000000000" pitchFamily="18" charset="-128"/>
                <a:ea typeface="UD デジタル 教科書体 NK-B" panose="02020700000000000000" pitchFamily="18" charset="-128"/>
              </a:rPr>
              <a:t>万人・</a:t>
            </a:r>
            <a:r>
              <a:rPr lang="en-US" altLang="ja-JP" sz="2800" b="1" dirty="0" smtClean="0">
                <a:latin typeface="UD デジタル 教科書体 NK-B" panose="02020700000000000000" pitchFamily="18" charset="-128"/>
                <a:ea typeface="UD デジタル 教科書体 NK-B" panose="02020700000000000000" pitchFamily="18" charset="-128"/>
              </a:rPr>
              <a:t>11</a:t>
            </a:r>
            <a:r>
              <a:rPr lang="ja-JP" altLang="en-US" sz="2800" b="1" dirty="0" smtClean="0">
                <a:latin typeface="UD デジタル 教科書体 NK-B" panose="02020700000000000000" pitchFamily="18" charset="-128"/>
                <a:ea typeface="UD デジタル 教科書体 NK-B" panose="02020700000000000000" pitchFamily="18" charset="-128"/>
              </a:rPr>
              <a:t>月</a:t>
            </a:r>
            <a:r>
              <a:rPr lang="en-US" altLang="ja-JP" sz="2800" b="1" dirty="0">
                <a:latin typeface="UD デジタル 教科書体 NK-B" panose="02020700000000000000" pitchFamily="18" charset="-128"/>
                <a:ea typeface="UD デジタル 教科書体 NK-B" panose="02020700000000000000" pitchFamily="18" charset="-128"/>
              </a:rPr>
              <a:t>23</a:t>
            </a:r>
            <a:r>
              <a:rPr lang="ja-JP" altLang="en-US" sz="2800" b="1" dirty="0" smtClean="0">
                <a:latin typeface="UD デジタル 教科書体 NK-B" panose="02020700000000000000" pitchFamily="18" charset="-128"/>
                <a:ea typeface="UD デジタル 教科書体 NK-B" panose="02020700000000000000" pitchFamily="18" charset="-128"/>
              </a:rPr>
              <a:t>日時点）</a:t>
            </a:r>
            <a:endParaRPr kumimoji="1" lang="en-US" altLang="ja-JP" sz="2800" b="1" dirty="0" smtClean="0">
              <a:latin typeface="UD デジタル 教科書体 NK-B" panose="02020700000000000000" pitchFamily="18" charset="-128"/>
              <a:ea typeface="UD デジタル 教科書体 NK-B" panose="02020700000000000000" pitchFamily="18" charset="-128"/>
            </a:endParaRPr>
          </a:p>
        </p:txBody>
      </p:sp>
      <p:sp>
        <p:nvSpPr>
          <p:cNvPr id="18" name="テキスト ボックス 17"/>
          <p:cNvSpPr txBox="1"/>
          <p:nvPr/>
        </p:nvSpPr>
        <p:spPr>
          <a:xfrm>
            <a:off x="8899301" y="697400"/>
            <a:ext cx="2876292" cy="276999"/>
          </a:xfrm>
          <a:prstGeom prst="rect">
            <a:avLst/>
          </a:prstGeom>
          <a:noFill/>
        </p:spPr>
        <p:txBody>
          <a:bodyPr wrap="square" rtlCol="0">
            <a:spAutoFit/>
          </a:bodyPr>
          <a:lstStyle/>
          <a:p>
            <a:r>
              <a:rPr lang="ja-JP" altLang="en-US" sz="1200" dirty="0">
                <a:latin typeface="Meiryo UI" panose="020B0604030504040204" pitchFamily="50" charset="-128"/>
                <a:ea typeface="Meiryo UI" panose="020B0604030504040204" pitchFamily="50" charset="-128"/>
              </a:rPr>
              <a:t>（</a:t>
            </a:r>
            <a:r>
              <a:rPr kumimoji="1" lang="ja-JP" altLang="en-US" sz="1200" dirty="0" smtClean="0">
                <a:latin typeface="Meiryo UI" panose="020B0604030504040204" pitchFamily="50" charset="-128"/>
                <a:ea typeface="Meiryo UI" panose="020B0604030504040204" pitchFamily="50" charset="-128"/>
              </a:rPr>
              <a:t>各都道府県の公表資料より</a:t>
            </a:r>
            <a:r>
              <a:rPr kumimoji="1" lang="ja-JP" altLang="en-US" sz="1200" dirty="0">
                <a:latin typeface="Meiryo UI" panose="020B0604030504040204" pitchFamily="50" charset="-128"/>
                <a:ea typeface="Meiryo UI" panose="020B0604030504040204" pitchFamily="50" charset="-128"/>
              </a:rPr>
              <a:t>府</a:t>
            </a:r>
            <a:r>
              <a:rPr kumimoji="1" lang="ja-JP" altLang="en-US" sz="1200" dirty="0" smtClean="0">
                <a:latin typeface="Meiryo UI" panose="020B0604030504040204" pitchFamily="50" charset="-128"/>
                <a:ea typeface="Meiryo UI" panose="020B0604030504040204" pitchFamily="50" charset="-128"/>
              </a:rPr>
              <a:t>が分析）</a:t>
            </a:r>
            <a:endParaRPr kumimoji="1" lang="en-US" altLang="ja-JP" sz="1200" dirty="0" smtClean="0">
              <a:latin typeface="Meiryo UI" panose="020B0604030504040204" pitchFamily="50" charset="-128"/>
              <a:ea typeface="Meiryo UI" panose="020B0604030504040204" pitchFamily="50" charset="-128"/>
            </a:endParaRPr>
          </a:p>
        </p:txBody>
      </p:sp>
      <p:sp>
        <p:nvSpPr>
          <p:cNvPr id="19" name="上矢印 18"/>
          <p:cNvSpPr/>
          <p:nvPr/>
        </p:nvSpPr>
        <p:spPr>
          <a:xfrm rot="1966083">
            <a:off x="1309027" y="884376"/>
            <a:ext cx="318995" cy="629056"/>
          </a:xfrm>
          <a:prstGeom prst="upArrow">
            <a:avLst>
              <a:gd name="adj1" fmla="val 50000"/>
              <a:gd name="adj2" fmla="val 4697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5" name="テキスト ボックス 24"/>
          <p:cNvSpPr txBox="1"/>
          <p:nvPr/>
        </p:nvSpPr>
        <p:spPr>
          <a:xfrm>
            <a:off x="2458732" y="2275209"/>
            <a:ext cx="1105468" cy="307777"/>
          </a:xfrm>
          <a:prstGeom prst="rect">
            <a:avLst/>
          </a:prstGeom>
          <a:noFill/>
        </p:spPr>
        <p:txBody>
          <a:bodyPr wrap="square" rtlCol="0">
            <a:spAutoFit/>
          </a:bodyPr>
          <a:lstStyle/>
          <a:p>
            <a:r>
              <a:rPr kumimoji="1" lang="ja-JP" altLang="en-US" sz="1400" dirty="0" smtClean="0"/>
              <a:t>約</a:t>
            </a:r>
            <a:r>
              <a:rPr kumimoji="1" lang="en-US" altLang="ja-JP" sz="1400" dirty="0" smtClean="0"/>
              <a:t>1.4</a:t>
            </a:r>
            <a:r>
              <a:rPr kumimoji="1" lang="ja-JP" altLang="en-US" sz="1400" dirty="0" smtClean="0"/>
              <a:t>倍</a:t>
            </a:r>
            <a:endParaRPr kumimoji="1" lang="ja-JP" altLang="en-US" sz="1400" dirty="0"/>
          </a:p>
        </p:txBody>
      </p:sp>
      <p:sp>
        <p:nvSpPr>
          <p:cNvPr id="27" name="テキスト ボックス 26"/>
          <p:cNvSpPr txBox="1"/>
          <p:nvPr/>
        </p:nvSpPr>
        <p:spPr>
          <a:xfrm>
            <a:off x="11025280" y="2462583"/>
            <a:ext cx="972386" cy="312094"/>
          </a:xfrm>
          <a:prstGeom prst="rect">
            <a:avLst/>
          </a:prstGeom>
          <a:noFill/>
        </p:spPr>
        <p:txBody>
          <a:bodyPr wrap="square" rtlCol="0">
            <a:spAutoFit/>
          </a:bodyPr>
          <a:lstStyle/>
          <a:p>
            <a:r>
              <a:rPr kumimoji="1" lang="ja-JP" altLang="en-US" sz="1400" dirty="0" smtClean="0"/>
              <a:t>約</a:t>
            </a:r>
            <a:r>
              <a:rPr kumimoji="1" lang="en-US" altLang="ja-JP" sz="1400" dirty="0" smtClean="0"/>
              <a:t>1.1</a:t>
            </a:r>
            <a:r>
              <a:rPr kumimoji="1" lang="ja-JP" altLang="en-US" sz="1400" dirty="0" smtClean="0"/>
              <a:t>倍</a:t>
            </a:r>
            <a:endParaRPr kumimoji="1" lang="ja-JP" altLang="en-US" sz="1400" dirty="0"/>
          </a:p>
        </p:txBody>
      </p:sp>
      <p:sp>
        <p:nvSpPr>
          <p:cNvPr id="3" name="スライド番号プレースホルダー 2"/>
          <p:cNvSpPr>
            <a:spLocks noGrp="1"/>
          </p:cNvSpPr>
          <p:nvPr>
            <p:ph type="sldNum" sz="quarter" idx="12"/>
          </p:nvPr>
        </p:nvSpPr>
        <p:spPr>
          <a:xfrm>
            <a:off x="9341455" y="6356350"/>
            <a:ext cx="2743200" cy="365125"/>
          </a:xfrm>
        </p:spPr>
        <p:txBody>
          <a:bodyPr/>
          <a:lstStyle/>
          <a:p>
            <a:fld id="{F216AE56-EAD3-4706-B860-3EC2C2952B40}" type="slidenum">
              <a:rPr kumimoji="1" lang="ja-JP" altLang="en-US" smtClean="0"/>
              <a:t>9</a:t>
            </a:fld>
            <a:endParaRPr kumimoji="1" lang="ja-JP" altLang="en-US" dirty="0"/>
          </a:p>
        </p:txBody>
      </p:sp>
      <p:sp>
        <p:nvSpPr>
          <p:cNvPr id="30" name="テキスト ボックス 29"/>
          <p:cNvSpPr txBox="1"/>
          <p:nvPr/>
        </p:nvSpPr>
        <p:spPr>
          <a:xfrm>
            <a:off x="4197354" y="3526073"/>
            <a:ext cx="1105468" cy="307777"/>
          </a:xfrm>
          <a:prstGeom prst="rect">
            <a:avLst/>
          </a:prstGeom>
          <a:noFill/>
        </p:spPr>
        <p:txBody>
          <a:bodyPr wrap="square" rtlCol="0">
            <a:spAutoFit/>
          </a:bodyPr>
          <a:lstStyle/>
          <a:p>
            <a:r>
              <a:rPr kumimoji="1" lang="ja-JP" altLang="en-US" sz="1400" dirty="0" smtClean="0"/>
              <a:t>約</a:t>
            </a:r>
            <a:r>
              <a:rPr kumimoji="1" lang="en-US" altLang="ja-JP" sz="1400" dirty="0" smtClean="0"/>
              <a:t>1.4</a:t>
            </a:r>
            <a:r>
              <a:rPr kumimoji="1" lang="ja-JP" altLang="en-US" sz="1400" dirty="0" smtClean="0"/>
              <a:t>倍</a:t>
            </a:r>
            <a:endParaRPr kumimoji="1" lang="ja-JP" altLang="en-US" sz="1400" dirty="0"/>
          </a:p>
        </p:txBody>
      </p:sp>
      <p:sp>
        <p:nvSpPr>
          <p:cNvPr id="31" name="テキスト ボックス 30"/>
          <p:cNvSpPr txBox="1"/>
          <p:nvPr/>
        </p:nvSpPr>
        <p:spPr>
          <a:xfrm>
            <a:off x="5856586" y="3251570"/>
            <a:ext cx="1105468" cy="307777"/>
          </a:xfrm>
          <a:prstGeom prst="rect">
            <a:avLst/>
          </a:prstGeom>
          <a:noFill/>
        </p:spPr>
        <p:txBody>
          <a:bodyPr wrap="square" rtlCol="0">
            <a:spAutoFit/>
          </a:bodyPr>
          <a:lstStyle/>
          <a:p>
            <a:r>
              <a:rPr kumimoji="1" lang="ja-JP" altLang="en-US" sz="1400" dirty="0" smtClean="0"/>
              <a:t>約</a:t>
            </a:r>
            <a:r>
              <a:rPr kumimoji="1" lang="en-US" altLang="ja-JP" sz="1400" dirty="0" smtClean="0"/>
              <a:t>1.4</a:t>
            </a:r>
            <a:r>
              <a:rPr kumimoji="1" lang="ja-JP" altLang="en-US" sz="1400" dirty="0" smtClean="0"/>
              <a:t>倍</a:t>
            </a:r>
            <a:endParaRPr kumimoji="1" lang="ja-JP" altLang="en-US" sz="1400" dirty="0"/>
          </a:p>
        </p:txBody>
      </p:sp>
      <p:sp>
        <p:nvSpPr>
          <p:cNvPr id="33" name="テキスト ボックス 32"/>
          <p:cNvSpPr txBox="1"/>
          <p:nvPr/>
        </p:nvSpPr>
        <p:spPr>
          <a:xfrm>
            <a:off x="7208019" y="1858530"/>
            <a:ext cx="1105468" cy="307777"/>
          </a:xfrm>
          <a:prstGeom prst="rect">
            <a:avLst/>
          </a:prstGeom>
          <a:noFill/>
        </p:spPr>
        <p:txBody>
          <a:bodyPr wrap="square" rtlCol="0">
            <a:spAutoFit/>
          </a:bodyPr>
          <a:lstStyle/>
          <a:p>
            <a:r>
              <a:rPr kumimoji="1" lang="ja-JP" altLang="en-US" sz="1400" dirty="0" smtClean="0"/>
              <a:t>約</a:t>
            </a:r>
            <a:r>
              <a:rPr kumimoji="1" lang="en-US" altLang="ja-JP" sz="1400" dirty="0" smtClean="0"/>
              <a:t>1.5</a:t>
            </a:r>
            <a:r>
              <a:rPr kumimoji="1" lang="ja-JP" altLang="en-US" sz="1400" dirty="0" smtClean="0"/>
              <a:t>倍</a:t>
            </a:r>
            <a:endParaRPr kumimoji="1" lang="ja-JP" altLang="en-US" sz="1400" dirty="0"/>
          </a:p>
        </p:txBody>
      </p:sp>
      <p:sp>
        <p:nvSpPr>
          <p:cNvPr id="35" name="テキスト ボックス 34"/>
          <p:cNvSpPr txBox="1"/>
          <p:nvPr/>
        </p:nvSpPr>
        <p:spPr>
          <a:xfrm>
            <a:off x="9341455" y="4577325"/>
            <a:ext cx="1105468" cy="307777"/>
          </a:xfrm>
          <a:prstGeom prst="rect">
            <a:avLst/>
          </a:prstGeom>
          <a:noFill/>
        </p:spPr>
        <p:txBody>
          <a:bodyPr wrap="square" rtlCol="0">
            <a:spAutoFit/>
          </a:bodyPr>
          <a:lstStyle/>
          <a:p>
            <a:r>
              <a:rPr kumimoji="1" lang="ja-JP" altLang="en-US" sz="1400" dirty="0" smtClean="0"/>
              <a:t>約</a:t>
            </a:r>
            <a:r>
              <a:rPr lang="en-US" altLang="ja-JP" sz="1400" dirty="0" smtClean="0"/>
              <a:t>1</a:t>
            </a:r>
            <a:r>
              <a:rPr kumimoji="1" lang="en-US" altLang="ja-JP" sz="1400" dirty="0" smtClean="0"/>
              <a:t>.6</a:t>
            </a:r>
            <a:r>
              <a:rPr kumimoji="1" lang="ja-JP" altLang="en-US" sz="1400" dirty="0" smtClean="0"/>
              <a:t>倍</a:t>
            </a:r>
            <a:endParaRPr kumimoji="1" lang="ja-JP" altLang="en-US" sz="1400" dirty="0"/>
          </a:p>
        </p:txBody>
      </p:sp>
      <p:sp>
        <p:nvSpPr>
          <p:cNvPr id="36" name="テキスト ボックス 35"/>
          <p:cNvSpPr txBox="1"/>
          <p:nvPr/>
        </p:nvSpPr>
        <p:spPr>
          <a:xfrm>
            <a:off x="667407" y="694213"/>
            <a:ext cx="1105468" cy="307777"/>
          </a:xfrm>
          <a:prstGeom prst="rect">
            <a:avLst/>
          </a:prstGeom>
          <a:noFill/>
        </p:spPr>
        <p:txBody>
          <a:bodyPr wrap="square" rtlCol="0">
            <a:spAutoFit/>
          </a:bodyPr>
          <a:lstStyle/>
          <a:p>
            <a:r>
              <a:rPr kumimoji="1" lang="ja-JP" altLang="en-US" sz="1400" dirty="0" smtClean="0"/>
              <a:t>約</a:t>
            </a:r>
            <a:r>
              <a:rPr kumimoji="1" lang="en-US" altLang="ja-JP" sz="1400" dirty="0" smtClean="0"/>
              <a:t>1.2</a:t>
            </a:r>
            <a:r>
              <a:rPr kumimoji="1" lang="ja-JP" altLang="en-US" sz="1400" dirty="0" smtClean="0"/>
              <a:t>倍</a:t>
            </a:r>
            <a:endParaRPr kumimoji="1" lang="ja-JP" altLang="en-US" sz="1400" dirty="0"/>
          </a:p>
        </p:txBody>
      </p:sp>
      <p:sp>
        <p:nvSpPr>
          <p:cNvPr id="32" name="上矢印 31"/>
          <p:cNvSpPr/>
          <p:nvPr/>
        </p:nvSpPr>
        <p:spPr>
          <a:xfrm rot="2125667">
            <a:off x="6249823" y="3514581"/>
            <a:ext cx="318995" cy="629056"/>
          </a:xfrm>
          <a:prstGeom prst="upArrow">
            <a:avLst>
              <a:gd name="adj1" fmla="val 50000"/>
              <a:gd name="adj2" fmla="val 4697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endParaRPr kumimoji="1" lang="ja-JP" altLang="en-US"/>
          </a:p>
        </p:txBody>
      </p:sp>
      <p:sp>
        <p:nvSpPr>
          <p:cNvPr id="20" name="上矢印 19"/>
          <p:cNvSpPr/>
          <p:nvPr/>
        </p:nvSpPr>
        <p:spPr>
          <a:xfrm rot="2125667">
            <a:off x="2908649" y="2604792"/>
            <a:ext cx="318995" cy="629056"/>
          </a:xfrm>
          <a:prstGeom prst="upArrow">
            <a:avLst>
              <a:gd name="adj1" fmla="val 50000"/>
              <a:gd name="adj2" fmla="val 4697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endParaRPr kumimoji="1" lang="ja-JP" altLang="en-US"/>
          </a:p>
        </p:txBody>
      </p:sp>
      <p:sp>
        <p:nvSpPr>
          <p:cNvPr id="21" name="上矢印 20"/>
          <p:cNvSpPr/>
          <p:nvPr/>
        </p:nvSpPr>
        <p:spPr>
          <a:xfrm rot="2125667">
            <a:off x="7913546" y="1992008"/>
            <a:ext cx="318995" cy="629056"/>
          </a:xfrm>
          <a:prstGeom prst="upArrow">
            <a:avLst>
              <a:gd name="adj1" fmla="val 50000"/>
              <a:gd name="adj2" fmla="val 4697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endParaRPr kumimoji="1" lang="ja-JP" altLang="en-US"/>
          </a:p>
        </p:txBody>
      </p:sp>
      <p:sp>
        <p:nvSpPr>
          <p:cNvPr id="22" name="上矢印 21"/>
          <p:cNvSpPr/>
          <p:nvPr/>
        </p:nvSpPr>
        <p:spPr>
          <a:xfrm rot="2125667">
            <a:off x="9630592" y="4913386"/>
            <a:ext cx="318995" cy="629056"/>
          </a:xfrm>
          <a:prstGeom prst="upArrow">
            <a:avLst>
              <a:gd name="adj1" fmla="val 50000"/>
              <a:gd name="adj2" fmla="val 4697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endParaRPr kumimoji="1" lang="ja-JP" altLang="en-US"/>
          </a:p>
        </p:txBody>
      </p:sp>
      <p:sp>
        <p:nvSpPr>
          <p:cNvPr id="23" name="上矢印 22"/>
          <p:cNvSpPr/>
          <p:nvPr/>
        </p:nvSpPr>
        <p:spPr>
          <a:xfrm rot="3922894">
            <a:off x="11393975" y="2693479"/>
            <a:ext cx="318995" cy="629056"/>
          </a:xfrm>
          <a:prstGeom prst="upArrow">
            <a:avLst>
              <a:gd name="adj1" fmla="val 50000"/>
              <a:gd name="adj2" fmla="val 4697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endParaRPr kumimoji="1" lang="ja-JP" altLang="en-US"/>
          </a:p>
        </p:txBody>
      </p:sp>
      <p:sp>
        <p:nvSpPr>
          <p:cNvPr id="2" name="テキスト ボックス 1"/>
          <p:cNvSpPr txBox="1"/>
          <p:nvPr/>
        </p:nvSpPr>
        <p:spPr>
          <a:xfrm>
            <a:off x="8100904" y="2884896"/>
            <a:ext cx="284430" cy="246221"/>
          </a:xfrm>
          <a:prstGeom prst="rect">
            <a:avLst/>
          </a:prstGeom>
          <a:noFill/>
        </p:spPr>
        <p:txBody>
          <a:bodyPr wrap="square" rtlCol="0">
            <a:spAutoFit/>
          </a:bodyPr>
          <a:lstStyle/>
          <a:p>
            <a:r>
              <a:rPr kumimoji="1" lang="en-US" altLang="ja-JP" sz="1000" dirty="0" smtClean="0"/>
              <a:t>※</a:t>
            </a:r>
            <a:endParaRPr kumimoji="1" lang="ja-JP" altLang="en-US" sz="1000" dirty="0"/>
          </a:p>
        </p:txBody>
      </p:sp>
      <p:sp>
        <p:nvSpPr>
          <p:cNvPr id="24" name="テキスト ボックス 23"/>
          <p:cNvSpPr txBox="1"/>
          <p:nvPr/>
        </p:nvSpPr>
        <p:spPr>
          <a:xfrm>
            <a:off x="6725263" y="6457547"/>
            <a:ext cx="5505071" cy="276999"/>
          </a:xfrm>
          <a:prstGeom prst="rect">
            <a:avLst/>
          </a:prstGeom>
          <a:noFill/>
        </p:spPr>
        <p:txBody>
          <a:bodyPr wrap="square" rtlCol="0">
            <a:spAutoFit/>
          </a:bodyPr>
          <a:lstStyle/>
          <a:p>
            <a:r>
              <a:rPr lang="en-US" altLang="ja-JP" sz="1200" dirty="0">
                <a:latin typeface="Meiryo UI" panose="020B0604030504040204" pitchFamily="50" charset="-128"/>
                <a:ea typeface="Meiryo UI" panose="020B0604030504040204" pitchFamily="50" charset="-128"/>
              </a:rPr>
              <a:t>※ HER-SYS</a:t>
            </a:r>
            <a:r>
              <a:rPr lang="ja-JP" altLang="en-US" sz="1200" dirty="0">
                <a:latin typeface="Meiryo UI" panose="020B0604030504040204" pitchFamily="50" charset="-128"/>
                <a:ea typeface="Meiryo UI" panose="020B0604030504040204" pitchFamily="50" charset="-128"/>
              </a:rPr>
              <a:t>移行に伴い、</a:t>
            </a:r>
            <a:r>
              <a:rPr lang="en-US" altLang="ja-JP" sz="1200" dirty="0" smtClean="0">
                <a:latin typeface="Meiryo UI" panose="020B0604030504040204" pitchFamily="50" charset="-128"/>
                <a:ea typeface="Meiryo UI" panose="020B0604030504040204" pitchFamily="50" charset="-128"/>
              </a:rPr>
              <a:t>11/16</a:t>
            </a:r>
            <a:r>
              <a:rPr lang="ja-JP" altLang="en-US" sz="1200" dirty="0" smtClean="0">
                <a:latin typeface="Meiryo UI" panose="020B0604030504040204" pitchFamily="50" charset="-128"/>
                <a:ea typeface="Meiryo UI" panose="020B0604030504040204" pitchFamily="50" charset="-128"/>
              </a:rPr>
              <a:t>は</a:t>
            </a:r>
            <a:r>
              <a:rPr lang="ja-JP" altLang="en-US" sz="1200" dirty="0">
                <a:latin typeface="Meiryo UI" panose="020B0604030504040204" pitchFamily="50" charset="-128"/>
                <a:ea typeface="Meiryo UI" panose="020B0604030504040204" pitchFamily="50" charset="-128"/>
              </a:rPr>
              <a:t>、</a:t>
            </a:r>
            <a:r>
              <a:rPr lang="en-US" altLang="ja-JP" sz="1200" dirty="0" smtClean="0">
                <a:latin typeface="Meiryo UI" panose="020B0604030504040204" pitchFamily="50" charset="-128"/>
                <a:ea typeface="Meiryo UI" panose="020B0604030504040204" pitchFamily="50" charset="-128"/>
              </a:rPr>
              <a:t>11/15</a:t>
            </a:r>
            <a:r>
              <a:rPr lang="ja-JP" altLang="en-US" sz="1200" dirty="0" smtClean="0">
                <a:latin typeface="Meiryo UI" panose="020B0604030504040204" pitchFamily="50" charset="-128"/>
                <a:ea typeface="Meiryo UI" panose="020B0604030504040204" pitchFamily="50" charset="-128"/>
              </a:rPr>
              <a:t>の</a:t>
            </a:r>
            <a:r>
              <a:rPr lang="en-US" altLang="ja-JP" sz="1200" dirty="0" smtClean="0">
                <a:latin typeface="Meiryo UI" panose="020B0604030504040204" pitchFamily="50" charset="-128"/>
                <a:ea typeface="Meiryo UI" panose="020B0604030504040204" pitchFamily="50" charset="-128"/>
              </a:rPr>
              <a:t>16</a:t>
            </a:r>
            <a:r>
              <a:rPr lang="ja-JP" altLang="en-US" sz="1200" dirty="0">
                <a:latin typeface="Meiryo UI" panose="020B0604030504040204" pitchFamily="50" charset="-128"/>
                <a:ea typeface="Meiryo UI" panose="020B0604030504040204" pitchFamily="50" charset="-128"/>
              </a:rPr>
              <a:t>時～</a:t>
            </a:r>
            <a:r>
              <a:rPr lang="en-US" altLang="ja-JP" sz="1200" dirty="0">
                <a:latin typeface="Meiryo UI" panose="020B0604030504040204" pitchFamily="50" charset="-128"/>
                <a:ea typeface="Meiryo UI" panose="020B0604030504040204" pitchFamily="50" charset="-128"/>
              </a:rPr>
              <a:t>24</a:t>
            </a:r>
            <a:r>
              <a:rPr lang="ja-JP" altLang="en-US" sz="1200" dirty="0">
                <a:latin typeface="Meiryo UI" panose="020B0604030504040204" pitchFamily="50" charset="-128"/>
                <a:ea typeface="Meiryo UI" panose="020B0604030504040204" pitchFamily="50" charset="-128"/>
              </a:rPr>
              <a:t>時に把握した内容。</a:t>
            </a:r>
            <a:endParaRPr kumimoji="1" lang="en-US" altLang="ja-JP" sz="1200" dirty="0" smtClean="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1230789003"/>
      </p:ext>
    </p:extLst>
  </p:cSld>
  <p:clrMapOvr>
    <a:masterClrMapping/>
  </p:clrMapOvr>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5413</TotalTime>
  <Words>2718</Words>
  <Application>Microsoft Office PowerPoint</Application>
  <PresentationFormat>ワイド画面</PresentationFormat>
  <Paragraphs>370</Paragraphs>
  <Slides>24</Slides>
  <Notes>8</Notes>
  <HiddenSlides>0</HiddenSlides>
  <MMClips>0</MMClips>
  <ScaleCrop>false</ScaleCrop>
  <HeadingPairs>
    <vt:vector size="6" baseType="variant">
      <vt:variant>
        <vt:lpstr>使用されているフォント</vt:lpstr>
      </vt:variant>
      <vt:variant>
        <vt:i4>9</vt:i4>
      </vt:variant>
      <vt:variant>
        <vt:lpstr>テーマ</vt:lpstr>
      </vt:variant>
      <vt:variant>
        <vt:i4>1</vt:i4>
      </vt:variant>
      <vt:variant>
        <vt:lpstr>スライド タイトル</vt:lpstr>
      </vt:variant>
      <vt:variant>
        <vt:i4>24</vt:i4>
      </vt:variant>
    </vt:vector>
  </HeadingPairs>
  <TitlesOfParts>
    <vt:vector size="34" baseType="lpstr">
      <vt:lpstr>Meiryo UI</vt:lpstr>
      <vt:lpstr>UD デジタル 教科書体 NK-B</vt:lpstr>
      <vt:lpstr>UD デジタル 教科書体 NP-B</vt:lpstr>
      <vt:lpstr>游ゴシック</vt:lpstr>
      <vt:lpstr>游ゴシック Light</vt:lpstr>
      <vt:lpstr>游明朝</vt:lpstr>
      <vt:lpstr>Arial</vt:lpstr>
      <vt:lpstr>Microsoft Himalaya</vt:lpstr>
      <vt:lpstr>Times New Roman</vt:lpstr>
      <vt:lpstr>Office テーマ</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Company>大阪府</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寶來　徳子</dc:creator>
  <cp:lastModifiedBy>周藤　英</cp:lastModifiedBy>
  <cp:revision>614</cp:revision>
  <cp:lastPrinted>2020-11-24T00:03:32Z</cp:lastPrinted>
  <dcterms:created xsi:type="dcterms:W3CDTF">2020-08-11T02:27:27Z</dcterms:created>
  <dcterms:modified xsi:type="dcterms:W3CDTF">2020-11-24T07:25:28Z</dcterms:modified>
</cp:coreProperties>
</file>