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150" d="100"/>
          <a:sy n="150" d="100"/>
        </p:scale>
        <p:origin x="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88128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203542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143218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404907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3601641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419153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295930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373482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362079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262141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17D9B9-4B42-4B1D-9DE1-C29DC25F7509}"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11115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917D9B9-4B42-4B1D-9DE1-C29DC25F7509}" type="datetimeFigureOut">
              <a:rPr kumimoji="1" lang="ja-JP" altLang="en-US" smtClean="0"/>
              <a:t>2020/11/20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886D434-8CDA-4869-9F99-52C8599F6175}" type="slidenum">
              <a:rPr kumimoji="1" lang="ja-JP" altLang="en-US" smtClean="0"/>
              <a:t>‹#›</a:t>
            </a:fld>
            <a:endParaRPr kumimoji="1" lang="ja-JP" altLang="en-US"/>
          </a:p>
        </p:txBody>
      </p:sp>
    </p:spTree>
    <p:extLst>
      <p:ext uri="{BB962C8B-B14F-4D97-AF65-F5344CB8AC3E}">
        <p14:creationId xmlns:p14="http://schemas.microsoft.com/office/powerpoint/2010/main" val="30495885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楕円 4"/>
          <p:cNvSpPr/>
          <p:nvPr/>
        </p:nvSpPr>
        <p:spPr>
          <a:xfrm>
            <a:off x="494381" y="725202"/>
            <a:ext cx="6038850" cy="36689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サブタイトル 2"/>
          <p:cNvSpPr txBox="1">
            <a:spLocks/>
          </p:cNvSpPr>
          <p:nvPr/>
        </p:nvSpPr>
        <p:spPr>
          <a:xfrm>
            <a:off x="36000" y="2200738"/>
            <a:ext cx="2753010" cy="391539"/>
          </a:xfrm>
          <a:prstGeom prst="rect">
            <a:avLst/>
          </a:prstGeom>
          <a:solidFill>
            <a:schemeClr val="accent1">
              <a:lumMod val="50000"/>
            </a:schemeClr>
          </a:solidFill>
          <a:ln>
            <a:noFill/>
          </a:ln>
        </p:spPr>
        <p:txBody>
          <a:bodyPr vert="horz" lIns="132476" tIns="66236" rIns="132476" bIns="66236"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①　機械設備による換気</a:t>
            </a:r>
            <a:endParaRPr lang="en-US" altLang="ja-JP" sz="1800" b="1" u="sng" dirty="0">
              <a:solidFill>
                <a:schemeClr val="bg1"/>
              </a:solidFill>
              <a:latin typeface="Meiryo UI" panose="020B0604030504040204" pitchFamily="50" charset="-128"/>
              <a:ea typeface="Meiryo UI" panose="020B0604030504040204" pitchFamily="50" charset="-128"/>
            </a:endParaRPr>
          </a:p>
        </p:txBody>
      </p:sp>
      <p:sp>
        <p:nvSpPr>
          <p:cNvPr id="7" name="サブタイトル 2"/>
          <p:cNvSpPr txBox="1">
            <a:spLocks noGrp="1"/>
          </p:cNvSpPr>
          <p:nvPr>
            <p:ph type="ctrTitle"/>
          </p:nvPr>
        </p:nvSpPr>
        <p:spPr>
          <a:xfrm>
            <a:off x="72000" y="3071232"/>
            <a:ext cx="6858000" cy="613963"/>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・多数の者が利用する商業施設等では、換気設備の調整による取入れ外気の増量</a:t>
            </a:r>
            <a:r>
              <a:rPr lang="en-US" altLang="ja-JP" sz="1400" b="1" dirty="0" smtClean="0">
                <a:latin typeface="ＭＳ 明朝" panose="02020609040205080304" pitchFamily="17" charset="-128"/>
                <a:ea typeface="ＭＳ 明朝" panose="02020609040205080304" pitchFamily="17" charset="-128"/>
              </a:rPr>
              <a:t/>
            </a:r>
            <a:br>
              <a:rPr lang="en-US" altLang="ja-JP" sz="1400" b="1" dirty="0" smtClean="0">
                <a:latin typeface="ＭＳ 明朝" panose="02020609040205080304" pitchFamily="17" charset="-128"/>
                <a:ea typeface="ＭＳ 明朝" panose="02020609040205080304" pitchFamily="17" charset="-128"/>
              </a:rPr>
            </a:br>
            <a:r>
              <a:rPr lang="ja-JP" altLang="en-US" sz="1400" b="1" dirty="0" smtClean="0">
                <a:latin typeface="ＭＳ 明朝" panose="02020609040205080304" pitchFamily="17" charset="-128"/>
                <a:ea typeface="ＭＳ 明朝" panose="02020609040205080304" pitchFamily="17" charset="-128"/>
              </a:rPr>
              <a:t>　や、可能な</a:t>
            </a:r>
            <a:r>
              <a:rPr lang="ja-JP" altLang="en-US" sz="1400" b="1" smtClean="0">
                <a:latin typeface="ＭＳ 明朝" panose="02020609040205080304" pitchFamily="17" charset="-128"/>
                <a:ea typeface="ＭＳ 明朝" panose="02020609040205080304" pitchFamily="17" charset="-128"/>
              </a:rPr>
              <a:t>場合は常時</a:t>
            </a:r>
            <a:r>
              <a:rPr lang="ja-JP" altLang="en-US" sz="1400" b="1" dirty="0" smtClean="0">
                <a:latin typeface="ＭＳ 明朝" panose="02020609040205080304" pitchFamily="17" charset="-128"/>
                <a:ea typeface="ＭＳ 明朝" panose="02020609040205080304" pitchFamily="17" charset="-128"/>
              </a:rPr>
              <a:t>運転を実施。</a:t>
            </a:r>
            <a:r>
              <a:rPr lang="en-US" altLang="ja-JP" sz="1400" b="1" dirty="0" smtClean="0">
                <a:latin typeface="ＭＳ 明朝" panose="02020609040205080304" pitchFamily="17" charset="-128"/>
                <a:ea typeface="ＭＳ 明朝" panose="02020609040205080304" pitchFamily="17" charset="-128"/>
              </a:rPr>
              <a:t/>
            </a:r>
            <a:br>
              <a:rPr lang="en-US" altLang="ja-JP" sz="1400" b="1" dirty="0" smtClean="0">
                <a:latin typeface="ＭＳ 明朝" panose="02020609040205080304" pitchFamily="17" charset="-128"/>
                <a:ea typeface="ＭＳ 明朝" panose="02020609040205080304" pitchFamily="17" charset="-128"/>
              </a:rPr>
            </a:br>
            <a:r>
              <a:rPr lang="ja-JP" altLang="en-US" sz="1400" b="1" dirty="0" smtClean="0">
                <a:latin typeface="ＭＳ 明朝" panose="02020609040205080304" pitchFamily="17" charset="-128"/>
                <a:ea typeface="ＭＳ 明朝" panose="02020609040205080304" pitchFamily="17" charset="-128"/>
              </a:rPr>
              <a:t>・住宅の場合、台所や浴室、トイレの換気扇を運転。</a:t>
            </a:r>
            <a:r>
              <a:rPr lang="en-US" altLang="ja-JP" sz="1400" b="1" dirty="0" smtClean="0">
                <a:latin typeface="ＭＳ 明朝" panose="02020609040205080304" pitchFamily="17" charset="-128"/>
                <a:ea typeface="ＭＳ 明朝" panose="02020609040205080304" pitchFamily="17" charset="-128"/>
              </a:rPr>
              <a:t/>
            </a:r>
            <a:br>
              <a:rPr lang="en-US" altLang="ja-JP" sz="1400" b="1" dirty="0" smtClean="0">
                <a:latin typeface="ＭＳ 明朝" panose="02020609040205080304" pitchFamily="17" charset="-128"/>
                <a:ea typeface="ＭＳ 明朝" panose="02020609040205080304" pitchFamily="17" charset="-128"/>
              </a:rPr>
            </a:br>
            <a:endParaRPr lang="en-US" altLang="ja-JP" sz="1200" b="1" u="sng" dirty="0">
              <a:latin typeface="ＭＳ 明朝" panose="02020609040205080304" pitchFamily="17" charset="-128"/>
              <a:ea typeface="ＭＳ 明朝" panose="02020609040205080304" pitchFamily="17" charset="-128"/>
            </a:endParaRPr>
          </a:p>
        </p:txBody>
      </p:sp>
      <p:sp>
        <p:nvSpPr>
          <p:cNvPr id="8" name="サブタイトル 2"/>
          <p:cNvSpPr txBox="1">
            <a:spLocks/>
          </p:cNvSpPr>
          <p:nvPr/>
        </p:nvSpPr>
        <p:spPr>
          <a:xfrm>
            <a:off x="36000" y="4419643"/>
            <a:ext cx="2752705" cy="404924"/>
          </a:xfrm>
          <a:prstGeom prst="rect">
            <a:avLst/>
          </a:prstGeom>
          <a:solidFill>
            <a:schemeClr val="accent1">
              <a:lumMod val="50000"/>
            </a:schemeClr>
          </a:solidFill>
          <a:ln>
            <a:noFill/>
          </a:ln>
        </p:spPr>
        <p:txBody>
          <a:bodyPr vert="horz" lIns="132476" tIns="66236" rIns="132476" bIns="66236"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②　窓の開放による換気　</a:t>
            </a:r>
            <a:endParaRPr lang="en-US" altLang="ja-JP" sz="1800" b="1" u="sng" dirty="0">
              <a:solidFill>
                <a:schemeClr val="bg1"/>
              </a:solidFill>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a:xfrm>
            <a:off x="36000" y="6416214"/>
            <a:ext cx="4000499" cy="386114"/>
          </a:xfrm>
          <a:prstGeom prst="rect">
            <a:avLst/>
          </a:prstGeom>
          <a:solidFill>
            <a:schemeClr val="accent1">
              <a:lumMod val="50000"/>
            </a:schemeClr>
          </a:solidFill>
          <a:ln>
            <a:noFill/>
          </a:ln>
        </p:spPr>
        <p:txBody>
          <a:bodyPr vert="horz" lIns="132476" tIns="66236" rIns="132476" bIns="66236" rtlCol="0"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③　その他換気にあたっての留意事項　</a:t>
            </a:r>
            <a:endParaRPr lang="en-US" altLang="ja-JP" sz="1800" b="1" u="sng" dirty="0">
              <a:solidFill>
                <a:schemeClr val="bg1"/>
              </a:solidFill>
              <a:latin typeface="Meiryo UI" panose="020B0604030504040204" pitchFamily="50" charset="-128"/>
              <a:ea typeface="Meiryo UI" panose="020B0604030504040204" pitchFamily="50" charset="-128"/>
            </a:endParaRPr>
          </a:p>
        </p:txBody>
      </p:sp>
      <p:sp>
        <p:nvSpPr>
          <p:cNvPr id="2" name="角丸四角形 1"/>
          <p:cNvSpPr/>
          <p:nvPr/>
        </p:nvSpPr>
        <p:spPr>
          <a:xfrm>
            <a:off x="36000" y="2636082"/>
            <a:ext cx="2628466" cy="30288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　</a:t>
            </a:r>
            <a:r>
              <a:rPr kumimoji="1" lang="ja-JP" altLang="en-US" dirty="0" smtClean="0">
                <a:solidFill>
                  <a:srgbClr val="FF0000"/>
                </a:solidFill>
                <a:latin typeface="ＭＳ ゴシック" panose="020B0609070205080204" pitchFamily="49" charset="-128"/>
                <a:ea typeface="ＭＳ ゴシック" panose="020B0609070205080204" pitchFamily="49" charset="-128"/>
              </a:rPr>
              <a:t>必要換気量の確保</a:t>
            </a:r>
            <a:endParaRPr kumimoji="1" lang="ja-JP" altLang="en-US" dirty="0">
              <a:solidFill>
                <a:srgbClr val="FF0000"/>
              </a:solidFill>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36000" y="4874825"/>
            <a:ext cx="6172595" cy="32605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rgbClr val="FF0000"/>
                </a:solidFill>
              </a:rPr>
              <a:t>☞　</a:t>
            </a:r>
            <a:r>
              <a:rPr kumimoji="1" lang="ja-JP" altLang="en-US" dirty="0" smtClean="0">
                <a:solidFill>
                  <a:srgbClr val="FF0000"/>
                </a:solidFill>
                <a:latin typeface="ＭＳ ゴシック" panose="020B0609070205080204" pitchFamily="49" charset="-128"/>
                <a:ea typeface="ＭＳ ゴシック" panose="020B0609070205080204" pitchFamily="49" charset="-128"/>
              </a:rPr>
              <a:t>部屋の空気が１時間に２回以上入れ替わるように換気</a:t>
            </a:r>
            <a:endParaRPr kumimoji="1" lang="en-US" altLang="ja-JP" dirty="0" smtClean="0">
              <a:solidFill>
                <a:srgbClr val="FF0000"/>
              </a:solidFill>
              <a:latin typeface="ＭＳ ゴシック" panose="020B0609070205080204" pitchFamily="49" charset="-128"/>
              <a:ea typeface="ＭＳ ゴシック" panose="020B0609070205080204" pitchFamily="49" charset="-128"/>
            </a:endParaRPr>
          </a:p>
        </p:txBody>
      </p:sp>
      <p:sp>
        <p:nvSpPr>
          <p:cNvPr id="12" name="サブタイトル 2"/>
          <p:cNvSpPr txBox="1">
            <a:spLocks/>
          </p:cNvSpPr>
          <p:nvPr/>
        </p:nvSpPr>
        <p:spPr>
          <a:xfrm>
            <a:off x="72000" y="5217587"/>
            <a:ext cx="6720618" cy="1072181"/>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・３０分</a:t>
            </a:r>
            <a:r>
              <a:rPr lang="ja-JP" altLang="en-US" sz="1400" b="1" dirty="0">
                <a:latin typeface="ＭＳ 明朝" panose="02020609040205080304" pitchFamily="17" charset="-128"/>
                <a:ea typeface="ＭＳ 明朝" panose="02020609040205080304" pitchFamily="17" charset="-128"/>
              </a:rPr>
              <a:t>に</a:t>
            </a:r>
            <a:r>
              <a:rPr lang="ja-JP" altLang="en-US" sz="1400" b="1" dirty="0" smtClean="0">
                <a:latin typeface="ＭＳ 明朝" panose="02020609040205080304" pitchFamily="17" charset="-128"/>
                <a:ea typeface="ＭＳ 明朝" panose="02020609040205080304" pitchFamily="17" charset="-128"/>
              </a:rPr>
              <a:t>１回</a:t>
            </a:r>
            <a:r>
              <a:rPr lang="ja-JP" altLang="en-US" sz="1400" b="1" dirty="0">
                <a:latin typeface="ＭＳ 明朝" panose="02020609040205080304" pitchFamily="17" charset="-128"/>
                <a:ea typeface="ＭＳ 明朝" panose="02020609040205080304" pitchFamily="17" charset="-128"/>
              </a:rPr>
              <a:t>以上、数分間程度、窓を全開に</a:t>
            </a:r>
            <a:r>
              <a:rPr lang="ja-JP" altLang="en-US" sz="1400" b="1" dirty="0" smtClean="0">
                <a:latin typeface="ＭＳ 明朝" panose="02020609040205080304" pitchFamily="17" charset="-128"/>
                <a:ea typeface="ＭＳ 明朝" panose="02020609040205080304" pitchFamily="17" charset="-128"/>
              </a:rPr>
              <a:t>する。</a:t>
            </a:r>
            <a:endParaRPr lang="en-US" altLang="ja-JP" sz="1400" b="1" dirty="0" smtClean="0">
              <a:latin typeface="ＭＳ 明朝" panose="02020609040205080304" pitchFamily="17" charset="-128"/>
              <a:ea typeface="ＭＳ 明朝" panose="02020609040205080304" pitchFamily="17" charset="-128"/>
            </a:endParaRPr>
          </a:p>
          <a:p>
            <a:pPr algn="l">
              <a:lnSpc>
                <a:spcPct val="100000"/>
              </a:lnSpc>
              <a:spcBef>
                <a:spcPts val="0"/>
              </a:spcBef>
            </a:pPr>
            <a:r>
              <a:rPr lang="ja-JP" altLang="en-US" sz="1400" b="1" dirty="0">
                <a:latin typeface="ＭＳ 明朝" panose="02020609040205080304" pitchFamily="17" charset="-128"/>
                <a:ea typeface="ＭＳ 明朝" panose="02020609040205080304" pitchFamily="17" charset="-128"/>
              </a:rPr>
              <a:t>　</a:t>
            </a:r>
            <a:r>
              <a:rPr lang="ja-JP" altLang="en-US" sz="1400" b="1" dirty="0" smtClean="0">
                <a:latin typeface="ＭＳ 明朝" panose="02020609040205080304" pitchFamily="17" charset="-128"/>
                <a:ea typeface="ＭＳ 明朝" panose="02020609040205080304" pitchFamily="17" charset="-128"/>
              </a:rPr>
              <a:t>もしくは常時、風上側の窓とその反対側の窓を</a:t>
            </a:r>
            <a:r>
              <a:rPr lang="en-US" altLang="ja-JP" sz="1400" b="1" dirty="0" smtClean="0">
                <a:latin typeface="ＭＳ 明朝" panose="02020609040205080304" pitchFamily="17" charset="-128"/>
                <a:ea typeface="ＭＳ 明朝" panose="02020609040205080304" pitchFamily="17" charset="-128"/>
              </a:rPr>
              <a:t>5</a:t>
            </a:r>
            <a:r>
              <a:rPr lang="ja-JP" altLang="en-US" sz="1400" b="1" dirty="0" smtClean="0">
                <a:latin typeface="ＭＳ 明朝" panose="02020609040205080304" pitchFamily="17" charset="-128"/>
                <a:ea typeface="ＭＳ 明朝" panose="02020609040205080304" pitchFamily="17" charset="-128"/>
              </a:rPr>
              <a:t>～</a:t>
            </a:r>
            <a:r>
              <a:rPr lang="en-US" altLang="ja-JP" sz="1400" b="1" dirty="0" smtClean="0">
                <a:latin typeface="ＭＳ 明朝" panose="02020609040205080304" pitchFamily="17" charset="-128"/>
                <a:ea typeface="ＭＳ 明朝" panose="02020609040205080304" pitchFamily="17" charset="-128"/>
              </a:rPr>
              <a:t>10cm</a:t>
            </a:r>
            <a:r>
              <a:rPr lang="ja-JP" altLang="en-US" sz="1400" b="1" dirty="0" smtClean="0">
                <a:latin typeface="ＭＳ 明朝" panose="02020609040205080304" pitchFamily="17" charset="-128"/>
                <a:ea typeface="ＭＳ 明朝" panose="02020609040205080304" pitchFamily="17" charset="-128"/>
              </a:rPr>
              <a:t>程度開放。</a:t>
            </a:r>
            <a:endParaRPr lang="en-US" altLang="ja-JP" sz="1400" b="1" dirty="0" smtClean="0">
              <a:latin typeface="ＭＳ 明朝" panose="02020609040205080304" pitchFamily="17" charset="-128"/>
              <a:ea typeface="ＭＳ 明朝" panose="02020609040205080304" pitchFamily="17" charset="-128"/>
            </a:endParaRPr>
          </a:p>
          <a:p>
            <a:pPr algn="l">
              <a:lnSpc>
                <a:spcPct val="100000"/>
              </a:lnSpc>
              <a:spcBef>
                <a:spcPts val="0"/>
              </a:spcBef>
            </a:pPr>
            <a:r>
              <a:rPr lang="ja-JP" altLang="en-US" sz="1400" b="1" dirty="0">
                <a:latin typeface="ＭＳ 明朝" panose="02020609040205080304" pitchFamily="17" charset="-128"/>
                <a:ea typeface="ＭＳ 明朝" panose="02020609040205080304" pitchFamily="17" charset="-128"/>
              </a:rPr>
              <a:t>　</a:t>
            </a:r>
            <a:r>
              <a:rPr lang="ja-JP" altLang="en-US" sz="1400" b="1" dirty="0" smtClean="0">
                <a:latin typeface="ＭＳ 明朝" panose="02020609040205080304" pitchFamily="17" charset="-128"/>
                <a:ea typeface="ＭＳ 明朝" panose="02020609040205080304" pitchFamily="17" charset="-128"/>
              </a:rPr>
              <a:t>（対角線上にある２つの窓を開けると効率的）</a:t>
            </a:r>
            <a:endParaRPr lang="en-US" altLang="ja-JP" sz="1400" b="1" dirty="0" smtClean="0">
              <a:latin typeface="ＭＳ 明朝" panose="02020609040205080304" pitchFamily="17" charset="-128"/>
              <a:ea typeface="ＭＳ 明朝" panose="02020609040205080304" pitchFamily="17" charset="-128"/>
            </a:endParaRPr>
          </a:p>
          <a:p>
            <a:pPr algn="l">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・窓が</a:t>
            </a:r>
            <a:r>
              <a:rPr lang="ja-JP" altLang="en-US" sz="1400" b="1" dirty="0">
                <a:latin typeface="ＭＳ 明朝" panose="02020609040205080304" pitchFamily="17" charset="-128"/>
                <a:ea typeface="ＭＳ 明朝" panose="02020609040205080304" pitchFamily="17" charset="-128"/>
              </a:rPr>
              <a:t>一</a:t>
            </a:r>
            <a:r>
              <a:rPr lang="ja-JP" altLang="en-US" sz="1400" b="1" dirty="0" smtClean="0">
                <a:latin typeface="ＭＳ 明朝" panose="02020609040205080304" pitchFamily="17" charset="-128"/>
                <a:ea typeface="ＭＳ 明朝" panose="02020609040205080304" pitchFamily="17" charset="-128"/>
              </a:rPr>
              <a:t>つしかない場合や窓がない部屋の場合は、窓やドアに向けて扇風機で</a:t>
            </a:r>
            <a:endParaRPr lang="en-US" altLang="ja-JP" sz="1400" b="1" dirty="0" smtClean="0">
              <a:latin typeface="ＭＳ 明朝" panose="02020609040205080304" pitchFamily="17" charset="-128"/>
              <a:ea typeface="ＭＳ 明朝" panose="02020609040205080304" pitchFamily="17" charset="-128"/>
            </a:endParaRPr>
          </a:p>
          <a:p>
            <a:pPr algn="l">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　部屋の外に空気が流れるようにする。</a:t>
            </a:r>
            <a:endParaRPr lang="en-US" altLang="ja-JP" sz="1400" b="1" dirty="0" smtClean="0">
              <a:latin typeface="ＭＳ 明朝" panose="02020609040205080304" pitchFamily="17" charset="-128"/>
              <a:ea typeface="ＭＳ 明朝" panose="02020609040205080304" pitchFamily="17" charset="-128"/>
            </a:endParaRPr>
          </a:p>
        </p:txBody>
      </p:sp>
      <p:sp>
        <p:nvSpPr>
          <p:cNvPr id="13" name="角丸四角形 12"/>
          <p:cNvSpPr/>
          <p:nvPr/>
        </p:nvSpPr>
        <p:spPr>
          <a:xfrm>
            <a:off x="28594" y="6837131"/>
            <a:ext cx="3067031" cy="32887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　</a:t>
            </a:r>
            <a:r>
              <a:rPr kumimoji="1" lang="ja-JP" altLang="en-US" dirty="0" smtClean="0">
                <a:solidFill>
                  <a:srgbClr val="FF0000"/>
                </a:solidFill>
                <a:latin typeface="ＭＳ ゴシック" panose="020B0609070205080204" pitchFamily="49" charset="-128"/>
                <a:ea typeface="ＭＳ ゴシック" panose="020B0609070205080204" pitchFamily="49" charset="-128"/>
              </a:rPr>
              <a:t>ＣＯ</a:t>
            </a:r>
            <a:r>
              <a:rPr kumimoji="1" lang="ja-JP" altLang="en-US" baseline="-25000" dirty="0" smtClean="0">
                <a:solidFill>
                  <a:srgbClr val="FF0000"/>
                </a:solidFill>
                <a:latin typeface="ＭＳ ゴシック" panose="020B0609070205080204" pitchFamily="49" charset="-128"/>
                <a:ea typeface="ＭＳ ゴシック" panose="020B0609070205080204" pitchFamily="49" charset="-128"/>
              </a:rPr>
              <a:t>２</a:t>
            </a:r>
            <a:r>
              <a:rPr kumimoji="1" lang="ja-JP" altLang="en-US" dirty="0" smtClean="0">
                <a:solidFill>
                  <a:srgbClr val="FF0000"/>
                </a:solidFill>
                <a:latin typeface="ＭＳ ゴシック" panose="020B0609070205080204" pitchFamily="49" charset="-128"/>
                <a:ea typeface="ＭＳ ゴシック" panose="020B0609070205080204" pitchFamily="49" charset="-128"/>
              </a:rPr>
              <a:t>センサーの活用</a:t>
            </a:r>
            <a:endParaRPr kumimoji="1" lang="en-US" altLang="ja-JP" baseline="-250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14" name="サブタイトル 2"/>
          <p:cNvSpPr txBox="1">
            <a:spLocks/>
          </p:cNvSpPr>
          <p:nvPr/>
        </p:nvSpPr>
        <p:spPr>
          <a:xfrm>
            <a:off x="72000" y="7094199"/>
            <a:ext cx="6707483" cy="428074"/>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300"/>
              </a:spcBef>
            </a:pPr>
            <a:endParaRPr lang="en-US" altLang="ja-JP" sz="1400" b="1" dirty="0" smtClean="0">
              <a:latin typeface="ＭＳ 明朝" panose="02020609040205080304" pitchFamily="17" charset="-128"/>
              <a:ea typeface="ＭＳ 明朝" panose="02020609040205080304" pitchFamily="17" charset="-128"/>
            </a:endParaRPr>
          </a:p>
          <a:p>
            <a:pPr algn="just">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・可能な場合は</a:t>
            </a:r>
            <a:r>
              <a:rPr lang="ja-JP" altLang="en-US" sz="1400" b="1" dirty="0">
                <a:latin typeface="ＭＳ 明朝" panose="02020609040205080304" pitchFamily="17" charset="-128"/>
                <a:ea typeface="ＭＳ 明朝" panose="02020609040205080304" pitchFamily="17" charset="-128"/>
              </a:rPr>
              <a:t>、ＣＯ</a:t>
            </a:r>
            <a:r>
              <a:rPr lang="ja-JP" altLang="en-US" sz="1400" b="1" baseline="-25000" dirty="0">
                <a:latin typeface="ＭＳ 明朝" panose="02020609040205080304" pitchFamily="17" charset="-128"/>
                <a:ea typeface="ＭＳ 明朝" panose="02020609040205080304" pitchFamily="17" charset="-128"/>
              </a:rPr>
              <a:t>２</a:t>
            </a:r>
            <a:r>
              <a:rPr lang="ja-JP" altLang="en-US" sz="1400" b="1" dirty="0">
                <a:latin typeface="ＭＳ 明朝" panose="02020609040205080304" pitchFamily="17" charset="-128"/>
                <a:ea typeface="ＭＳ 明朝" panose="02020609040205080304" pitchFamily="17" charset="-128"/>
              </a:rPr>
              <a:t>センサー</a:t>
            </a:r>
            <a:r>
              <a:rPr lang="ja-JP" altLang="en-US" sz="1400" b="1" dirty="0" smtClean="0">
                <a:latin typeface="ＭＳ 明朝" panose="02020609040205080304" pitchFamily="17" charset="-128"/>
                <a:ea typeface="ＭＳ 明朝" panose="02020609040205080304" pitchFamily="17" charset="-128"/>
              </a:rPr>
              <a:t>を設置して二酸化炭素濃度を測定し、換気の</a:t>
            </a:r>
            <a:endParaRPr lang="en-US" altLang="ja-JP" sz="1400" b="1" dirty="0" smtClean="0">
              <a:latin typeface="ＭＳ 明朝" panose="02020609040205080304" pitchFamily="17" charset="-128"/>
              <a:ea typeface="ＭＳ 明朝" panose="02020609040205080304" pitchFamily="17" charset="-128"/>
            </a:endParaRPr>
          </a:p>
          <a:p>
            <a:pPr algn="just">
              <a:lnSpc>
                <a:spcPct val="100000"/>
              </a:lnSpc>
              <a:spcBef>
                <a:spcPts val="0"/>
              </a:spcBef>
            </a:pPr>
            <a:r>
              <a:rPr lang="ja-JP" altLang="en-US" sz="1400" b="1" dirty="0" smtClean="0">
                <a:latin typeface="ＭＳ 明朝" panose="02020609040205080304" pitchFamily="17" charset="-128"/>
                <a:ea typeface="ＭＳ 明朝" panose="02020609040205080304" pitchFamily="17" charset="-128"/>
              </a:rPr>
              <a:t>　状況を確認。</a:t>
            </a:r>
            <a:endParaRPr lang="en-US" altLang="ja-JP" sz="1400" b="1" dirty="0" smtClean="0">
              <a:latin typeface="ＭＳ 明朝" panose="02020609040205080304" pitchFamily="17" charset="-128"/>
              <a:ea typeface="ＭＳ 明朝" panose="02020609040205080304" pitchFamily="17" charset="-128"/>
            </a:endParaRPr>
          </a:p>
        </p:txBody>
      </p:sp>
      <p:sp>
        <p:nvSpPr>
          <p:cNvPr id="16" name="サブタイトル 15"/>
          <p:cNvSpPr>
            <a:spLocks noGrp="1"/>
          </p:cNvSpPr>
          <p:nvPr>
            <p:ph type="subTitle" idx="1"/>
          </p:nvPr>
        </p:nvSpPr>
        <p:spPr>
          <a:xfrm>
            <a:off x="36000" y="7747467"/>
            <a:ext cx="4847791" cy="32621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l"/>
            <a:r>
              <a:rPr kumimoji="1" lang="ja-JP" altLang="en-US" dirty="0" smtClean="0">
                <a:solidFill>
                  <a:srgbClr val="FF0000"/>
                </a:solidFill>
              </a:rPr>
              <a:t>☞　</a:t>
            </a:r>
            <a:r>
              <a:rPr kumimoji="1" lang="en-US" altLang="ja-JP" dirty="0" smtClean="0">
                <a:solidFill>
                  <a:srgbClr val="FF0000"/>
                </a:solidFill>
                <a:latin typeface="ＭＳ ゴシック" panose="020B0609070205080204" pitchFamily="49" charset="-128"/>
                <a:ea typeface="ＭＳ ゴシック" panose="020B0609070205080204" pitchFamily="49" charset="-128"/>
              </a:rPr>
              <a:t>HEPA</a:t>
            </a:r>
            <a:r>
              <a:rPr kumimoji="1" lang="ja-JP" altLang="en-US" dirty="0" smtClean="0">
                <a:solidFill>
                  <a:srgbClr val="FF0000"/>
                </a:solidFill>
                <a:latin typeface="ＭＳ ゴシック" panose="020B0609070205080204" pitchFamily="49" charset="-128"/>
                <a:ea typeface="ＭＳ ゴシック" panose="020B0609070205080204" pitchFamily="49" charset="-128"/>
              </a:rPr>
              <a:t>フィルター付きの空気清浄機の使用</a:t>
            </a:r>
            <a:endParaRPr kumimoji="1" lang="en-US" altLang="ja-JP" baseline="-250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17" name="サブタイトル 2"/>
          <p:cNvSpPr txBox="1">
            <a:spLocks/>
          </p:cNvSpPr>
          <p:nvPr/>
        </p:nvSpPr>
        <p:spPr>
          <a:xfrm>
            <a:off x="72000" y="8098764"/>
            <a:ext cx="6678321" cy="498734"/>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spcBef>
                <a:spcPts val="300"/>
              </a:spcBef>
            </a:pPr>
            <a:r>
              <a:rPr lang="ja-JP" altLang="en-US" sz="1400" b="1" dirty="0" smtClean="0">
                <a:latin typeface="ＭＳ 明朝" panose="02020609040205080304" pitchFamily="17" charset="-128"/>
                <a:ea typeface="ＭＳ 明朝" panose="02020609040205080304" pitchFamily="17" charset="-128"/>
              </a:rPr>
              <a:t>・補助設備として有効。</a:t>
            </a:r>
            <a:endParaRPr lang="en-US" altLang="ja-JP" sz="1400" b="1" dirty="0" smtClean="0">
              <a:latin typeface="ＭＳ 明朝" panose="02020609040205080304" pitchFamily="17" charset="-128"/>
              <a:ea typeface="ＭＳ 明朝" panose="02020609040205080304" pitchFamily="17" charset="-128"/>
            </a:endParaRPr>
          </a:p>
          <a:p>
            <a:pPr algn="l">
              <a:spcBef>
                <a:spcPts val="300"/>
              </a:spcBef>
            </a:pPr>
            <a:r>
              <a:rPr lang="ja-JP" altLang="en-US" sz="1400" b="1" dirty="0" smtClean="0">
                <a:latin typeface="ＭＳ 明朝" panose="02020609040205080304" pitchFamily="17" charset="-128"/>
                <a:ea typeface="ＭＳ 明朝" panose="02020609040205080304" pitchFamily="17" charset="-128"/>
              </a:rPr>
              <a:t>（換気量が確保できる場合は、換気の方がウイルス濃度低減効果が大きい。）</a:t>
            </a:r>
          </a:p>
        </p:txBody>
      </p:sp>
      <p:sp>
        <p:nvSpPr>
          <p:cNvPr id="18" name="サブタイトル 15"/>
          <p:cNvSpPr txBox="1">
            <a:spLocks/>
          </p:cNvSpPr>
          <p:nvPr/>
        </p:nvSpPr>
        <p:spPr>
          <a:xfrm>
            <a:off x="36000" y="8629084"/>
            <a:ext cx="1847001" cy="36309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lt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lt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lt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lt1"/>
                </a:solidFill>
                <a:latin typeface="+mn-lt"/>
                <a:ea typeface="+mn-ea"/>
                <a:cs typeface="+mn-cs"/>
              </a:defRPr>
            </a:lvl9pPr>
          </a:lstStyle>
          <a:p>
            <a:pPr algn="l"/>
            <a:r>
              <a:rPr lang="ja-JP" altLang="en-US" dirty="0" smtClean="0">
                <a:solidFill>
                  <a:srgbClr val="FF0000"/>
                </a:solidFill>
              </a:rPr>
              <a:t>☞　</a:t>
            </a:r>
            <a:r>
              <a:rPr lang="ja-JP" altLang="en-US" dirty="0" smtClean="0">
                <a:solidFill>
                  <a:srgbClr val="FF0000"/>
                </a:solidFill>
                <a:latin typeface="ＭＳ ゴシック" panose="020B0609070205080204" pitchFamily="49" charset="-128"/>
                <a:ea typeface="ＭＳ ゴシック" panose="020B0609070205080204" pitchFamily="49" charset="-128"/>
              </a:rPr>
              <a:t>適度な</a:t>
            </a:r>
            <a:r>
              <a:rPr lang="ja-JP" altLang="en-US" dirty="0">
                <a:solidFill>
                  <a:srgbClr val="FF0000"/>
                </a:solidFill>
                <a:latin typeface="ＭＳ ゴシック" panose="020B0609070205080204" pitchFamily="49" charset="-128"/>
                <a:ea typeface="ＭＳ ゴシック" panose="020B0609070205080204" pitchFamily="49" charset="-128"/>
              </a:rPr>
              <a:t>加湿</a:t>
            </a:r>
            <a:endParaRPr lang="en-US" altLang="ja-JP" baseline="-250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19" name="サブタイトル 2"/>
          <p:cNvSpPr txBox="1">
            <a:spLocks/>
          </p:cNvSpPr>
          <p:nvPr/>
        </p:nvSpPr>
        <p:spPr>
          <a:xfrm>
            <a:off x="56540" y="9860134"/>
            <a:ext cx="6586739" cy="581461"/>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1400" b="1" dirty="0" smtClean="0">
              <a:latin typeface="Meiryo UI" panose="020B0604030504040204" pitchFamily="50" charset="-128"/>
              <a:ea typeface="Meiryo UI" panose="020B0604030504040204" pitchFamily="50" charset="-128"/>
            </a:endParaRPr>
          </a:p>
        </p:txBody>
      </p:sp>
      <p:sp>
        <p:nvSpPr>
          <p:cNvPr id="20" name="サブタイトル 2"/>
          <p:cNvSpPr txBox="1">
            <a:spLocks/>
          </p:cNvSpPr>
          <p:nvPr/>
        </p:nvSpPr>
        <p:spPr>
          <a:xfrm>
            <a:off x="72000" y="8990915"/>
            <a:ext cx="6571208" cy="312556"/>
          </a:xfrm>
          <a:prstGeom prst="rect">
            <a:avLst/>
          </a:prstGeom>
          <a:noFill/>
          <a:ln w="6350">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spcBef>
                <a:spcPts val="300"/>
              </a:spcBef>
            </a:pPr>
            <a:r>
              <a:rPr lang="ja-JP" altLang="en-US" sz="1400" b="1" dirty="0" smtClean="0">
                <a:latin typeface="ＭＳ 明朝" panose="02020609040205080304" pitchFamily="17" charset="-128"/>
                <a:ea typeface="ＭＳ 明朝" panose="02020609040205080304" pitchFamily="17" charset="-128"/>
              </a:rPr>
              <a:t>・換気しながら加湿し、湿度</a:t>
            </a:r>
            <a:r>
              <a:rPr lang="en-US" altLang="ja-JP" sz="1400" b="1" dirty="0" smtClean="0">
                <a:latin typeface="ＭＳ 明朝" panose="02020609040205080304" pitchFamily="17" charset="-128"/>
                <a:ea typeface="ＭＳ 明朝" panose="02020609040205080304" pitchFamily="17" charset="-128"/>
              </a:rPr>
              <a:t>40</a:t>
            </a:r>
            <a:r>
              <a:rPr lang="ja-JP" altLang="en-US" sz="1400" b="1" dirty="0" smtClean="0">
                <a:latin typeface="ＭＳ 明朝" panose="02020609040205080304" pitchFamily="17" charset="-128"/>
                <a:ea typeface="ＭＳ 明朝" panose="02020609040205080304" pitchFamily="17" charset="-128"/>
              </a:rPr>
              <a:t>％～</a:t>
            </a:r>
            <a:r>
              <a:rPr lang="en-US" altLang="ja-JP" sz="1400" b="1" dirty="0" smtClean="0">
                <a:latin typeface="ＭＳ 明朝" panose="02020609040205080304" pitchFamily="17" charset="-128"/>
                <a:ea typeface="ＭＳ 明朝" panose="02020609040205080304" pitchFamily="17" charset="-128"/>
              </a:rPr>
              <a:t>70</a:t>
            </a:r>
            <a:r>
              <a:rPr lang="ja-JP" altLang="en-US" sz="1400" b="1" dirty="0" smtClean="0">
                <a:latin typeface="ＭＳ 明朝" panose="02020609040205080304" pitchFamily="17" charset="-128"/>
                <a:ea typeface="ＭＳ 明朝" panose="02020609040205080304" pitchFamily="17" charset="-128"/>
              </a:rPr>
              <a:t>％を維持。</a:t>
            </a:r>
            <a:endParaRPr lang="en-US" altLang="ja-JP" sz="1400" b="1" dirty="0">
              <a:latin typeface="ＭＳ 明朝" panose="02020609040205080304" pitchFamily="17" charset="-128"/>
              <a:ea typeface="ＭＳ 明朝" panose="02020609040205080304" pitchFamily="17" charset="-128"/>
            </a:endParaRPr>
          </a:p>
        </p:txBody>
      </p:sp>
      <p:sp>
        <p:nvSpPr>
          <p:cNvPr id="21" name="サブタイトル 2"/>
          <p:cNvSpPr txBox="1">
            <a:spLocks/>
          </p:cNvSpPr>
          <p:nvPr/>
        </p:nvSpPr>
        <p:spPr>
          <a:xfrm>
            <a:off x="543554" y="773299"/>
            <a:ext cx="6002835" cy="320684"/>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spcBef>
                <a:spcPts val="600"/>
              </a:spcBef>
            </a:pPr>
            <a:r>
              <a:rPr lang="ja-JP" altLang="en-US" sz="1400" b="1" dirty="0" smtClean="0">
                <a:latin typeface="Meiryo UI" panose="020B0604030504040204" pitchFamily="50" charset="-128"/>
                <a:ea typeface="Meiryo UI" panose="020B0604030504040204" pitchFamily="50" charset="-128"/>
              </a:rPr>
              <a:t>新型コロナウイルス感染防止には、</a:t>
            </a:r>
            <a:r>
              <a:rPr lang="ja-JP" altLang="en-US" sz="1400" b="1" dirty="0">
                <a:latin typeface="Meiryo UI" panose="020B0604030504040204" pitchFamily="50" charset="-128"/>
                <a:ea typeface="Meiryo UI" panose="020B0604030504040204" pitchFamily="50" charset="-128"/>
              </a:rPr>
              <a:t>一定</a:t>
            </a:r>
            <a:r>
              <a:rPr lang="ja-JP" altLang="en-US" sz="1400" b="1" dirty="0" smtClean="0">
                <a:latin typeface="Meiryo UI" panose="020B0604030504040204" pitchFamily="50" charset="-128"/>
                <a:ea typeface="Meiryo UI" panose="020B0604030504040204" pitchFamily="50" charset="-128"/>
              </a:rPr>
              <a:t>の換気を行うことが有効とされています。</a:t>
            </a:r>
            <a:endParaRPr lang="en-US" altLang="ja-JP" sz="1400" b="1" dirty="0" smtClean="0">
              <a:latin typeface="Meiryo UI" panose="020B0604030504040204" pitchFamily="50" charset="-128"/>
              <a:ea typeface="Meiryo UI" panose="020B0604030504040204" pitchFamily="50" charset="-128"/>
            </a:endParaRPr>
          </a:p>
          <a:p>
            <a:pPr algn="l">
              <a:lnSpc>
                <a:spcPts val="2000"/>
              </a:lnSpc>
              <a:spcBef>
                <a:spcPts val="0"/>
              </a:spcBef>
            </a:pPr>
            <a:r>
              <a:rPr lang="ja-JP" altLang="en-US" sz="1400" b="1" dirty="0" smtClean="0">
                <a:latin typeface="Meiryo UI" panose="020B0604030504040204" pitchFamily="50" charset="-128"/>
                <a:ea typeface="Meiryo UI" panose="020B0604030504040204" pitchFamily="50" charset="-128"/>
              </a:rPr>
              <a:t>施設・職場・家庭などで換気を行うようにしましょう。</a:t>
            </a:r>
            <a:endParaRPr lang="en-US" altLang="ja-JP" sz="1400" b="1" dirty="0" smtClean="0">
              <a:latin typeface="Meiryo UI" panose="020B0604030504040204" pitchFamily="50" charset="-128"/>
              <a:ea typeface="Meiryo UI" panose="020B0604030504040204" pitchFamily="50" charset="-128"/>
            </a:endParaRPr>
          </a:p>
        </p:txBody>
      </p:sp>
      <p:sp>
        <p:nvSpPr>
          <p:cNvPr id="23" name="サブタイトル 2"/>
          <p:cNvSpPr txBox="1">
            <a:spLocks/>
          </p:cNvSpPr>
          <p:nvPr/>
        </p:nvSpPr>
        <p:spPr>
          <a:xfrm>
            <a:off x="215344" y="1415941"/>
            <a:ext cx="6714656" cy="725588"/>
          </a:xfrm>
          <a:prstGeom prst="rect">
            <a:avLst/>
          </a:prstGeom>
          <a:noFill/>
          <a:ln>
            <a:noFill/>
          </a:ln>
        </p:spPr>
        <p:txBody>
          <a:bodyPr vert="horz" lIns="132476" tIns="66236" rIns="132476" bIns="66236"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en-US" altLang="ja-JP" sz="1050" b="1" dirty="0" smtClean="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参考</a:t>
            </a:r>
            <a:r>
              <a:rPr lang="en-US" altLang="ja-JP" sz="1050" b="1" dirty="0" smtClean="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　</a:t>
            </a:r>
            <a:endParaRPr lang="en-US" altLang="ja-JP" sz="1050" b="1" dirty="0" smtClean="0">
              <a:latin typeface="Meiryo UI" panose="020B0604030504040204" pitchFamily="50" charset="-128"/>
              <a:ea typeface="Meiryo UI" panose="020B0604030504040204" pitchFamily="50" charset="-128"/>
            </a:endParaRPr>
          </a:p>
          <a:p>
            <a:pPr algn="l">
              <a:lnSpc>
                <a:spcPct val="100000"/>
              </a:lnSpc>
              <a:spcBef>
                <a:spcPts val="0"/>
              </a:spcBef>
            </a:pPr>
            <a:r>
              <a:rPr lang="ja-JP" altLang="en-US" sz="1000" dirty="0" smtClean="0">
                <a:latin typeface="Meiryo UI" panose="020B0604030504040204" pitchFamily="50" charset="-128"/>
                <a:ea typeface="Meiryo UI" panose="020B0604030504040204" pitchFamily="50" charset="-128"/>
              </a:rPr>
              <a:t>　店舗や事務所等の大規模建築物で延べ面積</a:t>
            </a:r>
            <a:r>
              <a:rPr lang="en-US" altLang="ja-JP" sz="1000" dirty="0" smtClean="0">
                <a:latin typeface="Meiryo UI" panose="020B0604030504040204" pitchFamily="50" charset="-128"/>
                <a:ea typeface="Meiryo UI" panose="020B0604030504040204" pitchFamily="50" charset="-128"/>
              </a:rPr>
              <a:t>3,000</a:t>
            </a:r>
            <a:r>
              <a:rPr lang="ja-JP" altLang="en-US" sz="1000" dirty="0" smtClean="0">
                <a:latin typeface="Meiryo UI" panose="020B0604030504040204" pitchFamily="50" charset="-128"/>
                <a:ea typeface="Meiryo UI" panose="020B0604030504040204" pitchFamily="50" charset="-128"/>
              </a:rPr>
              <a:t>㎡以上の建築物（特定建築物）は、ビル管理法の空気環境基準</a:t>
            </a:r>
            <a:endParaRPr lang="en-US" altLang="ja-JP" sz="1000" dirty="0" smtClean="0">
              <a:latin typeface="Meiryo UI" panose="020B0604030504040204" pitchFamily="50" charset="-128"/>
              <a:ea typeface="Meiryo UI" panose="020B0604030504040204" pitchFamily="50" charset="-128"/>
            </a:endParaRPr>
          </a:p>
          <a:p>
            <a:pPr algn="l">
              <a:lnSpc>
                <a:spcPct val="100000"/>
              </a:lnSpc>
              <a:spcBef>
                <a:spcPts val="0"/>
              </a:spcBef>
            </a:pPr>
            <a:r>
              <a:rPr lang="ja-JP" altLang="en-US" sz="1000" dirty="0" smtClean="0">
                <a:latin typeface="Meiryo UI" panose="020B0604030504040204" pitchFamily="50" charset="-128"/>
                <a:ea typeface="Meiryo UI" panose="020B0604030504040204" pitchFamily="50" charset="-128"/>
              </a:rPr>
              <a:t>　の</a:t>
            </a:r>
            <a:r>
              <a:rPr lang="ja-JP" altLang="en-US" sz="1000" dirty="0">
                <a:latin typeface="Meiryo UI" panose="020B0604030504040204" pitchFamily="50" charset="-128"/>
                <a:ea typeface="Meiryo UI" panose="020B0604030504040204" pitchFamily="50" charset="-128"/>
              </a:rPr>
              <a:t>遵守が</a:t>
            </a:r>
            <a:r>
              <a:rPr lang="ja-JP" altLang="en-US" sz="1000" dirty="0" smtClean="0">
                <a:latin typeface="Meiryo UI" panose="020B0604030504040204" pitchFamily="50" charset="-128"/>
                <a:ea typeface="Meiryo UI" panose="020B0604030504040204" pitchFamily="50" charset="-128"/>
              </a:rPr>
              <a:t>必要とされています。　特定建築物以外の建築物であっても多数の者が使用する建築物については、空気環境基</a:t>
            </a:r>
            <a:endParaRPr lang="en-US" altLang="ja-JP" sz="1000" dirty="0" smtClean="0">
              <a:latin typeface="Meiryo UI" panose="020B0604030504040204" pitchFamily="50" charset="-128"/>
              <a:ea typeface="Meiryo UI" panose="020B0604030504040204" pitchFamily="50" charset="-128"/>
            </a:endParaRPr>
          </a:p>
          <a:p>
            <a:pPr algn="l">
              <a:lnSpc>
                <a:spcPct val="100000"/>
              </a:lnSpc>
              <a:spcBef>
                <a:spcPts val="0"/>
              </a:spcBef>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準に従って維持管理するよう努めなければなりません。</a:t>
            </a:r>
            <a:endParaRPr lang="en-US" altLang="ja-JP" sz="1000" dirty="0" smtClean="0">
              <a:latin typeface="Meiryo UI" panose="020B0604030504040204" pitchFamily="50" charset="-128"/>
              <a:ea typeface="Meiryo UI" panose="020B0604030504040204" pitchFamily="50" charset="-128"/>
            </a:endParaRPr>
          </a:p>
        </p:txBody>
      </p:sp>
      <p:pic>
        <p:nvPicPr>
          <p:cNvPr id="22" name="図 21"/>
          <p:cNvPicPr>
            <a:picLocks noChangeAspect="1"/>
          </p:cNvPicPr>
          <p:nvPr/>
        </p:nvPicPr>
        <p:blipFill>
          <a:blip r:embed="rId2"/>
          <a:stretch>
            <a:fillRect/>
          </a:stretch>
        </p:blipFill>
        <p:spPr>
          <a:xfrm>
            <a:off x="35737" y="9299555"/>
            <a:ext cx="536392" cy="604384"/>
          </a:xfrm>
          <a:prstGeom prst="rect">
            <a:avLst/>
          </a:prstGeom>
        </p:spPr>
      </p:pic>
      <p:sp>
        <p:nvSpPr>
          <p:cNvPr id="24" name="テキスト ボックス 23"/>
          <p:cNvSpPr txBox="1"/>
          <p:nvPr/>
        </p:nvSpPr>
        <p:spPr>
          <a:xfrm>
            <a:off x="592932" y="9406210"/>
            <a:ext cx="4653963" cy="461665"/>
          </a:xfrm>
          <a:prstGeom prst="rect">
            <a:avLst/>
          </a:prstGeom>
          <a:noFill/>
        </p:spPr>
        <p:txBody>
          <a:bodyPr wrap="square" rtlCol="0">
            <a:spAutoFit/>
          </a:bodyPr>
          <a:lstStyle/>
          <a:p>
            <a:r>
              <a:rPr kumimoji="1" lang="ja-JP" altLang="en-US" sz="1200" b="1" dirty="0">
                <a:latin typeface="ＭＳ ゴシック" panose="020B0609070205080204" pitchFamily="49" charset="-128"/>
                <a:ea typeface="ＭＳ ゴシック" panose="020B0609070205080204" pitchFamily="49" charset="-128"/>
              </a:rPr>
              <a:t>大阪府のホームページにて</a:t>
            </a:r>
            <a:endParaRPr kumimoji="1" lang="en-US" altLang="ja-JP" sz="1200" b="1"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様々な取組みをご覧いただけます</a:t>
            </a:r>
          </a:p>
        </p:txBody>
      </p:sp>
      <p:pic>
        <p:nvPicPr>
          <p:cNvPr id="25" name="図 24"/>
          <p:cNvPicPr>
            <a:picLocks noChangeAspect="1"/>
          </p:cNvPicPr>
          <p:nvPr/>
        </p:nvPicPr>
        <p:blipFill>
          <a:blip r:embed="rId3"/>
          <a:stretch>
            <a:fillRect/>
          </a:stretch>
        </p:blipFill>
        <p:spPr>
          <a:xfrm>
            <a:off x="3464737" y="9384840"/>
            <a:ext cx="3383738" cy="518552"/>
          </a:xfrm>
          <a:prstGeom prst="rect">
            <a:avLst/>
          </a:prstGeom>
        </p:spPr>
      </p:pic>
      <p:sp>
        <p:nvSpPr>
          <p:cNvPr id="26" name="正方形/長方形 25"/>
          <p:cNvSpPr/>
          <p:nvPr/>
        </p:nvSpPr>
        <p:spPr>
          <a:xfrm>
            <a:off x="35736" y="9268715"/>
            <a:ext cx="6801161" cy="59141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216" b="1" dirty="0">
              <a:latin typeface="Meiryo UI" panose="020B0604030504040204" pitchFamily="50" charset="-128"/>
              <a:ea typeface="Meiryo UI" panose="020B0604030504040204" pitchFamily="50" charset="-128"/>
            </a:endParaRPr>
          </a:p>
        </p:txBody>
      </p:sp>
      <p:sp>
        <p:nvSpPr>
          <p:cNvPr id="27" name="正方形/長方形 26"/>
          <p:cNvSpPr/>
          <p:nvPr/>
        </p:nvSpPr>
        <p:spPr>
          <a:xfrm>
            <a:off x="-7123" y="131982"/>
            <a:ext cx="6916645" cy="5090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新型コロナウイルス感染防止のための換気のポイント</a:t>
            </a:r>
            <a:endParaRPr kumimoji="1" lang="ja-JP" altLang="en-US" sz="24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259889" y="1081271"/>
            <a:ext cx="6286500" cy="407804"/>
          </a:xfrm>
          <a:prstGeom prst="rect">
            <a:avLst/>
          </a:prstGeom>
        </p:spPr>
        <p:txBody>
          <a:bodyPr wrap="square">
            <a:spAutoFit/>
          </a:bodyPr>
          <a:lstStyle/>
          <a:p>
            <a:pPr lvl="0"/>
            <a:r>
              <a:rPr lang="en-US" altLang="ja-JP" sz="1050" b="1" dirty="0" smtClean="0">
                <a:solidFill>
                  <a:prstClr val="black"/>
                </a:solidFill>
                <a:latin typeface="Meiryo UI" panose="020B0604030504040204" pitchFamily="50" charset="-128"/>
                <a:ea typeface="Meiryo UI" panose="020B0604030504040204" pitchFamily="50" charset="-128"/>
              </a:rPr>
              <a:t>【</a:t>
            </a:r>
            <a:r>
              <a:rPr lang="ja-JP" altLang="en-US" sz="1050" b="1" dirty="0" smtClean="0">
                <a:solidFill>
                  <a:prstClr val="black"/>
                </a:solidFill>
                <a:latin typeface="Meiryo UI" panose="020B0604030504040204" pitchFamily="50" charset="-128"/>
                <a:ea typeface="Meiryo UI" panose="020B0604030504040204" pitchFamily="50" charset="-128"/>
              </a:rPr>
              <a:t>換気量</a:t>
            </a:r>
            <a:r>
              <a:rPr lang="ja-JP" altLang="en-US" sz="1050" b="1" dirty="0">
                <a:solidFill>
                  <a:prstClr val="black"/>
                </a:solidFill>
                <a:latin typeface="Meiryo UI" panose="020B0604030504040204" pitchFamily="50" charset="-128"/>
                <a:ea typeface="Meiryo UI" panose="020B0604030504040204" pitchFamily="50" charset="-128"/>
              </a:rPr>
              <a:t>の</a:t>
            </a:r>
            <a:r>
              <a:rPr lang="ja-JP" altLang="en-US" sz="1050" b="1" dirty="0" smtClean="0">
                <a:solidFill>
                  <a:prstClr val="black"/>
                </a:solidFill>
                <a:latin typeface="Meiryo UI" panose="020B0604030504040204" pitchFamily="50" charset="-128"/>
                <a:ea typeface="Meiryo UI" panose="020B0604030504040204" pitchFamily="50" charset="-128"/>
              </a:rPr>
              <a:t>目安</a:t>
            </a:r>
            <a:r>
              <a:rPr lang="en-US" altLang="ja-JP" sz="1050" b="1" dirty="0" smtClean="0">
                <a:solidFill>
                  <a:prstClr val="black"/>
                </a:solidFill>
                <a:latin typeface="Meiryo UI" panose="020B0604030504040204" pitchFamily="50" charset="-128"/>
                <a:ea typeface="Meiryo UI" panose="020B0604030504040204" pitchFamily="50" charset="-128"/>
              </a:rPr>
              <a:t>】</a:t>
            </a:r>
          </a:p>
          <a:p>
            <a:pPr lvl="0"/>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rPr>
              <a:t>30</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時・人（ビル管理法の空気環境基準（二酸化炭素濃度</a:t>
            </a:r>
            <a:r>
              <a:rPr lang="en-US" altLang="ja-JP" sz="1000" dirty="0">
                <a:solidFill>
                  <a:prstClr val="black"/>
                </a:solidFill>
                <a:latin typeface="Meiryo UI" panose="020B0604030504040204" pitchFamily="50" charset="-128"/>
                <a:ea typeface="Meiryo UI" panose="020B0604030504040204" pitchFamily="50" charset="-128"/>
              </a:rPr>
              <a:t>1,000ppm</a:t>
            </a:r>
            <a:r>
              <a:rPr lang="ja-JP" altLang="en-US" sz="1000" dirty="0">
                <a:solidFill>
                  <a:prstClr val="black"/>
                </a:solidFill>
                <a:latin typeface="Meiryo UI" panose="020B0604030504040204" pitchFamily="50" charset="-128"/>
                <a:ea typeface="Meiryo UI" panose="020B0604030504040204" pitchFamily="50" charset="-128"/>
              </a:rPr>
              <a:t>以下）を満たすために必要な換気量）　</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03933" y="3636134"/>
            <a:ext cx="6358621" cy="707886"/>
          </a:xfrm>
          <a:prstGeom prst="rect">
            <a:avLst/>
          </a:prstGeom>
        </p:spPr>
        <p:txBody>
          <a:bodyPr wrap="square">
            <a:spAutoFit/>
          </a:bodyPr>
          <a:lstStyle/>
          <a:p>
            <a:r>
              <a:rPr kumimoji="1" lang="en-US" altLang="ja-JP" sz="1000" dirty="0" smtClean="0">
                <a:solidFill>
                  <a:prstClr val="black"/>
                </a:solidFill>
                <a:latin typeface="Meiryo UI" panose="020B0604030504040204" pitchFamily="50" charset="-128"/>
                <a:ea typeface="Meiryo UI" panose="020B0604030504040204" pitchFamily="50" charset="-128"/>
                <a:cs typeface="+mj-cs"/>
              </a:rPr>
              <a:t>※</a:t>
            </a:r>
            <a:r>
              <a:rPr kumimoji="1" lang="ja-JP" altLang="en-US" sz="1000" dirty="0">
                <a:solidFill>
                  <a:prstClr val="black"/>
                </a:solidFill>
                <a:latin typeface="Meiryo UI" panose="020B0604030504040204" pitchFamily="50" charset="-128"/>
                <a:ea typeface="Meiryo UI" panose="020B0604030504040204" pitchFamily="50" charset="-128"/>
                <a:cs typeface="+mj-cs"/>
              </a:rPr>
              <a:t>　</a:t>
            </a:r>
            <a:r>
              <a:rPr kumimoji="1" lang="en-US" altLang="ja-JP" sz="1000" dirty="0">
                <a:solidFill>
                  <a:prstClr val="black"/>
                </a:solidFill>
                <a:latin typeface="Meiryo UI" panose="020B0604030504040204" pitchFamily="50" charset="-128"/>
                <a:ea typeface="Meiryo UI" panose="020B0604030504040204" pitchFamily="50" charset="-128"/>
                <a:cs typeface="+mj-cs"/>
              </a:rPr>
              <a:t>2003</a:t>
            </a:r>
            <a:r>
              <a:rPr kumimoji="1" lang="ja-JP" altLang="en-US" sz="1000" dirty="0">
                <a:solidFill>
                  <a:prstClr val="black"/>
                </a:solidFill>
                <a:latin typeface="Meiryo UI" panose="020B0604030504040204" pitchFamily="50" charset="-128"/>
                <a:ea typeface="Meiryo UI" panose="020B0604030504040204" pitchFamily="50" charset="-128"/>
                <a:cs typeface="+mj-cs"/>
              </a:rPr>
              <a:t>年</a:t>
            </a:r>
            <a:r>
              <a:rPr kumimoji="1" lang="en-US" altLang="ja-JP" sz="1000" dirty="0">
                <a:solidFill>
                  <a:prstClr val="black"/>
                </a:solidFill>
                <a:latin typeface="Meiryo UI" panose="020B0604030504040204" pitchFamily="50" charset="-128"/>
                <a:ea typeface="Meiryo UI" panose="020B0604030504040204" pitchFamily="50" charset="-128"/>
                <a:cs typeface="+mj-cs"/>
              </a:rPr>
              <a:t>7</a:t>
            </a:r>
            <a:r>
              <a:rPr kumimoji="1" lang="ja-JP" altLang="en-US" sz="1000" dirty="0">
                <a:solidFill>
                  <a:prstClr val="black"/>
                </a:solidFill>
                <a:latin typeface="Meiryo UI" panose="020B0604030504040204" pitchFamily="50" charset="-128"/>
                <a:ea typeface="Meiryo UI" panose="020B0604030504040204" pitchFamily="50" charset="-128"/>
                <a:cs typeface="+mj-cs"/>
              </a:rPr>
              <a:t>月以降建設された住宅は、機械換気設備（</a:t>
            </a:r>
            <a:r>
              <a:rPr kumimoji="1" lang="en-US" altLang="ja-JP" sz="1000" dirty="0">
                <a:solidFill>
                  <a:prstClr val="black"/>
                </a:solidFill>
                <a:latin typeface="Meiryo UI" panose="020B0604030504040204" pitchFamily="50" charset="-128"/>
                <a:ea typeface="Meiryo UI" panose="020B0604030504040204" pitchFamily="50" charset="-128"/>
                <a:cs typeface="+mj-cs"/>
              </a:rPr>
              <a:t>24</a:t>
            </a:r>
            <a:r>
              <a:rPr kumimoji="1" lang="ja-JP" altLang="en-US" sz="1000" dirty="0">
                <a:solidFill>
                  <a:prstClr val="black"/>
                </a:solidFill>
                <a:latin typeface="Meiryo UI" panose="020B0604030504040204" pitchFamily="50" charset="-128"/>
                <a:ea typeface="Meiryo UI" panose="020B0604030504040204" pitchFamily="50" charset="-128"/>
                <a:cs typeface="+mj-cs"/>
              </a:rPr>
              <a:t>時間換気システム）の設置が</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義務付けられています。</a:t>
            </a:r>
            <a:endParaRPr kumimoji="1" lang="en-US" altLang="ja-JP" sz="1000" dirty="0" smtClean="0">
              <a:solidFill>
                <a:prstClr val="black"/>
              </a:solidFill>
              <a:latin typeface="Meiryo UI" panose="020B0604030504040204" pitchFamily="50" charset="-128"/>
              <a:ea typeface="Meiryo UI" panose="020B0604030504040204" pitchFamily="50" charset="-128"/>
              <a:cs typeface="+mj-cs"/>
            </a:endParaRPr>
          </a:p>
          <a:p>
            <a:r>
              <a:rPr kumimoji="1" lang="ja-JP" altLang="en-US" sz="1000" dirty="0">
                <a:solidFill>
                  <a:prstClr val="black"/>
                </a:solidFill>
                <a:latin typeface="Meiryo UI" panose="020B0604030504040204" pitchFamily="50" charset="-128"/>
                <a:ea typeface="Meiryo UI" panose="020B0604030504040204" pitchFamily="50" charset="-128"/>
                <a:cs typeface="+mj-cs"/>
              </a:rPr>
              <a:t>　</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a:t>
            </a:r>
            <a:r>
              <a:rPr kumimoji="1" lang="ja-JP" altLang="en-US" sz="1000" dirty="0">
                <a:solidFill>
                  <a:prstClr val="black"/>
                </a:solidFill>
                <a:latin typeface="Meiryo UI" panose="020B0604030504040204" pitchFamily="50" charset="-128"/>
                <a:ea typeface="Meiryo UI" panose="020B0604030504040204" pitchFamily="50" charset="-128"/>
                <a:cs typeface="+mj-cs"/>
              </a:rPr>
              <a:t>浴室やトイレの換気扇と兼用している場合も</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あります。）</a:t>
            </a:r>
            <a:endParaRPr kumimoji="1" lang="en-US" altLang="ja-JP" sz="1000" dirty="0" smtClean="0">
              <a:solidFill>
                <a:prstClr val="black"/>
              </a:solidFill>
              <a:latin typeface="Meiryo UI" panose="020B0604030504040204" pitchFamily="50" charset="-128"/>
              <a:ea typeface="Meiryo UI" panose="020B0604030504040204" pitchFamily="50" charset="-128"/>
              <a:cs typeface="+mj-cs"/>
            </a:endParaRPr>
          </a:p>
          <a:p>
            <a:r>
              <a:rPr kumimoji="1" lang="ja-JP" altLang="en-US" sz="1000" dirty="0">
                <a:solidFill>
                  <a:prstClr val="black"/>
                </a:solidFill>
                <a:latin typeface="Meiryo UI" panose="020B0604030504040204" pitchFamily="50" charset="-128"/>
                <a:ea typeface="Meiryo UI" panose="020B0604030504040204" pitchFamily="50" charset="-128"/>
                <a:cs typeface="+mj-cs"/>
              </a:rPr>
              <a:t>　</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　誤って</a:t>
            </a:r>
            <a:r>
              <a:rPr kumimoji="1" lang="ja-JP" altLang="en-US" sz="1000" dirty="0">
                <a:solidFill>
                  <a:prstClr val="black"/>
                </a:solidFill>
                <a:latin typeface="Meiryo UI" panose="020B0604030504040204" pitchFamily="50" charset="-128"/>
                <a:ea typeface="Meiryo UI" panose="020B0604030504040204" pitchFamily="50" charset="-128"/>
                <a:cs typeface="+mj-cs"/>
              </a:rPr>
              <a:t>停止した</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ままに</a:t>
            </a:r>
            <a:r>
              <a:rPr kumimoji="1" lang="ja-JP" altLang="en-US" sz="1000" dirty="0">
                <a:solidFill>
                  <a:prstClr val="black"/>
                </a:solidFill>
                <a:latin typeface="Meiryo UI" panose="020B0604030504040204" pitchFamily="50" charset="-128"/>
                <a:ea typeface="Meiryo UI" panose="020B0604030504040204" pitchFamily="50" charset="-128"/>
                <a:cs typeface="+mj-cs"/>
              </a:rPr>
              <a:t>なっている場合もあるので、</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適切に使用してください。</a:t>
            </a:r>
            <a:r>
              <a:rPr kumimoji="1" lang="en-US" altLang="ja-JP" sz="1000" dirty="0">
                <a:solidFill>
                  <a:prstClr val="black"/>
                </a:solidFill>
                <a:latin typeface="Meiryo UI" panose="020B0604030504040204" pitchFamily="50" charset="-128"/>
                <a:ea typeface="Meiryo UI" panose="020B0604030504040204" pitchFamily="50" charset="-128"/>
                <a:cs typeface="+mj-cs"/>
              </a:rPr>
              <a:t/>
            </a:r>
            <a:br>
              <a:rPr kumimoji="1" lang="en-US" altLang="ja-JP" sz="1000" dirty="0">
                <a:solidFill>
                  <a:prstClr val="black"/>
                </a:solidFill>
                <a:latin typeface="Meiryo UI" panose="020B0604030504040204" pitchFamily="50" charset="-128"/>
                <a:ea typeface="Meiryo UI" panose="020B0604030504040204" pitchFamily="50" charset="-128"/>
                <a:cs typeface="+mj-cs"/>
              </a:rPr>
            </a:br>
            <a:r>
              <a:rPr kumimoji="1" lang="en-US" altLang="ja-JP" sz="1000" dirty="0" smtClean="0">
                <a:solidFill>
                  <a:prstClr val="black"/>
                </a:solidFill>
                <a:latin typeface="Meiryo UI" panose="020B0604030504040204" pitchFamily="50" charset="-128"/>
                <a:ea typeface="Meiryo UI" panose="020B0604030504040204" pitchFamily="50" charset="-128"/>
                <a:cs typeface="+mj-cs"/>
              </a:rPr>
              <a:t>※</a:t>
            </a:r>
            <a:r>
              <a:rPr kumimoji="1" lang="ja-JP" altLang="en-US" sz="1000" dirty="0">
                <a:solidFill>
                  <a:prstClr val="black"/>
                </a:solidFill>
                <a:latin typeface="Meiryo UI" panose="020B0604030504040204" pitchFamily="50" charset="-128"/>
                <a:ea typeface="Meiryo UI" panose="020B0604030504040204" pitchFamily="50" charset="-128"/>
                <a:cs typeface="+mj-cs"/>
              </a:rPr>
              <a:t>　一般的な家庭用エアコンは、室内の空気を循環させるだけで、換気は行って</a:t>
            </a:r>
            <a:r>
              <a:rPr kumimoji="1" lang="ja-JP" altLang="en-US" sz="1000" dirty="0" smtClean="0">
                <a:solidFill>
                  <a:prstClr val="black"/>
                </a:solidFill>
                <a:latin typeface="Meiryo UI" panose="020B0604030504040204" pitchFamily="50" charset="-128"/>
                <a:ea typeface="Meiryo UI" panose="020B0604030504040204" pitchFamily="50" charset="-128"/>
                <a:cs typeface="+mj-cs"/>
              </a:rPr>
              <a:t>いません。</a:t>
            </a:r>
            <a:endParaRPr lang="ja-JP" altLang="en-US" sz="1200" dirty="0">
              <a:latin typeface="Meiryo UI" panose="020B0604030504040204" pitchFamily="50" charset="-128"/>
              <a:ea typeface="Meiryo UI" panose="020B0604030504040204" pitchFamily="50" charset="-128"/>
            </a:endParaRPr>
          </a:p>
        </p:txBody>
      </p:sp>
      <p:sp>
        <p:nvSpPr>
          <p:cNvPr id="11" name="正方形/長方形 10"/>
          <p:cNvSpPr/>
          <p:nvPr/>
        </p:nvSpPr>
        <p:spPr>
          <a:xfrm>
            <a:off x="3900196" y="9350227"/>
            <a:ext cx="2369975" cy="4539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大阪府ホームページ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15" name="正方形/長方形 14"/>
          <p:cNvSpPr/>
          <p:nvPr/>
        </p:nvSpPr>
        <p:spPr>
          <a:xfrm>
            <a:off x="5787955" y="42815"/>
            <a:ext cx="1064225" cy="1810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資料４－１</a:t>
            </a:r>
            <a:endParaRPr kumimoji="1" lang="ja-JP" altLang="en-US" sz="1050" dirty="0">
              <a:solidFill>
                <a:schemeClr val="tx1"/>
              </a:solidFill>
            </a:endParaRPr>
          </a:p>
        </p:txBody>
      </p:sp>
    </p:spTree>
    <p:extLst>
      <p:ext uri="{BB962C8B-B14F-4D97-AF65-F5344CB8AC3E}">
        <p14:creationId xmlns:p14="http://schemas.microsoft.com/office/powerpoint/2010/main" val="3696699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TotalTime>
  <Words>521</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ＭＳ 明朝</vt:lpstr>
      <vt:lpstr>游ゴシック</vt:lpstr>
      <vt:lpstr>游ゴシック Light</vt:lpstr>
      <vt:lpstr>Arial</vt:lpstr>
      <vt:lpstr>Calibri</vt:lpstr>
      <vt:lpstr>Calibri Light</vt:lpstr>
      <vt:lpstr>Office テーマ</vt:lpstr>
      <vt:lpstr>・多数の者が利用する商業施設等では、換気設備の調整による取入れ外気の増量 　や、可能な場合は常時運転を実施。 ・住宅の場合、台所や浴室、トイレの換気扇を運転。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①換気設備</dc:title>
  <dc:creator>井上　靖彦</dc:creator>
  <cp:lastModifiedBy>田中　淳也</cp:lastModifiedBy>
  <cp:revision>103</cp:revision>
  <cp:lastPrinted>2020-11-20T01:31:17Z</cp:lastPrinted>
  <dcterms:created xsi:type="dcterms:W3CDTF">2020-11-18T03:01:47Z</dcterms:created>
  <dcterms:modified xsi:type="dcterms:W3CDTF">2020-11-20T02:01:02Z</dcterms:modified>
</cp:coreProperties>
</file>