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  <p:sldId id="260" r:id="rId6"/>
    <p:sldId id="259" r:id="rId7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358E-2499-43EA-97B5-F2B72E273A72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5949-3894-4E88-8559-A000902749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95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358E-2499-43EA-97B5-F2B72E273A72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5949-3894-4E88-8559-A000902749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87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358E-2499-43EA-97B5-F2B72E273A72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5949-3894-4E88-8559-A000902749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39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358E-2499-43EA-97B5-F2B72E273A72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5949-3894-4E88-8559-A000902749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458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358E-2499-43EA-97B5-F2B72E273A72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5949-3894-4E88-8559-A000902749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526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358E-2499-43EA-97B5-F2B72E273A72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5949-3894-4E88-8559-A000902749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977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358E-2499-43EA-97B5-F2B72E273A72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5949-3894-4E88-8559-A000902749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85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358E-2499-43EA-97B5-F2B72E273A72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5949-3894-4E88-8559-A000902749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413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358E-2499-43EA-97B5-F2B72E273A72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5949-3894-4E88-8559-A000902749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441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358E-2499-43EA-97B5-F2B72E273A72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5949-3894-4E88-8559-A000902749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31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358E-2499-43EA-97B5-F2B72E273A72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5949-3894-4E88-8559-A000902749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94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5358E-2499-43EA-97B5-F2B72E273A72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B5949-3894-4E88-8559-A000902749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564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1"/>
          <p:cNvSpPr>
            <a:spLocks noGrp="1"/>
          </p:cNvSpPr>
          <p:nvPr>
            <p:ph type="ctrTitle"/>
          </p:nvPr>
        </p:nvSpPr>
        <p:spPr>
          <a:xfrm>
            <a:off x="-1" y="-13883"/>
            <a:ext cx="9906001" cy="426007"/>
          </a:xfrm>
          <a:solidFill>
            <a:schemeClr val="accent2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保健所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業務の重点化に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ついて</a:t>
            </a:r>
            <a:endParaRPr lang="ja-JP" altLang="en-US" sz="20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0" y="453498"/>
            <a:ext cx="9906000" cy="738664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■ 業務重点化については、現在の感染者増加の状況を踏まえ、移行できる項目から速やかに移行する。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■ 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移行に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ついては、各保健所の実情に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合わせ、所長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の判断により移行する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。（移行にあたっては事前に府に連絡）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■ 移行のための検討・準備が必要な項目については、早急に移行できるよう検討・準備を急ぐ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。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701069"/>
              </p:ext>
            </p:extLst>
          </p:nvPr>
        </p:nvGraphicFramePr>
        <p:xfrm>
          <a:off x="-1" y="1233536"/>
          <a:ext cx="9906001" cy="5651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884">
                  <a:extLst>
                    <a:ext uri="{9D8B030D-6E8A-4147-A177-3AD203B41FA5}">
                      <a16:colId xmlns:a16="http://schemas.microsoft.com/office/drawing/2014/main" val="1039867772"/>
                    </a:ext>
                  </a:extLst>
                </a:gridCol>
                <a:gridCol w="2237682">
                  <a:extLst>
                    <a:ext uri="{9D8B030D-6E8A-4147-A177-3AD203B41FA5}">
                      <a16:colId xmlns:a16="http://schemas.microsoft.com/office/drawing/2014/main" val="1305680327"/>
                    </a:ext>
                  </a:extLst>
                </a:gridCol>
                <a:gridCol w="3515470">
                  <a:extLst>
                    <a:ext uri="{9D8B030D-6E8A-4147-A177-3AD203B41FA5}">
                      <a16:colId xmlns:a16="http://schemas.microsoft.com/office/drawing/2014/main" val="3387811202"/>
                    </a:ext>
                  </a:extLst>
                </a:gridCol>
                <a:gridCol w="3840965">
                  <a:extLst>
                    <a:ext uri="{9D8B030D-6E8A-4147-A177-3AD203B41FA5}">
                      <a16:colId xmlns:a16="http://schemas.microsoft.com/office/drawing/2014/main" val="1940381708"/>
                    </a:ext>
                  </a:extLst>
                </a:gridCol>
              </a:tblGrid>
              <a:tr h="2978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重点化項目　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内容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移行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9554094"/>
                  </a:ext>
                </a:extLst>
              </a:tr>
              <a:tr h="710424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調査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①疫学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調査項目</a:t>
                      </a:r>
                      <a:r>
                        <a:rPr kumimoji="1" lang="ja-JP" altLang="en-US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の重点化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高齢者との接触や病院・高齢者施設などクラスターリスクの高い施設に関するもの等に重点化。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各保健所長の判断で移行</a:t>
                      </a: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重点化内容について、事前に大阪府に提示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疫学調査票の改訂版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等を提示）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5478576"/>
                  </a:ext>
                </a:extLst>
              </a:tr>
              <a:tr h="810082">
                <a:tc rowSpan="3"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健康観察</a:t>
                      </a:r>
                      <a:endParaRPr kumimoji="1" lang="ja-JP" alt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②陽性者（自宅療養者）健</a:t>
                      </a:r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en-US" altLang="ja-JP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</a:t>
                      </a:r>
                      <a:r>
                        <a:rPr kumimoji="1" lang="ja-JP" altLang="en-US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康観察の受動化</a:t>
                      </a:r>
                      <a:endParaRPr kumimoji="1" lang="ja-JP" altLang="en-US" sz="13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重症化リスクの低い自宅療養者について、健康観察をアプリ等で実施。病状変化は療養者本人からの連絡等に受動化。</a:t>
                      </a:r>
                    </a:p>
                    <a:p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受動化対象者は保健所で判断</a:t>
                      </a:r>
                      <a:endParaRPr kumimoji="1" lang="en-US" altLang="ja-JP" sz="12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各保健所長の判断で移行</a:t>
                      </a: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ＨＥＲ－ＳＹＳアプリによる健康観察の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入力</a:t>
                      </a:r>
                    </a:p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確認や毎日配食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サービス実施による安否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確認</a:t>
                      </a:r>
                    </a:p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が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可能な者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について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移行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71977373"/>
                  </a:ext>
                </a:extLst>
              </a:tr>
              <a:tr h="67604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➂濃厚接触者（陰性者）健</a:t>
                      </a:r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en-US" altLang="ja-JP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</a:t>
                      </a:r>
                      <a:r>
                        <a:rPr kumimoji="1" lang="ja-JP" altLang="en-US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康観察の受動化</a:t>
                      </a:r>
                      <a:endParaRPr kumimoji="1" lang="ja-JP" altLang="en-US" sz="13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重症化リスクの低い濃厚接触者（陰性者）について、健康観察を療養者本人からの連絡等に受動化。</a:t>
                      </a:r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受動化対象者は保健所で判断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各保健所長の判断で移行</a:t>
                      </a: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症状出現時等に保健所への連絡や受診・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検査</a:t>
                      </a:r>
                    </a:p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が可能な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者について移行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4788964"/>
                  </a:ext>
                </a:extLst>
              </a:tr>
              <a:tr h="62933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④検疫対象者の健康観察一</a:t>
                      </a:r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en-US" altLang="ja-JP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</a:t>
                      </a:r>
                      <a:r>
                        <a:rPr kumimoji="1" lang="ja-JP" altLang="en-US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元化</a:t>
                      </a:r>
                      <a:endParaRPr kumimoji="1" lang="ja-JP" altLang="en-US" sz="13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検疫対象者に対する健康観察を大阪府検疫フォローアップセンターに一元化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協定書締結後移行</a:t>
                      </a: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協定書（案）を希望（対象）市保健所へ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提示済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締結後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、具体的な移行日を調整の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上、移行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0053573"/>
                  </a:ext>
                </a:extLst>
              </a:tr>
              <a:tr h="872390">
                <a:tc rowSpan="3"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検査業務</a:t>
                      </a:r>
                      <a:endParaRPr kumimoji="1" lang="ja-JP" alt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⑤保健所実施検査の陰性通</a:t>
                      </a:r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en-US" altLang="ja-JP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</a:t>
                      </a:r>
                      <a:r>
                        <a:rPr kumimoji="1" lang="ja-JP" altLang="en-US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知システムの導入</a:t>
                      </a:r>
                      <a:endParaRPr kumimoji="1" lang="ja-JP" altLang="en-US" sz="13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保健所実施検査について、対象者自身がスマホ等で結果を確認、保健所が確認したかどうかを把握できるシステムを導入</a:t>
                      </a:r>
                      <a:endParaRPr kumimoji="1" lang="en-US" altLang="ja-JP" sz="12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準備中：システム稼働後移行</a:t>
                      </a: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大阪市保健所への導入を先行して開発中</a:t>
                      </a:r>
                    </a:p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開発目標１１月末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予定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その他希望保健所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に対して、デモ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実演を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実施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予定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2333469"/>
                  </a:ext>
                </a:extLst>
              </a:tr>
              <a:tr h="54490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⑥保健所実施検査の予約シ</a:t>
                      </a:r>
                      <a:endParaRPr kumimoji="1" lang="en-US" altLang="ja-JP" sz="1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en-US" altLang="ja-JP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</a:t>
                      </a:r>
                      <a:r>
                        <a:rPr kumimoji="1" lang="ja-JP" altLang="en-US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ステムの導入</a:t>
                      </a:r>
                      <a:endParaRPr kumimoji="1" lang="ja-JP" altLang="en-US" sz="13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保健所実施検査について、対象者自身がスマホ等で検査予約を行えるシステムを導入</a:t>
                      </a:r>
                      <a:endParaRPr kumimoji="1" lang="en-US" altLang="ja-JP" sz="12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準備中：システム稼働後移行</a:t>
                      </a: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b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陰性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通知システムの開発後、開発に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着手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80542050"/>
                  </a:ext>
                </a:extLst>
              </a:tr>
              <a:tr h="63006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⑦検査調整センターの設置</a:t>
                      </a:r>
                      <a:endParaRPr kumimoji="1" lang="ja-JP" altLang="en-US" sz="13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保健所にセンター分室を設置し、濃厚接触者等への検査を効率化、診療・検査医療機関での検査数を集約、代行入力を実施等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kumimoji="1" lang="ja-JP" altLang="en-US" sz="12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準備中：人員確保等が整い次第実施</a:t>
                      </a:r>
                      <a:r>
                        <a:rPr kumimoji="1" lang="en-US" altLang="ja-JP" sz="12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</a:p>
                    <a:p>
                      <a:pPr algn="l"/>
                      <a:r>
                        <a:rPr kumimoji="1" lang="ja-JP" altLang="en-US" sz="12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2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※11</a:t>
                      </a:r>
                      <a:r>
                        <a:rPr kumimoji="1" lang="ja-JP" altLang="en-US" sz="12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12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</a:t>
                      </a:r>
                      <a:r>
                        <a:rPr kumimoji="1" lang="ja-JP" altLang="en-US" sz="12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日～ 順次、分室を設置</a:t>
                      </a:r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2694119"/>
                  </a:ext>
                </a:extLst>
              </a:tr>
              <a:tr h="450045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vert="wordArtVertRtl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⑧保健所相互の人材支援</a:t>
                      </a:r>
                      <a:endParaRPr kumimoji="1" lang="ja-JP" altLang="en-US" sz="13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クラスター発生時に保健所相互で人材を支援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 smtClean="0"/>
                        <a:t>【</a:t>
                      </a:r>
                      <a:r>
                        <a:rPr kumimoji="1" lang="ja-JP" altLang="en-US" sz="1200" b="1" dirty="0" smtClean="0"/>
                        <a:t>準備中：相互支援ルールを文書化</a:t>
                      </a:r>
                      <a:r>
                        <a:rPr kumimoji="1" lang="en-US" altLang="ja-JP" sz="1200" b="1" dirty="0" smtClean="0"/>
                        <a:t>】</a:t>
                      </a:r>
                      <a:endParaRPr kumimoji="1" lang="ja-JP" altLang="en-US" sz="1200" b="1" dirty="0" smtClean="0"/>
                    </a:p>
                    <a:p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en-US" altLang="ja-JP" sz="1200" dirty="0" smtClean="0"/>
                        <a:t>※</a:t>
                      </a:r>
                      <a:r>
                        <a:rPr kumimoji="1" lang="ja-JP" altLang="en-US" sz="1200" dirty="0" smtClean="0"/>
                        <a:t>文書化完了後運用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812229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 rot="5400000">
            <a:off x="-2631" y="6477690"/>
            <a:ext cx="400110" cy="27035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kumimoji="1" lang="ja-JP" altLang="en-US" sz="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クラスタ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590208" y="42792"/>
            <a:ext cx="121168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 dirty="0" smtClean="0"/>
              <a:t>資料３－２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222606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1"/>
          <p:cNvSpPr>
            <a:spLocks noGrp="1"/>
          </p:cNvSpPr>
          <p:nvPr>
            <p:ph type="ctrTitle"/>
          </p:nvPr>
        </p:nvSpPr>
        <p:spPr>
          <a:xfrm>
            <a:off x="-1" y="0"/>
            <a:ext cx="9906001" cy="426007"/>
          </a:xfrm>
          <a:solidFill>
            <a:schemeClr val="accent2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保健所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業務の重点化に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ついて</a:t>
            </a:r>
            <a:r>
              <a:rPr lang="en-US" altLang="ja-JP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【</a:t>
            </a:r>
            <a:r>
              <a:rPr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補足説明</a:t>
            </a:r>
            <a:r>
              <a:rPr lang="en-US" altLang="ja-JP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】</a:t>
            </a:r>
            <a:endParaRPr lang="ja-JP" altLang="en-US" sz="20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31353" y="4014251"/>
            <a:ext cx="2245640" cy="337798"/>
          </a:xfrm>
          <a:prstGeom prst="roundRect">
            <a:avLst>
              <a:gd name="adj" fmla="val 2810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</a:rPr>
              <a:t>健康観察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62245" y="4436554"/>
            <a:ext cx="9674183" cy="2260461"/>
          </a:xfrm>
          <a:prstGeom prst="roundRect">
            <a:avLst>
              <a:gd name="adj" fmla="val 1410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陽性者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自宅療養者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)】</a:t>
            </a:r>
            <a:endParaRPr kumimoji="1" lang="ja-JP" altLang="en-US" sz="14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○受動化対象者イメージ</a:t>
            </a:r>
            <a:endParaRPr kumimoji="1"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・重症化リスクが低い（高齢者・基礎疾患を有する者等以外の者）と判断される者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・スマートフォンで健康観察アプリを使える者（入力が無い者については電話等の連絡が必要）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・毎日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配食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サービスで安否確認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できる者（配食受領ができていない場合は電話等の連絡が必要）</a:t>
            </a:r>
          </a:p>
          <a:p>
            <a:endParaRPr kumimoji="1" lang="ja-JP" altLang="en-US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濃厚接触者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ハイリスク者以外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)】</a:t>
            </a:r>
            <a:endParaRPr kumimoji="1" lang="ja-JP" altLang="en-US" sz="14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○受動化対象者イメージ</a:t>
            </a: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・症状出現時に受診相談センター等に連絡・受診できると判断される者</a:t>
            </a:r>
          </a:p>
          <a:p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89076" y="707542"/>
            <a:ext cx="2299302" cy="33779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</a:rPr>
              <a:t>疫学調査項目の重点化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62245" y="1113335"/>
            <a:ext cx="9674183" cy="2703886"/>
          </a:xfrm>
          <a:prstGeom prst="roundRect">
            <a:avLst>
              <a:gd name="adj" fmla="val 1410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調査項目の重点化：優先的に調査が必要な項目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基本情報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○職業・業種・学校等に関する項目⇒クラスター把握、感染動向の把握に必要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○基礎疾患等に関する項目⇒ハイリスク者の把握に必要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臨床経過等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○発病年月日・探知の契機・感染経路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リンクの有無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などに関する項目⇒感染源・濃厚接触調査に必要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行動調査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感染源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)】</a:t>
            </a:r>
            <a:endParaRPr kumimoji="1" lang="ja-JP" altLang="en-US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○発症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日前～発症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日前 行動歴⇒感染源調査に必要（ハイリスク者・クラスター施設関係者等は確実に把握）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行動調査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接触者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)】</a:t>
            </a:r>
            <a:endParaRPr kumimoji="1" lang="ja-JP" altLang="en-US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○発症２日前～ 行動歴⇒濃厚接触者調査に必要（ハイリスク者・クラスター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関係者等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は確実に把握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その他の濃厚接触者についても把握</a:t>
            </a:r>
          </a:p>
          <a:p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3861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91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859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8746D7FFC1F654FAD61CA2012E0EF5D" ma:contentTypeVersion="2" ma:contentTypeDescription="新しいドキュメントを作成します。" ma:contentTypeScope="" ma:versionID="d768b147d438f47c1093bbb282a1436b">
  <xsd:schema xmlns:xsd="http://www.w3.org/2001/XMLSchema" xmlns:xs="http://www.w3.org/2001/XMLSchema" xmlns:p="http://schemas.microsoft.com/office/2006/metadata/properties" xmlns:ns2="593365d6-ff8f-42ea-b041-1cf5a6bd90ad" xmlns:ns3="37ef2d1b-1235-44d9-8c81-ea4e54386f8b" targetNamespace="http://schemas.microsoft.com/office/2006/metadata/properties" ma:root="true" ma:fieldsID="d1bb835cc652d21d17a3641e173e7e6b" ns2:_="" ns3:_="">
    <xsd:import namespace="593365d6-ff8f-42ea-b041-1cf5a6bd90ad"/>
    <xsd:import namespace="37ef2d1b-1235-44d9-8c81-ea4e54386f8b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3365d6-ff8f-42ea-b041-1cf5a6bd90ad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ef2d1b-1235-44d9-8c81-ea4e54386f8b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593365d6-ff8f-42ea-b041-1cf5a6bd90ad" xsi:nil="true"/>
  </documentManagement>
</p:properties>
</file>

<file path=customXml/itemProps1.xml><?xml version="1.0" encoding="utf-8"?>
<ds:datastoreItem xmlns:ds="http://schemas.openxmlformats.org/officeDocument/2006/customXml" ds:itemID="{2868D124-6B48-4CB8-96CF-6D072087B6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3365d6-ff8f-42ea-b041-1cf5a6bd90ad"/>
    <ds:schemaRef ds:uri="37ef2d1b-1235-44d9-8c81-ea4e54386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B54AD62-1DFA-4A18-81D4-8769725A63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8CF75F-39B8-4165-881E-4C62CCD9A664}">
  <ds:schemaRefs>
    <ds:schemaRef ds:uri="http://schemas.microsoft.com/office/2006/documentManagement/types"/>
    <ds:schemaRef ds:uri="37ef2d1b-1235-44d9-8c81-ea4e54386f8b"/>
    <ds:schemaRef ds:uri="http://purl.org/dc/elements/1.1/"/>
    <ds:schemaRef ds:uri="http://www.w3.org/XML/1998/namespace"/>
    <ds:schemaRef ds:uri="http://schemas.openxmlformats.org/package/2006/metadata/core-properties"/>
    <ds:schemaRef ds:uri="593365d6-ff8f-42ea-b041-1cf5a6bd90ad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738</TotalTime>
  <Words>898</Words>
  <Application>Microsoft Office PowerPoint</Application>
  <PresentationFormat>A4 210 x 297 mm</PresentationFormat>
  <Paragraphs>79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HG丸ｺﾞｼｯｸM-PRO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保健所業務の重点化について</vt:lpstr>
      <vt:lpstr>保健所業務の重点化について【補足説明】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大阪府新型コロナウイルス助け合い基金 応援金の給付について（案）</dc:title>
  <dc:creator>西田　久人</dc:creator>
  <cp:lastModifiedBy>周藤　英</cp:lastModifiedBy>
  <cp:revision>88</cp:revision>
  <cp:lastPrinted>2020-11-19T13:23:41Z</cp:lastPrinted>
  <dcterms:created xsi:type="dcterms:W3CDTF">2020-04-29T04:39:23Z</dcterms:created>
  <dcterms:modified xsi:type="dcterms:W3CDTF">2020-11-20T00:57:35Z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0x010100E8746D7FFC1F654FAD61CA2012E0EF5D</vt:lpwstr>
  </property>
</Properties>
</file>