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1" r:id="rId2"/>
    <p:sldId id="277" r:id="rId3"/>
    <p:sldId id="274" r:id="rId4"/>
    <p:sldId id="259" r:id="rId5"/>
    <p:sldId id="273" r:id="rId6"/>
    <p:sldId id="278" r:id="rId7"/>
    <p:sldId id="279" r:id="rId8"/>
    <p:sldId id="280" r:id="rId9"/>
    <p:sldId id="275" r:id="rId10"/>
    <p:sldId id="276" r:id="rId11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41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644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85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841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69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802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52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6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401306"/>
              </p:ext>
            </p:extLst>
          </p:nvPr>
        </p:nvGraphicFramePr>
        <p:xfrm>
          <a:off x="137052" y="519694"/>
          <a:ext cx="11943332" cy="61496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82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27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  <a:tr h="809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イエローステージ１の期間（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日。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ただし、感染拡大の状況に応じて判断）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イエローステージ２の期間（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月５日。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ただし、重症病床使用率が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％を上回るなど感染拡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大の状況に応じて判断）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565596"/>
                  </a:ext>
                </a:extLst>
              </a:tr>
              <a:tr h="461612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・「静かに飲食」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・「マスクの徹底」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spc="-130" baseline="0" dirty="0" smtClean="0">
                          <a:solidFill>
                            <a:schemeClr val="tx1"/>
                          </a:solidFill>
                        </a:rPr>
                        <a:t>※『</a:t>
                      </a:r>
                      <a:r>
                        <a:rPr lang="ja-JP" altLang="en-US" sz="1600" b="0" u="none" spc="-130" baseline="0" dirty="0" smtClean="0">
                          <a:solidFill>
                            <a:schemeClr val="tx1"/>
                          </a:solidFill>
                        </a:rPr>
                        <a:t>感染リスクが高まる「５つの場面」</a:t>
                      </a:r>
                      <a:r>
                        <a:rPr lang="en-US" altLang="ja-JP" sz="1600" b="0" u="none" spc="-130" baseline="0" dirty="0" smtClean="0">
                          <a:solidFill>
                            <a:schemeClr val="tx1"/>
                          </a:solidFill>
                        </a:rPr>
                        <a:t>』(</a:t>
                      </a:r>
                      <a:r>
                        <a:rPr lang="ja-JP" altLang="en-US" sz="1600" b="0" u="none" spc="-130" baseline="0" dirty="0" smtClean="0">
                          <a:solidFill>
                            <a:schemeClr val="tx1"/>
                          </a:solidFill>
                        </a:rPr>
                        <a:t>政府分科会による提言</a:t>
                      </a:r>
                      <a:r>
                        <a:rPr lang="en-US" altLang="ja-JP" sz="1600" b="0" u="none" spc="-13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　　では特に徹底すること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・「５人以上</a:t>
                      </a:r>
                      <a:r>
                        <a:rPr lang="en-US" altLang="ja-JP" sz="12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※</a:t>
                      </a:r>
                      <a:r>
                        <a:rPr lang="ja-JP" altLang="en-US" sz="12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１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」「２時間以上」の宴会・飲み会は控えること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１　家族や乳幼児・子ども、高齢者・</a:t>
                      </a:r>
                      <a:r>
                        <a:rPr lang="ja-JP" altLang="en-US" sz="1200" b="1" u="sng" dirty="0" err="1" smtClean="0">
                          <a:solidFill>
                            <a:srgbClr val="FF0000"/>
                          </a:solidFill>
                        </a:rPr>
                        <a:t>障がい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者の介助者などはこの限りでない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21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・重症化リスクの高い方（高齢者、基礎疾患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２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のある方等）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21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は、不要不急の外出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３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を控えること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２　糖尿病、心不全、呼吸器疾患（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COPD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等）、透析患者、免疫抑制剤や抗が　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200" b="1" u="sng" dirty="0" err="1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ん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剤等を用いている患者　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３　医療機関への通院、食料・衣料品・生活必需品の買い出し、必要な職場へ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4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の出勤、屋外での運動や散歩など、生活の維持に必要な場合を除く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・「静かに飲食」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・「マスクの徹底」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（飲食の際も会話時はマスクを着用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・「換気と保湿」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spc="-130" baseline="0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37052" y="23852"/>
            <a:ext cx="93071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新旧対照表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59160" y="70018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01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28312"/>
              </p:ext>
            </p:extLst>
          </p:nvPr>
        </p:nvGraphicFramePr>
        <p:xfrm>
          <a:off x="94918" y="282479"/>
          <a:ext cx="11943332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・職場や教室などでのマスクの着用、換気を徹底すること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・休憩室、喫煙所、更衣室などでのマスクを外した状態での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会話は控えること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＜大学等へのお願い＞　　　　</a:t>
                      </a: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１．学生に「５人以上」「２時間以上」の宴会・飲み会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を控えるよう求めること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  <a:defRPr/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２．学生に少しでも症状が有る場合は登校させず、検査受診を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勧めること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３．寒い環境においても、適度な保湿、適切な換気（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CO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２セン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サーの活用による確認等）を実施すること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４．高齢者と日常的に接する学生は、感染リスクの高い環境を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避けること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５．寮やクラブ・サークル活動での感染防止対策（マスクの着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用等）を徹底すること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６．業種別ガイドラインを遵守（感染防止宣言ステッカーの導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入）していない、接待を伴う飲食店及び酒類の提供を行う飲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食店の利用を自粛すること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9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126719"/>
              </p:ext>
            </p:extLst>
          </p:nvPr>
        </p:nvGraphicFramePr>
        <p:xfrm>
          <a:off x="137052" y="519694"/>
          <a:ext cx="11943332" cy="5327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248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92657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・３密で唾液が飛び交う環境を避けること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・高齢者の方、高齢者と日常的に接する家族、高齢者施設・医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療機関等の職員は感染リスクの高い環境を避け、少しでも症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状が有る場合、早めに検査を受診すること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・職場や教室などでのマスクの着用、換気を徹底すること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・休憩室、喫煙所、更衣室などでのマスクを外した状態での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会話は控えること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・従業員の年末年始における休暇の分散取得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・高齢者の方、高齢者と日常的に接する家族、高齢者施設・医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療機関等の職員は感染リスクの高い環境を避け、少しでも症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状が有る場合、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休暇を取得するとともに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早めに検査を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受診す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（移動）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22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228308"/>
              </p:ext>
            </p:extLst>
          </p:nvPr>
        </p:nvGraphicFramePr>
        <p:xfrm>
          <a:off x="98543" y="136436"/>
          <a:ext cx="11943332" cy="6356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4256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30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40" y="1087237"/>
            <a:ext cx="5728602" cy="3334638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5308568" y="887721"/>
            <a:ext cx="672874" cy="24760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別紙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8543" y="625852"/>
            <a:ext cx="55194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/>
              <a:t>（参考）政府</a:t>
            </a:r>
            <a:r>
              <a:rPr lang="ja-JP" altLang="en-US" sz="1600" dirty="0"/>
              <a:t>分科会「分科会から政府への提言」より抜粋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725" y="1087237"/>
            <a:ext cx="5728602" cy="333463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305265" y="640795"/>
            <a:ext cx="56090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（参考）政府</a:t>
            </a:r>
            <a:r>
              <a:rPr lang="ja-JP" altLang="en-US" sz="1600" dirty="0"/>
              <a:t>分科会「分科会から政府への提言」より抜粋</a:t>
            </a:r>
          </a:p>
        </p:txBody>
      </p:sp>
    </p:spTree>
    <p:extLst>
      <p:ext uri="{BB962C8B-B14F-4D97-AF65-F5344CB8AC3E}">
        <p14:creationId xmlns:p14="http://schemas.microsoft.com/office/powerpoint/2010/main" val="19973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269999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</a:t>
                      </a:r>
                    </a:p>
                    <a:p>
                      <a:pPr mar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3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リスクへの対応が整っていないイベントは、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547381"/>
              </p:ext>
            </p:extLst>
          </p:nvPr>
        </p:nvGraphicFramePr>
        <p:xfrm>
          <a:off x="98541" y="136436"/>
          <a:ext cx="11951620" cy="6619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5810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5810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4639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155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5288097" y="607425"/>
            <a:ext cx="628586" cy="29325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別表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8541" y="2838968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異なるグループ間では座席を１席空け、同一グループ（５人以内に限る）内では座席間隔</a:t>
            </a:r>
            <a:r>
              <a:rPr lang="ja-JP" altLang="en-US" sz="1100" dirty="0" smtClean="0"/>
              <a:t>を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</a:t>
            </a:r>
            <a:r>
              <a:rPr lang="ja-JP" altLang="en-US" sz="1100" dirty="0" smtClean="0"/>
              <a:t>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43" y="3876347"/>
            <a:ext cx="5863903" cy="2000093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45643" y="5928197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詳細：令和２年９月</a:t>
            </a:r>
            <a:r>
              <a:rPr lang="en-US" altLang="ja-JP" sz="1100" dirty="0" smtClean="0"/>
              <a:t>11</a:t>
            </a:r>
            <a:r>
              <a:rPr lang="ja-JP" altLang="en-US" sz="1100" dirty="0" smtClean="0"/>
              <a:t>日付</a:t>
            </a:r>
            <a:r>
              <a:rPr lang="ja-JP" altLang="en-US" sz="1100" dirty="0"/>
              <a:t>国事務連絡「</a:t>
            </a:r>
            <a:r>
              <a:rPr lang="en-US" altLang="ja-JP" sz="1100" dirty="0"/>
              <a:t>11</a:t>
            </a:r>
            <a:r>
              <a:rPr lang="ja-JP" altLang="en-US" sz="1100" dirty="0"/>
              <a:t>月末までの催物の開催制限等について」参照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87" y="927013"/>
            <a:ext cx="5772653" cy="186019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063560" y="6189807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b="1" u="sng" dirty="0">
                <a:solidFill>
                  <a:srgbClr val="FF0000"/>
                </a:solidFill>
              </a:rPr>
              <a:t>※</a:t>
            </a:r>
            <a:r>
              <a:rPr lang="ja-JP" altLang="en-US" sz="1100" b="1" u="sng" dirty="0">
                <a:solidFill>
                  <a:srgbClr val="FF0000"/>
                </a:solidFill>
              </a:rPr>
              <a:t>詳細：令和２年</a:t>
            </a:r>
            <a:r>
              <a:rPr lang="en-US" altLang="ja-JP" sz="1100" b="1" u="sng" dirty="0">
                <a:solidFill>
                  <a:srgbClr val="FF0000"/>
                </a:solidFill>
              </a:rPr>
              <a:t>11</a:t>
            </a:r>
            <a:r>
              <a:rPr lang="ja-JP" altLang="en-US" sz="1100" b="1" u="sng" dirty="0">
                <a:solidFill>
                  <a:srgbClr val="FF0000"/>
                </a:solidFill>
              </a:rPr>
              <a:t>月</a:t>
            </a:r>
            <a:r>
              <a:rPr lang="en-US" altLang="ja-JP" sz="1100" b="1" u="sng" dirty="0">
                <a:solidFill>
                  <a:srgbClr val="FF0000"/>
                </a:solidFill>
              </a:rPr>
              <a:t>12</a:t>
            </a:r>
            <a:r>
              <a:rPr lang="ja-JP" altLang="en-US" sz="1100" b="1" u="sng" dirty="0">
                <a:solidFill>
                  <a:srgbClr val="FF0000"/>
                </a:solidFill>
              </a:rPr>
              <a:t>日付国事務連絡「来年</a:t>
            </a:r>
            <a:r>
              <a:rPr lang="en-US" altLang="ja-JP" sz="1100" b="1" u="sng" dirty="0">
                <a:solidFill>
                  <a:srgbClr val="FF0000"/>
                </a:solidFill>
              </a:rPr>
              <a:t>2</a:t>
            </a:r>
            <a:r>
              <a:rPr lang="ja-JP" altLang="en-US" sz="1100" b="1" u="sng" dirty="0">
                <a:solidFill>
                  <a:srgbClr val="FF0000"/>
                </a:solidFill>
              </a:rPr>
              <a:t>月末までの催物の開催制限、イベント等に</a:t>
            </a:r>
            <a:r>
              <a:rPr lang="ja-JP" altLang="en-US" sz="1100" b="1" u="sng" dirty="0" err="1" smtClean="0">
                <a:solidFill>
                  <a:srgbClr val="FF0000"/>
                </a:solidFill>
              </a:rPr>
              <a:t>お</a:t>
            </a:r>
            <a:endParaRPr lang="en-US" altLang="ja-JP" sz="1100" b="1" u="sng" dirty="0" smtClean="0">
              <a:solidFill>
                <a:srgbClr val="FF0000"/>
              </a:solidFill>
            </a:endParaRPr>
          </a:p>
          <a:p>
            <a:r>
              <a:rPr lang="ja-JP" altLang="en-US" sz="1100" b="1" dirty="0">
                <a:solidFill>
                  <a:srgbClr val="FF0000"/>
                </a:solidFill>
              </a:rPr>
              <a:t>　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ける</a:t>
            </a:r>
            <a:r>
              <a:rPr lang="ja-JP" altLang="en-US" sz="1100" b="1" u="sng" dirty="0">
                <a:solidFill>
                  <a:srgbClr val="FF0000"/>
                </a:solidFill>
              </a:rPr>
              <a:t>感染拡大防止ガイドライン遵守徹底に向けた取組強化等について」参照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3086" y="627974"/>
            <a:ext cx="5848164" cy="2136260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6063560" y="2844130"/>
            <a:ext cx="59334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en-US" altLang="ja-JP" sz="1100" b="1" u="sng" dirty="0" smtClean="0">
                <a:solidFill>
                  <a:srgbClr val="FF0000"/>
                </a:solidFill>
              </a:rPr>
              <a:t>1</a:t>
            </a:r>
            <a:r>
              <a:rPr lang="ja-JP" altLang="en-US" sz="1100" dirty="0" smtClean="0">
                <a:sym typeface="Wingdings" panose="05000000000000000000" pitchFamily="2" charset="2"/>
              </a:rPr>
              <a:t>（略）</a:t>
            </a:r>
            <a:endParaRPr kumimoji="1" lang="ja-JP" altLang="en-US" sz="11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63560" y="3118868"/>
            <a:ext cx="60372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u="sng" dirty="0" smtClean="0">
                <a:solidFill>
                  <a:srgbClr val="FF0000"/>
                </a:solidFill>
              </a:rPr>
              <a:t>※2: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「イベント中の食事を伴う催物」は、必要な感染防止策が担保され、イベント中の発声が</a:t>
            </a:r>
            <a:endParaRPr lang="en-US" altLang="ja-JP" sz="1100" b="1" u="sng" dirty="0" smtClean="0">
              <a:solidFill>
                <a:srgbClr val="FF0000"/>
              </a:solidFill>
            </a:endParaRPr>
          </a:p>
          <a:p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       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ない場合に限り、「大声での歓声・声援等がないことを前提としうるもの」と取り扱う</a:t>
            </a:r>
            <a:endParaRPr lang="en-US" altLang="ja-JP" sz="1100" b="1" u="sng" dirty="0" smtClean="0">
              <a:solidFill>
                <a:srgbClr val="FF0000"/>
              </a:solidFill>
            </a:endParaRPr>
          </a:p>
          <a:p>
            <a:r>
              <a:rPr lang="en-US" altLang="ja-JP" sz="1100" b="1" dirty="0">
                <a:solidFill>
                  <a:srgbClr val="FF0000"/>
                </a:solidFill>
              </a:rPr>
              <a:t> 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       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ことを可とする。</a:t>
            </a:r>
            <a:endParaRPr kumimoji="1" lang="ja-JP" altLang="en-US" sz="1100" b="1" u="sng" dirty="0">
              <a:solidFill>
                <a:srgbClr val="FF000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3086" y="3855046"/>
            <a:ext cx="5780939" cy="211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400326"/>
              </p:ext>
            </p:extLst>
          </p:nvPr>
        </p:nvGraphicFramePr>
        <p:xfrm>
          <a:off x="193339" y="192922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（移動）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（移動）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１．従業員等に対し、「５人以上」「２時間以上」の宴会・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飲み会を控えるよう求めること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２．従業員等に少しでも症状がある場合は、休暇を取得しや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す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い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環境を整えるとともに検査受診を勧めること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３．業種別ガイドラインを遵守（感染防止宣言ステッカーの導　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４．飲食店においては以下に留意すること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・パーテーションの活用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・会話の際は、マスク・フェイスシールドを着用（食事中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　のマスクの活用を含む）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・斜め向かいに座る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CO2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センサー等を活用し、換気状況が適切か確認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５．休憩室、喫煙所、更衣室などでのマスクを外した状態での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会話は控えること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2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23633"/>
              </p:ext>
            </p:extLst>
          </p:nvPr>
        </p:nvGraphicFramePr>
        <p:xfrm>
          <a:off x="94918" y="282480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ミナミの臨時検査場における検査の継続実施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６．業種別ガイドラインを遵守（感染防止宣言ステッカーの導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入）していない、接待を伴う飲食店及び酒類の提供を行う飲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食店の利用を自粛すること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７．（同左）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（削除）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4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528984"/>
              </p:ext>
            </p:extLst>
          </p:nvPr>
        </p:nvGraphicFramePr>
        <p:xfrm>
          <a:off x="193339" y="192922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●上記要請を踏まえ、各団体等にお願いしたいこと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＜高齢者施設、医療機関等へのお願い＞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i="0" u="none" dirty="0" smtClean="0"/>
                        <a:t>（３．に移動）</a:t>
                      </a:r>
                      <a:endParaRPr lang="en-US" altLang="ja-JP" sz="1600" b="0" i="0" u="none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１．職員、施設と関わりのある業務の従業員に対し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「５人以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上」「２時間以上」の宴会・飲み会は控えるよう求め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ること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２．職員に少しでも症状が有る場合は、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休暇を取得しやすい環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境を整えるとともに</a:t>
                      </a:r>
                      <a:r>
                        <a:rPr lang="ja-JP" altLang="en-US" sz="1600" b="1" u="sng" dirty="0" smtClean="0">
                          <a:solidFill>
                            <a:schemeClr val="accent1"/>
                          </a:solidFill>
                          <a:latin typeface="游ゴシック" panose="020B0400000000000000" pitchFamily="50" charset="-128"/>
                        </a:rPr>
                        <a:t>検査を受診させること</a:t>
                      </a:r>
                      <a:endParaRPr lang="en-US" altLang="ja-JP" sz="1600" b="1" u="sng" dirty="0" smtClean="0">
                        <a:solidFill>
                          <a:schemeClr val="accent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３．職員、施設と関わりのある業務の従業員、入所者・入院患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者、外部から訪問される方に対し、徹底した感染防止対策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（マスクの着用、手指消毒等）</a:t>
                      </a:r>
                      <a:r>
                        <a:rPr lang="ja-JP" altLang="en-US" sz="1600" b="0" dirty="0" smtClean="0"/>
                        <a:t>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４．寒い環境においても、適度な保湿、適切な換気（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CO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２セン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サーの活用による確認等）を実施すること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５．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休憩室、喫煙所、更衣室などでのマスクを外した状態での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会話は控える</a:t>
                      </a:r>
                      <a:r>
                        <a:rPr lang="ja-JP" altLang="en-US" sz="1600" b="1" u="sng" noProof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  <a:p>
                      <a:pPr lvl="0"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６．業種別ガイドラインを遵守（感染防止宣言ステッカーの導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入）していない、接待を伴う飲食店及び酒類の提供を行う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飲食店の利用を自粛すること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6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58696"/>
              </p:ext>
            </p:extLst>
          </p:nvPr>
        </p:nvGraphicFramePr>
        <p:xfrm>
          <a:off x="94918" y="282479"/>
          <a:ext cx="11943332" cy="6459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月５日）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・職場や教室などでのマスクの着用、換気を徹底すること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・休憩室、喫煙所、更衣室などでのマスクを外した状態での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会話は控えること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・従業員の年末年始における休暇の分散取得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＜経済界へのお願い＞　　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１．従業員等に「５人以上」「２時間以上」の宴会・飲み会を　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控えるよう求めること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２．従業員等に少しでも症状が有る場合は、休暇を取得しや</a:t>
                      </a:r>
                      <a:r>
                        <a:rPr kumimoji="1" lang="ja-JP" altLang="en-US" sz="16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す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い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環境を整えるとともに検査受診を勧めること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３．テレワークを推進すること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出勤が必要となる職場でも、ローテーション勤務、時差通勤、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４．寒い環境においても、適度な保湿、適切な換気（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２セン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サーの活用による確認等）を実施すること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0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５．休憩室、喫煙所、更衣室などでのマスクを外した状態での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会話は控えること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0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６．業種別ガイドラインを遵守（感染防止宣言ステッカーの導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入）していない、接待を伴う飲食店及び酒類の提供を行う飲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食店の利用を自粛すること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７．業種別ガイドラインの遵守を徹底すること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８．従業員の年末年始における休暇を分散すること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6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3701</TotalTime>
  <Words>2585</Words>
  <Application>Microsoft Office PowerPoint</Application>
  <PresentationFormat>ワイド画面</PresentationFormat>
  <Paragraphs>418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小原　朋子</cp:lastModifiedBy>
  <cp:revision>35</cp:revision>
  <cp:lastPrinted>2020-11-20T04:59:23Z</cp:lastPrinted>
  <dcterms:created xsi:type="dcterms:W3CDTF">2020-05-20T11:17:35Z</dcterms:created>
  <dcterms:modified xsi:type="dcterms:W3CDTF">2020-11-20T09:41:53Z</dcterms:modified>
</cp:coreProperties>
</file>