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81" r:id="rId2"/>
    <p:sldId id="277" r:id="rId3"/>
    <p:sldId id="274" r:id="rId4"/>
    <p:sldId id="259" r:id="rId5"/>
    <p:sldId id="273" r:id="rId6"/>
    <p:sldId id="278" r:id="rId7"/>
    <p:sldId id="279" r:id="rId8"/>
    <p:sldId id="280" r:id="rId9"/>
    <p:sldId id="275" r:id="rId10"/>
    <p:sldId id="276" r:id="rId11"/>
  </p:sldIdLst>
  <p:sldSz cx="12192000" cy="6858000"/>
  <p:notesSz cx="9939338" cy="68072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434" autoAdjust="0"/>
  </p:normalViewPr>
  <p:slideViewPr>
    <p:cSldViewPr snapToGrid="0">
      <p:cViewPr varScale="1">
        <p:scale>
          <a:sx n="67" d="100"/>
          <a:sy n="67" d="100"/>
        </p:scale>
        <p:origin x="75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306737" cy="3413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5630284" y="0"/>
            <a:ext cx="4306737" cy="3413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09F1423-5716-49C5-BA0B-68D6AF06BD5A}" type="datetimeFigureOut">
              <a:rPr kumimoji="1" lang="ja-JP" altLang="en-US" smtClean="0"/>
              <a:t>2021/1/8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1" y="6465807"/>
            <a:ext cx="4306737" cy="34139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5630284" y="6465807"/>
            <a:ext cx="4306737" cy="34139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B232B63-51E7-4026-98EE-C7D0E28CF20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1418719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6888" cy="3413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5629275" y="0"/>
            <a:ext cx="4308475" cy="3413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98B7A0-C579-44EE-9337-C3D9974416C9}" type="datetimeFigureOut">
              <a:rPr kumimoji="1" lang="ja-JP" altLang="en-US" smtClean="0"/>
              <a:t>2021/1/8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927350" y="850900"/>
            <a:ext cx="4084638" cy="22971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993775" y="3276600"/>
            <a:ext cx="7951788" cy="26797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6465888"/>
            <a:ext cx="4306888" cy="3413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5629275" y="6465888"/>
            <a:ext cx="4308475" cy="3413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2C2A64D-7BE5-4DD9-A4F0-F64F0B4BBB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817810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C2A64D-7BE5-4DD9-A4F0-F64F0B4BBB4C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0074167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C2A64D-7BE5-4DD9-A4F0-F64F0B4BBB4C}" type="slidenum">
              <a:rPr kumimoji="1" lang="ja-JP" altLang="en-US" smtClean="0"/>
              <a:t>10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27600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2C2A64D-7BE5-4DD9-A4F0-F64F0B4BBB4C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806445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C2A64D-7BE5-4DD9-A4F0-F64F0B4BBB4C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2985764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C2A64D-7BE5-4DD9-A4F0-F64F0B4BBB4C}" type="slidenum">
              <a:rPr kumimoji="1" lang="ja-JP" altLang="en-US" smtClean="0"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0794382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C2A64D-7BE5-4DD9-A4F0-F64F0B4BBB4C}" type="slidenum">
              <a:rPr kumimoji="1" lang="ja-JP" altLang="en-US" smtClean="0"/>
              <a:t>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1884122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C2A64D-7BE5-4DD9-A4F0-F64F0B4BBB4C}" type="slidenum">
              <a:rPr kumimoji="1" lang="ja-JP" altLang="en-US" smtClean="0"/>
              <a:t>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2869207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C2A64D-7BE5-4DD9-A4F0-F64F0B4BBB4C}" type="slidenum">
              <a:rPr kumimoji="1" lang="ja-JP" altLang="en-US" smtClean="0"/>
              <a:t>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6180263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C2A64D-7BE5-4DD9-A4F0-F64F0B4BBB4C}" type="slidenum">
              <a:rPr kumimoji="1" lang="ja-JP" altLang="en-US" smtClean="0"/>
              <a:t>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1365274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C2A64D-7BE5-4DD9-A4F0-F64F0B4BBB4C}" type="slidenum">
              <a:rPr kumimoji="1" lang="ja-JP" altLang="en-US" smtClean="0"/>
              <a:t>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783681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BB047-88D8-4DB2-90C2-79679C7788C9}" type="datetimeFigureOut">
              <a:rPr kumimoji="1" lang="ja-JP" altLang="en-US" smtClean="0"/>
              <a:t>2021/1/8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D6529-D2F6-4822-941E-64D1E5B45B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029500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BB047-88D8-4DB2-90C2-79679C7788C9}" type="datetimeFigureOut">
              <a:rPr kumimoji="1" lang="ja-JP" altLang="en-US" smtClean="0"/>
              <a:t>2021/1/8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D6529-D2F6-4822-941E-64D1E5B45B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261142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BB047-88D8-4DB2-90C2-79679C7788C9}" type="datetimeFigureOut">
              <a:rPr kumimoji="1" lang="ja-JP" altLang="en-US" smtClean="0"/>
              <a:t>2021/1/8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D6529-D2F6-4822-941E-64D1E5B45B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71571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BB047-88D8-4DB2-90C2-79679C7788C9}" type="datetimeFigureOut">
              <a:rPr kumimoji="1" lang="ja-JP" altLang="en-US" smtClean="0"/>
              <a:t>2021/1/8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D6529-D2F6-4822-941E-64D1E5B45B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938240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BB047-88D8-4DB2-90C2-79679C7788C9}" type="datetimeFigureOut">
              <a:rPr kumimoji="1" lang="ja-JP" altLang="en-US" smtClean="0"/>
              <a:t>2021/1/8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D6529-D2F6-4822-941E-64D1E5B45B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586843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BB047-88D8-4DB2-90C2-79679C7788C9}" type="datetimeFigureOut">
              <a:rPr kumimoji="1" lang="ja-JP" altLang="en-US" smtClean="0"/>
              <a:t>2021/1/8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D6529-D2F6-4822-941E-64D1E5B45B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114020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BB047-88D8-4DB2-90C2-79679C7788C9}" type="datetimeFigureOut">
              <a:rPr kumimoji="1" lang="ja-JP" altLang="en-US" smtClean="0"/>
              <a:t>2021/1/8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D6529-D2F6-4822-941E-64D1E5B45B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40670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BB047-88D8-4DB2-90C2-79679C7788C9}" type="datetimeFigureOut">
              <a:rPr kumimoji="1" lang="ja-JP" altLang="en-US" smtClean="0"/>
              <a:t>2021/1/8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D6529-D2F6-4822-941E-64D1E5B45B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31644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BB047-88D8-4DB2-90C2-79679C7788C9}" type="datetimeFigureOut">
              <a:rPr kumimoji="1" lang="ja-JP" altLang="en-US" smtClean="0"/>
              <a:t>2021/1/8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D6529-D2F6-4822-941E-64D1E5B45B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921844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BB047-88D8-4DB2-90C2-79679C7788C9}" type="datetimeFigureOut">
              <a:rPr kumimoji="1" lang="ja-JP" altLang="en-US" smtClean="0"/>
              <a:t>2021/1/8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D6529-D2F6-4822-941E-64D1E5B45B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91730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BB047-88D8-4DB2-90C2-79679C7788C9}" type="datetimeFigureOut">
              <a:rPr kumimoji="1" lang="ja-JP" altLang="en-US" smtClean="0"/>
              <a:t>2021/1/8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D6529-D2F6-4822-941E-64D1E5B45B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754895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DBB047-88D8-4DB2-90C2-79679C7788C9}" type="datetimeFigureOut">
              <a:rPr kumimoji="1" lang="ja-JP" altLang="en-US" smtClean="0"/>
              <a:t>2021/1/8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0D6529-D2F6-4822-941E-64D1E5B45B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961337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表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39401306"/>
              </p:ext>
            </p:extLst>
          </p:nvPr>
        </p:nvGraphicFramePr>
        <p:xfrm>
          <a:off x="137052" y="519694"/>
          <a:ext cx="11943332" cy="61595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971666">
                  <a:extLst>
                    <a:ext uri="{9D8B030D-6E8A-4147-A177-3AD203B41FA5}">
                      <a16:colId xmlns:a16="http://schemas.microsoft.com/office/drawing/2014/main" val="3989974363"/>
                    </a:ext>
                  </a:extLst>
                </a:gridCol>
                <a:gridCol w="5971666">
                  <a:extLst>
                    <a:ext uri="{9D8B030D-6E8A-4147-A177-3AD203B41FA5}">
                      <a16:colId xmlns:a16="http://schemas.microsoft.com/office/drawing/2014/main" val="849356273"/>
                    </a:ext>
                  </a:extLst>
                </a:gridCol>
              </a:tblGrid>
              <a:tr h="318209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1" dirty="0" smtClean="0"/>
                        <a:t>旧（</a:t>
                      </a:r>
                      <a:r>
                        <a:rPr kumimoji="1" lang="en-US" altLang="ja-JP" sz="1600" b="1" dirty="0" smtClean="0"/>
                        <a:t>11</a:t>
                      </a:r>
                      <a:r>
                        <a:rPr kumimoji="1" lang="ja-JP" altLang="en-US" sz="1600" b="1" dirty="0" smtClean="0"/>
                        <a:t>月</a:t>
                      </a:r>
                      <a:r>
                        <a:rPr kumimoji="1" lang="en-US" altLang="ja-JP" sz="1600" b="1" dirty="0" smtClean="0"/>
                        <a:t>12</a:t>
                      </a:r>
                      <a:r>
                        <a:rPr kumimoji="1" lang="ja-JP" altLang="en-US" sz="1600" b="1" dirty="0" smtClean="0"/>
                        <a:t>日～</a:t>
                      </a:r>
                      <a:r>
                        <a:rPr kumimoji="1" lang="en-US" altLang="ja-JP" sz="1600" b="1" dirty="0" smtClean="0"/>
                        <a:t>11</a:t>
                      </a:r>
                      <a:r>
                        <a:rPr kumimoji="1" lang="ja-JP" altLang="en-US" sz="1600" b="1" dirty="0" smtClean="0"/>
                        <a:t>月</a:t>
                      </a:r>
                      <a:r>
                        <a:rPr kumimoji="1" lang="en-US" altLang="ja-JP" sz="1600" b="1" dirty="0" smtClean="0"/>
                        <a:t>28</a:t>
                      </a:r>
                      <a:r>
                        <a:rPr kumimoji="1" lang="ja-JP" altLang="en-US" sz="1600" b="1" dirty="0" smtClean="0"/>
                        <a:t>日）</a:t>
                      </a:r>
                      <a:endParaRPr kumimoji="1" lang="ja-JP" altLang="en-US" sz="1600" b="1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1" dirty="0" smtClean="0"/>
                        <a:t>新（</a:t>
                      </a:r>
                      <a:r>
                        <a:rPr kumimoji="1" lang="en-US" altLang="ja-JP" sz="1600" b="1" dirty="0" smtClean="0"/>
                        <a:t>11</a:t>
                      </a:r>
                      <a:r>
                        <a:rPr kumimoji="1" lang="ja-JP" altLang="en-US" sz="1600" b="1" dirty="0" smtClean="0"/>
                        <a:t>月</a:t>
                      </a:r>
                      <a:r>
                        <a:rPr kumimoji="1" lang="en-US" altLang="ja-JP" sz="1600" b="1" dirty="0" smtClean="0"/>
                        <a:t>21</a:t>
                      </a:r>
                      <a:r>
                        <a:rPr kumimoji="1" lang="ja-JP" altLang="en-US" sz="1600" b="1" dirty="0" smtClean="0"/>
                        <a:t>日～</a:t>
                      </a:r>
                      <a:r>
                        <a:rPr kumimoji="1" lang="en-US" altLang="ja-JP" sz="1600" b="1" dirty="0" smtClean="0"/>
                        <a:t>12</a:t>
                      </a:r>
                      <a:r>
                        <a:rPr kumimoji="1" lang="ja-JP" altLang="en-US" sz="1600" b="1" dirty="0" smtClean="0"/>
                        <a:t>月５日）</a:t>
                      </a:r>
                      <a:endParaRPr kumimoji="1" lang="ja-JP" altLang="en-US" sz="1600" b="1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5190762"/>
                  </a:ext>
                </a:extLst>
              </a:tr>
              <a:tr h="32785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①　区域　大阪府全域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（同左）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02475152"/>
                  </a:ext>
                </a:extLst>
              </a:tr>
              <a:tr h="80998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1" dirty="0" smtClean="0"/>
                        <a:t>②　期間　</a:t>
                      </a:r>
                      <a:r>
                        <a:rPr lang="ja-JP" altLang="en-US" sz="1600" b="1" u="sng" dirty="0" smtClean="0">
                          <a:solidFill>
                            <a:schemeClr val="tx1"/>
                          </a:solidFill>
                        </a:rPr>
                        <a:t>イエローステージ１の期間（</a:t>
                      </a:r>
                      <a:r>
                        <a:rPr lang="en-US" altLang="ja-JP" sz="1600" b="1" u="sng" dirty="0" smtClean="0">
                          <a:solidFill>
                            <a:schemeClr val="tx1"/>
                          </a:solidFill>
                        </a:rPr>
                        <a:t>11</a:t>
                      </a:r>
                      <a:r>
                        <a:rPr lang="ja-JP" altLang="en-US" sz="1600" b="1" u="sng" dirty="0" smtClean="0">
                          <a:solidFill>
                            <a:schemeClr val="tx1"/>
                          </a:solidFill>
                        </a:rPr>
                        <a:t>月</a:t>
                      </a:r>
                      <a:r>
                        <a:rPr lang="en-US" altLang="ja-JP" sz="1600" b="1" u="sng" dirty="0" smtClean="0">
                          <a:solidFill>
                            <a:schemeClr val="tx1"/>
                          </a:solidFill>
                        </a:rPr>
                        <a:t>12</a:t>
                      </a:r>
                      <a:r>
                        <a:rPr lang="ja-JP" altLang="en-US" sz="1600" b="1" u="sng" dirty="0" smtClean="0">
                          <a:solidFill>
                            <a:schemeClr val="tx1"/>
                          </a:solidFill>
                        </a:rPr>
                        <a:t>日～</a:t>
                      </a:r>
                      <a:r>
                        <a:rPr lang="en-US" altLang="ja-JP" sz="1600" b="1" u="sng" dirty="0" smtClean="0">
                          <a:solidFill>
                            <a:schemeClr val="tx1"/>
                          </a:solidFill>
                        </a:rPr>
                        <a:t>11</a:t>
                      </a:r>
                      <a:r>
                        <a:rPr lang="ja-JP" altLang="en-US" sz="1600" b="1" u="sng" dirty="0" smtClean="0">
                          <a:solidFill>
                            <a:schemeClr val="tx1"/>
                          </a:solidFill>
                        </a:rPr>
                        <a:t>月</a:t>
                      </a:r>
                      <a:r>
                        <a:rPr lang="en-US" altLang="ja-JP" sz="1600" b="1" u="sng" dirty="0" smtClean="0">
                          <a:solidFill>
                            <a:schemeClr val="tx1"/>
                          </a:solidFill>
                        </a:rPr>
                        <a:t>28</a:t>
                      </a:r>
                      <a:r>
                        <a:rPr lang="ja-JP" altLang="en-US" sz="1600" b="1" u="sng" dirty="0" smtClean="0">
                          <a:solidFill>
                            <a:schemeClr val="tx1"/>
                          </a:solidFill>
                        </a:rPr>
                        <a:t>日。</a:t>
                      </a:r>
                      <a:endParaRPr lang="en-US" altLang="ja-JP" sz="1600" b="1" u="sng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1" u="none" dirty="0" smtClean="0">
                          <a:solidFill>
                            <a:schemeClr val="tx1"/>
                          </a:solidFill>
                        </a:rPr>
                        <a:t>　　　　　</a:t>
                      </a:r>
                      <a:r>
                        <a:rPr lang="ja-JP" altLang="en-US" sz="1600" b="1" u="sng" dirty="0" smtClean="0">
                          <a:solidFill>
                            <a:schemeClr val="tx1"/>
                          </a:solidFill>
                        </a:rPr>
                        <a:t>ただし、感染拡大の状況に応じて判断）</a:t>
                      </a:r>
                      <a:endParaRPr lang="en-US" altLang="ja-JP" sz="1600" b="1" u="sng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1" dirty="0" smtClean="0"/>
                        <a:t>②　期間　</a:t>
                      </a:r>
                      <a:r>
                        <a:rPr lang="ja-JP" altLang="en-US" sz="1600" b="1" u="sng" dirty="0" smtClean="0">
                          <a:solidFill>
                            <a:srgbClr val="FF0000"/>
                          </a:solidFill>
                        </a:rPr>
                        <a:t>イエローステージ２の期間（</a:t>
                      </a:r>
                      <a:r>
                        <a:rPr lang="en-US" altLang="ja-JP" sz="1600" b="1" u="sng" dirty="0" smtClean="0">
                          <a:solidFill>
                            <a:srgbClr val="FF0000"/>
                          </a:solidFill>
                        </a:rPr>
                        <a:t>11</a:t>
                      </a:r>
                      <a:r>
                        <a:rPr lang="ja-JP" altLang="en-US" sz="1600" b="1" u="sng" dirty="0" smtClean="0">
                          <a:solidFill>
                            <a:srgbClr val="FF0000"/>
                          </a:solidFill>
                        </a:rPr>
                        <a:t>月</a:t>
                      </a:r>
                      <a:r>
                        <a:rPr lang="en-US" altLang="ja-JP" sz="1600" b="1" u="sng" dirty="0" smtClean="0">
                          <a:solidFill>
                            <a:srgbClr val="FF0000"/>
                          </a:solidFill>
                        </a:rPr>
                        <a:t>21</a:t>
                      </a:r>
                      <a:r>
                        <a:rPr lang="ja-JP" altLang="en-US" sz="1600" b="1" u="sng" dirty="0" smtClean="0">
                          <a:solidFill>
                            <a:srgbClr val="FF0000"/>
                          </a:solidFill>
                        </a:rPr>
                        <a:t>日～</a:t>
                      </a:r>
                      <a:r>
                        <a:rPr lang="en-US" altLang="ja-JP" sz="1600" b="1" u="sng" dirty="0" smtClean="0">
                          <a:solidFill>
                            <a:srgbClr val="FF0000"/>
                          </a:solidFill>
                        </a:rPr>
                        <a:t>12</a:t>
                      </a:r>
                      <a:r>
                        <a:rPr lang="ja-JP" altLang="en-US" sz="1600" b="1" u="sng" dirty="0" smtClean="0">
                          <a:solidFill>
                            <a:srgbClr val="FF0000"/>
                          </a:solidFill>
                        </a:rPr>
                        <a:t>月５日。</a:t>
                      </a:r>
                      <a:endParaRPr lang="en-US" altLang="ja-JP" sz="1600" b="1" u="sng" dirty="0" smtClean="0">
                        <a:solidFill>
                          <a:srgbClr val="FF0000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1" u="none" dirty="0" smtClean="0">
                          <a:solidFill>
                            <a:srgbClr val="FF0000"/>
                          </a:solidFill>
                        </a:rPr>
                        <a:t>　　　　　</a:t>
                      </a:r>
                      <a:r>
                        <a:rPr lang="ja-JP" altLang="en-US" sz="1600" b="1" u="sng" dirty="0" smtClean="0">
                          <a:solidFill>
                            <a:srgbClr val="FF0000"/>
                          </a:solidFill>
                        </a:rPr>
                        <a:t>ただし、重症病床使用率が</a:t>
                      </a:r>
                      <a:r>
                        <a:rPr lang="en-US" altLang="ja-JP" sz="1600" b="1" u="sng" dirty="0" smtClean="0">
                          <a:solidFill>
                            <a:srgbClr val="FF0000"/>
                          </a:solidFill>
                        </a:rPr>
                        <a:t>50</a:t>
                      </a:r>
                      <a:r>
                        <a:rPr lang="ja-JP" altLang="en-US" sz="1600" b="1" u="sng" dirty="0" smtClean="0">
                          <a:solidFill>
                            <a:srgbClr val="FF0000"/>
                          </a:solidFill>
                        </a:rPr>
                        <a:t>％を上回るなど感染拡　　</a:t>
                      </a:r>
                      <a:endParaRPr lang="en-US" altLang="ja-JP" sz="1600" b="1" u="sng" dirty="0" smtClean="0">
                        <a:solidFill>
                          <a:srgbClr val="FF0000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1" u="none" dirty="0" smtClean="0">
                          <a:solidFill>
                            <a:srgbClr val="FF0000"/>
                          </a:solidFill>
                        </a:rPr>
                        <a:t>　　　　　</a:t>
                      </a:r>
                      <a:r>
                        <a:rPr lang="ja-JP" altLang="en-US" sz="1600" b="1" u="sng" dirty="0" smtClean="0">
                          <a:solidFill>
                            <a:srgbClr val="FF0000"/>
                          </a:solidFill>
                        </a:rPr>
                        <a:t>大の状況に応じて判断）</a:t>
                      </a:r>
                      <a:endParaRPr lang="en-US" altLang="ja-JP" sz="1600" b="1" u="sng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99565596"/>
                  </a:ext>
                </a:extLst>
              </a:tr>
              <a:tr h="4616128">
                <a:tc>
                  <a:txBody>
                    <a:bodyPr/>
                    <a:lstStyle/>
                    <a:p>
                      <a:pPr>
                        <a:lnSpc>
                          <a:spcPts val="1700"/>
                        </a:lnSpc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③　実施内容（特措法第</a:t>
                      </a:r>
                      <a:r>
                        <a:rPr lang="en-US" altLang="ja-JP" sz="1600" b="0" u="none" dirty="0" smtClean="0">
                          <a:solidFill>
                            <a:schemeClr val="tx1"/>
                          </a:solidFill>
                        </a:rPr>
                        <a:t>24</a:t>
                      </a: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条第９項に基づく）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●府民への呼びかけ</a:t>
                      </a:r>
                      <a:endParaRPr lang="ja-JP" altLang="en-US" sz="11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➢府民に対し、次の内容を要請。</a:t>
                      </a:r>
                      <a:endParaRPr lang="en-US" altLang="ja-JP" sz="12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・「静かに飲食」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・「マスクの徹底」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700"/>
                        </a:lnSpc>
                      </a:pPr>
                      <a:r>
                        <a:rPr lang="ja-JP" altLang="en-US" sz="1600" b="0" u="none" spc="-100" baseline="0" dirty="0" smtClean="0">
                          <a:solidFill>
                            <a:schemeClr val="tx1"/>
                          </a:solidFill>
                        </a:rPr>
                        <a:t>　</a:t>
                      </a:r>
                      <a:r>
                        <a:rPr lang="en-US" altLang="ja-JP" sz="1600" b="0" u="none" spc="-130" baseline="0" dirty="0" smtClean="0">
                          <a:solidFill>
                            <a:schemeClr val="tx1"/>
                          </a:solidFill>
                        </a:rPr>
                        <a:t>※『</a:t>
                      </a:r>
                      <a:r>
                        <a:rPr lang="ja-JP" altLang="en-US" sz="1600" b="0" u="none" spc="-130" baseline="0" dirty="0" smtClean="0">
                          <a:solidFill>
                            <a:schemeClr val="tx1"/>
                          </a:solidFill>
                        </a:rPr>
                        <a:t>感染リスクが高まる「５つの場面」</a:t>
                      </a:r>
                      <a:r>
                        <a:rPr lang="en-US" altLang="ja-JP" sz="1600" b="0" u="none" spc="-130" baseline="0" dirty="0" smtClean="0">
                          <a:solidFill>
                            <a:schemeClr val="tx1"/>
                          </a:solidFill>
                        </a:rPr>
                        <a:t>』(</a:t>
                      </a:r>
                      <a:r>
                        <a:rPr lang="ja-JP" altLang="en-US" sz="1600" b="0" u="none" spc="-130" baseline="0" dirty="0" smtClean="0">
                          <a:solidFill>
                            <a:schemeClr val="tx1"/>
                          </a:solidFill>
                        </a:rPr>
                        <a:t>政府分科会による提言</a:t>
                      </a:r>
                      <a:r>
                        <a:rPr lang="en-US" altLang="ja-JP" sz="1600" b="0" u="none" spc="-130" baseline="0" dirty="0" smtClean="0">
                          <a:solidFill>
                            <a:schemeClr val="tx1"/>
                          </a:solidFill>
                        </a:rPr>
                        <a:t>)</a:t>
                      </a:r>
                    </a:p>
                    <a:p>
                      <a:pPr>
                        <a:lnSpc>
                          <a:spcPts val="1700"/>
                        </a:lnSpc>
                      </a:pPr>
                      <a:r>
                        <a:rPr lang="ja-JP" altLang="en-US" sz="1600" b="0" u="none" spc="-100" baseline="0" dirty="0" smtClean="0">
                          <a:solidFill>
                            <a:schemeClr val="tx1"/>
                          </a:solidFill>
                        </a:rPr>
                        <a:t>　　では特に徹底すること</a:t>
                      </a:r>
                      <a:endParaRPr lang="en-US" altLang="ja-JP" sz="1600" b="0" u="none" spc="-10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700"/>
                        </a:lnSpc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③　実施内容（特措法第</a:t>
                      </a:r>
                      <a:r>
                        <a:rPr lang="en-US" altLang="ja-JP" sz="1600" b="0" u="none" dirty="0" smtClean="0">
                          <a:solidFill>
                            <a:schemeClr val="tx1"/>
                          </a:solidFill>
                        </a:rPr>
                        <a:t>24</a:t>
                      </a: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条第９項に基づく）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●府民への呼びかけ</a:t>
                      </a:r>
                      <a:endParaRPr lang="ja-JP" altLang="en-US" sz="11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➢府民に対し、次の内容を要請。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1" u="sng" spc="-100" dirty="0" smtClean="0">
                          <a:solidFill>
                            <a:srgbClr val="FF0000"/>
                          </a:solidFill>
                          <a:latin typeface="游ゴシック" panose="020B0400000000000000" pitchFamily="50" charset="-128"/>
                          <a:ea typeface="+mn-ea"/>
                        </a:rPr>
                        <a:t>・「５人以上</a:t>
                      </a:r>
                      <a:r>
                        <a:rPr lang="en-US" altLang="ja-JP" sz="1200" b="1" u="sng" spc="-100" dirty="0" smtClean="0">
                          <a:solidFill>
                            <a:srgbClr val="FF0000"/>
                          </a:solidFill>
                          <a:latin typeface="游ゴシック" panose="020B0400000000000000" pitchFamily="50" charset="-128"/>
                          <a:ea typeface="+mn-ea"/>
                        </a:rPr>
                        <a:t>※</a:t>
                      </a:r>
                      <a:r>
                        <a:rPr lang="ja-JP" altLang="en-US" sz="1200" b="1" u="sng" spc="-100" dirty="0" smtClean="0">
                          <a:solidFill>
                            <a:srgbClr val="FF0000"/>
                          </a:solidFill>
                          <a:latin typeface="游ゴシック" panose="020B0400000000000000" pitchFamily="50" charset="-128"/>
                          <a:ea typeface="+mn-ea"/>
                        </a:rPr>
                        <a:t>１</a:t>
                      </a:r>
                      <a:r>
                        <a:rPr lang="ja-JP" altLang="en-US" sz="1600" b="1" u="sng" spc="-100" dirty="0" smtClean="0">
                          <a:solidFill>
                            <a:srgbClr val="FF0000"/>
                          </a:solidFill>
                          <a:latin typeface="游ゴシック" panose="020B0400000000000000" pitchFamily="50" charset="-128"/>
                          <a:ea typeface="+mn-ea"/>
                        </a:rPr>
                        <a:t>」「２時間以上」の宴会・飲み会は控えること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200" b="1" u="none" dirty="0" smtClean="0">
                          <a:solidFill>
                            <a:srgbClr val="FF0000"/>
                          </a:solidFill>
                        </a:rPr>
                        <a:t>　</a:t>
                      </a:r>
                      <a:r>
                        <a:rPr lang="en-US" altLang="ja-JP" sz="1200" b="1" u="sng" dirty="0" smtClean="0">
                          <a:solidFill>
                            <a:srgbClr val="FF0000"/>
                          </a:solidFill>
                        </a:rPr>
                        <a:t>※</a:t>
                      </a:r>
                      <a:r>
                        <a:rPr lang="ja-JP" altLang="en-US" sz="1200" b="1" u="sng" dirty="0" smtClean="0">
                          <a:solidFill>
                            <a:srgbClr val="FF0000"/>
                          </a:solidFill>
                        </a:rPr>
                        <a:t>１　家族や乳幼児・子ども、高齢者・</a:t>
                      </a:r>
                      <a:r>
                        <a:rPr lang="ja-JP" altLang="en-US" sz="1200" b="1" u="sng" dirty="0" err="1" smtClean="0">
                          <a:solidFill>
                            <a:srgbClr val="FF0000"/>
                          </a:solidFill>
                        </a:rPr>
                        <a:t>障がい</a:t>
                      </a:r>
                      <a:r>
                        <a:rPr lang="ja-JP" altLang="en-US" sz="1200" b="1" u="sng" dirty="0" smtClean="0">
                          <a:solidFill>
                            <a:srgbClr val="FF0000"/>
                          </a:solidFill>
                        </a:rPr>
                        <a:t>者の介助者などはこの限りでない</a:t>
                      </a:r>
                      <a:endParaRPr lang="en-US" altLang="ja-JP" sz="1200" b="1" u="sng" dirty="0" smtClean="0">
                        <a:solidFill>
                          <a:srgbClr val="FF0000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200" b="1" u="sng" dirty="0" smtClean="0">
                        <a:solidFill>
                          <a:srgbClr val="FF0000"/>
                        </a:solidFill>
                      </a:endParaRPr>
                    </a:p>
                    <a:p>
                      <a:pPr>
                        <a:lnSpc>
                          <a:spcPts val="2100"/>
                        </a:lnSpc>
                        <a:defRPr/>
                      </a:pPr>
                      <a:r>
                        <a:rPr lang="ja-JP" altLang="en-US" sz="1600" b="1" u="sng" dirty="0" smtClean="0">
                          <a:solidFill>
                            <a:srgbClr val="FF0000"/>
                          </a:solidFill>
                          <a:latin typeface="游ゴシック" panose="020B0400000000000000" pitchFamily="50" charset="-128"/>
                        </a:rPr>
                        <a:t>・重症化リスクの高い方（高齢者、基礎疾患</a:t>
                      </a:r>
                      <a:r>
                        <a:rPr lang="en-US" altLang="ja-JP" sz="1200" b="1" u="sng" dirty="0" smtClean="0">
                          <a:solidFill>
                            <a:srgbClr val="FF0000"/>
                          </a:solidFill>
                          <a:latin typeface="游ゴシック" panose="020B0400000000000000" pitchFamily="50" charset="-128"/>
                        </a:rPr>
                        <a:t>※</a:t>
                      </a:r>
                      <a:r>
                        <a:rPr lang="ja-JP" altLang="en-US" sz="1200" b="1" u="sng" dirty="0" smtClean="0">
                          <a:solidFill>
                            <a:srgbClr val="FF0000"/>
                          </a:solidFill>
                          <a:latin typeface="游ゴシック" panose="020B0400000000000000" pitchFamily="50" charset="-128"/>
                        </a:rPr>
                        <a:t>２</a:t>
                      </a:r>
                      <a:r>
                        <a:rPr lang="ja-JP" altLang="en-US" sz="1600" b="1" u="sng" dirty="0" smtClean="0">
                          <a:solidFill>
                            <a:srgbClr val="FF0000"/>
                          </a:solidFill>
                          <a:latin typeface="游ゴシック" panose="020B0400000000000000" pitchFamily="50" charset="-128"/>
                        </a:rPr>
                        <a:t>のある方等）　</a:t>
                      </a:r>
                      <a:endParaRPr lang="en-US" altLang="ja-JP" sz="1600" b="1" u="sng" dirty="0" smtClean="0">
                        <a:solidFill>
                          <a:srgbClr val="FF0000"/>
                        </a:solidFill>
                        <a:latin typeface="游ゴシック" panose="020B0400000000000000" pitchFamily="50" charset="-128"/>
                      </a:endParaRPr>
                    </a:p>
                    <a:p>
                      <a:pPr>
                        <a:lnSpc>
                          <a:spcPts val="2100"/>
                        </a:lnSpc>
                        <a:defRPr/>
                      </a:pPr>
                      <a:r>
                        <a:rPr lang="ja-JP" altLang="en-US" sz="1600" b="1" u="none" dirty="0" smtClean="0">
                          <a:solidFill>
                            <a:srgbClr val="FF0000"/>
                          </a:solidFill>
                          <a:latin typeface="游ゴシック" panose="020B0400000000000000" pitchFamily="50" charset="-128"/>
                        </a:rPr>
                        <a:t>　</a:t>
                      </a:r>
                      <a:r>
                        <a:rPr lang="ja-JP" altLang="en-US" sz="1600" b="1" u="sng" dirty="0" smtClean="0">
                          <a:solidFill>
                            <a:srgbClr val="FF0000"/>
                          </a:solidFill>
                          <a:latin typeface="游ゴシック" panose="020B0400000000000000" pitchFamily="50" charset="-128"/>
                        </a:rPr>
                        <a:t>は、不要不急の外出</a:t>
                      </a:r>
                      <a:r>
                        <a:rPr lang="en-US" altLang="ja-JP" sz="1200" b="1" u="sng" dirty="0" smtClean="0">
                          <a:solidFill>
                            <a:srgbClr val="FF0000"/>
                          </a:solidFill>
                          <a:latin typeface="游ゴシック" panose="020B0400000000000000" pitchFamily="50" charset="-128"/>
                        </a:rPr>
                        <a:t>※</a:t>
                      </a:r>
                      <a:r>
                        <a:rPr lang="ja-JP" altLang="en-US" sz="1200" b="1" u="sng" dirty="0" smtClean="0">
                          <a:solidFill>
                            <a:srgbClr val="FF0000"/>
                          </a:solidFill>
                          <a:latin typeface="游ゴシック" panose="020B0400000000000000" pitchFamily="50" charset="-128"/>
                        </a:rPr>
                        <a:t>３</a:t>
                      </a:r>
                      <a:r>
                        <a:rPr lang="ja-JP" altLang="en-US" sz="1600" b="1" u="sng" dirty="0" smtClean="0">
                          <a:solidFill>
                            <a:srgbClr val="FF0000"/>
                          </a:solidFill>
                          <a:latin typeface="游ゴシック" panose="020B0400000000000000" pitchFamily="50" charset="-128"/>
                        </a:rPr>
                        <a:t>を控えること</a:t>
                      </a:r>
                      <a:endParaRPr lang="en-US" altLang="ja-JP" sz="1600" b="1" u="sng" dirty="0" smtClean="0">
                        <a:solidFill>
                          <a:srgbClr val="FF0000"/>
                        </a:solidFill>
                        <a:latin typeface="游ゴシック" panose="020B0400000000000000" pitchFamily="50" charset="-128"/>
                      </a:endParaRPr>
                    </a:p>
                    <a:p>
                      <a:pPr>
                        <a:lnSpc>
                          <a:spcPts val="1400"/>
                        </a:lnSpc>
                        <a:defRPr/>
                      </a:pPr>
                      <a:r>
                        <a:rPr lang="ja-JP" altLang="en-US" sz="1600" b="1" u="none" dirty="0" smtClean="0">
                          <a:solidFill>
                            <a:srgbClr val="FF0000"/>
                          </a:solidFill>
                          <a:latin typeface="游ゴシック" panose="020B0400000000000000" pitchFamily="50" charset="-128"/>
                        </a:rPr>
                        <a:t>　</a:t>
                      </a:r>
                      <a:r>
                        <a:rPr lang="en-US" altLang="ja-JP" sz="1200" b="1" u="sng" dirty="0" smtClean="0">
                          <a:solidFill>
                            <a:srgbClr val="FF0000"/>
                          </a:solidFill>
                          <a:latin typeface="游ゴシック" panose="020B0400000000000000" pitchFamily="50" charset="-128"/>
                        </a:rPr>
                        <a:t>※</a:t>
                      </a:r>
                      <a:r>
                        <a:rPr lang="ja-JP" altLang="en-US" sz="1200" b="1" u="sng" dirty="0" smtClean="0">
                          <a:solidFill>
                            <a:srgbClr val="FF0000"/>
                          </a:solidFill>
                          <a:latin typeface="游ゴシック" panose="020B0400000000000000" pitchFamily="50" charset="-128"/>
                        </a:rPr>
                        <a:t>２　糖尿病、心不全、呼吸器疾患（</a:t>
                      </a:r>
                      <a:r>
                        <a:rPr lang="en-US" altLang="ja-JP" sz="1200" b="1" u="sng" dirty="0" smtClean="0">
                          <a:solidFill>
                            <a:srgbClr val="FF0000"/>
                          </a:solidFill>
                          <a:latin typeface="游ゴシック" panose="020B0400000000000000" pitchFamily="50" charset="-128"/>
                        </a:rPr>
                        <a:t>COPD</a:t>
                      </a:r>
                      <a:r>
                        <a:rPr lang="ja-JP" altLang="en-US" sz="1200" b="1" u="sng" dirty="0" smtClean="0">
                          <a:solidFill>
                            <a:srgbClr val="FF0000"/>
                          </a:solidFill>
                          <a:latin typeface="游ゴシック" panose="020B0400000000000000" pitchFamily="50" charset="-128"/>
                        </a:rPr>
                        <a:t>等）、透析患者、免疫抑制剤や抗が　</a:t>
                      </a:r>
                      <a:endParaRPr lang="en-US" altLang="ja-JP" sz="1200" b="1" u="sng" dirty="0" smtClean="0">
                        <a:solidFill>
                          <a:srgbClr val="FF0000"/>
                        </a:solidFill>
                        <a:latin typeface="游ゴシック" panose="020B0400000000000000" pitchFamily="50" charset="-128"/>
                      </a:endParaRPr>
                    </a:p>
                    <a:p>
                      <a:pPr>
                        <a:lnSpc>
                          <a:spcPts val="1400"/>
                        </a:lnSpc>
                        <a:defRPr/>
                      </a:pPr>
                      <a:r>
                        <a:rPr lang="ja-JP" altLang="en-US" sz="1200" b="1" u="none" dirty="0" smtClean="0">
                          <a:solidFill>
                            <a:srgbClr val="FF0000"/>
                          </a:solidFill>
                          <a:latin typeface="游ゴシック" panose="020B0400000000000000" pitchFamily="50" charset="-128"/>
                        </a:rPr>
                        <a:t>　　　</a:t>
                      </a:r>
                      <a:r>
                        <a:rPr lang="ja-JP" altLang="en-US" sz="1200" b="1" u="sng" dirty="0" err="1" smtClean="0">
                          <a:solidFill>
                            <a:srgbClr val="FF0000"/>
                          </a:solidFill>
                          <a:latin typeface="游ゴシック" panose="020B0400000000000000" pitchFamily="50" charset="-128"/>
                        </a:rPr>
                        <a:t>ん</a:t>
                      </a:r>
                      <a:r>
                        <a:rPr lang="ja-JP" altLang="en-US" sz="1200" b="1" u="sng" dirty="0" smtClean="0">
                          <a:solidFill>
                            <a:srgbClr val="FF0000"/>
                          </a:solidFill>
                          <a:latin typeface="游ゴシック" panose="020B0400000000000000" pitchFamily="50" charset="-128"/>
                        </a:rPr>
                        <a:t>剤等を用いている患者　</a:t>
                      </a:r>
                      <a:endParaRPr lang="en-US" altLang="ja-JP" sz="1200" b="1" u="sng" dirty="0" smtClean="0">
                        <a:solidFill>
                          <a:srgbClr val="FF0000"/>
                        </a:solidFill>
                        <a:latin typeface="游ゴシック" panose="020B0400000000000000" pitchFamily="50" charset="-128"/>
                      </a:endParaRPr>
                    </a:p>
                    <a:p>
                      <a:pPr>
                        <a:lnSpc>
                          <a:spcPts val="1400"/>
                        </a:lnSpc>
                        <a:defRPr/>
                      </a:pPr>
                      <a:r>
                        <a:rPr lang="ja-JP" altLang="en-US" sz="1200" b="1" u="none" dirty="0" smtClean="0">
                          <a:solidFill>
                            <a:srgbClr val="FF0000"/>
                          </a:solidFill>
                          <a:latin typeface="游ゴシック" panose="020B0400000000000000" pitchFamily="50" charset="-128"/>
                        </a:rPr>
                        <a:t>　</a:t>
                      </a:r>
                      <a:r>
                        <a:rPr lang="en-US" altLang="ja-JP" sz="1200" b="1" u="sng" dirty="0" smtClean="0">
                          <a:solidFill>
                            <a:srgbClr val="FF0000"/>
                          </a:solidFill>
                          <a:latin typeface="游ゴシック" panose="020B0400000000000000" pitchFamily="50" charset="-128"/>
                        </a:rPr>
                        <a:t>※</a:t>
                      </a:r>
                      <a:r>
                        <a:rPr lang="ja-JP" altLang="en-US" sz="1200" b="1" u="sng" dirty="0" smtClean="0">
                          <a:solidFill>
                            <a:srgbClr val="FF0000"/>
                          </a:solidFill>
                          <a:latin typeface="游ゴシック" panose="020B0400000000000000" pitchFamily="50" charset="-128"/>
                        </a:rPr>
                        <a:t>３　医療機関への通院、食料・衣料品・生活必需品の買い出し、必要な職場へ</a:t>
                      </a:r>
                      <a:endParaRPr lang="en-US" altLang="ja-JP" sz="1200" b="1" u="sng" dirty="0" smtClean="0">
                        <a:solidFill>
                          <a:srgbClr val="FF0000"/>
                        </a:solidFill>
                        <a:latin typeface="游ゴシック" panose="020B0400000000000000" pitchFamily="50" charset="-128"/>
                      </a:endParaRPr>
                    </a:p>
                    <a:p>
                      <a:pPr>
                        <a:lnSpc>
                          <a:spcPts val="1400"/>
                        </a:lnSpc>
                        <a:defRPr/>
                      </a:pPr>
                      <a:r>
                        <a:rPr lang="ja-JP" altLang="en-US" sz="1200" b="1" u="none" dirty="0" smtClean="0">
                          <a:solidFill>
                            <a:srgbClr val="FF0000"/>
                          </a:solidFill>
                          <a:latin typeface="游ゴシック" panose="020B0400000000000000" pitchFamily="50" charset="-128"/>
                        </a:rPr>
                        <a:t>　　　</a:t>
                      </a:r>
                      <a:r>
                        <a:rPr lang="ja-JP" altLang="en-US" sz="1200" b="1" u="sng" dirty="0" smtClean="0">
                          <a:solidFill>
                            <a:srgbClr val="FF0000"/>
                          </a:solidFill>
                          <a:latin typeface="游ゴシック" panose="020B0400000000000000" pitchFamily="50" charset="-128"/>
                        </a:rPr>
                        <a:t>の出勤、屋外での運動や散歩など、生活の維持に必要な場合を除く</a:t>
                      </a:r>
                      <a:endParaRPr lang="en-US" altLang="ja-JP" sz="1200" b="1" u="sng" dirty="0" smtClean="0">
                        <a:solidFill>
                          <a:srgbClr val="FF0000"/>
                        </a:solidFill>
                        <a:latin typeface="游ゴシック" panose="020B0400000000000000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1" u="sng" dirty="0" smtClean="0">
                        <a:solidFill>
                          <a:srgbClr val="FF0000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1" u="sng" dirty="0" smtClean="0">
                        <a:solidFill>
                          <a:srgbClr val="FF0000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1" u="sng" dirty="0" smtClean="0">
                        <a:solidFill>
                          <a:srgbClr val="FF0000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・「静かに飲食」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・「マスクの徹底」</a:t>
                      </a:r>
                      <a:r>
                        <a:rPr lang="ja-JP" altLang="en-US" sz="1600" b="1" u="sng" dirty="0" smtClean="0">
                          <a:solidFill>
                            <a:srgbClr val="FF0000"/>
                          </a:solidFill>
                        </a:rPr>
                        <a:t>（飲食の際も会話時はマスクを着用</a:t>
                      </a: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）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1" u="sng" dirty="0" smtClean="0">
                          <a:solidFill>
                            <a:srgbClr val="FF0000"/>
                          </a:solidFill>
                        </a:rPr>
                        <a:t>・「換気と保湿」</a:t>
                      </a:r>
                      <a:endParaRPr lang="en-US" altLang="ja-JP" sz="1600" b="1" u="sng" dirty="0" smtClean="0">
                        <a:solidFill>
                          <a:srgbClr val="FF0000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1" u="sng" dirty="0" smtClean="0">
                        <a:solidFill>
                          <a:srgbClr val="FF0000"/>
                        </a:solidFill>
                      </a:endParaRPr>
                    </a:p>
                    <a:p>
                      <a:pPr>
                        <a:lnSpc>
                          <a:spcPts val="1700"/>
                        </a:lnSpc>
                      </a:pPr>
                      <a:r>
                        <a:rPr lang="ja-JP" altLang="en-US" sz="1600" b="0" u="none" spc="-130" baseline="0" dirty="0" smtClean="0">
                          <a:solidFill>
                            <a:schemeClr val="tx1"/>
                          </a:solidFill>
                        </a:rPr>
                        <a:t>（削除）</a:t>
                      </a:r>
                      <a:endParaRPr lang="en-US" altLang="ja-JP" sz="1600" b="0" u="none" spc="-10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13492639"/>
                  </a:ext>
                </a:extLst>
              </a:tr>
            </a:tbl>
          </a:graphicData>
        </a:graphic>
      </p:graphicFrame>
      <p:sp>
        <p:nvSpPr>
          <p:cNvPr id="6" name="テキスト ボックス 5"/>
          <p:cNvSpPr txBox="1"/>
          <p:nvPr/>
        </p:nvSpPr>
        <p:spPr>
          <a:xfrm>
            <a:off x="137052" y="23852"/>
            <a:ext cx="9307199" cy="461665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2400" b="1" dirty="0" smtClean="0"/>
              <a:t>イエローステージ（警戒）の対応方針に基づく要請</a:t>
            </a:r>
            <a:r>
              <a:rPr lang="ja-JP" altLang="en-US" sz="2400" b="1" dirty="0"/>
              <a:t>　</a:t>
            </a:r>
            <a:r>
              <a:rPr lang="ja-JP" altLang="en-US" sz="2400" b="1" dirty="0" smtClean="0"/>
              <a:t>新旧対照表</a:t>
            </a:r>
            <a:endParaRPr kumimoji="1" lang="ja-JP" altLang="en-US" sz="2400" b="1" dirty="0"/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9337183" y="6402228"/>
            <a:ext cx="2743200" cy="365125"/>
          </a:xfrm>
        </p:spPr>
        <p:txBody>
          <a:bodyPr/>
          <a:lstStyle/>
          <a:p>
            <a:fld id="{38329C25-BD09-4AEE-90D6-E5269A43C3B5}" type="slidenum">
              <a:rPr kumimoji="1" lang="ja-JP" altLang="en-US" sz="2000" smtClean="0"/>
              <a:t>1</a:t>
            </a:fld>
            <a:endParaRPr kumimoji="1" lang="ja-JP" altLang="en-US" sz="2000" dirty="0"/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10359160" y="70018"/>
            <a:ext cx="1721223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資料２－</a:t>
            </a:r>
            <a:r>
              <a:rPr lang="ja-JP" altLang="en-US" dirty="0" smtClean="0">
                <a:solidFill>
                  <a:prstClr val="black"/>
                </a:solidFill>
                <a:latin typeface="游ゴシック" panose="020F0502020204030204"/>
                <a:ea typeface="游ゴシック" panose="020B0400000000000000" pitchFamily="50" charset="-128"/>
              </a:rPr>
              <a:t>２</a:t>
            </a: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55017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9448800" y="6442190"/>
            <a:ext cx="2743200" cy="365125"/>
          </a:xfrm>
        </p:spPr>
        <p:txBody>
          <a:bodyPr/>
          <a:lstStyle/>
          <a:p>
            <a:fld id="{38329C25-BD09-4AEE-90D6-E5269A43C3B5}" type="slidenum">
              <a:rPr kumimoji="1" lang="ja-JP" altLang="en-US" sz="2000" smtClean="0"/>
              <a:t>10</a:t>
            </a:fld>
            <a:endParaRPr kumimoji="1" lang="ja-JP" altLang="en-US" sz="2000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93339" y="282479"/>
            <a:ext cx="4172753" cy="461665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2400" b="1" dirty="0" smtClean="0"/>
              <a:t>　　　　</a:t>
            </a:r>
            <a:endParaRPr kumimoji="1" lang="ja-JP" altLang="en-US" sz="2400" b="1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357112" y="3144800"/>
            <a:ext cx="12198828" cy="646331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endParaRPr lang="en-US" altLang="ja-JP" b="1" dirty="0" smtClean="0"/>
          </a:p>
          <a:p>
            <a:endParaRPr lang="en-US" altLang="ja-JP" dirty="0"/>
          </a:p>
        </p:txBody>
      </p:sp>
      <p:graphicFrame>
        <p:nvGraphicFramePr>
          <p:cNvPr id="8" name="表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61428312"/>
              </p:ext>
            </p:extLst>
          </p:nvPr>
        </p:nvGraphicFramePr>
        <p:xfrm>
          <a:off x="94918" y="282479"/>
          <a:ext cx="11943332" cy="62179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971666">
                  <a:extLst>
                    <a:ext uri="{9D8B030D-6E8A-4147-A177-3AD203B41FA5}">
                      <a16:colId xmlns:a16="http://schemas.microsoft.com/office/drawing/2014/main" val="3989974363"/>
                    </a:ext>
                  </a:extLst>
                </a:gridCol>
                <a:gridCol w="5971666">
                  <a:extLst>
                    <a:ext uri="{9D8B030D-6E8A-4147-A177-3AD203B41FA5}">
                      <a16:colId xmlns:a16="http://schemas.microsoft.com/office/drawing/2014/main" val="849356273"/>
                    </a:ext>
                  </a:extLst>
                </a:gridCol>
              </a:tblGrid>
              <a:tr h="334826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1" dirty="0" smtClean="0"/>
                        <a:t>旧（</a:t>
                      </a:r>
                      <a:r>
                        <a:rPr kumimoji="1" lang="en-US" altLang="ja-JP" sz="1600" b="1" dirty="0" smtClean="0"/>
                        <a:t>11</a:t>
                      </a:r>
                      <a:r>
                        <a:rPr kumimoji="1" lang="ja-JP" altLang="en-US" sz="1600" b="1" dirty="0" smtClean="0"/>
                        <a:t>月</a:t>
                      </a:r>
                      <a:r>
                        <a:rPr kumimoji="1" lang="en-US" altLang="ja-JP" sz="1600" b="1" dirty="0" smtClean="0"/>
                        <a:t>12</a:t>
                      </a:r>
                      <a:r>
                        <a:rPr kumimoji="1" lang="ja-JP" altLang="en-US" sz="1600" b="1" dirty="0" smtClean="0"/>
                        <a:t>日～</a:t>
                      </a:r>
                      <a:r>
                        <a:rPr kumimoji="1" lang="en-US" altLang="ja-JP" sz="1600" b="1" dirty="0" smtClean="0"/>
                        <a:t>11</a:t>
                      </a:r>
                      <a:r>
                        <a:rPr kumimoji="1" lang="ja-JP" altLang="en-US" sz="1600" b="1" dirty="0" smtClean="0"/>
                        <a:t>月</a:t>
                      </a:r>
                      <a:r>
                        <a:rPr kumimoji="1" lang="en-US" altLang="ja-JP" sz="1600" b="1" dirty="0" smtClean="0"/>
                        <a:t>28</a:t>
                      </a:r>
                      <a:r>
                        <a:rPr kumimoji="1" lang="ja-JP" altLang="en-US" sz="1600" b="1" dirty="0" smtClean="0"/>
                        <a:t>日）</a:t>
                      </a:r>
                      <a:endParaRPr kumimoji="1" lang="ja-JP" altLang="en-US" sz="1600" b="1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1" dirty="0" smtClean="0"/>
                        <a:t>新（</a:t>
                      </a:r>
                      <a:r>
                        <a:rPr kumimoji="1" lang="en-US" altLang="ja-JP" sz="1600" b="1" dirty="0" smtClean="0"/>
                        <a:t>11</a:t>
                      </a:r>
                      <a:r>
                        <a:rPr kumimoji="1" lang="ja-JP" altLang="en-US" sz="1600" b="1" dirty="0" smtClean="0"/>
                        <a:t>月</a:t>
                      </a:r>
                      <a:r>
                        <a:rPr kumimoji="1" lang="en-US" altLang="ja-JP" sz="1600" b="1" dirty="0" smtClean="0"/>
                        <a:t>21</a:t>
                      </a:r>
                      <a:r>
                        <a:rPr kumimoji="1" lang="ja-JP" altLang="en-US" sz="1600" b="1" dirty="0" smtClean="0"/>
                        <a:t>日～</a:t>
                      </a:r>
                      <a:r>
                        <a:rPr kumimoji="1" lang="en-US" altLang="ja-JP" sz="1600" b="1" dirty="0" smtClean="0"/>
                        <a:t>12</a:t>
                      </a:r>
                      <a:r>
                        <a:rPr kumimoji="1" lang="ja-JP" altLang="en-US" sz="1600" b="1" dirty="0" smtClean="0"/>
                        <a:t>月５日）</a:t>
                      </a:r>
                      <a:endParaRPr kumimoji="1" lang="ja-JP" altLang="en-US" sz="1600" b="1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5190762"/>
                  </a:ext>
                </a:extLst>
              </a:tr>
              <a:tr h="566066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●経済界、大学等へのお願い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・職場や教室などでのマスクの着用、換気を徹底すること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・休憩室、喫煙所、更衣室などでのマスクを外した状態での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　会話は控えること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en-US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900"/>
                        </a:lnSpc>
                      </a:pPr>
                      <a:r>
                        <a:rPr lang="ja-JP" altLang="en-US" sz="1600" b="1" u="sng" dirty="0" smtClean="0">
                          <a:solidFill>
                            <a:srgbClr val="FF0000"/>
                          </a:solidFill>
                        </a:rPr>
                        <a:t>＜大学等へのお願い＞　　　　</a:t>
                      </a:r>
                    </a:p>
                    <a:p>
                      <a:pPr>
                        <a:lnSpc>
                          <a:spcPts val="1900"/>
                        </a:lnSpc>
                      </a:pPr>
                      <a:endParaRPr lang="en-US" altLang="ja-JP" sz="1600" b="1" u="sng" dirty="0" smtClean="0">
                        <a:solidFill>
                          <a:srgbClr val="FF0000"/>
                        </a:solidFill>
                      </a:endParaRPr>
                    </a:p>
                    <a:p>
                      <a:pPr>
                        <a:lnSpc>
                          <a:spcPts val="1900"/>
                        </a:lnSpc>
                        <a:defRPr/>
                      </a:pPr>
                      <a:r>
                        <a:rPr lang="ja-JP" altLang="en-US" sz="1600" b="1" u="sng" dirty="0" smtClean="0">
                          <a:solidFill>
                            <a:srgbClr val="FF0000"/>
                          </a:solidFill>
                        </a:rPr>
                        <a:t>１．学生に「５人以上」「２時間以上」の宴会・飲み会</a:t>
                      </a:r>
                      <a:endParaRPr lang="en-US" altLang="ja-JP" sz="1600" b="1" u="sng" dirty="0" smtClean="0">
                        <a:solidFill>
                          <a:srgbClr val="FF0000"/>
                        </a:solidFill>
                      </a:endParaRPr>
                    </a:p>
                    <a:p>
                      <a:pPr>
                        <a:lnSpc>
                          <a:spcPts val="1900"/>
                        </a:lnSpc>
                        <a:defRPr/>
                      </a:pPr>
                      <a:r>
                        <a:rPr lang="ja-JP" altLang="en-US" sz="1600" b="0" dirty="0" smtClean="0">
                          <a:solidFill>
                            <a:schemeClr val="tx1"/>
                          </a:solidFill>
                        </a:rPr>
                        <a:t>　</a:t>
                      </a:r>
                      <a:r>
                        <a:rPr lang="ja-JP" altLang="en-US" sz="1600" b="1" u="sng" dirty="0" smtClean="0">
                          <a:solidFill>
                            <a:srgbClr val="FF0000"/>
                          </a:solidFill>
                        </a:rPr>
                        <a:t>を控えるよう求めること</a:t>
                      </a:r>
                      <a:endParaRPr lang="en-US" altLang="ja-JP" sz="1600" b="1" u="sng" dirty="0" smtClean="0">
                        <a:solidFill>
                          <a:srgbClr val="FF0000"/>
                        </a:solidFill>
                      </a:endParaRPr>
                    </a:p>
                    <a:p>
                      <a:pPr>
                        <a:lnSpc>
                          <a:spcPts val="1900"/>
                        </a:lnSpc>
                        <a:defRPr/>
                      </a:pPr>
                      <a:endParaRPr lang="en-US" altLang="ja-JP" sz="16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900"/>
                        </a:lnSpc>
                      </a:pPr>
                      <a:r>
                        <a:rPr lang="ja-JP" altLang="en-US" sz="1600" b="1" u="sng" dirty="0" smtClean="0">
                          <a:solidFill>
                            <a:srgbClr val="FF0000"/>
                          </a:solidFill>
                        </a:rPr>
                        <a:t>２．学生に少しでも症状が有る場合は登校させず、検査受診を</a:t>
                      </a:r>
                      <a:endParaRPr lang="en-US" altLang="ja-JP" sz="1600" b="1" u="sng" dirty="0" smtClean="0">
                        <a:solidFill>
                          <a:srgbClr val="FF0000"/>
                        </a:solidFill>
                      </a:endParaRPr>
                    </a:p>
                    <a:p>
                      <a:pPr>
                        <a:lnSpc>
                          <a:spcPts val="1900"/>
                        </a:lnSpc>
                      </a:pPr>
                      <a:r>
                        <a:rPr lang="ja-JP" altLang="en-US" sz="1600" b="0" dirty="0" smtClean="0">
                          <a:solidFill>
                            <a:schemeClr val="tx1"/>
                          </a:solidFill>
                        </a:rPr>
                        <a:t>　</a:t>
                      </a:r>
                      <a:r>
                        <a:rPr lang="ja-JP" altLang="en-US" sz="1600" b="1" u="sng" dirty="0" smtClean="0">
                          <a:solidFill>
                            <a:srgbClr val="FF0000"/>
                          </a:solidFill>
                        </a:rPr>
                        <a:t>勧めること</a:t>
                      </a:r>
                      <a:endParaRPr lang="en-US" altLang="ja-JP" sz="1600" b="1" u="sng" dirty="0" smtClean="0">
                        <a:solidFill>
                          <a:srgbClr val="FF0000"/>
                        </a:solidFill>
                      </a:endParaRPr>
                    </a:p>
                    <a:p>
                      <a:pPr>
                        <a:lnSpc>
                          <a:spcPts val="1900"/>
                        </a:lnSpc>
                      </a:pPr>
                      <a:endParaRPr lang="en-US" altLang="ja-JP" sz="16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900"/>
                        </a:lnSpc>
                      </a:pPr>
                      <a:r>
                        <a:rPr lang="ja-JP" altLang="en-US" sz="1600" b="1" u="sng" dirty="0" smtClean="0">
                          <a:solidFill>
                            <a:srgbClr val="FF0000"/>
                          </a:solidFill>
                        </a:rPr>
                        <a:t>３．寒い環境においても、適度な保湿、適切な換気（</a:t>
                      </a:r>
                      <a:r>
                        <a:rPr lang="en-US" altLang="ja-JP" sz="1600" b="1" u="sng" dirty="0" smtClean="0">
                          <a:solidFill>
                            <a:srgbClr val="FF0000"/>
                          </a:solidFill>
                        </a:rPr>
                        <a:t>CO</a:t>
                      </a:r>
                      <a:r>
                        <a:rPr lang="ja-JP" altLang="en-US" sz="1600" b="1" u="sng" dirty="0" smtClean="0">
                          <a:solidFill>
                            <a:srgbClr val="FF0000"/>
                          </a:solidFill>
                        </a:rPr>
                        <a:t>２セン</a:t>
                      </a:r>
                      <a:endParaRPr lang="en-US" altLang="ja-JP" sz="1600" b="1" u="sng" dirty="0" smtClean="0">
                        <a:solidFill>
                          <a:srgbClr val="FF0000"/>
                        </a:solidFill>
                      </a:endParaRPr>
                    </a:p>
                    <a:p>
                      <a:pPr>
                        <a:lnSpc>
                          <a:spcPts val="1900"/>
                        </a:lnSpc>
                      </a:pPr>
                      <a:r>
                        <a:rPr lang="ja-JP" altLang="en-US" sz="1600" b="0" dirty="0" smtClean="0">
                          <a:solidFill>
                            <a:schemeClr val="tx1"/>
                          </a:solidFill>
                        </a:rPr>
                        <a:t>　</a:t>
                      </a:r>
                      <a:r>
                        <a:rPr lang="ja-JP" altLang="en-US" sz="1600" b="1" u="sng" dirty="0" smtClean="0">
                          <a:solidFill>
                            <a:srgbClr val="FF0000"/>
                          </a:solidFill>
                        </a:rPr>
                        <a:t>サーの活用による確認等）を実施すること</a:t>
                      </a:r>
                      <a:endParaRPr lang="en-US" altLang="ja-JP" sz="1600" b="1" u="sng" dirty="0" smtClean="0">
                        <a:solidFill>
                          <a:srgbClr val="FF0000"/>
                        </a:solidFill>
                      </a:endParaRPr>
                    </a:p>
                    <a:p>
                      <a:pPr>
                        <a:lnSpc>
                          <a:spcPts val="1900"/>
                        </a:lnSpc>
                      </a:pPr>
                      <a:endParaRPr lang="en-US" altLang="ja-JP" sz="16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900"/>
                        </a:lnSpc>
                      </a:pPr>
                      <a:r>
                        <a:rPr lang="ja-JP" altLang="en-US" sz="1600" b="1" u="sng" dirty="0" smtClean="0">
                          <a:solidFill>
                            <a:srgbClr val="FF0000"/>
                          </a:solidFill>
                        </a:rPr>
                        <a:t>４．高齢者と日常的に接する学生は、感染リスクの高い環境を</a:t>
                      </a:r>
                      <a:endParaRPr lang="en-US" altLang="ja-JP" sz="1600" b="1" u="sng" dirty="0" smtClean="0">
                        <a:solidFill>
                          <a:srgbClr val="FF0000"/>
                        </a:solidFill>
                      </a:endParaRPr>
                    </a:p>
                    <a:p>
                      <a:pPr>
                        <a:lnSpc>
                          <a:spcPts val="1900"/>
                        </a:lnSpc>
                      </a:pPr>
                      <a:r>
                        <a:rPr lang="ja-JP" altLang="en-US" sz="1600" b="0" dirty="0" smtClean="0">
                          <a:solidFill>
                            <a:schemeClr val="tx1"/>
                          </a:solidFill>
                        </a:rPr>
                        <a:t>　</a:t>
                      </a:r>
                      <a:r>
                        <a:rPr lang="ja-JP" altLang="en-US" sz="1600" b="1" u="sng" dirty="0" smtClean="0">
                          <a:solidFill>
                            <a:srgbClr val="FF0000"/>
                          </a:solidFill>
                        </a:rPr>
                        <a:t>避けること</a:t>
                      </a:r>
                      <a:endParaRPr lang="en-US" altLang="ja-JP" sz="1600" b="1" u="sng" dirty="0" smtClean="0">
                        <a:solidFill>
                          <a:srgbClr val="FF0000"/>
                        </a:solidFill>
                      </a:endParaRPr>
                    </a:p>
                    <a:p>
                      <a:pPr>
                        <a:lnSpc>
                          <a:spcPts val="1900"/>
                        </a:lnSpc>
                      </a:pPr>
                      <a:endParaRPr lang="en-US" altLang="ja-JP" sz="16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900"/>
                        </a:lnSpc>
                      </a:pPr>
                      <a:r>
                        <a:rPr lang="ja-JP" altLang="en-US" sz="1600" b="1" u="sng" dirty="0" smtClean="0">
                          <a:solidFill>
                            <a:srgbClr val="FF0000"/>
                          </a:solidFill>
                        </a:rPr>
                        <a:t>５．寮やクラブ・サークル活動での感染防止対策（マスクの着</a:t>
                      </a:r>
                      <a:endParaRPr lang="en-US" altLang="ja-JP" sz="1600" b="1" u="sng" dirty="0" smtClean="0">
                        <a:solidFill>
                          <a:srgbClr val="FF0000"/>
                        </a:solidFill>
                      </a:endParaRPr>
                    </a:p>
                    <a:p>
                      <a:pPr>
                        <a:lnSpc>
                          <a:spcPts val="1900"/>
                        </a:lnSpc>
                      </a:pPr>
                      <a:r>
                        <a:rPr lang="ja-JP" altLang="en-US" sz="1600" b="0" dirty="0" smtClean="0">
                          <a:solidFill>
                            <a:schemeClr val="tx1"/>
                          </a:solidFill>
                        </a:rPr>
                        <a:t>　</a:t>
                      </a:r>
                      <a:r>
                        <a:rPr lang="ja-JP" altLang="en-US" sz="1600" b="1" u="sng" dirty="0" smtClean="0">
                          <a:solidFill>
                            <a:srgbClr val="FF0000"/>
                          </a:solidFill>
                        </a:rPr>
                        <a:t>用等）を徹底すること</a:t>
                      </a:r>
                      <a:endParaRPr lang="en-US" altLang="ja-JP" sz="1600" b="1" u="sng" dirty="0" smtClean="0">
                        <a:solidFill>
                          <a:srgbClr val="FF0000"/>
                        </a:solidFill>
                      </a:endParaRPr>
                    </a:p>
                    <a:p>
                      <a:pPr>
                        <a:lnSpc>
                          <a:spcPts val="1900"/>
                        </a:lnSpc>
                      </a:pPr>
                      <a:endParaRPr lang="en-US" altLang="ja-JP" sz="16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900"/>
                        </a:lnSpc>
                      </a:pPr>
                      <a:r>
                        <a:rPr lang="ja-JP" altLang="en-US" sz="1600" b="1" u="sng" dirty="0" smtClean="0">
                          <a:solidFill>
                            <a:srgbClr val="FF0000"/>
                          </a:solidFill>
                        </a:rPr>
                        <a:t>６．業種別ガイドラインを遵守（感染防止宣言ステッカーの導</a:t>
                      </a:r>
                      <a:endParaRPr lang="en-US" altLang="ja-JP" sz="1600" b="1" u="sng" dirty="0" smtClean="0">
                        <a:solidFill>
                          <a:srgbClr val="FF0000"/>
                        </a:solidFill>
                      </a:endParaRPr>
                    </a:p>
                    <a:p>
                      <a:pPr>
                        <a:lnSpc>
                          <a:spcPts val="1900"/>
                        </a:lnSpc>
                      </a:pPr>
                      <a:r>
                        <a:rPr lang="ja-JP" altLang="en-US" sz="1600" b="0" dirty="0" smtClean="0">
                          <a:solidFill>
                            <a:schemeClr val="tx1"/>
                          </a:solidFill>
                        </a:rPr>
                        <a:t>　</a:t>
                      </a:r>
                      <a:r>
                        <a:rPr lang="ja-JP" altLang="en-US" sz="1600" b="1" u="sng" dirty="0" smtClean="0">
                          <a:solidFill>
                            <a:srgbClr val="FF0000"/>
                          </a:solidFill>
                        </a:rPr>
                        <a:t>入）していない、接待を伴う飲食店及び酒類の提供を行う飲</a:t>
                      </a:r>
                      <a:endParaRPr lang="en-US" altLang="ja-JP" sz="1600" b="1" u="sng" dirty="0" smtClean="0">
                        <a:solidFill>
                          <a:srgbClr val="FF0000"/>
                        </a:solidFill>
                      </a:endParaRPr>
                    </a:p>
                    <a:p>
                      <a:pPr>
                        <a:lnSpc>
                          <a:spcPts val="1900"/>
                        </a:lnSpc>
                      </a:pPr>
                      <a:r>
                        <a:rPr lang="ja-JP" altLang="en-US" sz="1600" b="0" dirty="0" smtClean="0">
                          <a:solidFill>
                            <a:schemeClr val="tx1"/>
                          </a:solidFill>
                        </a:rPr>
                        <a:t>　</a:t>
                      </a:r>
                      <a:r>
                        <a:rPr lang="ja-JP" altLang="en-US" sz="1600" b="1" u="sng" dirty="0" smtClean="0">
                          <a:solidFill>
                            <a:srgbClr val="FF0000"/>
                          </a:solidFill>
                        </a:rPr>
                        <a:t>食店の利用を自粛すること</a:t>
                      </a:r>
                      <a:endParaRPr lang="en-US" altLang="ja-JP" sz="1600" b="1" u="sng" dirty="0" smtClean="0">
                        <a:solidFill>
                          <a:srgbClr val="FF0000"/>
                        </a:solidFill>
                      </a:endParaRPr>
                    </a:p>
                    <a:p>
                      <a:pPr>
                        <a:lnSpc>
                          <a:spcPts val="1900"/>
                        </a:lnSpc>
                      </a:pPr>
                      <a:endParaRPr lang="en-US" altLang="ja-JP" sz="1600" b="0" dirty="0" smtClean="0"/>
                    </a:p>
                    <a:p>
                      <a:pPr>
                        <a:lnSpc>
                          <a:spcPts val="1900"/>
                        </a:lnSpc>
                      </a:pPr>
                      <a:endParaRPr lang="en-US" altLang="ja-JP" sz="1600" b="0" dirty="0" smtClean="0"/>
                    </a:p>
                    <a:p>
                      <a:pPr>
                        <a:lnSpc>
                          <a:spcPts val="1900"/>
                        </a:lnSpc>
                      </a:pPr>
                      <a:endParaRPr lang="en-US" altLang="ja-JP" sz="1600" b="0" dirty="0" smtClean="0"/>
                    </a:p>
                    <a:p>
                      <a:pPr>
                        <a:lnSpc>
                          <a:spcPts val="1900"/>
                        </a:lnSpc>
                      </a:pPr>
                      <a:endParaRPr lang="en-US" altLang="ja-JP" sz="1600" b="0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0247515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94254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表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30126719"/>
              </p:ext>
            </p:extLst>
          </p:nvPr>
        </p:nvGraphicFramePr>
        <p:xfrm>
          <a:off x="137052" y="519694"/>
          <a:ext cx="11943332" cy="532793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971666">
                  <a:extLst>
                    <a:ext uri="{9D8B030D-6E8A-4147-A177-3AD203B41FA5}">
                      <a16:colId xmlns:a16="http://schemas.microsoft.com/office/drawing/2014/main" val="3989974363"/>
                    </a:ext>
                  </a:extLst>
                </a:gridCol>
                <a:gridCol w="5971666">
                  <a:extLst>
                    <a:ext uri="{9D8B030D-6E8A-4147-A177-3AD203B41FA5}">
                      <a16:colId xmlns:a16="http://schemas.microsoft.com/office/drawing/2014/main" val="849356273"/>
                    </a:ext>
                  </a:extLst>
                </a:gridCol>
              </a:tblGrid>
              <a:tr h="32487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1" dirty="0" smtClean="0"/>
                        <a:t>旧（</a:t>
                      </a:r>
                      <a:r>
                        <a:rPr kumimoji="1" lang="en-US" altLang="ja-JP" sz="1600" b="1" dirty="0" smtClean="0"/>
                        <a:t>11</a:t>
                      </a:r>
                      <a:r>
                        <a:rPr kumimoji="1" lang="ja-JP" altLang="en-US" sz="1600" b="1" dirty="0" smtClean="0"/>
                        <a:t>月</a:t>
                      </a:r>
                      <a:r>
                        <a:rPr kumimoji="1" lang="en-US" altLang="ja-JP" sz="1600" b="1" dirty="0" smtClean="0"/>
                        <a:t>12</a:t>
                      </a:r>
                      <a:r>
                        <a:rPr kumimoji="1" lang="ja-JP" altLang="en-US" sz="1600" b="1" dirty="0" smtClean="0"/>
                        <a:t>日～</a:t>
                      </a:r>
                      <a:r>
                        <a:rPr kumimoji="1" lang="en-US" altLang="ja-JP" sz="1600" b="1" dirty="0" smtClean="0"/>
                        <a:t>11</a:t>
                      </a:r>
                      <a:r>
                        <a:rPr kumimoji="1" lang="ja-JP" altLang="en-US" sz="1600" b="1" dirty="0" smtClean="0"/>
                        <a:t>月</a:t>
                      </a:r>
                      <a:r>
                        <a:rPr kumimoji="1" lang="en-US" altLang="ja-JP" sz="1600" b="1" dirty="0" smtClean="0"/>
                        <a:t>28</a:t>
                      </a:r>
                      <a:r>
                        <a:rPr kumimoji="1" lang="ja-JP" altLang="en-US" sz="1600" b="1" dirty="0" smtClean="0"/>
                        <a:t>日）</a:t>
                      </a:r>
                      <a:endParaRPr kumimoji="1" lang="ja-JP" altLang="en-US" sz="1600" b="1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1" dirty="0" smtClean="0"/>
                        <a:t>新（</a:t>
                      </a:r>
                      <a:r>
                        <a:rPr kumimoji="1" lang="en-US" altLang="ja-JP" sz="1600" b="1" dirty="0" smtClean="0"/>
                        <a:t>11</a:t>
                      </a:r>
                      <a:r>
                        <a:rPr kumimoji="1" lang="ja-JP" altLang="en-US" sz="1600" b="1" dirty="0" smtClean="0"/>
                        <a:t>月</a:t>
                      </a:r>
                      <a:r>
                        <a:rPr kumimoji="1" lang="en-US" altLang="ja-JP" sz="1600" b="1" dirty="0" smtClean="0"/>
                        <a:t>21</a:t>
                      </a:r>
                      <a:r>
                        <a:rPr kumimoji="1" lang="ja-JP" altLang="en-US" sz="1600" b="1" dirty="0" smtClean="0"/>
                        <a:t>日～</a:t>
                      </a:r>
                      <a:r>
                        <a:rPr kumimoji="1" lang="en-US" altLang="ja-JP" sz="1600" b="1" dirty="0" smtClean="0"/>
                        <a:t>12</a:t>
                      </a:r>
                      <a:r>
                        <a:rPr kumimoji="1" lang="ja-JP" altLang="en-US" sz="1600" b="1" dirty="0" smtClean="0"/>
                        <a:t>月５日）</a:t>
                      </a:r>
                      <a:endParaRPr kumimoji="1" lang="ja-JP" altLang="en-US" sz="1600" b="1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5190762"/>
                  </a:ext>
                </a:extLst>
              </a:tr>
              <a:tr h="4992657">
                <a:tc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・３密で唾液が飛び交う環境を避けること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700"/>
                        </a:lnSpc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700"/>
                        </a:lnSpc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・高齢者の方、高齢者と日常的に接する家族、高齢者施設・医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700"/>
                        </a:lnSpc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　療機関等の職員は感染リスクの高い環境を避け、少しでも症　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700"/>
                        </a:lnSpc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　状が有る場合、早めに検査を受診すること</a:t>
                      </a:r>
                    </a:p>
                    <a:p>
                      <a:pPr>
                        <a:lnSpc>
                          <a:spcPts val="1700"/>
                        </a:lnSpc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700"/>
                        </a:lnSpc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700"/>
                        </a:lnSpc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・業種別ガイドラインを遵守（感染防止宣言ステッカーの導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700"/>
                        </a:lnSpc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　入）していない、接待を伴う飲食店及び酒類の提供を行う飲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700"/>
                        </a:lnSpc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　食店の利用を自粛すること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800"/>
                        </a:lnSpc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800"/>
                        </a:lnSpc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800"/>
                        </a:lnSpc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800"/>
                        </a:lnSpc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●経済界、大学等へのお願い</a:t>
                      </a:r>
                    </a:p>
                    <a:p>
                      <a:pPr>
                        <a:lnSpc>
                          <a:spcPts val="1800"/>
                        </a:lnSpc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・職場や教室などでのマスクの着用、換気を徹底すること</a:t>
                      </a:r>
                    </a:p>
                    <a:p>
                      <a:pPr>
                        <a:lnSpc>
                          <a:spcPts val="1800"/>
                        </a:lnSpc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・休憩室、喫煙所、更衣室などでのマスクを外した状態での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800"/>
                        </a:lnSpc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　会話は控えること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・従業員の年末年始における休暇の分散取得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（同左）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700"/>
                        </a:lnSpc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700"/>
                        </a:lnSpc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・高齢者の方、高齢者と日常的に接する家族、高齢者施設・医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700"/>
                        </a:lnSpc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　療機関等の職員は感染リスクの高い環境を避け、少しでも症　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700"/>
                        </a:lnSpc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　状が有る場合、</a:t>
                      </a:r>
                      <a:r>
                        <a:rPr lang="ja-JP" altLang="en-US" sz="1600" b="1" u="sng" dirty="0" smtClean="0">
                          <a:solidFill>
                            <a:srgbClr val="FF0000"/>
                          </a:solidFill>
                        </a:rPr>
                        <a:t>休暇を取得するとともに</a:t>
                      </a: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早めに検査を</a:t>
                      </a:r>
                      <a:r>
                        <a:rPr lang="ja-JP" altLang="en-US" sz="1600" b="0" u="none" dirty="0" err="1" smtClean="0">
                          <a:solidFill>
                            <a:schemeClr val="tx1"/>
                          </a:solidFill>
                        </a:rPr>
                        <a:t>受診す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700"/>
                        </a:lnSpc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　ること</a:t>
                      </a:r>
                    </a:p>
                    <a:p>
                      <a:pPr>
                        <a:lnSpc>
                          <a:spcPts val="1700"/>
                        </a:lnSpc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700"/>
                        </a:lnSpc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（同左）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（移動）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13492639"/>
                  </a:ext>
                </a:extLst>
              </a:tr>
            </a:tbl>
          </a:graphicData>
        </a:graphic>
      </p:graphicFrame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9337183" y="6402228"/>
            <a:ext cx="2743200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8329C25-BD09-4AEE-90D6-E5269A43C3B5}" type="slidenum">
              <a:rPr kumimoji="1" lang="ja-JP" altLang="en-US" sz="20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1" lang="ja-JP" alt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99221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表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14228308"/>
              </p:ext>
            </p:extLst>
          </p:nvPr>
        </p:nvGraphicFramePr>
        <p:xfrm>
          <a:off x="98543" y="136436"/>
          <a:ext cx="11943332" cy="635643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971666">
                  <a:extLst>
                    <a:ext uri="{9D8B030D-6E8A-4147-A177-3AD203B41FA5}">
                      <a16:colId xmlns:a16="http://schemas.microsoft.com/office/drawing/2014/main" val="3989974363"/>
                    </a:ext>
                  </a:extLst>
                </a:gridCol>
                <a:gridCol w="5971666">
                  <a:extLst>
                    <a:ext uri="{9D8B030D-6E8A-4147-A177-3AD203B41FA5}">
                      <a16:colId xmlns:a16="http://schemas.microsoft.com/office/drawing/2014/main" val="849356273"/>
                    </a:ext>
                  </a:extLst>
                </a:gridCol>
              </a:tblGrid>
              <a:tr h="42561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1" dirty="0" smtClean="0"/>
                        <a:t>新（</a:t>
                      </a:r>
                      <a:r>
                        <a:rPr kumimoji="1" lang="en-US" altLang="ja-JP" sz="1600" b="1" dirty="0" smtClean="0"/>
                        <a:t>11</a:t>
                      </a:r>
                      <a:r>
                        <a:rPr kumimoji="1" lang="ja-JP" altLang="en-US" sz="1600" b="1" dirty="0" smtClean="0"/>
                        <a:t>月</a:t>
                      </a:r>
                      <a:r>
                        <a:rPr kumimoji="1" lang="en-US" altLang="ja-JP" sz="1600" b="1" dirty="0" smtClean="0"/>
                        <a:t>12</a:t>
                      </a:r>
                      <a:r>
                        <a:rPr kumimoji="1" lang="ja-JP" altLang="en-US" sz="1600" b="1" dirty="0" smtClean="0"/>
                        <a:t>日～</a:t>
                      </a:r>
                      <a:r>
                        <a:rPr kumimoji="1" lang="en-US" altLang="ja-JP" sz="1600" b="1" dirty="0" smtClean="0"/>
                        <a:t>11</a:t>
                      </a:r>
                      <a:r>
                        <a:rPr kumimoji="1" lang="ja-JP" altLang="en-US" sz="1600" b="1" dirty="0" smtClean="0"/>
                        <a:t>月</a:t>
                      </a:r>
                      <a:r>
                        <a:rPr kumimoji="1" lang="en-US" altLang="ja-JP" sz="1600" b="1" dirty="0" smtClean="0"/>
                        <a:t>28</a:t>
                      </a:r>
                      <a:r>
                        <a:rPr kumimoji="1" lang="ja-JP" altLang="en-US" sz="1600" b="1" dirty="0" smtClean="0"/>
                        <a:t>日）</a:t>
                      </a: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1" dirty="0" smtClean="0"/>
                        <a:t>新（</a:t>
                      </a:r>
                      <a:r>
                        <a:rPr kumimoji="1" lang="en-US" altLang="ja-JP" sz="1600" b="1" dirty="0" smtClean="0"/>
                        <a:t>11</a:t>
                      </a:r>
                      <a:r>
                        <a:rPr kumimoji="1" lang="ja-JP" altLang="en-US" sz="1600" b="1" dirty="0" smtClean="0"/>
                        <a:t>月</a:t>
                      </a:r>
                      <a:r>
                        <a:rPr kumimoji="1" lang="en-US" altLang="ja-JP" sz="1600" b="1" dirty="0" smtClean="0"/>
                        <a:t>21</a:t>
                      </a:r>
                      <a:r>
                        <a:rPr kumimoji="1" lang="ja-JP" altLang="en-US" sz="1600" b="1" dirty="0" smtClean="0"/>
                        <a:t>日～</a:t>
                      </a:r>
                      <a:r>
                        <a:rPr kumimoji="1" lang="en-US" altLang="ja-JP" sz="1600" b="1" dirty="0" smtClean="0"/>
                        <a:t>12</a:t>
                      </a:r>
                      <a:r>
                        <a:rPr kumimoji="1" lang="ja-JP" altLang="en-US" sz="1600" b="1" dirty="0" smtClean="0"/>
                        <a:t>月５日）</a:t>
                      </a:r>
                      <a:endParaRPr kumimoji="1" lang="ja-JP" altLang="en-US" sz="1600" b="1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5190762"/>
                  </a:ext>
                </a:extLst>
              </a:tr>
              <a:tr h="593082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en-US" sz="1600" b="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02475152"/>
                  </a:ext>
                </a:extLst>
              </a:tr>
            </a:tbl>
          </a:graphicData>
        </a:graphic>
      </p:graphicFrame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>
          <a:xfrm>
            <a:off x="9298675" y="6492875"/>
            <a:ext cx="2743200" cy="365125"/>
          </a:xfrm>
        </p:spPr>
        <p:txBody>
          <a:bodyPr/>
          <a:lstStyle/>
          <a:p>
            <a:fld id="{38329C25-BD09-4AEE-90D6-E5269A43C3B5}" type="slidenum">
              <a:rPr kumimoji="1" lang="ja-JP" altLang="en-US" sz="2000" smtClean="0"/>
              <a:t>3</a:t>
            </a:fld>
            <a:endParaRPr kumimoji="1" lang="ja-JP" altLang="en-US" sz="2000" dirty="0"/>
          </a:p>
        </p:txBody>
      </p:sp>
      <p:pic>
        <p:nvPicPr>
          <p:cNvPr id="9" name="図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2840" y="1087237"/>
            <a:ext cx="5728602" cy="3334638"/>
          </a:xfrm>
          <a:prstGeom prst="rect">
            <a:avLst/>
          </a:prstGeom>
        </p:spPr>
      </p:pic>
      <p:sp>
        <p:nvSpPr>
          <p:cNvPr id="11" name="正方形/長方形 10"/>
          <p:cNvSpPr/>
          <p:nvPr/>
        </p:nvSpPr>
        <p:spPr>
          <a:xfrm>
            <a:off x="5308568" y="887721"/>
            <a:ext cx="672874" cy="247605"/>
          </a:xfrm>
          <a:prstGeom prst="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0" dirty="0">
                <a:solidFill>
                  <a:schemeClr val="tx1"/>
                </a:solidFill>
              </a:rPr>
              <a:t>別紙</a:t>
            </a:r>
            <a:endParaRPr kumimoji="1" lang="ja-JP" altLang="en-US" sz="1400" dirty="0">
              <a:solidFill>
                <a:schemeClr val="tx1"/>
              </a:solidFill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98543" y="625852"/>
            <a:ext cx="551946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600" dirty="0" smtClean="0"/>
              <a:t>（参考）政府</a:t>
            </a:r>
            <a:r>
              <a:rPr lang="ja-JP" altLang="en-US" sz="1600" dirty="0"/>
              <a:t>分科会「分科会から政府への提言」より抜粋</a:t>
            </a:r>
          </a:p>
        </p:txBody>
      </p:sp>
      <p:pic>
        <p:nvPicPr>
          <p:cNvPr id="7" name="図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85725" y="1087237"/>
            <a:ext cx="5728602" cy="3334638"/>
          </a:xfrm>
          <a:prstGeom prst="rect">
            <a:avLst/>
          </a:prstGeom>
        </p:spPr>
      </p:pic>
      <p:sp>
        <p:nvSpPr>
          <p:cNvPr id="10" name="正方形/長方形 9"/>
          <p:cNvSpPr/>
          <p:nvPr/>
        </p:nvSpPr>
        <p:spPr>
          <a:xfrm>
            <a:off x="6305265" y="640795"/>
            <a:ext cx="5609061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600" dirty="0" smtClean="0"/>
              <a:t>（参考）政府</a:t>
            </a:r>
            <a:r>
              <a:rPr lang="ja-JP" altLang="en-US" sz="1600" dirty="0"/>
              <a:t>分科会「分科会から政府への提言」より抜粋</a:t>
            </a:r>
          </a:p>
        </p:txBody>
      </p:sp>
    </p:spTree>
    <p:extLst>
      <p:ext uri="{BB962C8B-B14F-4D97-AF65-F5344CB8AC3E}">
        <p14:creationId xmlns:p14="http://schemas.microsoft.com/office/powerpoint/2010/main" val="1997341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表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85269999"/>
              </p:ext>
            </p:extLst>
          </p:nvPr>
        </p:nvGraphicFramePr>
        <p:xfrm>
          <a:off x="98543" y="136436"/>
          <a:ext cx="11943332" cy="657710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971666">
                  <a:extLst>
                    <a:ext uri="{9D8B030D-6E8A-4147-A177-3AD203B41FA5}">
                      <a16:colId xmlns:a16="http://schemas.microsoft.com/office/drawing/2014/main" val="3989974363"/>
                    </a:ext>
                  </a:extLst>
                </a:gridCol>
                <a:gridCol w="5971666">
                  <a:extLst>
                    <a:ext uri="{9D8B030D-6E8A-4147-A177-3AD203B41FA5}">
                      <a16:colId xmlns:a16="http://schemas.microsoft.com/office/drawing/2014/main" val="849356273"/>
                    </a:ext>
                  </a:extLst>
                </a:gridCol>
              </a:tblGrid>
              <a:tr h="35156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1" dirty="0" smtClean="0"/>
                        <a:t>新（</a:t>
                      </a:r>
                      <a:r>
                        <a:rPr kumimoji="1" lang="en-US" altLang="ja-JP" sz="1600" b="1" dirty="0" smtClean="0"/>
                        <a:t>11</a:t>
                      </a:r>
                      <a:r>
                        <a:rPr kumimoji="1" lang="ja-JP" altLang="en-US" sz="1600" b="1" dirty="0" smtClean="0"/>
                        <a:t>月</a:t>
                      </a:r>
                      <a:r>
                        <a:rPr kumimoji="1" lang="en-US" altLang="ja-JP" sz="1600" b="1" dirty="0" smtClean="0"/>
                        <a:t>12</a:t>
                      </a:r>
                      <a:r>
                        <a:rPr kumimoji="1" lang="ja-JP" altLang="en-US" sz="1600" b="1" dirty="0" smtClean="0"/>
                        <a:t>日～</a:t>
                      </a:r>
                      <a:r>
                        <a:rPr kumimoji="1" lang="en-US" altLang="ja-JP" sz="1600" b="1" dirty="0" smtClean="0"/>
                        <a:t>11</a:t>
                      </a:r>
                      <a:r>
                        <a:rPr kumimoji="1" lang="ja-JP" altLang="en-US" sz="1600" b="1" dirty="0" smtClean="0"/>
                        <a:t>月</a:t>
                      </a:r>
                      <a:r>
                        <a:rPr kumimoji="1" lang="en-US" altLang="ja-JP" sz="1600" b="1" dirty="0" smtClean="0"/>
                        <a:t>28</a:t>
                      </a:r>
                      <a:r>
                        <a:rPr kumimoji="1" lang="ja-JP" altLang="en-US" sz="1600" b="1" dirty="0" smtClean="0"/>
                        <a:t>日）</a:t>
                      </a: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1" dirty="0" smtClean="0"/>
                        <a:t>新（</a:t>
                      </a:r>
                      <a:r>
                        <a:rPr kumimoji="1" lang="en-US" altLang="ja-JP" sz="1600" b="1" dirty="0" smtClean="0"/>
                        <a:t>11</a:t>
                      </a:r>
                      <a:r>
                        <a:rPr kumimoji="1" lang="ja-JP" altLang="en-US" sz="1600" b="1" dirty="0" smtClean="0"/>
                        <a:t>月</a:t>
                      </a:r>
                      <a:r>
                        <a:rPr kumimoji="1" lang="en-US" altLang="ja-JP" sz="1600" b="1" dirty="0" smtClean="0"/>
                        <a:t>21</a:t>
                      </a:r>
                      <a:r>
                        <a:rPr kumimoji="1" lang="ja-JP" altLang="en-US" sz="1600" b="1" dirty="0" smtClean="0"/>
                        <a:t>日～</a:t>
                      </a:r>
                      <a:r>
                        <a:rPr kumimoji="1" lang="en-US" altLang="ja-JP" sz="1600" b="1" dirty="0" smtClean="0"/>
                        <a:t>12</a:t>
                      </a:r>
                      <a:r>
                        <a:rPr kumimoji="1" lang="ja-JP" altLang="en-US" sz="1600" b="1" dirty="0" smtClean="0"/>
                        <a:t>月５日）</a:t>
                      </a:r>
                      <a:endParaRPr kumimoji="1" lang="ja-JP" altLang="en-US" sz="1600" b="1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5190762"/>
                  </a:ext>
                </a:extLst>
              </a:tr>
              <a:tr h="28813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2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●イベントの開催について</a:t>
                      </a:r>
                      <a:r>
                        <a:rPr lang="en-US" altLang="ja-JP" sz="1600" b="0" u="none" dirty="0" smtClean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府主催（共催）のイベントを含む</a:t>
                      </a:r>
                      <a:r>
                        <a:rPr lang="en-US" altLang="ja-JP" sz="1600" b="0" u="none" dirty="0" smtClean="0">
                          <a:solidFill>
                            <a:schemeClr val="tx1"/>
                          </a:solidFill>
                        </a:rPr>
                        <a:t>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ts val="2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主催者に対し、業種別ガイドラインの遵守を徹底するとともに、 国の接触確認アプリ「ＣＯＣＯＡ」、大阪コロナ追跡システムの導入、 又は名簿作成などの追跡対策の徹底を要請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ts val="2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342900" indent="-342900">
                        <a:lnSpc>
                          <a:spcPts val="2300"/>
                        </a:lnSpc>
                        <a:buFont typeface="Wingdings" panose="05000000000000000000" pitchFamily="2" charset="2"/>
                        <a:buChar char="Ø"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業種別ガイドラインの見直しを前提に、必要な感染防止策が担保される場合は、別表のとおり</a:t>
                      </a:r>
                    </a:p>
                    <a:p>
                      <a:pPr marL="0" indent="0">
                        <a:lnSpc>
                          <a:spcPts val="2300"/>
                        </a:lnSpc>
                        <a:buFont typeface="Wingdings" panose="05000000000000000000" pitchFamily="2" charset="2"/>
                        <a:buNone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342900" lvl="0" indent="-342900">
                        <a:lnSpc>
                          <a:spcPts val="2300"/>
                        </a:lnSpc>
                        <a:buFont typeface="Wingdings" panose="05000000000000000000" pitchFamily="2" charset="2"/>
                        <a:buChar char="Ø"/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全国的な移動を伴うイベント又は参加者が</a:t>
                      </a:r>
                      <a:r>
                        <a:rPr lang="en-US" altLang="ja-JP" sz="1600" b="0" u="none" dirty="0" smtClean="0">
                          <a:solidFill>
                            <a:schemeClr val="tx1"/>
                          </a:solidFill>
                        </a:rPr>
                        <a:t>1,000</a:t>
                      </a: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人を超えるようなイベントを開催する際には、そのイベントの開催要件等について、大阪府に事前に相談すること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lvl="0">
                        <a:lnSpc>
                          <a:spcPts val="2300"/>
                        </a:lnSpc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342900" lvl="0" indent="-342900">
                        <a:lnSpc>
                          <a:spcPts val="2300"/>
                        </a:lnSpc>
                        <a:buFont typeface="Wingdings" panose="05000000000000000000" pitchFamily="2" charset="2"/>
                        <a:buChar char="Ø"/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全国的な感染拡大やイベントでのクラスターが発生し、国が業種別ガイドラインの見直しや収容率要件・人数上限の見直しを行った場合には、国に準じて対応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342900" lvl="0" indent="-342900">
                        <a:lnSpc>
                          <a:spcPts val="2300"/>
                        </a:lnSpc>
                        <a:buFont typeface="Wingdings" panose="05000000000000000000" pitchFamily="2" charset="2"/>
                        <a:buChar char="Ø"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342900" lvl="0" indent="-342900">
                        <a:lnSpc>
                          <a:spcPts val="2300"/>
                        </a:lnSpc>
                        <a:buFont typeface="Wingdings" panose="05000000000000000000" pitchFamily="2" charset="2"/>
                        <a:buChar char="Ø"/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適切な感染防止策が実施されていないイベントや、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lvl="0" indent="0">
                        <a:lnSpc>
                          <a:spcPts val="2300"/>
                        </a:lnSpc>
                        <a:buFont typeface="Wingdings" panose="05000000000000000000" pitchFamily="2" charset="2"/>
                        <a:buNone/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　</a:t>
                      </a:r>
                      <a:r>
                        <a:rPr lang="ja-JP" altLang="en-US" sz="1600" b="0" u="none" baseline="0" dirty="0" smtClean="0">
                          <a:solidFill>
                            <a:schemeClr val="tx1"/>
                          </a:solidFill>
                        </a:rPr>
                        <a:t>  </a:t>
                      </a: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リスクへの対応が整っていないイベントは、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lvl="0" indent="0">
                        <a:lnSpc>
                          <a:spcPts val="2300"/>
                        </a:lnSpc>
                        <a:buFont typeface="Wingdings" panose="05000000000000000000" pitchFamily="2" charset="2"/>
                        <a:buNone/>
                        <a:defRPr/>
                      </a:pPr>
                      <a:r>
                        <a:rPr lang="en-US" altLang="ja-JP" sz="1600" b="0" u="none" dirty="0" smtClean="0">
                          <a:solidFill>
                            <a:schemeClr val="tx1"/>
                          </a:solidFill>
                        </a:rPr>
                        <a:t>      </a:t>
                      </a: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開催自粛を要請することも検討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2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（同左）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02475152"/>
                  </a:ext>
                </a:extLst>
              </a:tr>
            </a:tbl>
          </a:graphicData>
        </a:graphic>
      </p:graphicFrame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>
          <a:xfrm>
            <a:off x="9298675" y="6342747"/>
            <a:ext cx="2743200" cy="365125"/>
          </a:xfrm>
        </p:spPr>
        <p:txBody>
          <a:bodyPr/>
          <a:lstStyle/>
          <a:p>
            <a:fld id="{38329C25-BD09-4AEE-90D6-E5269A43C3B5}" type="slidenum">
              <a:rPr kumimoji="1" lang="ja-JP" altLang="en-US" sz="2000" smtClean="0"/>
              <a:t>4</a:t>
            </a:fld>
            <a:endParaRPr kumimoji="1" lang="ja-JP" altLang="en-US" sz="2000" dirty="0"/>
          </a:p>
        </p:txBody>
      </p:sp>
    </p:spTree>
    <p:extLst>
      <p:ext uri="{BB962C8B-B14F-4D97-AF65-F5344CB8AC3E}">
        <p14:creationId xmlns:p14="http://schemas.microsoft.com/office/powerpoint/2010/main" val="3900906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表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90547381"/>
              </p:ext>
            </p:extLst>
          </p:nvPr>
        </p:nvGraphicFramePr>
        <p:xfrm>
          <a:off x="98541" y="136436"/>
          <a:ext cx="11951620" cy="661920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975810">
                  <a:extLst>
                    <a:ext uri="{9D8B030D-6E8A-4147-A177-3AD203B41FA5}">
                      <a16:colId xmlns:a16="http://schemas.microsoft.com/office/drawing/2014/main" val="3989974363"/>
                    </a:ext>
                  </a:extLst>
                </a:gridCol>
                <a:gridCol w="5975810">
                  <a:extLst>
                    <a:ext uri="{9D8B030D-6E8A-4147-A177-3AD203B41FA5}">
                      <a16:colId xmlns:a16="http://schemas.microsoft.com/office/drawing/2014/main" val="849356273"/>
                    </a:ext>
                  </a:extLst>
                </a:gridCol>
              </a:tblGrid>
              <a:tr h="463969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1" dirty="0" smtClean="0"/>
                        <a:t>新（</a:t>
                      </a:r>
                      <a:r>
                        <a:rPr kumimoji="1" lang="en-US" altLang="ja-JP" sz="1600" b="1" dirty="0" smtClean="0"/>
                        <a:t>11</a:t>
                      </a:r>
                      <a:r>
                        <a:rPr kumimoji="1" lang="ja-JP" altLang="en-US" sz="1600" b="1" dirty="0" smtClean="0"/>
                        <a:t>月</a:t>
                      </a:r>
                      <a:r>
                        <a:rPr kumimoji="1" lang="en-US" altLang="ja-JP" sz="1600" b="1" dirty="0" smtClean="0"/>
                        <a:t>12</a:t>
                      </a:r>
                      <a:r>
                        <a:rPr kumimoji="1" lang="ja-JP" altLang="en-US" sz="1600" b="1" dirty="0" smtClean="0"/>
                        <a:t>日～</a:t>
                      </a:r>
                      <a:r>
                        <a:rPr kumimoji="1" lang="en-US" altLang="ja-JP" sz="1600" b="1" dirty="0" smtClean="0"/>
                        <a:t>11</a:t>
                      </a:r>
                      <a:r>
                        <a:rPr kumimoji="1" lang="ja-JP" altLang="en-US" sz="1600" b="1" dirty="0" smtClean="0"/>
                        <a:t>月</a:t>
                      </a:r>
                      <a:r>
                        <a:rPr kumimoji="1" lang="en-US" altLang="ja-JP" sz="1600" b="1" dirty="0" smtClean="0"/>
                        <a:t>28</a:t>
                      </a:r>
                      <a:r>
                        <a:rPr kumimoji="1" lang="ja-JP" altLang="en-US" sz="1600" b="1" dirty="0" smtClean="0"/>
                        <a:t>日）</a:t>
                      </a: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1" dirty="0" smtClean="0"/>
                        <a:t>新（</a:t>
                      </a:r>
                      <a:r>
                        <a:rPr kumimoji="1" lang="en-US" altLang="ja-JP" sz="1600" b="1" dirty="0" smtClean="0"/>
                        <a:t>11</a:t>
                      </a:r>
                      <a:r>
                        <a:rPr kumimoji="1" lang="ja-JP" altLang="en-US" sz="1600" b="1" dirty="0" smtClean="0"/>
                        <a:t>月</a:t>
                      </a:r>
                      <a:r>
                        <a:rPr kumimoji="1" lang="en-US" altLang="ja-JP" sz="1600" b="1" dirty="0" smtClean="0"/>
                        <a:t>21</a:t>
                      </a:r>
                      <a:r>
                        <a:rPr kumimoji="1" lang="ja-JP" altLang="en-US" sz="1600" b="1" dirty="0" smtClean="0"/>
                        <a:t>日～</a:t>
                      </a:r>
                      <a:r>
                        <a:rPr kumimoji="1" lang="en-US" altLang="ja-JP" sz="1600" b="1" dirty="0" smtClean="0"/>
                        <a:t>12</a:t>
                      </a:r>
                      <a:r>
                        <a:rPr kumimoji="1" lang="ja-JP" altLang="en-US" sz="1600" b="1" dirty="0" smtClean="0"/>
                        <a:t>月５日）</a:t>
                      </a:r>
                      <a:endParaRPr kumimoji="1" lang="ja-JP" altLang="en-US" sz="1600" b="1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5190762"/>
                  </a:ext>
                </a:extLst>
              </a:tr>
              <a:tr h="615523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en-US" sz="1600" b="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02475152"/>
                  </a:ext>
                </a:extLst>
              </a:tr>
            </a:tbl>
          </a:graphicData>
        </a:graphic>
      </p:graphicFrame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>
          <a:xfrm>
            <a:off x="9298675" y="6492875"/>
            <a:ext cx="2743200" cy="365125"/>
          </a:xfrm>
        </p:spPr>
        <p:txBody>
          <a:bodyPr/>
          <a:lstStyle/>
          <a:p>
            <a:fld id="{38329C25-BD09-4AEE-90D6-E5269A43C3B5}" type="slidenum">
              <a:rPr kumimoji="1" lang="ja-JP" altLang="en-US" sz="2000" smtClean="0"/>
              <a:t>5</a:t>
            </a:fld>
            <a:endParaRPr kumimoji="1" lang="ja-JP" altLang="en-US" sz="2000" dirty="0"/>
          </a:p>
        </p:txBody>
      </p:sp>
      <p:sp>
        <p:nvSpPr>
          <p:cNvPr id="10" name="正方形/長方形 9"/>
          <p:cNvSpPr/>
          <p:nvPr/>
        </p:nvSpPr>
        <p:spPr>
          <a:xfrm>
            <a:off x="5288097" y="607425"/>
            <a:ext cx="628586" cy="293257"/>
          </a:xfrm>
          <a:prstGeom prst="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 smtClean="0">
                <a:solidFill>
                  <a:schemeClr val="tx1"/>
                </a:solidFill>
              </a:rPr>
              <a:t>別表</a:t>
            </a:r>
            <a:endParaRPr kumimoji="1" lang="ja-JP" altLang="en-US" sz="1400" dirty="0">
              <a:solidFill>
                <a:schemeClr val="tx1"/>
              </a:solidFill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98541" y="2838968"/>
            <a:ext cx="6096000" cy="43088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altLang="ja-JP" sz="1100" dirty="0"/>
              <a:t>※</a:t>
            </a:r>
            <a:r>
              <a:rPr lang="ja-JP" altLang="en-US" sz="1100" dirty="0"/>
              <a:t>異なるグループ間では座席を１席空け、同一グループ（５人以内に限る）内では座席間隔</a:t>
            </a:r>
            <a:r>
              <a:rPr lang="ja-JP" altLang="en-US" sz="1100" dirty="0" smtClean="0"/>
              <a:t>を</a:t>
            </a:r>
            <a:endParaRPr lang="en-US" altLang="ja-JP" sz="1100" dirty="0" smtClean="0"/>
          </a:p>
          <a:p>
            <a:r>
              <a:rPr lang="en-US" altLang="ja-JP" sz="1100" dirty="0"/>
              <a:t> </a:t>
            </a:r>
            <a:r>
              <a:rPr lang="en-US" altLang="ja-JP" sz="1100" dirty="0" smtClean="0"/>
              <a:t>  </a:t>
            </a:r>
            <a:r>
              <a:rPr lang="ja-JP" altLang="en-US" sz="1100" dirty="0" smtClean="0"/>
              <a:t>設けなく</a:t>
            </a:r>
            <a:r>
              <a:rPr lang="ja-JP" altLang="en-US" sz="1100" dirty="0"/>
              <a:t>ともよい。すなわち、収容率は</a:t>
            </a:r>
            <a:r>
              <a:rPr lang="en-US" altLang="ja-JP" sz="1100" dirty="0"/>
              <a:t>50</a:t>
            </a:r>
            <a:r>
              <a:rPr lang="ja-JP" altLang="en-US" sz="1100" dirty="0"/>
              <a:t>％を超える場合がある。</a:t>
            </a:r>
          </a:p>
        </p:txBody>
      </p:sp>
      <p:pic>
        <p:nvPicPr>
          <p:cNvPr id="13" name="図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5643" y="3876347"/>
            <a:ext cx="5863903" cy="2000093"/>
          </a:xfrm>
          <a:prstGeom prst="rect">
            <a:avLst/>
          </a:prstGeom>
        </p:spPr>
      </p:pic>
      <p:sp>
        <p:nvSpPr>
          <p:cNvPr id="14" name="正方形/長方形 13"/>
          <p:cNvSpPr/>
          <p:nvPr/>
        </p:nvSpPr>
        <p:spPr>
          <a:xfrm>
            <a:off x="145643" y="5928197"/>
            <a:ext cx="6096000" cy="26161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altLang="ja-JP" sz="1100" dirty="0"/>
              <a:t>※</a:t>
            </a:r>
            <a:r>
              <a:rPr lang="ja-JP" altLang="en-US" sz="1100" dirty="0"/>
              <a:t>詳細：令和２年９月</a:t>
            </a:r>
            <a:r>
              <a:rPr lang="en-US" altLang="ja-JP" sz="1100" dirty="0" smtClean="0"/>
              <a:t>11</a:t>
            </a:r>
            <a:r>
              <a:rPr lang="ja-JP" altLang="en-US" sz="1100" dirty="0" smtClean="0"/>
              <a:t>日付</a:t>
            </a:r>
            <a:r>
              <a:rPr lang="ja-JP" altLang="en-US" sz="1100" dirty="0"/>
              <a:t>国事務連絡「</a:t>
            </a:r>
            <a:r>
              <a:rPr lang="en-US" altLang="ja-JP" sz="1100" dirty="0"/>
              <a:t>11</a:t>
            </a:r>
            <a:r>
              <a:rPr lang="ja-JP" altLang="en-US" sz="1100" dirty="0"/>
              <a:t>月末までの催物の開催制限等について」参照</a:t>
            </a: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9487" y="927013"/>
            <a:ext cx="5772653" cy="1860198"/>
          </a:xfrm>
          <a:prstGeom prst="rect">
            <a:avLst/>
          </a:prstGeom>
        </p:spPr>
      </p:pic>
      <p:sp>
        <p:nvSpPr>
          <p:cNvPr id="7" name="正方形/長方形 6"/>
          <p:cNvSpPr/>
          <p:nvPr/>
        </p:nvSpPr>
        <p:spPr>
          <a:xfrm>
            <a:off x="6063560" y="6189807"/>
            <a:ext cx="6096000" cy="43088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altLang="ja-JP" sz="1100" b="1" u="sng" dirty="0">
                <a:solidFill>
                  <a:srgbClr val="FF0000"/>
                </a:solidFill>
              </a:rPr>
              <a:t>※</a:t>
            </a:r>
            <a:r>
              <a:rPr lang="ja-JP" altLang="en-US" sz="1100" b="1" u="sng" dirty="0">
                <a:solidFill>
                  <a:srgbClr val="FF0000"/>
                </a:solidFill>
              </a:rPr>
              <a:t>詳細：令和２年</a:t>
            </a:r>
            <a:r>
              <a:rPr lang="en-US" altLang="ja-JP" sz="1100" b="1" u="sng" dirty="0">
                <a:solidFill>
                  <a:srgbClr val="FF0000"/>
                </a:solidFill>
              </a:rPr>
              <a:t>11</a:t>
            </a:r>
            <a:r>
              <a:rPr lang="ja-JP" altLang="en-US" sz="1100" b="1" u="sng" dirty="0">
                <a:solidFill>
                  <a:srgbClr val="FF0000"/>
                </a:solidFill>
              </a:rPr>
              <a:t>月</a:t>
            </a:r>
            <a:r>
              <a:rPr lang="en-US" altLang="ja-JP" sz="1100" b="1" u="sng" dirty="0">
                <a:solidFill>
                  <a:srgbClr val="FF0000"/>
                </a:solidFill>
              </a:rPr>
              <a:t>12</a:t>
            </a:r>
            <a:r>
              <a:rPr lang="ja-JP" altLang="en-US" sz="1100" b="1" u="sng" dirty="0">
                <a:solidFill>
                  <a:srgbClr val="FF0000"/>
                </a:solidFill>
              </a:rPr>
              <a:t>日付国事務連絡「来年</a:t>
            </a:r>
            <a:r>
              <a:rPr lang="en-US" altLang="ja-JP" sz="1100" b="1" u="sng" dirty="0">
                <a:solidFill>
                  <a:srgbClr val="FF0000"/>
                </a:solidFill>
              </a:rPr>
              <a:t>2</a:t>
            </a:r>
            <a:r>
              <a:rPr lang="ja-JP" altLang="en-US" sz="1100" b="1" u="sng" dirty="0">
                <a:solidFill>
                  <a:srgbClr val="FF0000"/>
                </a:solidFill>
              </a:rPr>
              <a:t>月末までの催物の開催制限、イベント等に</a:t>
            </a:r>
            <a:r>
              <a:rPr lang="ja-JP" altLang="en-US" sz="1100" b="1" u="sng" dirty="0" err="1" smtClean="0">
                <a:solidFill>
                  <a:srgbClr val="FF0000"/>
                </a:solidFill>
              </a:rPr>
              <a:t>お</a:t>
            </a:r>
            <a:endParaRPr lang="en-US" altLang="ja-JP" sz="1100" b="1" u="sng" dirty="0" smtClean="0">
              <a:solidFill>
                <a:srgbClr val="FF0000"/>
              </a:solidFill>
            </a:endParaRPr>
          </a:p>
          <a:p>
            <a:r>
              <a:rPr lang="ja-JP" altLang="en-US" sz="1100" b="1" dirty="0">
                <a:solidFill>
                  <a:srgbClr val="FF0000"/>
                </a:solidFill>
              </a:rPr>
              <a:t>　</a:t>
            </a:r>
            <a:r>
              <a:rPr lang="ja-JP" altLang="en-US" sz="1100" b="1" u="sng" dirty="0" smtClean="0">
                <a:solidFill>
                  <a:srgbClr val="FF0000"/>
                </a:solidFill>
              </a:rPr>
              <a:t>ける</a:t>
            </a:r>
            <a:r>
              <a:rPr lang="ja-JP" altLang="en-US" sz="1100" b="1" u="sng" dirty="0">
                <a:solidFill>
                  <a:srgbClr val="FF0000"/>
                </a:solidFill>
              </a:rPr>
              <a:t>感染拡大防止ガイドライン遵守徹底に向けた取組強化等について」参照</a:t>
            </a:r>
          </a:p>
        </p:txBody>
      </p:sp>
      <p:pic>
        <p:nvPicPr>
          <p:cNvPr id="11" name="図 1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133086" y="627974"/>
            <a:ext cx="5848164" cy="2136260"/>
          </a:xfrm>
          <a:prstGeom prst="rect">
            <a:avLst/>
          </a:prstGeom>
        </p:spPr>
      </p:pic>
      <p:sp>
        <p:nvSpPr>
          <p:cNvPr id="18" name="テキスト ボックス 17"/>
          <p:cNvSpPr txBox="1"/>
          <p:nvPr/>
        </p:nvSpPr>
        <p:spPr>
          <a:xfrm>
            <a:off x="6063560" y="2844130"/>
            <a:ext cx="593348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100" dirty="0" smtClean="0"/>
              <a:t>※</a:t>
            </a:r>
            <a:r>
              <a:rPr lang="en-US" altLang="ja-JP" sz="1100" b="1" u="sng" dirty="0" smtClean="0">
                <a:solidFill>
                  <a:srgbClr val="FF0000"/>
                </a:solidFill>
              </a:rPr>
              <a:t>1</a:t>
            </a:r>
            <a:r>
              <a:rPr lang="ja-JP" altLang="en-US" sz="1100" dirty="0" smtClean="0">
                <a:sym typeface="Wingdings" panose="05000000000000000000" pitchFamily="2" charset="2"/>
              </a:rPr>
              <a:t>（略）</a:t>
            </a:r>
            <a:endParaRPr kumimoji="1" lang="ja-JP" altLang="en-US" sz="1100" dirty="0"/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6063560" y="3118868"/>
            <a:ext cx="6037219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100" b="1" u="sng" dirty="0" smtClean="0">
                <a:solidFill>
                  <a:srgbClr val="FF0000"/>
                </a:solidFill>
              </a:rPr>
              <a:t>※2:</a:t>
            </a:r>
            <a:r>
              <a:rPr lang="ja-JP" altLang="en-US" sz="1100" b="1" u="sng" dirty="0" smtClean="0">
                <a:solidFill>
                  <a:srgbClr val="FF0000"/>
                </a:solidFill>
              </a:rPr>
              <a:t>「イベント中の食事を伴う催物」は、必要な感染防止策が担保され、イベント中の発声が</a:t>
            </a:r>
            <a:endParaRPr lang="en-US" altLang="ja-JP" sz="1100" b="1" u="sng" dirty="0" smtClean="0">
              <a:solidFill>
                <a:srgbClr val="FF0000"/>
              </a:solidFill>
            </a:endParaRPr>
          </a:p>
          <a:p>
            <a:r>
              <a:rPr lang="en-US" altLang="ja-JP" sz="1100" b="1" dirty="0">
                <a:solidFill>
                  <a:srgbClr val="FF0000"/>
                </a:solidFill>
              </a:rPr>
              <a:t> </a:t>
            </a:r>
            <a:r>
              <a:rPr lang="en-US" altLang="ja-JP" sz="1100" b="1" dirty="0" smtClean="0">
                <a:solidFill>
                  <a:srgbClr val="FF0000"/>
                </a:solidFill>
              </a:rPr>
              <a:t>       </a:t>
            </a:r>
            <a:r>
              <a:rPr lang="ja-JP" altLang="en-US" sz="1100" b="1" u="sng" dirty="0" smtClean="0">
                <a:solidFill>
                  <a:srgbClr val="FF0000"/>
                </a:solidFill>
              </a:rPr>
              <a:t>ない場合に限り、「大声での歓声・声援等がないことを前提としうるもの」と取り扱う</a:t>
            </a:r>
            <a:endParaRPr lang="en-US" altLang="ja-JP" sz="1100" b="1" u="sng" dirty="0" smtClean="0">
              <a:solidFill>
                <a:srgbClr val="FF0000"/>
              </a:solidFill>
            </a:endParaRPr>
          </a:p>
          <a:p>
            <a:r>
              <a:rPr lang="en-US" altLang="ja-JP" sz="1100" b="1" dirty="0">
                <a:solidFill>
                  <a:srgbClr val="FF0000"/>
                </a:solidFill>
              </a:rPr>
              <a:t> </a:t>
            </a:r>
            <a:r>
              <a:rPr lang="en-US" altLang="ja-JP" sz="1100" b="1" dirty="0" smtClean="0">
                <a:solidFill>
                  <a:srgbClr val="FF0000"/>
                </a:solidFill>
              </a:rPr>
              <a:t>       </a:t>
            </a:r>
            <a:r>
              <a:rPr lang="ja-JP" altLang="en-US" sz="1100" b="1" u="sng" dirty="0" smtClean="0">
                <a:solidFill>
                  <a:srgbClr val="FF0000"/>
                </a:solidFill>
              </a:rPr>
              <a:t>ことを可とする。</a:t>
            </a:r>
            <a:endParaRPr kumimoji="1" lang="ja-JP" altLang="en-US" sz="1100" b="1" u="sng" dirty="0">
              <a:solidFill>
                <a:srgbClr val="FF0000"/>
              </a:solidFill>
            </a:endParaRPr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133086" y="3855046"/>
            <a:ext cx="5780939" cy="21173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2078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9448800" y="6442190"/>
            <a:ext cx="2743200" cy="365125"/>
          </a:xfrm>
        </p:spPr>
        <p:txBody>
          <a:bodyPr/>
          <a:lstStyle/>
          <a:p>
            <a:fld id="{38329C25-BD09-4AEE-90D6-E5269A43C3B5}" type="slidenum">
              <a:rPr kumimoji="1" lang="ja-JP" altLang="en-US" sz="2000" smtClean="0"/>
              <a:t>6</a:t>
            </a:fld>
            <a:endParaRPr kumimoji="1" lang="ja-JP" altLang="en-US" sz="2000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93339" y="282479"/>
            <a:ext cx="4172753" cy="461665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2400" b="1" dirty="0" smtClean="0"/>
              <a:t>　　　　</a:t>
            </a:r>
            <a:endParaRPr kumimoji="1" lang="ja-JP" altLang="en-US" sz="2400" b="1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357112" y="3144800"/>
            <a:ext cx="12198828" cy="646331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endParaRPr lang="en-US" altLang="ja-JP" b="1" dirty="0" smtClean="0"/>
          </a:p>
          <a:p>
            <a:endParaRPr lang="en-US" altLang="ja-JP" dirty="0"/>
          </a:p>
        </p:txBody>
      </p:sp>
      <p:graphicFrame>
        <p:nvGraphicFramePr>
          <p:cNvPr id="8" name="表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2400326"/>
              </p:ext>
            </p:extLst>
          </p:nvPr>
        </p:nvGraphicFramePr>
        <p:xfrm>
          <a:off x="193339" y="192922"/>
          <a:ext cx="11943332" cy="655008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971666">
                  <a:extLst>
                    <a:ext uri="{9D8B030D-6E8A-4147-A177-3AD203B41FA5}">
                      <a16:colId xmlns:a16="http://schemas.microsoft.com/office/drawing/2014/main" val="3989974363"/>
                    </a:ext>
                  </a:extLst>
                </a:gridCol>
                <a:gridCol w="5971666">
                  <a:extLst>
                    <a:ext uri="{9D8B030D-6E8A-4147-A177-3AD203B41FA5}">
                      <a16:colId xmlns:a16="http://schemas.microsoft.com/office/drawing/2014/main" val="849356273"/>
                    </a:ext>
                  </a:extLst>
                </a:gridCol>
              </a:tblGrid>
              <a:tr h="31003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1" dirty="0" smtClean="0"/>
                        <a:t>旧（</a:t>
                      </a:r>
                      <a:r>
                        <a:rPr kumimoji="1" lang="en-US" altLang="ja-JP" sz="1600" b="1" dirty="0" smtClean="0"/>
                        <a:t>11</a:t>
                      </a:r>
                      <a:r>
                        <a:rPr kumimoji="1" lang="ja-JP" altLang="en-US" sz="1600" b="1" dirty="0" smtClean="0"/>
                        <a:t>月</a:t>
                      </a:r>
                      <a:r>
                        <a:rPr kumimoji="1" lang="en-US" altLang="ja-JP" sz="1600" b="1" dirty="0" smtClean="0"/>
                        <a:t>12</a:t>
                      </a:r>
                      <a:r>
                        <a:rPr kumimoji="1" lang="ja-JP" altLang="en-US" sz="1600" b="1" dirty="0" smtClean="0"/>
                        <a:t>日～</a:t>
                      </a:r>
                      <a:r>
                        <a:rPr kumimoji="1" lang="en-US" altLang="ja-JP" sz="1600" b="1" dirty="0" smtClean="0"/>
                        <a:t>11</a:t>
                      </a:r>
                      <a:r>
                        <a:rPr kumimoji="1" lang="ja-JP" altLang="en-US" sz="1600" b="1" dirty="0" smtClean="0"/>
                        <a:t>月</a:t>
                      </a:r>
                      <a:r>
                        <a:rPr kumimoji="1" lang="en-US" altLang="ja-JP" sz="1600" b="1" dirty="0" smtClean="0"/>
                        <a:t>28</a:t>
                      </a:r>
                      <a:r>
                        <a:rPr kumimoji="1" lang="ja-JP" altLang="en-US" sz="1600" b="1" dirty="0" smtClean="0"/>
                        <a:t>日）</a:t>
                      </a:r>
                      <a:endParaRPr kumimoji="1" lang="ja-JP" altLang="en-US" sz="1600" b="1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1" dirty="0" smtClean="0"/>
                        <a:t>新（</a:t>
                      </a:r>
                      <a:r>
                        <a:rPr kumimoji="1" lang="en-US" altLang="ja-JP" sz="1600" b="1" dirty="0" smtClean="0"/>
                        <a:t>11</a:t>
                      </a:r>
                      <a:r>
                        <a:rPr kumimoji="1" lang="ja-JP" altLang="en-US" sz="1600" b="1" dirty="0" smtClean="0"/>
                        <a:t>月</a:t>
                      </a:r>
                      <a:r>
                        <a:rPr kumimoji="1" lang="en-US" altLang="ja-JP" sz="1600" b="1" dirty="0" smtClean="0"/>
                        <a:t>21</a:t>
                      </a:r>
                      <a:r>
                        <a:rPr kumimoji="1" lang="ja-JP" altLang="en-US" sz="1600" b="1" dirty="0" smtClean="0"/>
                        <a:t>日～</a:t>
                      </a:r>
                      <a:r>
                        <a:rPr kumimoji="1" lang="en-US" altLang="ja-JP" sz="1600" b="1" dirty="0" smtClean="0"/>
                        <a:t>12</a:t>
                      </a:r>
                      <a:r>
                        <a:rPr kumimoji="1" lang="ja-JP" altLang="en-US" sz="1600" b="1" dirty="0" smtClean="0"/>
                        <a:t>月５日）</a:t>
                      </a:r>
                      <a:endParaRPr kumimoji="1" lang="ja-JP" altLang="en-US" sz="1600" b="1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5190762"/>
                  </a:ext>
                </a:extLst>
              </a:tr>
              <a:tr h="621480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●施設について（府有施設を含む）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➢施設（事業者）に対し、次の内容を要請。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en-US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600"/>
                        </a:lnSpc>
                      </a:pPr>
                      <a:r>
                        <a:rPr lang="ja-JP" altLang="en-US" sz="1600" b="0" dirty="0" smtClean="0"/>
                        <a:t>１．高齢者施設、医療機関等は、職員、施設と関わりのある</a:t>
                      </a:r>
                      <a:endParaRPr lang="en-US" altLang="ja-JP" sz="1600" b="0" dirty="0" smtClean="0"/>
                    </a:p>
                    <a:p>
                      <a:pPr>
                        <a:lnSpc>
                          <a:spcPts val="1600"/>
                        </a:lnSpc>
                      </a:pPr>
                      <a:r>
                        <a:rPr lang="ja-JP" altLang="en-US" sz="1600" b="0" dirty="0" smtClean="0"/>
                        <a:t>　業務の従業員、入所者・入院患者、外部から訪問される方に</a:t>
                      </a:r>
                      <a:endParaRPr lang="en-US" altLang="ja-JP" sz="1600" b="0" dirty="0" smtClean="0"/>
                    </a:p>
                    <a:p>
                      <a:pPr>
                        <a:lnSpc>
                          <a:spcPts val="1600"/>
                        </a:lnSpc>
                      </a:pPr>
                      <a:r>
                        <a:rPr lang="ja-JP" altLang="en-US" sz="1600" b="0" dirty="0" smtClean="0"/>
                        <a:t>　対し、徹底した感染防止対策を求めること</a:t>
                      </a:r>
                      <a:endParaRPr lang="en-US" altLang="ja-JP" sz="1600" b="0" dirty="0" smtClean="0"/>
                    </a:p>
                    <a:p>
                      <a:pPr>
                        <a:lnSpc>
                          <a:spcPts val="1600"/>
                        </a:lnSpc>
                      </a:pPr>
                      <a:endParaRPr lang="en-US" altLang="ja-JP" sz="1600" b="0" dirty="0" smtClean="0"/>
                    </a:p>
                    <a:p>
                      <a:pPr>
                        <a:lnSpc>
                          <a:spcPts val="1600"/>
                        </a:lnSpc>
                      </a:pPr>
                      <a:r>
                        <a:rPr lang="ja-JP" altLang="en-US" sz="1600" b="0" dirty="0" smtClean="0"/>
                        <a:t>２．高齢者施設、医療機関等の職員に少しでも症状が有る場合</a:t>
                      </a:r>
                      <a:endParaRPr lang="en-US" altLang="ja-JP" sz="1600" b="0" dirty="0" smtClean="0"/>
                    </a:p>
                    <a:p>
                      <a:pPr>
                        <a:lnSpc>
                          <a:spcPts val="1600"/>
                        </a:lnSpc>
                      </a:pPr>
                      <a:r>
                        <a:rPr lang="ja-JP" altLang="en-US" sz="1600" b="0" dirty="0" smtClean="0"/>
                        <a:t>　は、検査受診を勧めること</a:t>
                      </a:r>
                      <a:endParaRPr lang="en-US" altLang="ja-JP" sz="1600" b="0" dirty="0" smtClean="0"/>
                    </a:p>
                    <a:p>
                      <a:pPr>
                        <a:lnSpc>
                          <a:spcPts val="1600"/>
                        </a:lnSpc>
                      </a:pPr>
                      <a:endParaRPr lang="en-US" altLang="ja-JP" sz="1600" b="0" dirty="0" smtClean="0"/>
                    </a:p>
                    <a:p>
                      <a:pPr>
                        <a:lnSpc>
                          <a:spcPts val="1600"/>
                        </a:lnSpc>
                      </a:pPr>
                      <a:endParaRPr lang="en-US" altLang="ja-JP" sz="1600" b="0" dirty="0" smtClean="0"/>
                    </a:p>
                    <a:p>
                      <a:pPr>
                        <a:lnSpc>
                          <a:spcPts val="1600"/>
                        </a:lnSpc>
                      </a:pPr>
                      <a:endParaRPr lang="en-US" altLang="ja-JP" sz="1600" b="0" dirty="0" smtClean="0"/>
                    </a:p>
                    <a:p>
                      <a:pPr>
                        <a:lnSpc>
                          <a:spcPts val="1600"/>
                        </a:lnSpc>
                      </a:pPr>
                      <a:endParaRPr lang="en-US" altLang="ja-JP" sz="1600" b="0" dirty="0" smtClean="0"/>
                    </a:p>
                    <a:p>
                      <a:pPr>
                        <a:lnSpc>
                          <a:spcPts val="1600"/>
                        </a:lnSpc>
                      </a:pPr>
                      <a:endParaRPr lang="en-US" altLang="ja-JP" sz="1600" b="0" dirty="0" smtClean="0"/>
                    </a:p>
                    <a:p>
                      <a:pPr>
                        <a:lnSpc>
                          <a:spcPts val="1600"/>
                        </a:lnSpc>
                      </a:pPr>
                      <a:endParaRPr lang="en-US" altLang="ja-JP" sz="1600" b="0" dirty="0" smtClean="0"/>
                    </a:p>
                    <a:p>
                      <a:pPr>
                        <a:lnSpc>
                          <a:spcPts val="1600"/>
                        </a:lnSpc>
                      </a:pPr>
                      <a:endParaRPr lang="en-US" altLang="ja-JP" sz="1600" b="0" dirty="0" smtClean="0"/>
                    </a:p>
                    <a:p>
                      <a:pPr>
                        <a:lnSpc>
                          <a:spcPts val="1600"/>
                        </a:lnSpc>
                      </a:pPr>
                      <a:endParaRPr lang="en-US" altLang="ja-JP" sz="1600" b="0" dirty="0" smtClean="0"/>
                    </a:p>
                    <a:p>
                      <a:pPr>
                        <a:lnSpc>
                          <a:spcPts val="1600"/>
                        </a:lnSpc>
                      </a:pPr>
                      <a:r>
                        <a:rPr lang="ja-JP" altLang="en-US" sz="1600" b="0" dirty="0" smtClean="0"/>
                        <a:t>３．業種別ガイドラインを遵守 （感染防止宣言ステッカーの導</a:t>
                      </a:r>
                      <a:endParaRPr lang="en-US" altLang="ja-JP" sz="1600" b="0" dirty="0" smtClean="0"/>
                    </a:p>
                    <a:p>
                      <a:pPr>
                        <a:lnSpc>
                          <a:spcPts val="1600"/>
                        </a:lnSpc>
                      </a:pPr>
                      <a:r>
                        <a:rPr lang="ja-JP" altLang="en-US" sz="1600" b="0" dirty="0" smtClean="0"/>
                        <a:t>　入）すること</a:t>
                      </a:r>
                      <a:endParaRPr lang="en-US" altLang="ja-JP" sz="1600" b="0" dirty="0" smtClean="0"/>
                    </a:p>
                    <a:p>
                      <a:pPr>
                        <a:lnSpc>
                          <a:spcPts val="1600"/>
                        </a:lnSpc>
                      </a:pPr>
                      <a:endParaRPr lang="en-US" altLang="ja-JP" sz="1600" b="0" dirty="0" smtClean="0"/>
                    </a:p>
                    <a:p>
                      <a:pPr>
                        <a:lnSpc>
                          <a:spcPts val="1600"/>
                        </a:lnSpc>
                      </a:pPr>
                      <a:endParaRPr lang="en-US" altLang="ja-JP" sz="1600" b="0" dirty="0" smtClean="0"/>
                    </a:p>
                    <a:p>
                      <a:pPr>
                        <a:lnSpc>
                          <a:spcPts val="1600"/>
                        </a:lnSpc>
                      </a:pPr>
                      <a:endParaRPr lang="en-US" altLang="ja-JP" sz="1600" b="0" dirty="0" smtClean="0"/>
                    </a:p>
                    <a:p>
                      <a:pPr>
                        <a:lnSpc>
                          <a:spcPts val="1600"/>
                        </a:lnSpc>
                      </a:pPr>
                      <a:endParaRPr lang="en-US" altLang="ja-JP" sz="1600" b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r>
                        <a:rPr lang="ja-JP" altLang="en-US" sz="1600" b="0" dirty="0" smtClean="0"/>
                        <a:t>●施設について（府有施設を含む）</a:t>
                      </a:r>
                    </a:p>
                    <a:p>
                      <a:pPr>
                        <a:lnSpc>
                          <a:spcPts val="1600"/>
                        </a:lnSpc>
                      </a:pPr>
                      <a:r>
                        <a:rPr lang="ja-JP" altLang="en-US" sz="1600" b="0" dirty="0" smtClean="0"/>
                        <a:t>➢施設（事業者）に対し、次の内容を要請。</a:t>
                      </a:r>
                    </a:p>
                    <a:p>
                      <a:pPr>
                        <a:lnSpc>
                          <a:spcPts val="1600"/>
                        </a:lnSpc>
                      </a:pPr>
                      <a:endParaRPr lang="en-US" altLang="ja-JP" sz="1600" b="0" dirty="0" smtClean="0"/>
                    </a:p>
                    <a:p>
                      <a:pPr>
                        <a:lnSpc>
                          <a:spcPts val="1600"/>
                        </a:lnSpc>
                      </a:pPr>
                      <a:r>
                        <a:rPr lang="ja-JP" altLang="en-US" sz="1600" b="0" dirty="0" smtClean="0"/>
                        <a:t>（移動）</a:t>
                      </a:r>
                      <a:endParaRPr lang="en-US" altLang="ja-JP" sz="1600" b="0" dirty="0" smtClean="0"/>
                    </a:p>
                    <a:p>
                      <a:pPr>
                        <a:lnSpc>
                          <a:spcPts val="1600"/>
                        </a:lnSpc>
                      </a:pPr>
                      <a:endParaRPr lang="en-US" altLang="ja-JP" sz="1600" b="0" dirty="0" smtClean="0"/>
                    </a:p>
                    <a:p>
                      <a:pPr>
                        <a:lnSpc>
                          <a:spcPts val="1600"/>
                        </a:lnSpc>
                      </a:pPr>
                      <a:endParaRPr lang="en-US" altLang="ja-JP" sz="1600" b="0" dirty="0" smtClean="0"/>
                    </a:p>
                    <a:p>
                      <a:pPr>
                        <a:lnSpc>
                          <a:spcPts val="1600"/>
                        </a:lnSpc>
                      </a:pPr>
                      <a:endParaRPr lang="en-US" altLang="ja-JP" sz="1600" b="0" dirty="0" smtClean="0"/>
                    </a:p>
                    <a:p>
                      <a:pPr>
                        <a:lnSpc>
                          <a:spcPts val="1600"/>
                        </a:lnSpc>
                      </a:pPr>
                      <a:r>
                        <a:rPr lang="ja-JP" altLang="en-US" sz="1600" b="0" dirty="0" smtClean="0"/>
                        <a:t>（移動）</a:t>
                      </a:r>
                      <a:endParaRPr lang="en-US" altLang="ja-JP" sz="1600" b="1" u="sng" dirty="0" smtClean="0">
                        <a:solidFill>
                          <a:srgbClr val="FF0000"/>
                        </a:solidFill>
                      </a:endParaRPr>
                    </a:p>
                    <a:p>
                      <a:pPr>
                        <a:lnSpc>
                          <a:spcPts val="1600"/>
                        </a:lnSpc>
                      </a:pPr>
                      <a:endParaRPr lang="en-US" altLang="ja-JP" sz="1600" b="1" u="sng" dirty="0" smtClean="0">
                        <a:solidFill>
                          <a:srgbClr val="FF0000"/>
                        </a:solidFill>
                      </a:endParaRPr>
                    </a:p>
                    <a:p>
                      <a:pPr>
                        <a:lnSpc>
                          <a:spcPts val="1600"/>
                        </a:lnSpc>
                      </a:pPr>
                      <a:endParaRPr lang="en-US" altLang="ja-JP" sz="1600" b="1" u="sng" dirty="0" smtClean="0">
                        <a:solidFill>
                          <a:srgbClr val="FF0000"/>
                        </a:solidFill>
                      </a:endParaRPr>
                    </a:p>
                    <a:p>
                      <a:pPr>
                        <a:lnSpc>
                          <a:spcPts val="1600"/>
                        </a:lnSpc>
                      </a:pPr>
                      <a:r>
                        <a:rPr lang="ja-JP" altLang="en-US" sz="1600" b="1" u="sng" dirty="0" smtClean="0">
                          <a:solidFill>
                            <a:srgbClr val="FF0000"/>
                          </a:solidFill>
                        </a:rPr>
                        <a:t>１．従業員等に対し、「５人以上」「２時間以上」の宴会・　</a:t>
                      </a:r>
                      <a:endParaRPr lang="en-US" altLang="ja-JP" sz="1600" b="1" u="sng" dirty="0" smtClean="0">
                        <a:solidFill>
                          <a:srgbClr val="FF0000"/>
                        </a:solidFill>
                      </a:endParaRPr>
                    </a:p>
                    <a:p>
                      <a:pPr>
                        <a:lnSpc>
                          <a:spcPts val="1600"/>
                        </a:lnSpc>
                      </a:pPr>
                      <a:r>
                        <a:rPr lang="ja-JP" altLang="en-US" sz="1600" b="1" u="none" dirty="0" smtClean="0">
                          <a:solidFill>
                            <a:srgbClr val="FF0000"/>
                          </a:solidFill>
                        </a:rPr>
                        <a:t>　</a:t>
                      </a:r>
                      <a:r>
                        <a:rPr lang="ja-JP" altLang="en-US" sz="1600" b="1" u="sng" dirty="0" smtClean="0">
                          <a:solidFill>
                            <a:srgbClr val="FF0000"/>
                          </a:solidFill>
                        </a:rPr>
                        <a:t>飲み会を控えるよう求めること</a:t>
                      </a:r>
                      <a:endParaRPr lang="en-US" altLang="ja-JP" sz="1600" b="1" u="sng" dirty="0" smtClean="0">
                        <a:solidFill>
                          <a:srgbClr val="FF0000"/>
                        </a:solidFill>
                      </a:endParaRPr>
                    </a:p>
                    <a:p>
                      <a:pPr>
                        <a:lnSpc>
                          <a:spcPts val="1600"/>
                        </a:lnSpc>
                      </a:pPr>
                      <a:endParaRPr lang="en-US" altLang="ja-JP" sz="1600" b="0" dirty="0" smtClean="0"/>
                    </a:p>
                    <a:p>
                      <a:pPr>
                        <a:lnSpc>
                          <a:spcPts val="1600"/>
                        </a:lnSpc>
                      </a:pPr>
                      <a:endParaRPr lang="en-US" altLang="ja-JP" sz="1600" b="0" dirty="0" smtClean="0"/>
                    </a:p>
                    <a:p>
                      <a:pPr>
                        <a:lnSpc>
                          <a:spcPts val="1600"/>
                        </a:lnSpc>
                      </a:pPr>
                      <a:r>
                        <a:rPr lang="ja-JP" altLang="en-US" sz="1600" b="1" u="sng" dirty="0" smtClean="0">
                          <a:solidFill>
                            <a:srgbClr val="FF0000"/>
                          </a:solidFill>
                        </a:rPr>
                        <a:t>２．従業員等に少しでも症状がある場合は、休暇を取得しや</a:t>
                      </a:r>
                      <a:r>
                        <a:rPr lang="ja-JP" altLang="en-US" sz="1600" b="1" u="sng" dirty="0" err="1" smtClean="0">
                          <a:solidFill>
                            <a:srgbClr val="FF0000"/>
                          </a:solidFill>
                        </a:rPr>
                        <a:t>す</a:t>
                      </a:r>
                      <a:r>
                        <a:rPr lang="ja-JP" altLang="en-US" sz="1600" b="1" u="sng" dirty="0" smtClean="0">
                          <a:solidFill>
                            <a:srgbClr val="FF0000"/>
                          </a:solidFill>
                        </a:rPr>
                        <a:t>　　</a:t>
                      </a:r>
                      <a:endParaRPr lang="en-US" altLang="ja-JP" sz="1600" b="1" u="sng" dirty="0" smtClean="0">
                        <a:solidFill>
                          <a:srgbClr val="FF0000"/>
                        </a:solidFill>
                      </a:endParaRPr>
                    </a:p>
                    <a:p>
                      <a:pPr>
                        <a:lnSpc>
                          <a:spcPts val="1600"/>
                        </a:lnSpc>
                      </a:pPr>
                      <a:r>
                        <a:rPr lang="ja-JP" altLang="en-US" sz="1600" b="1" u="none" dirty="0" smtClean="0">
                          <a:solidFill>
                            <a:srgbClr val="FF0000"/>
                          </a:solidFill>
                        </a:rPr>
                        <a:t>　</a:t>
                      </a:r>
                      <a:r>
                        <a:rPr lang="ja-JP" altLang="en-US" sz="1600" b="1" u="sng" dirty="0" err="1" smtClean="0">
                          <a:solidFill>
                            <a:srgbClr val="FF0000"/>
                          </a:solidFill>
                        </a:rPr>
                        <a:t>い</a:t>
                      </a:r>
                      <a:r>
                        <a:rPr lang="ja-JP" altLang="en-US" sz="1600" b="1" u="sng" dirty="0" smtClean="0">
                          <a:solidFill>
                            <a:srgbClr val="FF0000"/>
                          </a:solidFill>
                        </a:rPr>
                        <a:t>環境を整えるとともに検査受診を勧めること</a:t>
                      </a:r>
                      <a:endParaRPr lang="en-US" altLang="ja-JP" sz="1600" b="1" u="sng" dirty="0" smtClean="0">
                        <a:solidFill>
                          <a:srgbClr val="FF0000"/>
                        </a:solidFill>
                      </a:endParaRPr>
                    </a:p>
                    <a:p>
                      <a:pPr>
                        <a:lnSpc>
                          <a:spcPts val="1600"/>
                        </a:lnSpc>
                      </a:pPr>
                      <a:endParaRPr lang="en-US" altLang="ja-JP" sz="1600" b="0" dirty="0" smtClean="0"/>
                    </a:p>
                    <a:p>
                      <a:pPr>
                        <a:lnSpc>
                          <a:spcPts val="1600"/>
                        </a:lnSpc>
                      </a:pPr>
                      <a:r>
                        <a:rPr lang="ja-JP" altLang="en-US" sz="1600" b="0" dirty="0" smtClean="0"/>
                        <a:t>３．業種別ガイドラインを遵守（感染防止宣言ステッカーの導　</a:t>
                      </a:r>
                      <a:endParaRPr lang="en-US" altLang="ja-JP" sz="1600" b="0" dirty="0" smtClean="0"/>
                    </a:p>
                    <a:p>
                      <a:pPr>
                        <a:lnSpc>
                          <a:spcPts val="1600"/>
                        </a:lnSpc>
                      </a:pPr>
                      <a:r>
                        <a:rPr lang="ja-JP" altLang="en-US" sz="1600" b="0" dirty="0" smtClean="0"/>
                        <a:t>　入）すること</a:t>
                      </a:r>
                      <a:endParaRPr lang="en-US" altLang="ja-JP" sz="1600" b="0" dirty="0" smtClean="0"/>
                    </a:p>
                    <a:p>
                      <a:pPr>
                        <a:lnSpc>
                          <a:spcPts val="1600"/>
                        </a:lnSpc>
                      </a:pPr>
                      <a:endParaRPr lang="en-US" altLang="ja-JP" sz="1600" b="0" dirty="0" smtClean="0"/>
                    </a:p>
                    <a:p>
                      <a:pPr>
                        <a:lnSpc>
                          <a:spcPts val="1600"/>
                        </a:lnSpc>
                      </a:pPr>
                      <a:r>
                        <a:rPr lang="ja-JP" altLang="en-US" sz="1600" b="1" u="sng" dirty="0" smtClean="0">
                          <a:solidFill>
                            <a:srgbClr val="FF0000"/>
                          </a:solidFill>
                        </a:rPr>
                        <a:t>４．飲食店においては以下に留意すること</a:t>
                      </a:r>
                      <a:endParaRPr lang="en-US" altLang="ja-JP" sz="1600" b="1" u="sng" dirty="0" smtClean="0">
                        <a:solidFill>
                          <a:srgbClr val="FF0000"/>
                        </a:solidFill>
                      </a:endParaRPr>
                    </a:p>
                    <a:p>
                      <a:pPr>
                        <a:lnSpc>
                          <a:spcPts val="1600"/>
                        </a:lnSpc>
                      </a:pPr>
                      <a:r>
                        <a:rPr lang="ja-JP" altLang="en-US" sz="1600" b="1" u="none" dirty="0" smtClean="0">
                          <a:solidFill>
                            <a:srgbClr val="FF0000"/>
                          </a:solidFill>
                        </a:rPr>
                        <a:t>　　</a:t>
                      </a:r>
                      <a:r>
                        <a:rPr lang="ja-JP" altLang="en-US" sz="1600" b="1" u="sng" dirty="0" smtClean="0">
                          <a:solidFill>
                            <a:srgbClr val="FF0000"/>
                          </a:solidFill>
                        </a:rPr>
                        <a:t>・パーテーションの活用</a:t>
                      </a:r>
                      <a:endParaRPr lang="en-US" altLang="ja-JP" sz="1600" b="1" u="sng" dirty="0" smtClean="0">
                        <a:solidFill>
                          <a:srgbClr val="FF0000"/>
                        </a:solidFill>
                      </a:endParaRPr>
                    </a:p>
                    <a:p>
                      <a:pPr>
                        <a:lnSpc>
                          <a:spcPts val="1600"/>
                        </a:lnSpc>
                      </a:pPr>
                      <a:r>
                        <a:rPr lang="ja-JP" altLang="en-US" sz="1600" b="1" u="none" dirty="0" smtClean="0">
                          <a:solidFill>
                            <a:srgbClr val="FF0000"/>
                          </a:solidFill>
                        </a:rPr>
                        <a:t>　　</a:t>
                      </a:r>
                      <a:r>
                        <a:rPr lang="ja-JP" altLang="en-US" sz="1600" b="1" u="sng" dirty="0" smtClean="0">
                          <a:solidFill>
                            <a:srgbClr val="FF0000"/>
                          </a:solidFill>
                        </a:rPr>
                        <a:t>・会話の際は、マスク・フェイスシールドを着用（食事中</a:t>
                      </a:r>
                      <a:endParaRPr lang="en-US" altLang="ja-JP" sz="1600" b="1" u="sng" dirty="0" smtClean="0">
                        <a:solidFill>
                          <a:srgbClr val="FF0000"/>
                        </a:solidFill>
                      </a:endParaRPr>
                    </a:p>
                    <a:p>
                      <a:pPr>
                        <a:lnSpc>
                          <a:spcPts val="1600"/>
                        </a:lnSpc>
                      </a:pPr>
                      <a:r>
                        <a:rPr lang="ja-JP" altLang="en-US" sz="1600" b="1" u="none" dirty="0" smtClean="0">
                          <a:solidFill>
                            <a:srgbClr val="FF0000"/>
                          </a:solidFill>
                        </a:rPr>
                        <a:t>　　</a:t>
                      </a:r>
                      <a:r>
                        <a:rPr lang="ja-JP" altLang="en-US" sz="1600" b="1" u="sng" dirty="0" smtClean="0">
                          <a:solidFill>
                            <a:srgbClr val="FF0000"/>
                          </a:solidFill>
                        </a:rPr>
                        <a:t>　のマスクの活用を含む）</a:t>
                      </a:r>
                      <a:endParaRPr lang="en-US" altLang="ja-JP" sz="1600" b="1" u="sng" dirty="0" smtClean="0">
                        <a:solidFill>
                          <a:srgbClr val="FF0000"/>
                        </a:solidFill>
                      </a:endParaRPr>
                    </a:p>
                    <a:p>
                      <a:pPr>
                        <a:lnSpc>
                          <a:spcPts val="1600"/>
                        </a:lnSpc>
                      </a:pPr>
                      <a:r>
                        <a:rPr lang="ja-JP" altLang="en-US" sz="1600" b="1" u="none" dirty="0" smtClean="0">
                          <a:solidFill>
                            <a:srgbClr val="FF0000"/>
                          </a:solidFill>
                        </a:rPr>
                        <a:t>　　</a:t>
                      </a:r>
                      <a:r>
                        <a:rPr lang="ja-JP" altLang="en-US" sz="1600" b="1" u="sng" dirty="0" smtClean="0">
                          <a:solidFill>
                            <a:srgbClr val="FF0000"/>
                          </a:solidFill>
                        </a:rPr>
                        <a:t>・斜め向かいに座る</a:t>
                      </a:r>
                      <a:endParaRPr lang="en-US" altLang="ja-JP" sz="1600" b="1" u="sng" dirty="0" smtClean="0">
                        <a:solidFill>
                          <a:srgbClr val="FF0000"/>
                        </a:solidFill>
                      </a:endParaRPr>
                    </a:p>
                    <a:p>
                      <a:pPr>
                        <a:lnSpc>
                          <a:spcPts val="1600"/>
                        </a:lnSpc>
                      </a:pPr>
                      <a:r>
                        <a:rPr lang="ja-JP" altLang="en-US" sz="1600" b="1" u="none" dirty="0" smtClean="0">
                          <a:solidFill>
                            <a:srgbClr val="FF0000"/>
                          </a:solidFill>
                        </a:rPr>
                        <a:t>　　</a:t>
                      </a:r>
                      <a:r>
                        <a:rPr lang="ja-JP" altLang="en-US" sz="1600" b="1" u="sng" dirty="0" smtClean="0">
                          <a:solidFill>
                            <a:srgbClr val="FF0000"/>
                          </a:solidFill>
                        </a:rPr>
                        <a:t>・</a:t>
                      </a:r>
                      <a:r>
                        <a:rPr lang="en-US" altLang="ja-JP" sz="1600" b="1" u="sng" dirty="0" smtClean="0">
                          <a:solidFill>
                            <a:srgbClr val="FF0000"/>
                          </a:solidFill>
                        </a:rPr>
                        <a:t>CO2</a:t>
                      </a:r>
                      <a:r>
                        <a:rPr lang="ja-JP" altLang="en-US" sz="1600" b="1" u="sng" dirty="0" smtClean="0">
                          <a:solidFill>
                            <a:srgbClr val="FF0000"/>
                          </a:solidFill>
                        </a:rPr>
                        <a:t>センサー等を活用し、換気状況が適切か確認</a:t>
                      </a:r>
                      <a:endParaRPr lang="en-US" altLang="ja-JP" sz="1600" b="1" u="sng" dirty="0" smtClean="0">
                        <a:solidFill>
                          <a:srgbClr val="FF0000"/>
                        </a:solidFill>
                      </a:endParaRPr>
                    </a:p>
                    <a:p>
                      <a:pPr>
                        <a:lnSpc>
                          <a:spcPts val="1600"/>
                        </a:lnSpc>
                      </a:pPr>
                      <a:endParaRPr lang="en-US" altLang="ja-JP" sz="1600" b="0" dirty="0" smtClean="0"/>
                    </a:p>
                    <a:p>
                      <a:pPr>
                        <a:lnSpc>
                          <a:spcPts val="1600"/>
                        </a:lnSpc>
                      </a:pPr>
                      <a:r>
                        <a:rPr lang="ja-JP" altLang="en-US" sz="1600" b="1" u="sng" dirty="0" smtClean="0">
                          <a:solidFill>
                            <a:srgbClr val="FF0000"/>
                          </a:solidFill>
                        </a:rPr>
                        <a:t>５．休憩室、喫煙所、更衣室などでのマスクを外した状態での　　</a:t>
                      </a:r>
                      <a:endParaRPr lang="en-US" altLang="ja-JP" sz="1600" b="1" u="sng" dirty="0" smtClean="0">
                        <a:solidFill>
                          <a:srgbClr val="FF0000"/>
                        </a:solidFill>
                      </a:endParaRPr>
                    </a:p>
                    <a:p>
                      <a:pPr>
                        <a:lnSpc>
                          <a:spcPts val="1600"/>
                        </a:lnSpc>
                      </a:pPr>
                      <a:r>
                        <a:rPr lang="ja-JP" altLang="en-US" sz="1600" b="1" u="none" dirty="0" smtClean="0">
                          <a:solidFill>
                            <a:srgbClr val="FF0000"/>
                          </a:solidFill>
                        </a:rPr>
                        <a:t>　</a:t>
                      </a:r>
                      <a:r>
                        <a:rPr lang="ja-JP" altLang="en-US" sz="1600" b="1" u="sng" dirty="0" smtClean="0">
                          <a:solidFill>
                            <a:srgbClr val="FF0000"/>
                          </a:solidFill>
                        </a:rPr>
                        <a:t>会話は控えること</a:t>
                      </a:r>
                      <a:endParaRPr lang="en-US" altLang="ja-JP" sz="1600" b="1" u="sng" dirty="0" smtClean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0247515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86204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9448800" y="6442190"/>
            <a:ext cx="2743200" cy="365125"/>
          </a:xfrm>
        </p:spPr>
        <p:txBody>
          <a:bodyPr/>
          <a:lstStyle/>
          <a:p>
            <a:fld id="{38329C25-BD09-4AEE-90D6-E5269A43C3B5}" type="slidenum">
              <a:rPr kumimoji="1" lang="ja-JP" altLang="en-US" sz="2000" smtClean="0"/>
              <a:t>7</a:t>
            </a:fld>
            <a:endParaRPr kumimoji="1" lang="ja-JP" altLang="en-US" sz="2000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93339" y="282479"/>
            <a:ext cx="4172753" cy="461665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2400" b="1" dirty="0" smtClean="0"/>
              <a:t>　　　　</a:t>
            </a:r>
            <a:endParaRPr kumimoji="1" lang="ja-JP" altLang="en-US" sz="2400" b="1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357112" y="3144800"/>
            <a:ext cx="12198828" cy="646331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endParaRPr lang="en-US" altLang="ja-JP" b="1" dirty="0" smtClean="0"/>
          </a:p>
          <a:p>
            <a:endParaRPr lang="en-US" altLang="ja-JP" dirty="0"/>
          </a:p>
        </p:txBody>
      </p:sp>
      <p:graphicFrame>
        <p:nvGraphicFramePr>
          <p:cNvPr id="8" name="表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3723633"/>
              </p:ext>
            </p:extLst>
          </p:nvPr>
        </p:nvGraphicFramePr>
        <p:xfrm>
          <a:off x="94918" y="282480"/>
          <a:ext cx="11943332" cy="655008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971666">
                  <a:extLst>
                    <a:ext uri="{9D8B030D-6E8A-4147-A177-3AD203B41FA5}">
                      <a16:colId xmlns:a16="http://schemas.microsoft.com/office/drawing/2014/main" val="3989974363"/>
                    </a:ext>
                  </a:extLst>
                </a:gridCol>
                <a:gridCol w="5971666">
                  <a:extLst>
                    <a:ext uri="{9D8B030D-6E8A-4147-A177-3AD203B41FA5}">
                      <a16:colId xmlns:a16="http://schemas.microsoft.com/office/drawing/2014/main" val="849356273"/>
                    </a:ext>
                  </a:extLst>
                </a:gridCol>
              </a:tblGrid>
              <a:tr h="31003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1" dirty="0" smtClean="0"/>
                        <a:t>旧（</a:t>
                      </a:r>
                      <a:r>
                        <a:rPr kumimoji="1" lang="en-US" altLang="ja-JP" sz="1600" b="1" dirty="0" smtClean="0"/>
                        <a:t>11</a:t>
                      </a:r>
                      <a:r>
                        <a:rPr kumimoji="1" lang="ja-JP" altLang="en-US" sz="1600" b="1" dirty="0" smtClean="0"/>
                        <a:t>月</a:t>
                      </a:r>
                      <a:r>
                        <a:rPr kumimoji="1" lang="en-US" altLang="ja-JP" sz="1600" b="1" dirty="0" smtClean="0"/>
                        <a:t>12</a:t>
                      </a:r>
                      <a:r>
                        <a:rPr kumimoji="1" lang="ja-JP" altLang="en-US" sz="1600" b="1" dirty="0" smtClean="0"/>
                        <a:t>日～</a:t>
                      </a:r>
                      <a:r>
                        <a:rPr kumimoji="1" lang="en-US" altLang="ja-JP" sz="1600" b="1" dirty="0" smtClean="0"/>
                        <a:t>11</a:t>
                      </a:r>
                      <a:r>
                        <a:rPr kumimoji="1" lang="ja-JP" altLang="en-US" sz="1600" b="1" dirty="0" smtClean="0"/>
                        <a:t>月</a:t>
                      </a:r>
                      <a:r>
                        <a:rPr kumimoji="1" lang="en-US" altLang="ja-JP" sz="1600" b="1" dirty="0" smtClean="0"/>
                        <a:t>28</a:t>
                      </a:r>
                      <a:r>
                        <a:rPr kumimoji="1" lang="ja-JP" altLang="en-US" sz="1600" b="1" dirty="0" smtClean="0"/>
                        <a:t>日）</a:t>
                      </a:r>
                      <a:endParaRPr kumimoji="1" lang="ja-JP" altLang="en-US" sz="1600" b="1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1" dirty="0" smtClean="0"/>
                        <a:t>新（</a:t>
                      </a:r>
                      <a:r>
                        <a:rPr kumimoji="1" lang="en-US" altLang="ja-JP" sz="1600" b="1" dirty="0" smtClean="0"/>
                        <a:t>11</a:t>
                      </a:r>
                      <a:r>
                        <a:rPr kumimoji="1" lang="ja-JP" altLang="en-US" sz="1600" b="1" dirty="0" smtClean="0"/>
                        <a:t>月</a:t>
                      </a:r>
                      <a:r>
                        <a:rPr kumimoji="1" lang="en-US" altLang="ja-JP" sz="1600" b="1" dirty="0" smtClean="0"/>
                        <a:t>21</a:t>
                      </a:r>
                      <a:r>
                        <a:rPr kumimoji="1" lang="ja-JP" altLang="en-US" sz="1600" b="1" dirty="0" smtClean="0"/>
                        <a:t>日～</a:t>
                      </a:r>
                      <a:r>
                        <a:rPr kumimoji="1" lang="en-US" altLang="ja-JP" sz="1600" b="1" dirty="0" smtClean="0"/>
                        <a:t>12</a:t>
                      </a:r>
                      <a:r>
                        <a:rPr kumimoji="1" lang="ja-JP" altLang="en-US" sz="1600" b="1" dirty="0" smtClean="0"/>
                        <a:t>月５日）</a:t>
                      </a:r>
                      <a:endParaRPr kumimoji="1" lang="ja-JP" altLang="en-US" sz="1600" b="1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5190762"/>
                  </a:ext>
                </a:extLst>
              </a:tr>
              <a:tr h="621480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●施設について（府有施設を含む）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➢施設（事業者）に対し、次の内容を要請。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en-US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600"/>
                        </a:lnSpc>
                      </a:pPr>
                      <a:endParaRPr lang="en-US" altLang="ja-JP" sz="1600" b="0" dirty="0" smtClean="0"/>
                    </a:p>
                    <a:p>
                      <a:pPr>
                        <a:lnSpc>
                          <a:spcPts val="1600"/>
                        </a:lnSpc>
                      </a:pPr>
                      <a:endParaRPr lang="en-US" altLang="ja-JP" sz="1600" b="0" dirty="0" smtClean="0"/>
                    </a:p>
                    <a:p>
                      <a:pPr>
                        <a:lnSpc>
                          <a:spcPts val="1600"/>
                        </a:lnSpc>
                      </a:pPr>
                      <a:endParaRPr lang="en-US" altLang="ja-JP" sz="1600" b="0" dirty="0" smtClean="0"/>
                    </a:p>
                    <a:p>
                      <a:pPr>
                        <a:lnSpc>
                          <a:spcPts val="1600"/>
                        </a:lnSpc>
                      </a:pPr>
                      <a:endParaRPr lang="en-US" altLang="ja-JP" sz="1600" b="0" dirty="0" smtClean="0"/>
                    </a:p>
                    <a:p>
                      <a:pPr>
                        <a:lnSpc>
                          <a:spcPts val="1600"/>
                        </a:lnSpc>
                      </a:pPr>
                      <a:endParaRPr lang="en-US" altLang="ja-JP" sz="1600" b="0" dirty="0" smtClean="0"/>
                    </a:p>
                    <a:p>
                      <a:pPr>
                        <a:lnSpc>
                          <a:spcPts val="1600"/>
                        </a:lnSpc>
                      </a:pPr>
                      <a:endParaRPr lang="ja-JP" altLang="en-US" sz="1600" b="0" dirty="0" smtClean="0"/>
                    </a:p>
                    <a:p>
                      <a:pPr>
                        <a:lnSpc>
                          <a:spcPts val="1600"/>
                        </a:lnSpc>
                      </a:pPr>
                      <a:r>
                        <a:rPr lang="ja-JP" altLang="en-US" sz="1600" b="0" dirty="0" smtClean="0"/>
                        <a:t>４．国の接触確認アプリ「ＣＯＣＯＡ」、大阪コロナ追跡シス</a:t>
                      </a:r>
                      <a:endParaRPr lang="en-US" altLang="ja-JP" sz="1600" b="0" dirty="0" smtClean="0"/>
                    </a:p>
                    <a:p>
                      <a:pPr>
                        <a:lnSpc>
                          <a:spcPts val="1600"/>
                        </a:lnSpc>
                      </a:pPr>
                      <a:r>
                        <a:rPr lang="ja-JP" altLang="en-US" sz="1600" b="0" dirty="0" smtClean="0"/>
                        <a:t>　テムの導入、又は名簿作成など追跡対策をとること</a:t>
                      </a:r>
                      <a:endParaRPr lang="en-US" altLang="ja-JP" sz="1600" b="0" dirty="0" smtClean="0"/>
                    </a:p>
                    <a:p>
                      <a:pPr>
                        <a:lnSpc>
                          <a:spcPts val="1600"/>
                        </a:lnSpc>
                      </a:pPr>
                      <a:endParaRPr lang="en-US" altLang="ja-JP" sz="1600" b="0" dirty="0" smtClean="0"/>
                    </a:p>
                    <a:p>
                      <a:pPr>
                        <a:lnSpc>
                          <a:spcPts val="1600"/>
                        </a:lnSpc>
                      </a:pPr>
                      <a:endParaRPr lang="en-US" altLang="ja-JP" sz="1600" b="0" dirty="0" smtClean="0"/>
                    </a:p>
                    <a:p>
                      <a:pPr>
                        <a:lnSpc>
                          <a:spcPts val="1600"/>
                        </a:lnSpc>
                      </a:pPr>
                      <a:r>
                        <a:rPr lang="ja-JP" altLang="en-US" sz="1600" b="0" dirty="0" smtClean="0"/>
                        <a:t>５．バー、クラブ、キャバクラ、ホストクラブ等、夜の街関連</a:t>
                      </a:r>
                      <a:endParaRPr lang="en-US" altLang="ja-JP" sz="1600" b="0" dirty="0" smtClean="0"/>
                    </a:p>
                    <a:p>
                      <a:pPr>
                        <a:lnSpc>
                          <a:spcPts val="1600"/>
                        </a:lnSpc>
                      </a:pPr>
                      <a:r>
                        <a:rPr lang="ja-JP" altLang="en-US" sz="1600" b="0" dirty="0" smtClean="0"/>
                        <a:t>　施設の従業員に少しでも症状が有る場合は、検査受診を勧め</a:t>
                      </a:r>
                      <a:endParaRPr lang="en-US" altLang="ja-JP" sz="1600" b="0" dirty="0" smtClean="0"/>
                    </a:p>
                    <a:p>
                      <a:pPr>
                        <a:lnSpc>
                          <a:spcPts val="1600"/>
                        </a:lnSpc>
                      </a:pPr>
                      <a:r>
                        <a:rPr lang="ja-JP" altLang="en-US" sz="1600" b="0" dirty="0" smtClean="0"/>
                        <a:t>　</a:t>
                      </a:r>
                      <a:r>
                        <a:rPr lang="ja-JP" altLang="en-US" sz="1600" b="0" dirty="0" err="1" smtClean="0"/>
                        <a:t>る</a:t>
                      </a:r>
                      <a:r>
                        <a:rPr lang="ja-JP" altLang="en-US" sz="1600" b="0" dirty="0" smtClean="0"/>
                        <a:t>こと</a:t>
                      </a:r>
                      <a:endParaRPr lang="en-US" altLang="ja-JP" sz="1600" b="0" dirty="0" smtClean="0"/>
                    </a:p>
                    <a:p>
                      <a:pPr>
                        <a:lnSpc>
                          <a:spcPts val="1600"/>
                        </a:lnSpc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　</a:t>
                      </a:r>
                      <a:r>
                        <a:rPr lang="en-US" altLang="ja-JP" sz="1600" b="0" u="none" dirty="0" smtClean="0">
                          <a:solidFill>
                            <a:schemeClr val="tx1"/>
                          </a:solidFill>
                        </a:rPr>
                        <a:t>※</a:t>
                      </a: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ミナミの臨時検査場における検査の継続実施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r>
                        <a:rPr lang="ja-JP" altLang="en-US" sz="1600" b="0" dirty="0" smtClean="0"/>
                        <a:t>●施設について（府有施設を含む）</a:t>
                      </a:r>
                    </a:p>
                    <a:p>
                      <a:pPr>
                        <a:lnSpc>
                          <a:spcPts val="1600"/>
                        </a:lnSpc>
                      </a:pPr>
                      <a:r>
                        <a:rPr lang="ja-JP" altLang="en-US" sz="1600" b="0" dirty="0" smtClean="0"/>
                        <a:t>➢施設（事業者）に対し、次の内容を要請。</a:t>
                      </a:r>
                    </a:p>
                    <a:p>
                      <a:pPr>
                        <a:lnSpc>
                          <a:spcPts val="1600"/>
                        </a:lnSpc>
                      </a:pPr>
                      <a:endParaRPr lang="en-US" altLang="ja-JP" sz="1600" b="0" dirty="0" smtClean="0"/>
                    </a:p>
                    <a:p>
                      <a:pPr>
                        <a:lnSpc>
                          <a:spcPts val="1600"/>
                        </a:lnSpc>
                      </a:pPr>
                      <a:endParaRPr lang="en-US" altLang="ja-JP" sz="1600" b="0" dirty="0" smtClean="0"/>
                    </a:p>
                    <a:p>
                      <a:pPr>
                        <a:lnSpc>
                          <a:spcPts val="1600"/>
                        </a:lnSpc>
                      </a:pPr>
                      <a:r>
                        <a:rPr lang="ja-JP" altLang="en-US" sz="1600" b="1" u="sng" dirty="0" smtClean="0">
                          <a:solidFill>
                            <a:srgbClr val="FF0000"/>
                          </a:solidFill>
                        </a:rPr>
                        <a:t>６．業種別ガイドラインを遵守（感染防止宣言ステッカーの導　</a:t>
                      </a:r>
                      <a:endParaRPr lang="en-US" altLang="ja-JP" sz="1600" b="1" u="sng" dirty="0" smtClean="0">
                        <a:solidFill>
                          <a:srgbClr val="FF0000"/>
                        </a:solidFill>
                      </a:endParaRPr>
                    </a:p>
                    <a:p>
                      <a:pPr>
                        <a:lnSpc>
                          <a:spcPts val="1600"/>
                        </a:lnSpc>
                      </a:pPr>
                      <a:r>
                        <a:rPr lang="ja-JP" altLang="en-US" sz="1600" b="1" u="none" dirty="0" smtClean="0">
                          <a:solidFill>
                            <a:srgbClr val="FF0000"/>
                          </a:solidFill>
                        </a:rPr>
                        <a:t>　</a:t>
                      </a:r>
                      <a:r>
                        <a:rPr lang="ja-JP" altLang="en-US" sz="1600" b="1" u="sng" dirty="0" smtClean="0">
                          <a:solidFill>
                            <a:srgbClr val="FF0000"/>
                          </a:solidFill>
                        </a:rPr>
                        <a:t>入）していない、接待を伴う飲食店及び酒類の提供を行う飲　</a:t>
                      </a:r>
                      <a:endParaRPr lang="en-US" altLang="ja-JP" sz="1600" b="1" u="sng" dirty="0" smtClean="0">
                        <a:solidFill>
                          <a:srgbClr val="FF0000"/>
                        </a:solidFill>
                      </a:endParaRPr>
                    </a:p>
                    <a:p>
                      <a:pPr>
                        <a:lnSpc>
                          <a:spcPts val="1600"/>
                        </a:lnSpc>
                      </a:pPr>
                      <a:r>
                        <a:rPr lang="ja-JP" altLang="en-US" sz="1600" b="1" u="none" dirty="0" smtClean="0">
                          <a:solidFill>
                            <a:srgbClr val="FF0000"/>
                          </a:solidFill>
                        </a:rPr>
                        <a:t>　</a:t>
                      </a:r>
                      <a:r>
                        <a:rPr lang="ja-JP" altLang="en-US" sz="1600" b="1" u="sng" dirty="0" smtClean="0">
                          <a:solidFill>
                            <a:srgbClr val="FF0000"/>
                          </a:solidFill>
                        </a:rPr>
                        <a:t>食店の利用を自粛すること</a:t>
                      </a:r>
                      <a:endParaRPr lang="en-US" altLang="ja-JP" sz="1600" b="1" u="sng" dirty="0" smtClean="0">
                        <a:solidFill>
                          <a:srgbClr val="FF0000"/>
                        </a:solidFill>
                      </a:endParaRPr>
                    </a:p>
                    <a:p>
                      <a:pPr>
                        <a:lnSpc>
                          <a:spcPts val="1600"/>
                        </a:lnSpc>
                      </a:pPr>
                      <a:endParaRPr lang="en-US" altLang="ja-JP" sz="1600" b="0" dirty="0" smtClean="0"/>
                    </a:p>
                    <a:p>
                      <a:pPr>
                        <a:lnSpc>
                          <a:spcPts val="1600"/>
                        </a:lnSpc>
                      </a:pPr>
                      <a:endParaRPr lang="en-US" altLang="ja-JP" sz="1600" b="0" dirty="0" smtClean="0"/>
                    </a:p>
                    <a:p>
                      <a:pPr>
                        <a:lnSpc>
                          <a:spcPts val="1600"/>
                        </a:lnSpc>
                      </a:pPr>
                      <a:r>
                        <a:rPr lang="ja-JP" altLang="en-US" sz="1600" b="0" dirty="0" smtClean="0"/>
                        <a:t>７．（同左）</a:t>
                      </a:r>
                      <a:endParaRPr lang="en-US" altLang="ja-JP" sz="1600" b="0" dirty="0" smtClean="0"/>
                    </a:p>
                    <a:p>
                      <a:pPr>
                        <a:lnSpc>
                          <a:spcPts val="1600"/>
                        </a:lnSpc>
                      </a:pPr>
                      <a:endParaRPr lang="en-US" altLang="ja-JP" sz="1600" b="0" dirty="0" smtClean="0"/>
                    </a:p>
                    <a:p>
                      <a:pPr>
                        <a:lnSpc>
                          <a:spcPts val="1600"/>
                        </a:lnSpc>
                      </a:pPr>
                      <a:endParaRPr lang="en-US" altLang="ja-JP" sz="1600" b="0" dirty="0" smtClean="0"/>
                    </a:p>
                    <a:p>
                      <a:pPr>
                        <a:lnSpc>
                          <a:spcPts val="1600"/>
                        </a:lnSpc>
                      </a:pPr>
                      <a:endParaRPr lang="en-US" altLang="ja-JP" sz="1600" b="0" dirty="0" smtClean="0"/>
                    </a:p>
                    <a:p>
                      <a:pPr>
                        <a:lnSpc>
                          <a:spcPts val="1600"/>
                        </a:lnSpc>
                      </a:pPr>
                      <a:r>
                        <a:rPr lang="ja-JP" altLang="en-US" sz="1600" b="0" dirty="0" smtClean="0"/>
                        <a:t>（削除）</a:t>
                      </a:r>
                      <a:endParaRPr lang="en-US" altLang="ja-JP" sz="1600" b="0" dirty="0" smtClean="0"/>
                    </a:p>
                    <a:p>
                      <a:pPr>
                        <a:lnSpc>
                          <a:spcPts val="1600"/>
                        </a:lnSpc>
                      </a:pPr>
                      <a:endParaRPr lang="en-US" altLang="ja-JP" sz="1600" b="0" dirty="0" smtClean="0"/>
                    </a:p>
                    <a:p>
                      <a:pPr>
                        <a:lnSpc>
                          <a:spcPts val="1600"/>
                        </a:lnSpc>
                      </a:pPr>
                      <a:endParaRPr lang="en-US" altLang="ja-JP" sz="1600" b="0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0247515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50403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9448800" y="6442190"/>
            <a:ext cx="2743200" cy="365125"/>
          </a:xfrm>
        </p:spPr>
        <p:txBody>
          <a:bodyPr/>
          <a:lstStyle/>
          <a:p>
            <a:fld id="{38329C25-BD09-4AEE-90D6-E5269A43C3B5}" type="slidenum">
              <a:rPr kumimoji="1" lang="ja-JP" altLang="en-US" sz="2000" smtClean="0"/>
              <a:t>8</a:t>
            </a:fld>
            <a:endParaRPr kumimoji="1" lang="ja-JP" altLang="en-US" sz="2000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93339" y="282479"/>
            <a:ext cx="4172753" cy="461665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2400" b="1" dirty="0" smtClean="0"/>
              <a:t>　　　　</a:t>
            </a:r>
            <a:endParaRPr kumimoji="1" lang="ja-JP" altLang="en-US" sz="2400" b="1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357112" y="3144800"/>
            <a:ext cx="12198828" cy="646331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endParaRPr lang="en-US" altLang="ja-JP" b="1" dirty="0" smtClean="0"/>
          </a:p>
          <a:p>
            <a:endParaRPr lang="en-US" altLang="ja-JP" dirty="0"/>
          </a:p>
        </p:txBody>
      </p:sp>
      <p:graphicFrame>
        <p:nvGraphicFramePr>
          <p:cNvPr id="8" name="表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3550010"/>
              </p:ext>
            </p:extLst>
          </p:nvPr>
        </p:nvGraphicFramePr>
        <p:xfrm>
          <a:off x="193339" y="192922"/>
          <a:ext cx="11943332" cy="655008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971666">
                  <a:extLst>
                    <a:ext uri="{9D8B030D-6E8A-4147-A177-3AD203B41FA5}">
                      <a16:colId xmlns:a16="http://schemas.microsoft.com/office/drawing/2014/main" val="3989974363"/>
                    </a:ext>
                  </a:extLst>
                </a:gridCol>
                <a:gridCol w="5971666">
                  <a:extLst>
                    <a:ext uri="{9D8B030D-6E8A-4147-A177-3AD203B41FA5}">
                      <a16:colId xmlns:a16="http://schemas.microsoft.com/office/drawing/2014/main" val="849356273"/>
                    </a:ext>
                  </a:extLst>
                </a:gridCol>
              </a:tblGrid>
              <a:tr h="31003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1" dirty="0" smtClean="0"/>
                        <a:t>旧（</a:t>
                      </a:r>
                      <a:r>
                        <a:rPr kumimoji="1" lang="en-US" altLang="ja-JP" sz="1600" b="1" dirty="0" smtClean="0"/>
                        <a:t>11</a:t>
                      </a:r>
                      <a:r>
                        <a:rPr kumimoji="1" lang="ja-JP" altLang="en-US" sz="1600" b="1" dirty="0" smtClean="0"/>
                        <a:t>月</a:t>
                      </a:r>
                      <a:r>
                        <a:rPr kumimoji="1" lang="en-US" altLang="ja-JP" sz="1600" b="1" dirty="0" smtClean="0"/>
                        <a:t>12</a:t>
                      </a:r>
                      <a:r>
                        <a:rPr kumimoji="1" lang="ja-JP" altLang="en-US" sz="1600" b="1" dirty="0" smtClean="0"/>
                        <a:t>日～</a:t>
                      </a:r>
                      <a:r>
                        <a:rPr kumimoji="1" lang="en-US" altLang="ja-JP" sz="1600" b="1" dirty="0" smtClean="0"/>
                        <a:t>11</a:t>
                      </a:r>
                      <a:r>
                        <a:rPr kumimoji="1" lang="ja-JP" altLang="en-US" sz="1600" b="1" dirty="0" smtClean="0"/>
                        <a:t>月</a:t>
                      </a:r>
                      <a:r>
                        <a:rPr kumimoji="1" lang="en-US" altLang="ja-JP" sz="1600" b="1" dirty="0" smtClean="0"/>
                        <a:t>28</a:t>
                      </a:r>
                      <a:r>
                        <a:rPr kumimoji="1" lang="ja-JP" altLang="en-US" sz="1600" b="1" dirty="0" smtClean="0"/>
                        <a:t>日）</a:t>
                      </a:r>
                      <a:endParaRPr kumimoji="1" lang="ja-JP" altLang="en-US" sz="1600" b="1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1" dirty="0" smtClean="0"/>
                        <a:t>新（</a:t>
                      </a:r>
                      <a:r>
                        <a:rPr kumimoji="1" lang="en-US" altLang="ja-JP" sz="1600" b="1" dirty="0" smtClean="0"/>
                        <a:t>11</a:t>
                      </a:r>
                      <a:r>
                        <a:rPr kumimoji="1" lang="ja-JP" altLang="en-US" sz="1600" b="1" dirty="0" smtClean="0"/>
                        <a:t>月</a:t>
                      </a:r>
                      <a:r>
                        <a:rPr kumimoji="1" lang="en-US" altLang="ja-JP" sz="1600" b="1" dirty="0" smtClean="0"/>
                        <a:t>21</a:t>
                      </a:r>
                      <a:r>
                        <a:rPr kumimoji="1" lang="ja-JP" altLang="en-US" sz="1600" b="1" dirty="0" smtClean="0"/>
                        <a:t>日～</a:t>
                      </a:r>
                      <a:r>
                        <a:rPr kumimoji="1" lang="en-US" altLang="ja-JP" sz="1600" b="1" dirty="0" smtClean="0"/>
                        <a:t>12</a:t>
                      </a:r>
                      <a:r>
                        <a:rPr kumimoji="1" lang="ja-JP" altLang="en-US" sz="1600" b="1" dirty="0" smtClean="0"/>
                        <a:t>月５日）</a:t>
                      </a:r>
                      <a:endParaRPr kumimoji="1" lang="ja-JP" altLang="en-US" sz="1600" b="1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5190762"/>
                  </a:ext>
                </a:extLst>
              </a:tr>
              <a:tr h="621480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●施設について（府有施設を含む）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➢施設（事業者）に対し、次の内容を要請。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en-US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700"/>
                        </a:lnSpc>
                      </a:pPr>
                      <a:r>
                        <a:rPr lang="ja-JP" altLang="en-US" sz="1600" b="0" dirty="0" smtClean="0"/>
                        <a:t>１．高齢者施設、医療機関等は、職員、施設と関わりのある</a:t>
                      </a:r>
                      <a:endParaRPr lang="en-US" altLang="ja-JP" sz="1600" b="0" dirty="0" smtClean="0"/>
                    </a:p>
                    <a:p>
                      <a:pPr>
                        <a:lnSpc>
                          <a:spcPts val="1700"/>
                        </a:lnSpc>
                      </a:pPr>
                      <a:r>
                        <a:rPr lang="ja-JP" altLang="en-US" sz="1600" b="0" dirty="0" smtClean="0"/>
                        <a:t>　業務の従業員、入所者・入院患者、外部から訪問される方に</a:t>
                      </a:r>
                      <a:endParaRPr lang="en-US" altLang="ja-JP" sz="1600" b="0" dirty="0" smtClean="0"/>
                    </a:p>
                    <a:p>
                      <a:pPr>
                        <a:lnSpc>
                          <a:spcPts val="1700"/>
                        </a:lnSpc>
                      </a:pPr>
                      <a:r>
                        <a:rPr lang="ja-JP" altLang="en-US" sz="1600" b="0" dirty="0" smtClean="0"/>
                        <a:t>　対し、徹底した感染防止対策を求めること</a:t>
                      </a:r>
                      <a:endParaRPr lang="en-US" altLang="ja-JP" sz="1600" b="0" dirty="0" smtClean="0"/>
                    </a:p>
                    <a:p>
                      <a:pPr>
                        <a:lnSpc>
                          <a:spcPts val="1700"/>
                        </a:lnSpc>
                      </a:pPr>
                      <a:endParaRPr lang="en-US" altLang="ja-JP" sz="1600" b="0" dirty="0" smtClean="0"/>
                    </a:p>
                    <a:p>
                      <a:pPr>
                        <a:lnSpc>
                          <a:spcPts val="1700"/>
                        </a:lnSpc>
                      </a:pPr>
                      <a:endParaRPr lang="en-US" altLang="ja-JP" sz="1600" b="0" dirty="0" smtClean="0"/>
                    </a:p>
                    <a:p>
                      <a:pPr>
                        <a:lnSpc>
                          <a:spcPts val="1700"/>
                        </a:lnSpc>
                      </a:pPr>
                      <a:endParaRPr lang="en-US" altLang="ja-JP" sz="1600" b="0" dirty="0" smtClean="0"/>
                    </a:p>
                    <a:p>
                      <a:pPr>
                        <a:lnSpc>
                          <a:spcPts val="1700"/>
                        </a:lnSpc>
                      </a:pPr>
                      <a:endParaRPr lang="en-US" altLang="ja-JP" sz="1600" b="0" dirty="0" smtClean="0"/>
                    </a:p>
                    <a:p>
                      <a:pPr>
                        <a:lnSpc>
                          <a:spcPts val="1700"/>
                        </a:lnSpc>
                      </a:pPr>
                      <a:endParaRPr lang="en-US" altLang="ja-JP" sz="1600" b="0" dirty="0" smtClean="0"/>
                    </a:p>
                    <a:p>
                      <a:pPr>
                        <a:lnSpc>
                          <a:spcPts val="1700"/>
                        </a:lnSpc>
                      </a:pPr>
                      <a:r>
                        <a:rPr lang="ja-JP" altLang="en-US" sz="1600" b="0" dirty="0" smtClean="0"/>
                        <a:t>２．高齢者施設、医療機関等の職員に少しでも症状が有る場合</a:t>
                      </a:r>
                      <a:endParaRPr lang="en-US" altLang="ja-JP" sz="1600" b="0" dirty="0" smtClean="0"/>
                    </a:p>
                    <a:p>
                      <a:pPr>
                        <a:lnSpc>
                          <a:spcPts val="1700"/>
                        </a:lnSpc>
                      </a:pPr>
                      <a:r>
                        <a:rPr lang="ja-JP" altLang="en-US" sz="1600" b="0" dirty="0" smtClean="0"/>
                        <a:t>　は、検査受診を勧めること</a:t>
                      </a:r>
                      <a:endParaRPr lang="en-US" altLang="ja-JP" sz="1600" b="0" dirty="0" smtClean="0"/>
                    </a:p>
                    <a:p>
                      <a:pPr>
                        <a:lnSpc>
                          <a:spcPts val="1700"/>
                        </a:lnSpc>
                      </a:pPr>
                      <a:endParaRPr lang="en-US" altLang="ja-JP" sz="1600" b="0" dirty="0" smtClean="0"/>
                    </a:p>
                    <a:p>
                      <a:pPr>
                        <a:lnSpc>
                          <a:spcPts val="1600"/>
                        </a:lnSpc>
                      </a:pPr>
                      <a:endParaRPr lang="en-US" altLang="ja-JP" sz="1600" b="0" dirty="0" smtClean="0"/>
                    </a:p>
                    <a:p>
                      <a:pPr>
                        <a:lnSpc>
                          <a:spcPts val="1600"/>
                        </a:lnSpc>
                      </a:pPr>
                      <a:endParaRPr lang="en-US" altLang="ja-JP" sz="1600" b="0" dirty="0" smtClean="0"/>
                    </a:p>
                    <a:p>
                      <a:pPr>
                        <a:lnSpc>
                          <a:spcPts val="1600"/>
                        </a:lnSpc>
                      </a:pPr>
                      <a:endParaRPr lang="en-US" altLang="ja-JP" sz="1600" b="0" dirty="0" smtClean="0"/>
                    </a:p>
                    <a:p>
                      <a:pPr>
                        <a:lnSpc>
                          <a:spcPts val="1600"/>
                        </a:lnSpc>
                      </a:pPr>
                      <a:endParaRPr lang="en-US" altLang="ja-JP" sz="1600" b="0" dirty="0" smtClean="0"/>
                    </a:p>
                    <a:p>
                      <a:pPr>
                        <a:lnSpc>
                          <a:spcPts val="1600"/>
                        </a:lnSpc>
                      </a:pPr>
                      <a:endParaRPr lang="en-US" altLang="ja-JP" sz="1600" b="0" dirty="0" smtClean="0"/>
                    </a:p>
                    <a:p>
                      <a:pPr>
                        <a:lnSpc>
                          <a:spcPts val="1600"/>
                        </a:lnSpc>
                      </a:pPr>
                      <a:endParaRPr lang="en-US" altLang="ja-JP" sz="1600" b="0" dirty="0" smtClean="0"/>
                    </a:p>
                    <a:p>
                      <a:pPr>
                        <a:lnSpc>
                          <a:spcPts val="1600"/>
                        </a:lnSpc>
                      </a:pPr>
                      <a:endParaRPr lang="en-US" altLang="ja-JP" sz="1600" b="0" dirty="0" smtClean="0"/>
                    </a:p>
                    <a:p>
                      <a:pPr>
                        <a:lnSpc>
                          <a:spcPts val="1600"/>
                        </a:lnSpc>
                      </a:pPr>
                      <a:endParaRPr lang="en-US" altLang="ja-JP" sz="1600" b="0" dirty="0" smtClean="0"/>
                    </a:p>
                    <a:p>
                      <a:pPr>
                        <a:lnSpc>
                          <a:spcPts val="1600"/>
                        </a:lnSpc>
                      </a:pPr>
                      <a:endParaRPr lang="en-US" altLang="ja-JP" sz="1600" b="0" dirty="0" smtClean="0"/>
                    </a:p>
                    <a:p>
                      <a:pPr>
                        <a:lnSpc>
                          <a:spcPts val="1600"/>
                        </a:lnSpc>
                      </a:pPr>
                      <a:endParaRPr lang="en-US" altLang="ja-JP" sz="1600" b="0" dirty="0" smtClean="0"/>
                    </a:p>
                    <a:p>
                      <a:pPr>
                        <a:lnSpc>
                          <a:spcPts val="1600"/>
                        </a:lnSpc>
                      </a:pPr>
                      <a:endParaRPr lang="en-US" altLang="ja-JP" sz="1600" b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700"/>
                        </a:lnSpc>
                      </a:pPr>
                      <a:r>
                        <a:rPr lang="ja-JP" altLang="en-US" sz="1600" b="1" u="sng" dirty="0" smtClean="0">
                          <a:solidFill>
                            <a:srgbClr val="FF0000"/>
                          </a:solidFill>
                        </a:rPr>
                        <a:t>●上記要請を踏まえ、各団体等にお願いしたいこと</a:t>
                      </a:r>
                      <a:endParaRPr lang="en-US" altLang="ja-JP" sz="1600" b="1" u="sng" dirty="0" smtClean="0">
                        <a:solidFill>
                          <a:srgbClr val="FF0000"/>
                        </a:solidFill>
                      </a:endParaRPr>
                    </a:p>
                    <a:p>
                      <a:pPr>
                        <a:lnSpc>
                          <a:spcPts val="1700"/>
                        </a:lnSpc>
                      </a:pPr>
                      <a:r>
                        <a:rPr lang="ja-JP" altLang="en-US" sz="1600" b="1" u="sng" dirty="0" smtClean="0">
                          <a:solidFill>
                            <a:srgbClr val="FF0000"/>
                          </a:solidFill>
                        </a:rPr>
                        <a:t>＜高齢者施設、医療機関等へのお願い＞</a:t>
                      </a:r>
                      <a:endParaRPr lang="en-US" altLang="ja-JP" sz="1600" b="1" u="sng" dirty="0" smtClean="0">
                        <a:solidFill>
                          <a:srgbClr val="FF0000"/>
                        </a:solidFill>
                      </a:endParaRPr>
                    </a:p>
                    <a:p>
                      <a:pPr>
                        <a:lnSpc>
                          <a:spcPts val="1700"/>
                        </a:lnSpc>
                      </a:pPr>
                      <a:endParaRPr lang="en-US" altLang="ja-JP" sz="1600" b="1" u="sng" dirty="0" smtClean="0">
                        <a:solidFill>
                          <a:srgbClr val="FF0000"/>
                        </a:solidFill>
                      </a:endParaRPr>
                    </a:p>
                    <a:p>
                      <a:pPr>
                        <a:lnSpc>
                          <a:spcPts val="1700"/>
                        </a:lnSpc>
                      </a:pPr>
                      <a:r>
                        <a:rPr lang="ja-JP" altLang="en-US" sz="1600" b="0" i="0" u="none" dirty="0" smtClean="0"/>
                        <a:t>（３．に移動）</a:t>
                      </a:r>
                      <a:endParaRPr lang="en-US" altLang="ja-JP" sz="1600" b="0" i="0" u="none" dirty="0" smtClean="0"/>
                    </a:p>
                    <a:p>
                      <a:pPr>
                        <a:lnSpc>
                          <a:spcPts val="1700"/>
                        </a:lnSpc>
                      </a:pPr>
                      <a:endParaRPr lang="en-US" altLang="ja-JP" sz="1600" b="1" dirty="0" smtClean="0"/>
                    </a:p>
                    <a:p>
                      <a:pPr>
                        <a:lnSpc>
                          <a:spcPts val="1700"/>
                        </a:lnSpc>
                      </a:pPr>
                      <a:endParaRPr lang="en-US" altLang="ja-JP" sz="1600" b="1" dirty="0" smtClean="0"/>
                    </a:p>
                    <a:p>
                      <a:pPr>
                        <a:lnSpc>
                          <a:spcPts val="1700"/>
                        </a:lnSpc>
                      </a:pPr>
                      <a:endParaRPr lang="en-US" altLang="ja-JP" sz="1600" b="1" dirty="0" smtClean="0"/>
                    </a:p>
                    <a:p>
                      <a:pPr>
                        <a:lnSpc>
                          <a:spcPts val="1700"/>
                        </a:lnSpc>
                      </a:pPr>
                      <a:r>
                        <a:rPr lang="ja-JP" altLang="en-US" sz="1600" b="1" u="sng" dirty="0" smtClean="0">
                          <a:solidFill>
                            <a:srgbClr val="FF0000"/>
                          </a:solidFill>
                        </a:rPr>
                        <a:t>１．職員、施設と関わりのある業務の従業員に対し</a:t>
                      </a:r>
                      <a:r>
                        <a:rPr lang="ja-JP" altLang="en-US" sz="1600" b="1" u="sng" dirty="0" smtClean="0">
                          <a:solidFill>
                            <a:srgbClr val="FF0000"/>
                          </a:solidFill>
                          <a:latin typeface="游ゴシック" panose="020B0400000000000000" pitchFamily="50" charset="-128"/>
                        </a:rPr>
                        <a:t>「５人以</a:t>
                      </a:r>
                      <a:endParaRPr lang="en-US" altLang="ja-JP" sz="1600" b="1" u="sng" dirty="0" smtClean="0">
                        <a:solidFill>
                          <a:srgbClr val="FF0000"/>
                        </a:solidFill>
                        <a:latin typeface="游ゴシック" panose="020B0400000000000000" pitchFamily="50" charset="-128"/>
                      </a:endParaRPr>
                    </a:p>
                    <a:p>
                      <a:pPr>
                        <a:lnSpc>
                          <a:spcPts val="1700"/>
                        </a:lnSpc>
                      </a:pPr>
                      <a:r>
                        <a:rPr lang="ja-JP" altLang="en-US" sz="1600" b="1" u="none" dirty="0" smtClean="0">
                          <a:solidFill>
                            <a:srgbClr val="FF0000"/>
                          </a:solidFill>
                          <a:latin typeface="游ゴシック" panose="020B0400000000000000" pitchFamily="50" charset="-128"/>
                        </a:rPr>
                        <a:t>　</a:t>
                      </a:r>
                      <a:r>
                        <a:rPr lang="ja-JP" altLang="en-US" sz="1600" b="1" u="sng" dirty="0" smtClean="0">
                          <a:solidFill>
                            <a:srgbClr val="FF0000"/>
                          </a:solidFill>
                          <a:latin typeface="游ゴシック" panose="020B0400000000000000" pitchFamily="50" charset="-128"/>
                        </a:rPr>
                        <a:t>上」「２時間以上」の宴会・飲み会は控えるよう求め</a:t>
                      </a:r>
                      <a:endParaRPr lang="en-US" altLang="ja-JP" sz="1600" b="1" u="sng" dirty="0" smtClean="0">
                        <a:solidFill>
                          <a:srgbClr val="FF0000"/>
                        </a:solidFill>
                        <a:latin typeface="游ゴシック" panose="020B0400000000000000" pitchFamily="50" charset="-128"/>
                      </a:endParaRPr>
                    </a:p>
                    <a:p>
                      <a:pPr>
                        <a:lnSpc>
                          <a:spcPts val="1700"/>
                        </a:lnSpc>
                      </a:pPr>
                      <a:r>
                        <a:rPr lang="ja-JP" altLang="en-US" sz="1600" b="1" u="none" dirty="0" smtClean="0">
                          <a:solidFill>
                            <a:srgbClr val="FF0000"/>
                          </a:solidFill>
                          <a:latin typeface="游ゴシック" panose="020B0400000000000000" pitchFamily="50" charset="-128"/>
                        </a:rPr>
                        <a:t>　</a:t>
                      </a:r>
                      <a:r>
                        <a:rPr lang="ja-JP" altLang="en-US" sz="1600" b="1" u="sng" dirty="0" smtClean="0">
                          <a:solidFill>
                            <a:srgbClr val="FF0000"/>
                          </a:solidFill>
                          <a:latin typeface="游ゴシック" panose="020B0400000000000000" pitchFamily="50" charset="-128"/>
                        </a:rPr>
                        <a:t>ること　</a:t>
                      </a:r>
                      <a:endParaRPr lang="en-US" altLang="ja-JP" sz="1600" b="1" u="sng" dirty="0" smtClean="0">
                        <a:solidFill>
                          <a:srgbClr val="FF0000"/>
                        </a:solidFill>
                      </a:endParaRPr>
                    </a:p>
                    <a:p>
                      <a:pPr>
                        <a:lnSpc>
                          <a:spcPts val="1700"/>
                        </a:lnSpc>
                      </a:pPr>
                      <a:endParaRPr lang="en-US" altLang="ja-JP" sz="1600" b="1" dirty="0" smtClean="0"/>
                    </a:p>
                    <a:p>
                      <a:pPr>
                        <a:lnSpc>
                          <a:spcPts val="1700"/>
                        </a:lnSpc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  <a:latin typeface="游ゴシック" panose="020B0400000000000000" pitchFamily="50" charset="-128"/>
                        </a:rPr>
                        <a:t>２．職員に少しでも症状が有る場合は、</a:t>
                      </a:r>
                      <a:r>
                        <a:rPr lang="ja-JP" altLang="en-US" sz="1600" b="1" u="sng" dirty="0" smtClean="0">
                          <a:solidFill>
                            <a:srgbClr val="FF0000"/>
                          </a:solidFill>
                          <a:latin typeface="游ゴシック" panose="020B0400000000000000" pitchFamily="50" charset="-128"/>
                        </a:rPr>
                        <a:t>休暇を取得しやすい環</a:t>
                      </a:r>
                      <a:endParaRPr lang="en-US" altLang="ja-JP" sz="1600" b="1" u="sng" dirty="0" smtClean="0">
                        <a:solidFill>
                          <a:srgbClr val="FF0000"/>
                        </a:solidFill>
                        <a:latin typeface="游ゴシック" panose="020B0400000000000000" pitchFamily="50" charset="-128"/>
                      </a:endParaRPr>
                    </a:p>
                    <a:p>
                      <a:pPr>
                        <a:lnSpc>
                          <a:spcPts val="1700"/>
                        </a:lnSpc>
                      </a:pPr>
                      <a:r>
                        <a:rPr lang="ja-JP" altLang="en-US" sz="1600" b="1" u="none" dirty="0" smtClean="0">
                          <a:solidFill>
                            <a:srgbClr val="FF0000"/>
                          </a:solidFill>
                          <a:latin typeface="游ゴシック" panose="020B0400000000000000" pitchFamily="50" charset="-128"/>
                        </a:rPr>
                        <a:t>　</a:t>
                      </a:r>
                      <a:r>
                        <a:rPr lang="ja-JP" altLang="en-US" sz="1600" b="1" u="sng" dirty="0" smtClean="0">
                          <a:solidFill>
                            <a:srgbClr val="FF0000"/>
                          </a:solidFill>
                          <a:latin typeface="游ゴシック" panose="020B0400000000000000" pitchFamily="50" charset="-128"/>
                        </a:rPr>
                        <a:t>境を整えるとともに</a:t>
                      </a:r>
                      <a:r>
                        <a:rPr lang="ja-JP" altLang="en-US" sz="1600" b="1" u="sng" dirty="0" smtClean="0">
                          <a:solidFill>
                            <a:srgbClr val="FF0000"/>
                          </a:solidFill>
                          <a:latin typeface="游ゴシック" panose="020B0400000000000000" pitchFamily="50" charset="-128"/>
                        </a:rPr>
                        <a:t>検査受診を勧めること</a:t>
                      </a:r>
                      <a:endParaRPr lang="en-US" altLang="ja-JP" sz="1600" b="1" u="sng" dirty="0" smtClean="0">
                        <a:solidFill>
                          <a:srgbClr val="FF0000"/>
                        </a:solidFill>
                      </a:endParaRPr>
                    </a:p>
                    <a:p>
                      <a:pPr>
                        <a:lnSpc>
                          <a:spcPts val="1700"/>
                        </a:lnSpc>
                      </a:pPr>
                      <a:endParaRPr lang="en-US" altLang="ja-JP" sz="1600" b="1" dirty="0" smtClean="0"/>
                    </a:p>
                    <a:p>
                      <a:pPr>
                        <a:lnSpc>
                          <a:spcPts val="1700"/>
                        </a:lnSpc>
                      </a:pPr>
                      <a:r>
                        <a:rPr lang="ja-JP" altLang="en-US" sz="1600" b="0" dirty="0" smtClean="0"/>
                        <a:t>３．職員、施設と関わりのある業務の従業員、入所者・入院患</a:t>
                      </a:r>
                      <a:endParaRPr lang="en-US" altLang="ja-JP" sz="1600" b="0" dirty="0" smtClean="0"/>
                    </a:p>
                    <a:p>
                      <a:pPr>
                        <a:lnSpc>
                          <a:spcPts val="1700"/>
                        </a:lnSpc>
                      </a:pPr>
                      <a:r>
                        <a:rPr lang="ja-JP" altLang="en-US" sz="1600" b="0" dirty="0" smtClean="0"/>
                        <a:t>　者、外部から訪問される方に対し、徹底した感染防止対策</a:t>
                      </a:r>
                      <a:endParaRPr lang="en-US" altLang="ja-JP" sz="1600" b="0" dirty="0" smtClean="0"/>
                    </a:p>
                    <a:p>
                      <a:pPr>
                        <a:lnSpc>
                          <a:spcPts val="1700"/>
                        </a:lnSpc>
                      </a:pPr>
                      <a:r>
                        <a:rPr lang="ja-JP" altLang="en-US" sz="1600" b="0" u="none" dirty="0" smtClean="0">
                          <a:solidFill>
                            <a:srgbClr val="FF0000"/>
                          </a:solidFill>
                        </a:rPr>
                        <a:t>　</a:t>
                      </a:r>
                      <a:r>
                        <a:rPr lang="ja-JP" altLang="en-US" sz="1600" b="1" u="sng" dirty="0" smtClean="0">
                          <a:solidFill>
                            <a:srgbClr val="FF0000"/>
                          </a:solidFill>
                        </a:rPr>
                        <a:t>（マスクの着用、手指消毒等）</a:t>
                      </a:r>
                      <a:r>
                        <a:rPr lang="ja-JP" altLang="en-US" sz="1600" b="0" dirty="0" smtClean="0"/>
                        <a:t>を求めること</a:t>
                      </a:r>
                      <a:endParaRPr lang="en-US" altLang="ja-JP" sz="1600" b="0" dirty="0" smtClean="0"/>
                    </a:p>
                    <a:p>
                      <a:pPr>
                        <a:lnSpc>
                          <a:spcPts val="1700"/>
                        </a:lnSpc>
                      </a:pPr>
                      <a:endParaRPr lang="en-US" altLang="ja-JP" sz="1600" b="1" dirty="0" smtClean="0"/>
                    </a:p>
                    <a:p>
                      <a:pPr>
                        <a:lnSpc>
                          <a:spcPts val="1700"/>
                        </a:lnSpc>
                      </a:pPr>
                      <a:endParaRPr lang="en-US" altLang="ja-JP" sz="1600" b="1" dirty="0" smtClean="0">
                        <a:solidFill>
                          <a:srgbClr val="FF0000"/>
                        </a:solidFill>
                        <a:latin typeface="游ゴシック" panose="020B0400000000000000" pitchFamily="50" charset="-128"/>
                      </a:endParaRPr>
                    </a:p>
                    <a:p>
                      <a:pPr>
                        <a:lnSpc>
                          <a:spcPts val="1700"/>
                        </a:lnSpc>
                      </a:pPr>
                      <a:r>
                        <a:rPr lang="ja-JP" altLang="en-US" sz="1600" b="1" u="sng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</a:rPr>
                        <a:t>４．寒い環境においても、適度な保湿、適切な換気（</a:t>
                      </a:r>
                      <a:r>
                        <a:rPr lang="en-US" altLang="ja-JP" sz="1600" b="1" u="sng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</a:rPr>
                        <a:t>CO</a:t>
                      </a:r>
                      <a:r>
                        <a:rPr lang="ja-JP" altLang="en-US" sz="1600" b="1" u="sng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</a:rPr>
                        <a:t>２セン</a:t>
                      </a:r>
                      <a:endParaRPr lang="en-US" altLang="ja-JP" sz="1600" b="1" u="sng" dirty="0" smtClean="0">
                        <a:solidFill>
                          <a:srgbClr val="FF0000"/>
                        </a:solidFill>
                        <a:latin typeface="+mn-lt"/>
                        <a:ea typeface="+mn-ea"/>
                      </a:endParaRPr>
                    </a:p>
                    <a:p>
                      <a:pPr>
                        <a:lnSpc>
                          <a:spcPts val="1700"/>
                        </a:lnSpc>
                      </a:pPr>
                      <a:r>
                        <a:rPr lang="ja-JP" altLang="en-US" sz="16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</a:rPr>
                        <a:t>　</a:t>
                      </a:r>
                      <a:r>
                        <a:rPr lang="ja-JP" altLang="en-US" sz="1600" b="1" u="sng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</a:rPr>
                        <a:t>サーの活用による確認等）を実施すること</a:t>
                      </a:r>
                      <a:endParaRPr lang="en-US" altLang="ja-JP" sz="1600" b="1" u="sng" dirty="0" smtClean="0">
                        <a:solidFill>
                          <a:srgbClr val="FF0000"/>
                        </a:solidFill>
                        <a:latin typeface="+mn-lt"/>
                        <a:ea typeface="+mn-ea"/>
                      </a:endParaRPr>
                    </a:p>
                    <a:p>
                      <a:pPr>
                        <a:lnSpc>
                          <a:spcPts val="1700"/>
                        </a:lnSpc>
                      </a:pPr>
                      <a:endParaRPr lang="en-US" altLang="ja-JP" sz="1600" dirty="0" smtClean="0">
                        <a:solidFill>
                          <a:srgbClr val="FF0000"/>
                        </a:solidFill>
                        <a:latin typeface="+mn-lt"/>
                        <a:ea typeface="+mn-ea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1" u="sng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</a:rPr>
                        <a:t>５．</a:t>
                      </a:r>
                      <a:r>
                        <a:rPr kumimoji="1" lang="ja-JP" altLang="en-US" sz="1600" b="1" i="0" u="sng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休憩室、喫煙所、更衣室などでのマスクを外した状態での</a:t>
                      </a:r>
                      <a:endParaRPr kumimoji="1" lang="en-US" altLang="ja-JP" sz="1600" b="1" i="0" u="sng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i="0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　</a:t>
                      </a:r>
                      <a:r>
                        <a:rPr kumimoji="1" lang="ja-JP" altLang="en-US" sz="1600" b="1" i="0" u="sng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会話は控える</a:t>
                      </a:r>
                      <a:r>
                        <a:rPr lang="ja-JP" altLang="en-US" sz="1600" b="1" u="sng" noProof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</a:rPr>
                        <a:t>こと</a:t>
                      </a:r>
                      <a:endParaRPr kumimoji="1" lang="en-US" altLang="ja-JP" sz="1600" b="1" i="0" u="sng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lnSpc>
                          <a:spcPts val="1700"/>
                        </a:lnSpc>
                      </a:pPr>
                      <a:endParaRPr lang="en-US" altLang="ja-JP" sz="1600" dirty="0" smtClean="0">
                        <a:solidFill>
                          <a:srgbClr val="FF0000"/>
                        </a:solidFill>
                        <a:latin typeface="+mn-lt"/>
                        <a:ea typeface="+mn-ea"/>
                      </a:endParaRPr>
                    </a:p>
                    <a:p>
                      <a:pPr lvl="0">
                        <a:lnSpc>
                          <a:spcPts val="1700"/>
                        </a:lnSpc>
                        <a:defRPr/>
                      </a:pPr>
                      <a:r>
                        <a:rPr lang="ja-JP" altLang="en-US" sz="1600" b="1" u="sng" dirty="0" smtClean="0">
                          <a:solidFill>
                            <a:srgbClr val="FF0000"/>
                          </a:solidFill>
                        </a:rPr>
                        <a:t>６．業種別ガイドラインを遵守（感染防止宣言ステッカーの導</a:t>
                      </a:r>
                      <a:endParaRPr lang="en-US" altLang="ja-JP" sz="1600" b="1" u="sng" dirty="0" smtClean="0">
                        <a:solidFill>
                          <a:srgbClr val="FF0000"/>
                        </a:solidFill>
                      </a:endParaRPr>
                    </a:p>
                    <a:p>
                      <a:pPr lvl="0">
                        <a:lnSpc>
                          <a:spcPts val="1700"/>
                        </a:lnSpc>
                        <a:defRPr/>
                      </a:pPr>
                      <a:r>
                        <a:rPr lang="ja-JP" altLang="en-US" sz="1600" dirty="0" smtClean="0">
                          <a:solidFill>
                            <a:srgbClr val="FF0000"/>
                          </a:solidFill>
                        </a:rPr>
                        <a:t>　</a:t>
                      </a:r>
                      <a:r>
                        <a:rPr lang="ja-JP" altLang="en-US" sz="1600" b="1" u="sng" dirty="0" smtClean="0">
                          <a:solidFill>
                            <a:srgbClr val="FF0000"/>
                          </a:solidFill>
                        </a:rPr>
                        <a:t>入）していない、接待を伴う飲食店及び酒類の提供を行う</a:t>
                      </a:r>
                      <a:endParaRPr lang="en-US" altLang="ja-JP" sz="1600" b="1" u="sng" dirty="0" smtClean="0">
                        <a:solidFill>
                          <a:srgbClr val="FF0000"/>
                        </a:solidFill>
                      </a:endParaRPr>
                    </a:p>
                    <a:p>
                      <a:pPr lvl="0">
                        <a:lnSpc>
                          <a:spcPts val="1700"/>
                        </a:lnSpc>
                        <a:defRPr/>
                      </a:pPr>
                      <a:r>
                        <a:rPr lang="ja-JP" altLang="en-US" sz="1600" dirty="0" smtClean="0">
                          <a:solidFill>
                            <a:srgbClr val="FF0000"/>
                          </a:solidFill>
                        </a:rPr>
                        <a:t>　</a:t>
                      </a:r>
                      <a:r>
                        <a:rPr lang="ja-JP" altLang="en-US" sz="1600" b="1" u="sng" dirty="0" smtClean="0">
                          <a:solidFill>
                            <a:srgbClr val="FF0000"/>
                          </a:solidFill>
                        </a:rPr>
                        <a:t>飲食店の利用を自粛すること</a:t>
                      </a:r>
                      <a:endParaRPr lang="en-US" altLang="ja-JP" sz="1600" b="1" u="sng" dirty="0" smtClean="0">
                        <a:solidFill>
                          <a:srgbClr val="FF0000"/>
                        </a:solidFill>
                        <a:latin typeface="+mn-lt"/>
                        <a:ea typeface="+mn-ea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0247515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28618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9448800" y="6442190"/>
            <a:ext cx="2743200" cy="365125"/>
          </a:xfrm>
        </p:spPr>
        <p:txBody>
          <a:bodyPr/>
          <a:lstStyle/>
          <a:p>
            <a:fld id="{38329C25-BD09-4AEE-90D6-E5269A43C3B5}" type="slidenum">
              <a:rPr kumimoji="1" lang="ja-JP" altLang="en-US" sz="2000" smtClean="0"/>
              <a:t>9</a:t>
            </a:fld>
            <a:endParaRPr kumimoji="1" lang="ja-JP" altLang="en-US" sz="2000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93339" y="282479"/>
            <a:ext cx="4172753" cy="461665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2400" b="1" dirty="0" smtClean="0"/>
              <a:t>　　　　</a:t>
            </a:r>
            <a:endParaRPr kumimoji="1" lang="ja-JP" altLang="en-US" sz="2400" b="1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357112" y="3144800"/>
            <a:ext cx="12198828" cy="646331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endParaRPr lang="en-US" altLang="ja-JP" b="1" dirty="0" smtClean="0"/>
          </a:p>
          <a:p>
            <a:endParaRPr lang="en-US" altLang="ja-JP" dirty="0"/>
          </a:p>
        </p:txBody>
      </p:sp>
      <p:graphicFrame>
        <p:nvGraphicFramePr>
          <p:cNvPr id="8" name="表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43458696"/>
              </p:ext>
            </p:extLst>
          </p:nvPr>
        </p:nvGraphicFramePr>
        <p:xfrm>
          <a:off x="94918" y="282479"/>
          <a:ext cx="11943332" cy="64592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971666">
                  <a:extLst>
                    <a:ext uri="{9D8B030D-6E8A-4147-A177-3AD203B41FA5}">
                      <a16:colId xmlns:a16="http://schemas.microsoft.com/office/drawing/2014/main" val="3989974363"/>
                    </a:ext>
                  </a:extLst>
                </a:gridCol>
                <a:gridCol w="5971666">
                  <a:extLst>
                    <a:ext uri="{9D8B030D-6E8A-4147-A177-3AD203B41FA5}">
                      <a16:colId xmlns:a16="http://schemas.microsoft.com/office/drawing/2014/main" val="849356273"/>
                    </a:ext>
                  </a:extLst>
                </a:gridCol>
              </a:tblGrid>
              <a:tr h="334826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1" dirty="0" smtClean="0"/>
                        <a:t>旧（</a:t>
                      </a:r>
                      <a:r>
                        <a:rPr kumimoji="1" lang="en-US" altLang="ja-JP" sz="1600" b="1" dirty="0" smtClean="0"/>
                        <a:t>11</a:t>
                      </a:r>
                      <a:r>
                        <a:rPr kumimoji="1" lang="ja-JP" altLang="en-US" sz="1600" b="1" dirty="0" smtClean="0"/>
                        <a:t>月</a:t>
                      </a:r>
                      <a:r>
                        <a:rPr kumimoji="1" lang="en-US" altLang="ja-JP" sz="1600" b="1" dirty="0" smtClean="0"/>
                        <a:t>12</a:t>
                      </a:r>
                      <a:r>
                        <a:rPr kumimoji="1" lang="ja-JP" altLang="en-US" sz="1600" b="1" dirty="0" smtClean="0"/>
                        <a:t>日～</a:t>
                      </a:r>
                      <a:r>
                        <a:rPr kumimoji="1" lang="en-US" altLang="ja-JP" sz="1600" b="1" dirty="0" smtClean="0"/>
                        <a:t>11</a:t>
                      </a:r>
                      <a:r>
                        <a:rPr kumimoji="1" lang="ja-JP" altLang="en-US" sz="1600" b="1" dirty="0" smtClean="0"/>
                        <a:t>月</a:t>
                      </a:r>
                      <a:r>
                        <a:rPr kumimoji="1" lang="en-US" altLang="ja-JP" sz="1600" b="1" dirty="0" smtClean="0"/>
                        <a:t>28</a:t>
                      </a:r>
                      <a:r>
                        <a:rPr kumimoji="1" lang="ja-JP" altLang="en-US" sz="1600" b="1" dirty="0" smtClean="0"/>
                        <a:t>日）</a:t>
                      </a:r>
                      <a:endParaRPr kumimoji="1" lang="ja-JP" altLang="en-US" sz="1600" b="1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1" dirty="0" smtClean="0"/>
                        <a:t>新（</a:t>
                      </a:r>
                      <a:r>
                        <a:rPr kumimoji="1" lang="en-US" altLang="ja-JP" sz="1600" b="1" dirty="0" smtClean="0"/>
                        <a:t>11</a:t>
                      </a:r>
                      <a:r>
                        <a:rPr kumimoji="1" lang="ja-JP" altLang="en-US" sz="1600" b="1" dirty="0" smtClean="0"/>
                        <a:t>月</a:t>
                      </a:r>
                      <a:r>
                        <a:rPr kumimoji="1" lang="en-US" altLang="ja-JP" sz="1600" b="1" dirty="0" smtClean="0"/>
                        <a:t>21</a:t>
                      </a:r>
                      <a:r>
                        <a:rPr kumimoji="1" lang="ja-JP" altLang="en-US" sz="1600" b="1" dirty="0" smtClean="0"/>
                        <a:t>日～</a:t>
                      </a:r>
                      <a:r>
                        <a:rPr kumimoji="1" lang="en-US" altLang="ja-JP" sz="1600" b="1" dirty="0" smtClean="0"/>
                        <a:t>12</a:t>
                      </a:r>
                      <a:r>
                        <a:rPr kumimoji="1" lang="ja-JP" altLang="en-US" sz="1600" b="1" dirty="0" smtClean="0"/>
                        <a:t>月５日）</a:t>
                      </a:r>
                      <a:endParaRPr kumimoji="1" lang="ja-JP" altLang="en-US" sz="1600" b="1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5190762"/>
                  </a:ext>
                </a:extLst>
              </a:tr>
              <a:tr h="566066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●経済界、大学等へのお願い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・職場や教室などでのマスクの着用、換気を徹底すること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・休憩室、喫煙所、更衣室などでのマスクを外した状態での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　会話は控えること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・従業員の年末年始における休暇の分散取得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900"/>
                        </a:lnSpc>
                      </a:pPr>
                      <a:r>
                        <a:rPr lang="ja-JP" altLang="en-US" sz="1600" b="1" u="sng" dirty="0" smtClean="0">
                          <a:solidFill>
                            <a:srgbClr val="FF0000"/>
                          </a:solidFill>
                        </a:rPr>
                        <a:t>＜経済界へのお願い＞　　　　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i="0" u="sng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１．従業員等に「５人以上」「２時間以上」の宴会・飲み会を　</a:t>
                      </a:r>
                      <a:endParaRPr kumimoji="1" lang="en-US" altLang="ja-JP" sz="1600" b="1" i="0" u="sng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　</a:t>
                      </a:r>
                      <a:r>
                        <a:rPr kumimoji="1" lang="ja-JP" altLang="en-US" sz="1600" b="1" i="0" u="sng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控えるよう求めること</a:t>
                      </a:r>
                      <a:r>
                        <a:rPr kumimoji="1" lang="ja-JP" altLang="en-US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　</a:t>
                      </a:r>
                      <a:endParaRPr kumimoji="1" lang="en-US" altLang="ja-JP" sz="16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6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i="0" u="sng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２．従業員等に少しでも症状が有る場合は、休暇を取得しや</a:t>
                      </a:r>
                      <a:r>
                        <a:rPr kumimoji="1" lang="ja-JP" altLang="en-US" sz="1600" b="1" i="0" u="sng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す</a:t>
                      </a:r>
                      <a:endParaRPr kumimoji="1" lang="en-US" altLang="ja-JP" sz="1600" b="1" i="0" u="sng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　</a:t>
                      </a:r>
                      <a:r>
                        <a:rPr kumimoji="1" lang="ja-JP" altLang="en-US" sz="1600" b="1" i="0" u="sng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い</a:t>
                      </a:r>
                      <a:r>
                        <a:rPr kumimoji="1" lang="ja-JP" altLang="en-US" sz="1600" b="1" i="0" u="sng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環境を整えるとともに検査受診を勧めること</a:t>
                      </a:r>
                      <a:endParaRPr kumimoji="1" lang="en-US" altLang="ja-JP" sz="1600" b="1" i="0" u="sng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6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i="0" u="sng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３．テレワークを推進すること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　</a:t>
                      </a:r>
                      <a:r>
                        <a:rPr kumimoji="1" lang="ja-JP" altLang="en-US" sz="1600" b="1" i="0" u="sng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出勤が必要となる職場でも、ローテーション勤務、時差通勤、</a:t>
                      </a:r>
                      <a:endParaRPr kumimoji="1" lang="en-US" altLang="ja-JP" sz="1600" b="1" i="0" u="sng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　</a:t>
                      </a:r>
                      <a:r>
                        <a:rPr kumimoji="1" lang="ja-JP" altLang="en-US" sz="1600" b="1" i="0" u="sng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自転車通勤などの取り組みを推進すること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6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i="0" u="sng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４．寒い環境においても、適度な保湿、適切な換気（</a:t>
                      </a:r>
                      <a:r>
                        <a:rPr kumimoji="1" lang="en-US" altLang="ja-JP" sz="1600" b="1" i="0" u="sng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CO</a:t>
                      </a:r>
                      <a:r>
                        <a:rPr kumimoji="1" lang="ja-JP" altLang="en-US" sz="1600" b="1" i="0" u="sng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２セン</a:t>
                      </a:r>
                      <a:endParaRPr kumimoji="1" lang="en-US" altLang="ja-JP" sz="1600" b="1" i="0" u="sng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　</a:t>
                      </a:r>
                      <a:r>
                        <a:rPr kumimoji="1" lang="ja-JP" altLang="en-US" sz="1600" b="1" i="0" u="sng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サーの活用による確認等）を実施すること</a:t>
                      </a:r>
                      <a:endParaRPr kumimoji="1" lang="en-US" altLang="ja-JP" sz="1600" b="1" i="0" u="sng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600" i="0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５．休憩室、喫煙所、更衣室などでのマスクを外した状態での</a:t>
                      </a:r>
                      <a:endParaRPr kumimoji="1" lang="en-US" altLang="ja-JP" sz="16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　会話は控えること</a:t>
                      </a:r>
                      <a:endParaRPr kumimoji="1" lang="en-US" altLang="ja-JP" sz="16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600" i="0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i="0" u="sng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６．業種別ガイドラインを遵守（感染防止宣言ステッカーの導</a:t>
                      </a:r>
                      <a:endParaRPr kumimoji="1" lang="en-US" altLang="ja-JP" sz="1600" b="1" i="0" u="sng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　</a:t>
                      </a:r>
                      <a:r>
                        <a:rPr kumimoji="1" lang="ja-JP" altLang="en-US" sz="1600" b="1" i="0" u="sng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入）していない、接待を伴う飲食店及び酒類の提供を行う飲</a:t>
                      </a:r>
                      <a:endParaRPr kumimoji="1" lang="en-US" altLang="ja-JP" sz="1600" b="1" i="0" u="sng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　</a:t>
                      </a:r>
                      <a:r>
                        <a:rPr kumimoji="1" lang="ja-JP" altLang="en-US" sz="1600" b="1" i="0" u="sng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食店の利用を自粛すること</a:t>
                      </a:r>
                      <a:endParaRPr kumimoji="1" lang="en-US" altLang="ja-JP" sz="1600" b="1" i="0" u="sng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6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i="0" u="sng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７．業種別ガイドラインの遵守を徹底すること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6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８．従業員の年末年始における休暇を分散すること　</a:t>
                      </a:r>
                      <a:endParaRPr kumimoji="1" lang="en-US" altLang="ja-JP" sz="16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　</a:t>
                      </a:r>
                      <a:endParaRPr kumimoji="1" lang="en-US" altLang="ja-JP" sz="16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0247515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54610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3702</TotalTime>
  <Words>2585</Words>
  <Application>Microsoft Office PowerPoint</Application>
  <PresentationFormat>ワイド画面</PresentationFormat>
  <Paragraphs>418</Paragraphs>
  <Slides>10</Slides>
  <Notes>10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10</vt:i4>
      </vt:variant>
    </vt:vector>
  </HeadingPairs>
  <TitlesOfParts>
    <vt:vector size="15" baseType="lpstr">
      <vt:lpstr>游ゴシック</vt:lpstr>
      <vt:lpstr>游ゴシック Light</vt:lpstr>
      <vt:lpstr>Arial</vt:lpstr>
      <vt:lpstr>Wingdings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田中　淳也</dc:creator>
  <cp:lastModifiedBy>田中　淳也</cp:lastModifiedBy>
  <cp:revision>37</cp:revision>
  <cp:lastPrinted>2020-11-20T04:59:23Z</cp:lastPrinted>
  <dcterms:created xsi:type="dcterms:W3CDTF">2020-05-20T11:17:35Z</dcterms:created>
  <dcterms:modified xsi:type="dcterms:W3CDTF">2021-01-08T09:16:33Z</dcterms:modified>
</cp:coreProperties>
</file>