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7" r:id="rId2"/>
    <p:sldId id="278"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7" d="100"/>
          <a:sy n="67" d="100"/>
        </p:scale>
        <p:origin x="780"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AC07112-C2C8-4460-8B20-1C34210E1EC6}" type="datetimeFigureOut">
              <a:rPr kumimoji="1" lang="ja-JP" altLang="en-US" smtClean="0"/>
              <a:t>2020/11/20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2230DA5-C1F5-4F3C-AD84-6069AE25319E}" type="slidenum">
              <a:rPr kumimoji="1" lang="ja-JP" altLang="en-US" smtClean="0"/>
              <a:t>‹#›</a:t>
            </a:fld>
            <a:endParaRPr kumimoji="1" lang="ja-JP" altLang="en-US"/>
          </a:p>
        </p:txBody>
      </p:sp>
    </p:spTree>
    <p:extLst>
      <p:ext uri="{BB962C8B-B14F-4D97-AF65-F5344CB8AC3E}">
        <p14:creationId xmlns:p14="http://schemas.microsoft.com/office/powerpoint/2010/main" val="5082735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765DBD0-F1EE-4590-9485-592CB684914C}" type="datetime1">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641479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D21ABD-940D-43F0-A761-90799ED56192}" type="datetime1">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32212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F08B96-6A4F-4C10-BEA6-6FF00A08BCAE}" type="datetime1">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015831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ECFA0-0FAF-4CEA-A4BF-7CB8F1D67FBB}" type="datetime1">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37431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880FD2D-D51A-4987-B805-AA63C08A77CA}" type="datetime1">
              <a:rPr kumimoji="1" lang="ja-JP" altLang="en-US" smtClean="0"/>
              <a:t>2020/11/20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536380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411CFA7-1E42-4D55-A07D-8479B46C07BF}" type="datetime1">
              <a:rPr kumimoji="1" lang="ja-JP" altLang="en-US" smtClean="0"/>
              <a:t>2020/11/20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57482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0059615-8854-4C6C-9166-BC4A9A247E35}" type="datetime1">
              <a:rPr kumimoji="1" lang="ja-JP" altLang="en-US" smtClean="0"/>
              <a:t>2020/11/20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917507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4CD98B-57A3-40D4-957D-BC11683DC7A3}" type="datetime1">
              <a:rPr kumimoji="1" lang="ja-JP" altLang="en-US" smtClean="0"/>
              <a:t>2020/11/20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95335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EBB4277-FF2F-46AD-80BC-757EDC9D3F7B}" type="datetime1">
              <a:rPr kumimoji="1" lang="ja-JP" altLang="en-US" smtClean="0"/>
              <a:t>2020/11/20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99180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AF1BD2-6C41-42C5-B3EA-4047DD381192}" type="datetime1">
              <a:rPr kumimoji="1" lang="ja-JP" altLang="en-US" smtClean="0"/>
              <a:t>2020/11/20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04258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730C3ED-C243-4E85-B02A-5E08EF596A9D}" type="datetime1">
              <a:rPr kumimoji="1" lang="ja-JP" altLang="en-US" smtClean="0"/>
              <a:t>2020/11/20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879355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0746C-3B12-405A-A015-AC796D33CF33}" type="datetime1">
              <a:rPr kumimoji="1" lang="ja-JP" altLang="en-US" smtClean="0"/>
              <a:t>2020/11/20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61380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p:cNvSpPr>
            <a:spLocks noGrp="1"/>
          </p:cNvSpPr>
          <p:nvPr>
            <p:ph type="sldNum" sz="quarter" idx="12"/>
          </p:nvPr>
        </p:nvSpPr>
        <p:spPr>
          <a:xfrm>
            <a:off x="9406720" y="6492875"/>
            <a:ext cx="2743200" cy="365125"/>
          </a:xfrm>
        </p:spPr>
        <p:txBody>
          <a:bodyPr/>
          <a:lstStyle/>
          <a:p>
            <a:fld id="{48F8C7CE-77F2-4AAA-A495-430C220A77B2}" type="slidenum">
              <a:rPr kumimoji="1" lang="ja-JP" altLang="en-US" smtClean="0"/>
              <a:t>1</a:t>
            </a:fld>
            <a:endParaRPr kumimoji="1" lang="ja-JP" altLang="en-US" dirty="0"/>
          </a:p>
        </p:txBody>
      </p:sp>
      <p:sp>
        <p:nvSpPr>
          <p:cNvPr id="15" name="正方形/長方形 14"/>
          <p:cNvSpPr/>
          <p:nvPr/>
        </p:nvSpPr>
        <p:spPr>
          <a:xfrm>
            <a:off x="-42080" y="-5991"/>
            <a:ext cx="12234080" cy="46821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感染拡大を踏まえた入院</a:t>
            </a:r>
            <a:r>
              <a:rPr lang="ja-JP" altLang="en-US" sz="2400" b="1" dirty="0">
                <a:latin typeface="Meiryo UI" panose="020B0604030504040204" pitchFamily="50" charset="-128"/>
                <a:ea typeface="Meiryo UI" panose="020B0604030504040204" pitchFamily="50" charset="-128"/>
              </a:rPr>
              <a:t>・療養体制について</a:t>
            </a:r>
          </a:p>
        </p:txBody>
      </p:sp>
      <p:sp>
        <p:nvSpPr>
          <p:cNvPr id="5" name="テキスト ボックス 4"/>
          <p:cNvSpPr txBox="1"/>
          <p:nvPr/>
        </p:nvSpPr>
        <p:spPr>
          <a:xfrm>
            <a:off x="10746979" y="54255"/>
            <a:ext cx="1337480" cy="369332"/>
          </a:xfrm>
          <a:prstGeom prst="rect">
            <a:avLst/>
          </a:prstGeom>
          <a:solidFill>
            <a:schemeClr val="bg1"/>
          </a:solidFill>
        </p:spPr>
        <p:txBody>
          <a:bodyPr wrap="square" rtlCol="0">
            <a:spAutoFit/>
          </a:bodyPr>
          <a:lstStyle/>
          <a:p>
            <a:r>
              <a:rPr kumimoji="1" lang="ja-JP" altLang="en-US" dirty="0" smtClean="0"/>
              <a:t>資料</a:t>
            </a:r>
            <a:r>
              <a:rPr kumimoji="1" lang="ja-JP" altLang="en-US" dirty="0" smtClean="0"/>
              <a:t>１－７</a:t>
            </a:r>
            <a:endParaRPr kumimoji="1" lang="ja-JP" altLang="en-US" dirty="0"/>
          </a:p>
        </p:txBody>
      </p:sp>
      <p:graphicFrame>
        <p:nvGraphicFramePr>
          <p:cNvPr id="21" name="表 20"/>
          <p:cNvGraphicFramePr>
            <a:graphicFrameLocks noGrp="1"/>
          </p:cNvGraphicFramePr>
          <p:nvPr>
            <p:extLst>
              <p:ext uri="{D42A27DB-BD31-4B8C-83A1-F6EECF244321}">
                <p14:modId xmlns:p14="http://schemas.microsoft.com/office/powerpoint/2010/main" val="2106692602"/>
              </p:ext>
            </p:extLst>
          </p:nvPr>
        </p:nvGraphicFramePr>
        <p:xfrm>
          <a:off x="5350318" y="2203414"/>
          <a:ext cx="6748781" cy="2039939"/>
        </p:xfrm>
        <a:graphic>
          <a:graphicData uri="http://schemas.openxmlformats.org/drawingml/2006/table">
            <a:tbl>
              <a:tblPr/>
              <a:tblGrid>
                <a:gridCol w="522201">
                  <a:extLst>
                    <a:ext uri="{9D8B030D-6E8A-4147-A177-3AD203B41FA5}">
                      <a16:colId xmlns:a16="http://schemas.microsoft.com/office/drawing/2014/main" val="3312467264"/>
                    </a:ext>
                  </a:extLst>
                </a:gridCol>
                <a:gridCol w="6226580">
                  <a:extLst>
                    <a:ext uri="{9D8B030D-6E8A-4147-A177-3AD203B41FA5}">
                      <a16:colId xmlns:a16="http://schemas.microsoft.com/office/drawing/2014/main" val="2583724515"/>
                    </a:ext>
                  </a:extLst>
                </a:gridCol>
              </a:tblGrid>
              <a:tr h="740729">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ア</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入院</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原則</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65</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歳以上</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93% &lt;</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SpO2 &lt;</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96%</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かつ息切れや肺炎所見あり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(SpO2 </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400" b="0" i="0" u="none" strike="noStrike" baseline="0" dirty="0">
                          <a:solidFill>
                            <a:schemeClr val="tx1"/>
                          </a:solidFill>
                          <a:effectLst/>
                          <a:latin typeface="Meiryo UI" panose="020B0604030504040204" pitchFamily="50" charset="-128"/>
                          <a:ea typeface="Meiryo UI" panose="020B0604030504040204" pitchFamily="50" charset="-128"/>
                        </a:rPr>
                        <a:t> </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93%</a:t>
                      </a:r>
                      <a:r>
                        <a:rPr lang="ja-JP" altLang="en-US" sz="1400" b="0" i="0" u="none" strike="noStrike" dirty="0" err="1">
                          <a:solidFill>
                            <a:schemeClr val="tx1"/>
                          </a:solidFill>
                          <a:effectLst/>
                          <a:latin typeface="Meiryo UI" panose="020B0604030504040204" pitchFamily="50" charset="-128"/>
                          <a:ea typeface="Meiryo UI" panose="020B0604030504040204" pitchFamily="50" charset="-128"/>
                        </a:rPr>
                        <a:t>は</a:t>
                      </a:r>
                      <a:r>
                        <a:rPr lang="ja-JP" altLang="en-US" sz="1400" b="0" i="0" u="none" strike="noStrike" dirty="0" err="1">
                          <a:solidFill>
                            <a:srgbClr val="000000"/>
                          </a:solidFill>
                          <a:effectLst/>
                          <a:latin typeface="Meiryo UI" panose="020B0604030504040204" pitchFamily="50" charset="-128"/>
                          <a:ea typeface="Meiryo UI" panose="020B0604030504040204" pitchFamily="50" charset="-128"/>
                        </a:rPr>
                        <a:t>緊</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急対応</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p>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・その他中等度以上の基礎疾患等または合併症によって入院を必要とする者</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0343053"/>
                  </a:ext>
                </a:extLst>
              </a:tr>
              <a:tr h="624452">
                <a:tc>
                  <a:txBody>
                    <a:bodyPr/>
                    <a:lstStyle/>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イ</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宿泊</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療養</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・原則</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65</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歳未満で</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ADL</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が自立しており、入院を必要とする基礎疾患等がない者</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・集団生活のルールが遵守できる者</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939770"/>
                  </a:ext>
                </a:extLst>
              </a:tr>
              <a:tr h="6244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ウ</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自宅</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療養</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原則</a:t>
                      </a:r>
                      <a:r>
                        <a:rPr lang="en-US" altLang="ja-JP" sz="1400" b="0" i="0" u="none" strike="noStrike" dirty="0">
                          <a:solidFill>
                            <a:schemeClr val="tx1"/>
                          </a:solidFill>
                          <a:effectLst/>
                          <a:latin typeface="Meiryo UI" panose="020B0604030504040204" pitchFamily="50" charset="-128"/>
                          <a:ea typeface="Meiryo UI" panose="020B0604030504040204" pitchFamily="50" charset="-128"/>
                        </a:rPr>
                        <a:t>65</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歳未満で入院を必要とする基礎疾患等がなく、感染管理対策が可能な者</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・同居家族</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に高齢者、免疫不全等要配慮者、医療・介護従事者のない者</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4797452"/>
                  </a:ext>
                </a:extLst>
              </a:tr>
            </a:tbl>
          </a:graphicData>
        </a:graphic>
      </p:graphicFrame>
      <p:sp>
        <p:nvSpPr>
          <p:cNvPr id="22" name="テキスト ボックス 21"/>
          <p:cNvSpPr txBox="1"/>
          <p:nvPr/>
        </p:nvSpPr>
        <p:spPr>
          <a:xfrm>
            <a:off x="5350318" y="1298273"/>
            <a:ext cx="6620683" cy="861774"/>
          </a:xfrm>
          <a:prstGeom prst="rect">
            <a:avLst/>
          </a:prstGeom>
          <a:noFill/>
          <a:ln>
            <a:noFill/>
          </a:ln>
        </p:spPr>
        <p:txBody>
          <a:bodyPr wrap="square" rtlCol="0">
            <a:spAutoFit/>
          </a:bodyPr>
          <a:lstStyle/>
          <a:p>
            <a:pPr>
              <a:lnSpc>
                <a:spcPts val="2000"/>
              </a:lnSpc>
            </a:pP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現行</a:t>
            </a:r>
            <a:r>
              <a:rPr lang="en-US" altLang="ja-JP" sz="1400" dirty="0" smtClean="0">
                <a:latin typeface="Meiryo UI" panose="020B0604030504040204" pitchFamily="50" charset="-128"/>
                <a:ea typeface="Meiryo UI" panose="020B0604030504040204" pitchFamily="50" charset="-128"/>
              </a:rPr>
              <a:t>】</a:t>
            </a:r>
          </a:p>
          <a:p>
            <a:pPr>
              <a:lnSpc>
                <a:spcPts val="2000"/>
              </a:lnSpc>
            </a:pPr>
            <a:r>
              <a:rPr lang="ja-JP" altLang="en-US" sz="1400" dirty="0" smtClean="0">
                <a:latin typeface="Meiryo UI" panose="020B0604030504040204" pitchFamily="50" charset="-128"/>
                <a:ea typeface="Meiryo UI" panose="020B0604030504040204" pitchFamily="50" charset="-128"/>
              </a:rPr>
              <a:t>○入院</a:t>
            </a:r>
            <a:r>
              <a:rPr lang="ja-JP" altLang="en-US" sz="1400" dirty="0">
                <a:latin typeface="Meiryo UI" panose="020B0604030504040204" pitchFamily="50" charset="-128"/>
                <a:ea typeface="Meiryo UI" panose="020B0604030504040204" pitchFamily="50" charset="-128"/>
              </a:rPr>
              <a:t>を要しない者は原則宿泊療養で</a:t>
            </a:r>
            <a:r>
              <a:rPr lang="ja-JP" altLang="en-US" sz="1400" dirty="0" smtClean="0">
                <a:latin typeface="Meiryo UI" panose="020B0604030504040204" pitchFamily="50" charset="-128"/>
                <a:ea typeface="Meiryo UI" panose="020B0604030504040204" pitchFamily="50" charset="-128"/>
              </a:rPr>
              <a:t>あるが、左記①～③については、以下</a:t>
            </a:r>
            <a:r>
              <a:rPr lang="ja-JP" altLang="en-US" sz="1400" dirty="0">
                <a:latin typeface="Meiryo UI" panose="020B0604030504040204" pitchFamily="50" charset="-128"/>
                <a:ea typeface="Meiryo UI" panose="020B0604030504040204" pitchFamily="50" charset="-128"/>
              </a:rPr>
              <a:t>の考え方を</a:t>
            </a:r>
            <a:r>
              <a:rPr lang="ja-JP" altLang="en-US" sz="1400" dirty="0" smtClean="0">
                <a:latin typeface="Meiryo UI" panose="020B0604030504040204" pitchFamily="50" charset="-128"/>
                <a:ea typeface="Meiryo UI" panose="020B0604030504040204" pitchFamily="50" charset="-128"/>
              </a:rPr>
              <a:t>参</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考に保健所</a:t>
            </a:r>
            <a:r>
              <a:rPr lang="ja-JP" altLang="en-US" sz="1400" dirty="0">
                <a:latin typeface="Meiryo UI" panose="020B0604030504040204" pitchFamily="50" charset="-128"/>
                <a:ea typeface="Meiryo UI" panose="020B0604030504040204" pitchFamily="50" charset="-128"/>
              </a:rPr>
              <a:t>で療養</a:t>
            </a:r>
            <a:r>
              <a:rPr lang="ja-JP" altLang="en-US" sz="1400" dirty="0" smtClean="0">
                <a:latin typeface="Meiryo UI" panose="020B0604030504040204" pitchFamily="50" charset="-128"/>
                <a:ea typeface="Meiryo UI" panose="020B0604030504040204" pitchFamily="50" charset="-128"/>
              </a:rPr>
              <a:t>方法等</a:t>
            </a:r>
            <a:r>
              <a:rPr lang="ja-JP" altLang="en-US" sz="1400" dirty="0">
                <a:latin typeface="Meiryo UI" panose="020B0604030504040204" pitchFamily="50" charset="-128"/>
                <a:ea typeface="Meiryo UI" panose="020B0604030504040204" pitchFamily="50" charset="-128"/>
              </a:rPr>
              <a:t>を決定</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診療の手引きの掲載内容を</a:t>
            </a:r>
            <a:r>
              <a:rPr lang="ja-JP" altLang="en-US" sz="1400" dirty="0" smtClean="0">
                <a:latin typeface="Meiryo UI" panose="020B0604030504040204" pitchFamily="50" charset="-128"/>
                <a:ea typeface="Meiryo UI" panose="020B0604030504040204" pitchFamily="50" charset="-128"/>
              </a:rPr>
              <a:t>抜粋）</a:t>
            </a:r>
            <a:endParaRPr lang="en-US" altLang="ja-JP" sz="1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5D02C7B-3821-4F40-ABD7-199CA17047E8}"/>
              </a:ext>
            </a:extLst>
          </p:cNvPr>
          <p:cNvSpPr txBox="1"/>
          <p:nvPr/>
        </p:nvSpPr>
        <p:spPr>
          <a:xfrm>
            <a:off x="0" y="1282097"/>
            <a:ext cx="5222541" cy="5765681"/>
          </a:xfrm>
          <a:prstGeom prst="rect">
            <a:avLst/>
          </a:prstGeom>
          <a:noFill/>
          <a:ln>
            <a:noFill/>
          </a:ln>
        </p:spPr>
        <p:txBody>
          <a:bodyPr wrap="square" bIns="0" rtlCol="0">
            <a:spAutoFit/>
          </a:bodyPr>
          <a:lstStyle/>
          <a:p>
            <a:pPr>
              <a:lnSpc>
                <a:spcPts val="2000"/>
              </a:lnSpc>
            </a:pPr>
            <a:r>
              <a:rPr lang="ja-JP" altLang="en-US" sz="1400" dirty="0">
                <a:latin typeface="Meiryo UI" panose="020B0604030504040204" pitchFamily="50" charset="-128"/>
                <a:ea typeface="Meiryo UI" panose="020B0604030504040204" pitchFamily="50" charset="-128"/>
              </a:rPr>
              <a:t>○都道府県知事は、新型コロナウイルス感染症の患者に対し</a:t>
            </a:r>
            <a:r>
              <a:rPr lang="ja-JP" altLang="en-US" sz="1400" dirty="0" smtClean="0">
                <a:latin typeface="Meiryo UI" panose="020B0604030504040204" pitchFamily="50" charset="-128"/>
                <a:ea typeface="Meiryo UI" panose="020B0604030504040204" pitchFamily="50" charset="-128"/>
              </a:rPr>
              <a:t>感染症指</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定医療</a:t>
            </a:r>
            <a:r>
              <a:rPr lang="ja-JP" altLang="en-US" sz="1400" dirty="0">
                <a:latin typeface="Meiryo UI" panose="020B0604030504040204" pitchFamily="50" charset="-128"/>
                <a:ea typeface="Meiryo UI" panose="020B0604030504040204" pitchFamily="50" charset="-128"/>
              </a:rPr>
              <a:t>機関に入院し</a:t>
            </a:r>
            <a:r>
              <a:rPr lang="ja-JP" altLang="en-US" sz="1400" dirty="0" smtClean="0">
                <a:latin typeface="Meiryo UI" panose="020B0604030504040204" pitchFamily="50" charset="-128"/>
                <a:ea typeface="Meiryo UI" panose="020B0604030504040204" pitchFamily="50" charset="-128"/>
              </a:rPr>
              <a:t>、又</a:t>
            </a:r>
            <a:r>
              <a:rPr lang="ja-JP" altLang="en-US" sz="1400" dirty="0">
                <a:latin typeface="Meiryo UI" panose="020B0604030504040204" pitchFamily="50" charset="-128"/>
                <a:ea typeface="Meiryo UI" panose="020B0604030504040204" pitchFamily="50" charset="-128"/>
              </a:rPr>
              <a:t>はその保護者に対し当該患者を入院</a:t>
            </a:r>
            <a:r>
              <a:rPr lang="ja-JP" altLang="en-US" sz="1400" dirty="0" smtClean="0">
                <a:latin typeface="Meiryo UI" panose="020B0604030504040204" pitchFamily="50" charset="-128"/>
                <a:ea typeface="Meiryo UI" panose="020B0604030504040204" pitchFamily="50" charset="-128"/>
              </a:rPr>
              <a:t>させる</a:t>
            </a:r>
            <a:endParaRPr lang="en-US" altLang="ja-JP" sz="1400" dirty="0" smtClean="0">
              <a:latin typeface="Meiryo UI" panose="020B0604030504040204" pitchFamily="50" charset="-128"/>
              <a:ea typeface="Meiryo UI" panose="020B0604030504040204" pitchFamily="50" charset="-128"/>
            </a:endParaRPr>
          </a:p>
          <a:p>
            <a:pPr>
              <a:lnSpc>
                <a:spcPts val="20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rPr>
              <a:t>べき</a:t>
            </a:r>
            <a:r>
              <a:rPr lang="ja-JP" altLang="en-US" sz="1400" dirty="0">
                <a:latin typeface="Meiryo UI" panose="020B0604030504040204" pitchFamily="50" charset="-128"/>
                <a:ea typeface="Meiryo UI" panose="020B0604030504040204" pitchFamily="50" charset="-128"/>
              </a:rPr>
              <a:t>ことを勧告することができる。</a:t>
            </a:r>
          </a:p>
          <a:p>
            <a:pPr>
              <a:lnSpc>
                <a:spcPts val="2000"/>
              </a:lnSpc>
            </a:pPr>
            <a:r>
              <a:rPr lang="ja-JP" altLang="en-US" sz="1400" dirty="0" smtClean="0">
                <a:latin typeface="Meiryo UI" panose="020B0604030504040204" pitchFamily="50" charset="-128"/>
                <a:ea typeface="Meiryo UI" panose="020B0604030504040204" pitchFamily="50" charset="-128"/>
              </a:rPr>
              <a:t>   入院</a:t>
            </a:r>
            <a:r>
              <a:rPr lang="ja-JP" altLang="en-US" sz="1400" dirty="0">
                <a:latin typeface="Meiryo UI" panose="020B0604030504040204" pitchFamily="50" charset="-128"/>
                <a:ea typeface="Meiryo UI" panose="020B0604030504040204" pitchFamily="50" charset="-128"/>
              </a:rPr>
              <a:t>・措置することができる対象を、①～⑨に限定することとする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solidFill>
                <a:srgbClr val="FF0000"/>
              </a:solidFill>
              <a:latin typeface="Meiryo UI" panose="020B0604030504040204" pitchFamily="50" charset="-128"/>
              <a:ea typeface="Meiryo UI" panose="020B0604030504040204" pitchFamily="50" charset="-128"/>
            </a:endParaRPr>
          </a:p>
          <a:p>
            <a:pPr>
              <a:lnSpc>
                <a:spcPts val="1700"/>
              </a:lnSpc>
            </a:pPr>
            <a:r>
              <a:rPr lang="ja-JP" altLang="en-US" sz="1400" dirty="0" smtClean="0">
                <a:latin typeface="Meiryo UI" panose="020B0604030504040204" pitchFamily="50" charset="-128"/>
                <a:ea typeface="Meiryo UI" panose="020B0604030504040204" pitchFamily="50" charset="-128"/>
              </a:rPr>
              <a:t>　①</a:t>
            </a:r>
            <a:r>
              <a:rPr lang="en-US" altLang="ja-JP" sz="1400" dirty="0">
                <a:latin typeface="Meiryo UI" panose="020B0604030504040204" pitchFamily="50" charset="-128"/>
                <a:ea typeface="Meiryo UI" panose="020B0604030504040204" pitchFamily="50" charset="-128"/>
              </a:rPr>
              <a:t>65</a:t>
            </a:r>
            <a:r>
              <a:rPr lang="ja-JP" altLang="en-US" sz="1400" dirty="0">
                <a:latin typeface="Meiryo UI" panose="020B0604030504040204" pitchFamily="50" charset="-128"/>
                <a:ea typeface="Meiryo UI" panose="020B0604030504040204" pitchFamily="50" charset="-128"/>
              </a:rPr>
              <a:t>歳以上の者</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②呼吸器疾患を有する者</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③腎臓疾患、心臓疾患、血管疾患、糖尿病、高血圧症、肥満</a:t>
            </a:r>
            <a:r>
              <a:rPr lang="ja-JP" altLang="en-US" sz="1400" dirty="0" smtClean="0">
                <a:latin typeface="Meiryo UI" panose="020B0604030504040204" pitchFamily="50" charset="-128"/>
                <a:ea typeface="Meiryo UI" panose="020B0604030504040204" pitchFamily="50" charset="-128"/>
              </a:rPr>
              <a:t>その</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他の事由</a:t>
            </a:r>
            <a:r>
              <a:rPr lang="ja-JP" altLang="en-US" sz="1400" dirty="0">
                <a:latin typeface="Meiryo UI" panose="020B0604030504040204" pitchFamily="50" charset="-128"/>
                <a:ea typeface="Meiryo UI" panose="020B0604030504040204" pitchFamily="50" charset="-128"/>
              </a:rPr>
              <a:t>により臓器等の機能が低下しているおそれがあると</a:t>
            </a:r>
            <a:r>
              <a:rPr lang="ja-JP" altLang="en-US" sz="1400" dirty="0" smtClean="0">
                <a:latin typeface="Meiryo UI" panose="020B0604030504040204" pitchFamily="50" charset="-128"/>
                <a:ea typeface="Meiryo UI" panose="020B0604030504040204" pitchFamily="50" charset="-128"/>
              </a:rPr>
              <a:t>認められ</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る</a:t>
            </a:r>
            <a:r>
              <a:rPr lang="ja-JP" altLang="en-US" sz="1400" dirty="0">
                <a:latin typeface="Meiryo UI" panose="020B0604030504040204" pitchFamily="50" charset="-128"/>
                <a:ea typeface="Meiryo UI" panose="020B0604030504040204" pitchFamily="50" charset="-128"/>
              </a:rPr>
              <a:t>者</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④臓器の移植、免疫抑制剤、抗がん剤等の使用その他の事由に</a:t>
            </a:r>
            <a:r>
              <a:rPr lang="ja-JP" altLang="en-US" sz="1400" dirty="0" smtClean="0">
                <a:latin typeface="Meiryo UI" panose="020B0604030504040204" pitchFamily="50" charset="-128"/>
                <a:ea typeface="Meiryo UI" panose="020B0604030504040204" pitchFamily="50" charset="-128"/>
              </a:rPr>
              <a:t>より</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免疫</a:t>
            </a:r>
            <a:r>
              <a:rPr lang="ja-JP" altLang="en-US" sz="1400" dirty="0">
                <a:latin typeface="Meiryo UI" panose="020B0604030504040204" pitchFamily="50" charset="-128"/>
                <a:ea typeface="Meiryo UI" panose="020B0604030504040204" pitchFamily="50" charset="-128"/>
              </a:rPr>
              <a:t>の機能が低下しているおそれがあると認められる者</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⑤妊婦</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⑥現に新型コロナウイルス感染症の症状を呈する者であって、</a:t>
            </a:r>
            <a:r>
              <a:rPr lang="ja-JP" altLang="en-US" sz="1400" dirty="0" smtClean="0">
                <a:latin typeface="Meiryo UI" panose="020B0604030504040204" pitchFamily="50" charset="-128"/>
                <a:ea typeface="Meiryo UI" panose="020B0604030504040204" pitchFamily="50" charset="-128"/>
              </a:rPr>
              <a:t>当該症</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状が重度</a:t>
            </a:r>
            <a:r>
              <a:rPr lang="ja-JP" altLang="en-US" sz="1400" dirty="0">
                <a:latin typeface="Meiryo UI" panose="020B0604030504040204" pitchFamily="50" charset="-128"/>
                <a:ea typeface="Meiryo UI" panose="020B0604030504040204" pitchFamily="50" charset="-128"/>
              </a:rPr>
              <a:t>又は中等度であるもの</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⑦新型コロナウイルス感染症の症状等を総合的に勘案して医師が</a:t>
            </a:r>
            <a:r>
              <a:rPr lang="ja-JP" altLang="en-US" sz="1400" dirty="0" smtClean="0">
                <a:latin typeface="Meiryo UI" panose="020B0604030504040204" pitchFamily="50" charset="-128"/>
                <a:ea typeface="Meiryo UI" panose="020B0604030504040204" pitchFamily="50" charset="-128"/>
              </a:rPr>
              <a:t>入</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院させる</a:t>
            </a:r>
            <a:r>
              <a:rPr lang="ja-JP" altLang="en-US" sz="1400" dirty="0">
                <a:latin typeface="Meiryo UI" panose="020B0604030504040204" pitchFamily="50" charset="-128"/>
                <a:ea typeface="Meiryo UI" panose="020B0604030504040204" pitchFamily="50" charset="-128"/>
              </a:rPr>
              <a:t>必要があると認める者</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⑧都道府県知事（保健所を設置する市にあっては市長）が新型コロ</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ナウイルス感染症のまん延を防止するため入院させる必要があると</a:t>
            </a:r>
            <a:r>
              <a:rPr lang="ja-JP" altLang="en-US" sz="1400" dirty="0" smtClean="0">
                <a:latin typeface="Meiryo UI" panose="020B0604030504040204" pitchFamily="50" charset="-128"/>
                <a:ea typeface="Meiryo UI" panose="020B0604030504040204" pitchFamily="50" charset="-128"/>
              </a:rPr>
              <a:t>認</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err="1" smtClean="0">
                <a:latin typeface="Meiryo UI" panose="020B0604030504040204" pitchFamily="50" charset="-128"/>
                <a:ea typeface="Meiryo UI" panose="020B0604030504040204" pitchFamily="50" charset="-128"/>
              </a:rPr>
              <a:t>める</a:t>
            </a:r>
            <a:r>
              <a:rPr lang="ja-JP" altLang="en-US" sz="1400" dirty="0">
                <a:latin typeface="Meiryo UI" panose="020B0604030504040204" pitchFamily="50" charset="-128"/>
                <a:ea typeface="Meiryo UI" panose="020B0604030504040204" pitchFamily="50" charset="-128"/>
              </a:rPr>
              <a:t>者</a:t>
            </a:r>
            <a:endParaRPr lang="en-US" altLang="ja-JP" sz="1400" dirty="0">
              <a:latin typeface="Meiryo UI" panose="020B0604030504040204" pitchFamily="50" charset="-128"/>
              <a:ea typeface="Meiryo UI" panose="020B0604030504040204" pitchFamily="50" charset="-128"/>
            </a:endParaRPr>
          </a:p>
          <a:p>
            <a:pPr>
              <a:lnSpc>
                <a:spcPts val="1700"/>
              </a:lnSpc>
            </a:pPr>
            <a:r>
              <a:rPr lang="ja-JP" altLang="en-US" sz="1400" dirty="0">
                <a:latin typeface="Meiryo UI" panose="020B0604030504040204" pitchFamily="50" charset="-128"/>
                <a:ea typeface="Meiryo UI" panose="020B0604030504040204" pitchFamily="50" charset="-128"/>
              </a:rPr>
              <a:t>　⑨これら以外の者であって当該感染症のまん延を防止するため必要</a:t>
            </a:r>
            <a:r>
              <a:rPr lang="ja-JP" altLang="en-US" sz="1400" dirty="0" smtClean="0">
                <a:latin typeface="Meiryo UI" panose="020B0604030504040204" pitchFamily="50" charset="-128"/>
                <a:ea typeface="Meiryo UI" panose="020B0604030504040204" pitchFamily="50" charset="-128"/>
              </a:rPr>
              <a:t>な</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事項として</a:t>
            </a:r>
            <a:r>
              <a:rPr lang="ja-JP" altLang="en-US" sz="1400" dirty="0">
                <a:latin typeface="Meiryo UI" panose="020B0604030504040204" pitchFamily="50" charset="-128"/>
                <a:ea typeface="Meiryo UI" panose="020B0604030504040204" pitchFamily="50" charset="-128"/>
              </a:rPr>
              <a:t>厚生労働省令で定める事項（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）を守ることに同意</a:t>
            </a:r>
            <a:r>
              <a:rPr lang="ja-JP" altLang="en-US" sz="1400" dirty="0" smtClean="0">
                <a:latin typeface="Meiryo UI" panose="020B0604030504040204" pitchFamily="50" charset="-128"/>
                <a:ea typeface="Meiryo UI" panose="020B0604030504040204" pitchFamily="50" charset="-128"/>
              </a:rPr>
              <a:t>し</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ないもの</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100" dirty="0" smtClean="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）指定された期間、内容、方法及び頻度で健康状態を報告すること。</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指定</a:t>
            </a:r>
            <a:r>
              <a:rPr lang="ja-JP" altLang="en-US" sz="1100" dirty="0">
                <a:latin typeface="Meiryo UI" panose="020B0604030504040204" pitchFamily="50" charset="-128"/>
                <a:ea typeface="Meiryo UI" panose="020B0604030504040204" pitchFamily="50" charset="-128"/>
              </a:rPr>
              <a:t>された期間、場所から外出しないこと</a:t>
            </a:r>
            <a:endParaRPr lang="en-US" altLang="ja-JP" sz="1100" dirty="0">
              <a:latin typeface="Meiryo UI" panose="020B0604030504040204" pitchFamily="50" charset="-128"/>
              <a:ea typeface="Meiryo UI" panose="020B0604030504040204" pitchFamily="50" charset="-128"/>
            </a:endParaRPr>
          </a:p>
          <a:p>
            <a:pPr>
              <a:lnSpc>
                <a:spcPts val="1500"/>
              </a:lnSpc>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a:latin typeface="Meiryo UI" panose="020B0604030504040204" pitchFamily="50" charset="-128"/>
                <a:ea typeface="Meiryo UI" panose="020B0604030504040204" pitchFamily="50" charset="-128"/>
              </a:rPr>
              <a:t>　</a:t>
            </a:r>
            <a:r>
              <a:rPr lang="ja-JP" altLang="en-US" sz="110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新型</a:t>
            </a:r>
            <a:r>
              <a:rPr lang="ja-JP" altLang="en-US" sz="1100" dirty="0">
                <a:latin typeface="Meiryo UI" panose="020B0604030504040204" pitchFamily="50" charset="-128"/>
                <a:ea typeface="Meiryo UI" panose="020B0604030504040204" pitchFamily="50" charset="-128"/>
              </a:rPr>
              <a:t>コロナウイルス感染症のまん延を防止するため必要があると</a:t>
            </a:r>
            <a:r>
              <a:rPr lang="ja-JP" altLang="en-US" sz="1100" dirty="0" smtClean="0">
                <a:latin typeface="Meiryo UI" panose="020B0604030504040204" pitchFamily="50" charset="-128"/>
                <a:ea typeface="Meiryo UI" panose="020B0604030504040204" pitchFamily="50" charset="-128"/>
              </a:rPr>
              <a:t>認められる事項</a:t>
            </a:r>
            <a:endParaRPr lang="en-US" altLang="ja-JP" sz="12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A5B239F8-2E6F-4172-99ED-E01B400BC2B8}"/>
              </a:ext>
            </a:extLst>
          </p:cNvPr>
          <p:cNvSpPr txBox="1"/>
          <p:nvPr/>
        </p:nvSpPr>
        <p:spPr>
          <a:xfrm>
            <a:off x="64826" y="519307"/>
            <a:ext cx="3183341" cy="374571"/>
          </a:xfrm>
          <a:prstGeom prst="roundRect">
            <a:avLst/>
          </a:prstGeom>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600" b="1" dirty="0" smtClean="0">
                <a:solidFill>
                  <a:schemeClr val="tx1"/>
                </a:solidFill>
                <a:latin typeface="Meiryo UI" panose="020B0604030504040204" pitchFamily="50" charset="-128"/>
                <a:ea typeface="Meiryo UI" panose="020B0604030504040204" pitchFamily="50" charset="-128"/>
              </a:rPr>
              <a:t>１　入院勧告・措置の対象について</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6" name="下矢印 5"/>
          <p:cNvSpPr/>
          <p:nvPr/>
        </p:nvSpPr>
        <p:spPr>
          <a:xfrm>
            <a:off x="8554143" y="4350744"/>
            <a:ext cx="484632" cy="352197"/>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340083" y="5099705"/>
            <a:ext cx="6505814" cy="13693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上記「府における現行の考え方」の「ア　</a:t>
            </a:r>
            <a:r>
              <a:rPr lang="ja-JP" altLang="en-US" sz="1600" b="1" smtClean="0">
                <a:solidFill>
                  <a:schemeClr val="tx1"/>
                </a:solidFill>
                <a:latin typeface="Meiryo UI" panose="020B0604030504040204" pitchFamily="50" charset="-128"/>
                <a:ea typeface="Meiryo UI" panose="020B0604030504040204" pitchFamily="50" charset="-128"/>
              </a:rPr>
              <a:t>入院」に</a:t>
            </a:r>
            <a:r>
              <a:rPr lang="ja-JP" altLang="en-US" sz="1600" b="1" dirty="0" smtClean="0">
                <a:solidFill>
                  <a:schemeClr val="tx1"/>
                </a:solidFill>
                <a:latin typeface="Meiryo UI" panose="020B0604030504040204" pitchFamily="50" charset="-128"/>
                <a:ea typeface="Meiryo UI" panose="020B0604030504040204" pitchFamily="50" charset="-128"/>
              </a:rPr>
              <a:t>以下を追加。</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）上記に該当する者でも無症状</a:t>
            </a:r>
            <a:r>
              <a:rPr lang="ja-JP" altLang="en-US" sz="1600" b="1" dirty="0">
                <a:solidFill>
                  <a:schemeClr val="tx1"/>
                </a:solidFill>
                <a:latin typeface="Meiryo UI" panose="020B0604030504040204" pitchFamily="50" charset="-128"/>
                <a:ea typeface="Meiryo UI" panose="020B0604030504040204" pitchFamily="50" charset="-128"/>
              </a:rPr>
              <a:t>又は軽症者については、</a:t>
            </a:r>
            <a:r>
              <a:rPr lang="ja-JP" altLang="en-US" sz="1600" b="1" dirty="0" smtClean="0">
                <a:solidFill>
                  <a:schemeClr val="tx1"/>
                </a:solidFill>
                <a:latin typeface="Meiryo UI" panose="020B0604030504040204" pitchFamily="50" charset="-128"/>
                <a:ea typeface="Meiryo UI" panose="020B0604030504040204" pitchFamily="50" charset="-128"/>
              </a:rPr>
              <a:t>保健所が</a:t>
            </a:r>
            <a:r>
              <a:rPr lang="ja-JP" altLang="en-US" sz="1600" b="1" dirty="0">
                <a:solidFill>
                  <a:schemeClr val="tx1"/>
                </a:solidFill>
                <a:latin typeface="Meiryo UI" panose="020B0604030504040204" pitchFamily="50" charset="-128"/>
                <a:ea typeface="Meiryo UI" panose="020B0604030504040204" pitchFamily="50" charset="-128"/>
              </a:rPr>
              <a:t>、</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患者を診察した医師</a:t>
            </a:r>
            <a:r>
              <a:rPr lang="ja-JP" altLang="en-US" sz="1600" b="1" dirty="0">
                <a:solidFill>
                  <a:schemeClr val="tx1"/>
                </a:solidFill>
                <a:latin typeface="Meiryo UI" panose="020B0604030504040204" pitchFamily="50" charset="-128"/>
                <a:ea typeface="Meiryo UI" panose="020B0604030504040204" pitchFamily="50" charset="-128"/>
              </a:rPr>
              <a:t>や入院フォローアップの医師と適宜協議し</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可能な場合、宿泊療養とする。</a:t>
            </a:r>
            <a:endParaRPr kumimoji="1" lang="ja-JP" altLang="en-US" sz="1600" dirty="0">
              <a:solidFill>
                <a:schemeClr val="tx1"/>
              </a:solidFill>
            </a:endParaRPr>
          </a:p>
        </p:txBody>
      </p:sp>
      <p:sp>
        <p:nvSpPr>
          <p:cNvPr id="16" name="テキスト ボックス 15">
            <a:extLst>
              <a:ext uri="{FF2B5EF4-FFF2-40B4-BE49-F238E27FC236}">
                <a16:creationId xmlns:a16="http://schemas.microsoft.com/office/drawing/2014/main" id="{A5B239F8-2E6F-4172-99ED-E01B400BC2B8}"/>
              </a:ext>
            </a:extLst>
          </p:cNvPr>
          <p:cNvSpPr txBox="1"/>
          <p:nvPr/>
        </p:nvSpPr>
        <p:spPr>
          <a:xfrm>
            <a:off x="5350318" y="4810332"/>
            <a:ext cx="3446141" cy="374571"/>
          </a:xfrm>
          <a:prstGeom prst="roundRect">
            <a:avLst/>
          </a:prstGeom>
          <a:solidFill>
            <a:schemeClr val="accent1">
              <a:lumMod val="40000"/>
              <a:lumOff val="6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感染拡大を踏まえた追記事項（案）</a:t>
            </a:r>
            <a:endParaRPr lang="en-US" altLang="ja-JP" sz="2400" b="1" dirty="0">
              <a:solidFill>
                <a:schemeClr val="bg1"/>
              </a:solidFill>
              <a:latin typeface="Meiryo UI" panose="020B0604030504040204" pitchFamily="50" charset="-128"/>
              <a:ea typeface="Meiryo UI" panose="020B0604030504040204" pitchFamily="50" charset="-128"/>
            </a:endParaRPr>
          </a:p>
        </p:txBody>
      </p:sp>
      <p:sp>
        <p:nvSpPr>
          <p:cNvPr id="11" name="角丸四角形 10"/>
          <p:cNvSpPr/>
          <p:nvPr/>
        </p:nvSpPr>
        <p:spPr>
          <a:xfrm>
            <a:off x="5253251" y="1170718"/>
            <a:ext cx="6896669" cy="5618547"/>
          </a:xfrm>
          <a:prstGeom prst="roundRect">
            <a:avLst>
              <a:gd name="adj" fmla="val 345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A5B239F8-2E6F-4172-99ED-E01B400BC2B8}"/>
              </a:ext>
            </a:extLst>
          </p:cNvPr>
          <p:cNvSpPr txBox="1"/>
          <p:nvPr/>
        </p:nvSpPr>
        <p:spPr>
          <a:xfrm>
            <a:off x="5350318" y="907526"/>
            <a:ext cx="2816748" cy="374571"/>
          </a:xfrm>
          <a:prstGeom prst="roundRect">
            <a:avLst/>
          </a:prstGeom>
          <a:solidFill>
            <a:schemeClr val="accent1">
              <a:lumMod val="40000"/>
              <a:lumOff val="6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600" b="1" dirty="0">
                <a:solidFill>
                  <a:schemeClr val="bg1"/>
                </a:solidFill>
                <a:latin typeface="Meiryo UI" panose="020B0604030504040204" pitchFamily="50" charset="-128"/>
                <a:ea typeface="Meiryo UI" panose="020B0604030504040204" pitchFamily="50" charset="-128"/>
              </a:rPr>
              <a:t>府</a:t>
            </a:r>
            <a:r>
              <a:rPr lang="ja-JP" altLang="en-US" sz="1600" b="1" dirty="0" smtClean="0">
                <a:solidFill>
                  <a:schemeClr val="bg1"/>
                </a:solidFill>
                <a:latin typeface="Meiryo UI" panose="020B0604030504040204" pitchFamily="50" charset="-128"/>
                <a:ea typeface="Meiryo UI" panose="020B0604030504040204" pitchFamily="50" charset="-128"/>
              </a:rPr>
              <a:t>における入院・療養の考え方</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A5B239F8-2E6F-4172-99ED-E01B400BC2B8}"/>
              </a:ext>
            </a:extLst>
          </p:cNvPr>
          <p:cNvSpPr txBox="1"/>
          <p:nvPr/>
        </p:nvSpPr>
        <p:spPr>
          <a:xfrm>
            <a:off x="64826" y="950959"/>
            <a:ext cx="2023281" cy="374571"/>
          </a:xfrm>
          <a:prstGeom prst="roundRect">
            <a:avLst/>
          </a:prstGeom>
          <a:solidFill>
            <a:schemeClr val="accent1">
              <a:lumMod val="40000"/>
              <a:lumOff val="6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感染症法政令・省令</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2" name="角丸四角形 1"/>
          <p:cNvSpPr/>
          <p:nvPr/>
        </p:nvSpPr>
        <p:spPr>
          <a:xfrm>
            <a:off x="49471" y="2320119"/>
            <a:ext cx="5188425" cy="1064526"/>
          </a:xfrm>
          <a:prstGeom prst="roundRect">
            <a:avLst/>
          </a:prstGeom>
          <a:noFill/>
          <a:ln w="28575">
            <a:solidFill>
              <a:schemeClr val="accent1">
                <a:lumMod val="75000"/>
              </a:schemeClr>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テキスト ボックス 17"/>
          <p:cNvSpPr txBox="1"/>
          <p:nvPr/>
        </p:nvSpPr>
        <p:spPr>
          <a:xfrm>
            <a:off x="10639438" y="519307"/>
            <a:ext cx="1552562" cy="230832"/>
          </a:xfrm>
          <a:prstGeom prst="rect">
            <a:avLst/>
          </a:prstGeom>
          <a:solidFill>
            <a:schemeClr val="bg1"/>
          </a:solidFill>
        </p:spPr>
        <p:txBody>
          <a:bodyPr wrap="square" rtlCol="0">
            <a:spAutoFit/>
          </a:bodyPr>
          <a:lstStyle/>
          <a:p>
            <a:pPr algn="ctr"/>
            <a:r>
              <a:rPr kumimoji="1" lang="en-US" altLang="ja-JP" sz="900" dirty="0" smtClean="0"/>
              <a:t>※11/18</a:t>
            </a:r>
            <a:r>
              <a:rPr kumimoji="1" lang="ja-JP" altLang="en-US" sz="900" dirty="0" smtClean="0"/>
              <a:t>第</a:t>
            </a:r>
            <a:r>
              <a:rPr kumimoji="1" lang="en-US" altLang="ja-JP" sz="900" dirty="0" smtClean="0"/>
              <a:t>7</a:t>
            </a:r>
            <a:r>
              <a:rPr kumimoji="1" lang="ja-JP" altLang="en-US" sz="900" dirty="0" smtClean="0"/>
              <a:t>回協議会資料</a:t>
            </a:r>
            <a:endParaRPr kumimoji="1" lang="ja-JP" altLang="en-US" sz="900" dirty="0"/>
          </a:p>
        </p:txBody>
      </p:sp>
    </p:spTree>
    <p:extLst>
      <p:ext uri="{BB962C8B-B14F-4D97-AF65-F5344CB8AC3E}">
        <p14:creationId xmlns:p14="http://schemas.microsoft.com/office/powerpoint/2010/main" val="221962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p:cNvSpPr>
            <a:spLocks noGrp="1"/>
          </p:cNvSpPr>
          <p:nvPr>
            <p:ph type="sldNum" sz="quarter" idx="12"/>
          </p:nvPr>
        </p:nvSpPr>
        <p:spPr>
          <a:xfrm>
            <a:off x="9312813" y="6418684"/>
            <a:ext cx="2743200" cy="365125"/>
          </a:xfrm>
        </p:spPr>
        <p:txBody>
          <a:bodyPr/>
          <a:lstStyle/>
          <a:p>
            <a:fld id="{48F8C7CE-77F2-4AAA-A495-430C220A77B2}" type="slidenum">
              <a:rPr kumimoji="1" lang="ja-JP" altLang="en-US" smtClean="0"/>
              <a:t>2</a:t>
            </a:fld>
            <a:endParaRPr kumimoji="1" lang="ja-JP" altLang="en-US"/>
          </a:p>
        </p:txBody>
      </p:sp>
      <p:sp>
        <p:nvSpPr>
          <p:cNvPr id="15" name="正方形/長方形 14"/>
          <p:cNvSpPr/>
          <p:nvPr/>
        </p:nvSpPr>
        <p:spPr>
          <a:xfrm>
            <a:off x="0" y="-1844"/>
            <a:ext cx="12192000" cy="41127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感染拡大を踏まえた入院・療養体制について</a:t>
            </a:r>
          </a:p>
        </p:txBody>
      </p:sp>
      <p:sp>
        <p:nvSpPr>
          <p:cNvPr id="18" name="テキスト ボックス 17"/>
          <p:cNvSpPr txBox="1"/>
          <p:nvPr/>
        </p:nvSpPr>
        <p:spPr>
          <a:xfrm>
            <a:off x="64826" y="811301"/>
            <a:ext cx="11780823" cy="6135013"/>
          </a:xfrm>
          <a:prstGeom prst="rect">
            <a:avLst/>
          </a:prstGeom>
          <a:noFill/>
          <a:ln>
            <a:no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重症病床</a:t>
            </a:r>
            <a:endParaRPr lang="en-US" altLang="ja-JP" sz="1400" b="1"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各受入医療機関に対し確保病床数までの患者受入いただくよう働きかけを強化（運用病床の最大限の活用、夜間・休日を問わない受入など）</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・中等症</a:t>
            </a:r>
            <a:r>
              <a:rPr lang="ja-JP" altLang="en-US" sz="1400" dirty="0">
                <a:latin typeface="Meiryo UI" panose="020B0604030504040204" pitchFamily="50" charset="-128"/>
                <a:ea typeface="Meiryo UI" panose="020B0604030504040204" pitchFamily="50" charset="-128"/>
              </a:rPr>
              <a:t>病床受入医療機関の一部に重症患者の受入を</a:t>
            </a:r>
            <a:r>
              <a:rPr lang="ja-JP" altLang="en-US" sz="1400" dirty="0" smtClean="0">
                <a:latin typeface="Meiryo UI" panose="020B0604030504040204" pitchFamily="50" charset="-128"/>
                <a:ea typeface="Meiryo UI" panose="020B0604030504040204" pitchFamily="50" charset="-128"/>
              </a:rPr>
              <a:t>要請</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・重症患者受入医療機関における受入患者の重点化（例：人工呼吸器管理が必要とされる者に限る、など）</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＜医療処置の</a:t>
            </a:r>
            <a:r>
              <a:rPr lang="ja-JP" altLang="en-US" sz="1400" dirty="0">
                <a:latin typeface="Meiryo UI" panose="020B0604030504040204" pitchFamily="50" charset="-128"/>
                <a:ea typeface="Meiryo UI" panose="020B0604030504040204" pitchFamily="50" charset="-128"/>
              </a:rPr>
              <a:t>状況</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・大阪コロナ重症センターの活用（</a:t>
            </a:r>
            <a:r>
              <a:rPr lang="en-US" altLang="ja-JP" sz="1400" dirty="0" smtClean="0">
                <a:latin typeface="Meiryo UI" panose="020B0604030504040204" pitchFamily="50" charset="-128"/>
                <a:ea typeface="Meiryo UI" panose="020B0604030504040204" pitchFamily="50" charset="-128"/>
              </a:rPr>
              <a:t>12</a:t>
            </a:r>
            <a:r>
              <a:rPr lang="ja-JP" altLang="en-US" sz="1400" dirty="0" smtClean="0">
                <a:latin typeface="Meiryo UI" panose="020B0604030504040204" pitchFamily="50" charset="-128"/>
                <a:ea typeface="Meiryo UI" panose="020B0604030504040204" pitchFamily="50" charset="-128"/>
              </a:rPr>
              <a:t>月中下旬以降）</a:t>
            </a:r>
            <a:endParaRPr lang="en-US" altLang="ja-JP" sz="1400" dirty="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○軽症・中等症病床</a:t>
            </a:r>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・各受入医療機関に対し確保病床数までの患者受入いただくよう働きかけを強化（運用病床の最大限の活用、夜間・休日を問わない受入など）</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・受入患者の重点化（中等症患者・リスクの高い患者に限る、など）</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宿泊</a:t>
            </a:r>
            <a:r>
              <a:rPr lang="ja-JP" altLang="en-US" sz="1400" b="1" dirty="0">
                <a:latin typeface="Meiryo UI" panose="020B0604030504040204" pitchFamily="50" charset="-128"/>
                <a:ea typeface="Meiryo UI" panose="020B0604030504040204" pitchFamily="50" charset="-128"/>
              </a:rPr>
              <a:t>施設　　</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更</a:t>
            </a:r>
            <a:r>
              <a:rPr lang="ja-JP" altLang="en-US" sz="1400" dirty="0">
                <a:latin typeface="Meiryo UI" panose="020B0604030504040204" pitchFamily="50" charset="-128"/>
                <a:ea typeface="Meiryo UI" panose="020B0604030504040204" pitchFamily="50" charset="-128"/>
              </a:rPr>
              <a:t>なる宿泊施設の</a:t>
            </a:r>
            <a:r>
              <a:rPr lang="ja-JP" altLang="en-US" sz="1400" dirty="0" smtClean="0">
                <a:latin typeface="Meiryo UI" panose="020B0604030504040204" pitchFamily="50" charset="-128"/>
                <a:ea typeface="Meiryo UI" panose="020B0604030504040204" pitchFamily="50" charset="-128"/>
              </a:rPr>
              <a:t>確保</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○その他</a:t>
            </a:r>
            <a:endParaRPr lang="en-US" altLang="ja-JP" sz="1400" b="1"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・コロナ受入医療機関以外の医療機関でクラスターが発生した場合、当該医療機関に専門家等の人的・物的支援を継続しながら、病状に応じた転院調整を行う。</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・⻑期</a:t>
            </a:r>
            <a:r>
              <a:rPr lang="ja-JP" altLang="en-US" sz="1400" dirty="0">
                <a:latin typeface="Meiryo UI" panose="020B0604030504040204" pitchFamily="50" charset="-128"/>
                <a:ea typeface="Meiryo UI" panose="020B0604030504040204" pitchFamily="50" charset="-128"/>
              </a:rPr>
              <a:t>⼊院患者の転院・退院に向けた関係機関の連携</a:t>
            </a:r>
            <a:r>
              <a:rPr lang="ja-JP" altLang="en-US" sz="1400" dirty="0" smtClean="0">
                <a:latin typeface="Meiryo UI" panose="020B0604030504040204" pitchFamily="50" charset="-128"/>
                <a:ea typeface="Meiryo UI" panose="020B0604030504040204" pitchFamily="50" charset="-128"/>
              </a:rPr>
              <a:t>強化</a:t>
            </a:r>
            <a:endParaRPr lang="en-US" altLang="ja-JP" sz="1400" dirty="0" smtClean="0">
              <a:latin typeface="Meiryo UI" panose="020B0604030504040204" pitchFamily="50" charset="-128"/>
              <a:ea typeface="Meiryo UI" panose="020B0604030504040204" pitchFamily="50" charset="-128"/>
            </a:endParaRPr>
          </a:p>
          <a:p>
            <a:pPr>
              <a:lnSpc>
                <a:spcPts val="1700"/>
              </a:lnSpc>
            </a:pPr>
            <a:r>
              <a:rPr lang="ja-JP" altLang="en-US" sz="16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参考</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・軽症・中等症病床において入院期間が</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日以上であったもの</a:t>
            </a:r>
            <a:r>
              <a:rPr lang="ja-JP" altLang="en-US"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38</a:t>
            </a:r>
            <a:r>
              <a:rPr lang="ja-JP" altLang="en-US" sz="1200" dirty="0" smtClean="0">
                <a:latin typeface="Meiryo UI" panose="020B0604030504040204" pitchFamily="50" charset="-128"/>
                <a:ea typeface="Meiryo UI" panose="020B0604030504040204" pitchFamily="50" charset="-128"/>
              </a:rPr>
              <a:t>名</a:t>
            </a:r>
            <a:r>
              <a:rPr lang="ja-JP" altLang="en-US" sz="1200" dirty="0">
                <a:latin typeface="Meiryo UI" panose="020B0604030504040204" pitchFamily="50" charset="-128"/>
                <a:ea typeface="Meiryo UI" panose="020B0604030504040204" pitchFamily="50" charset="-128"/>
              </a:rPr>
              <a:t>（うち、推定される感染経路</a:t>
            </a:r>
            <a:r>
              <a:rPr lang="ja-JP" altLang="en-US" sz="1200" dirty="0" smtClean="0">
                <a:latin typeface="Meiryo UI" panose="020B0604030504040204" pitchFamily="50" charset="-128"/>
                <a:ea typeface="Meiryo UI" panose="020B0604030504040204" pitchFamily="50" charset="-128"/>
              </a:rPr>
              <a:t>が院内・施設内感染の者：</a:t>
            </a:r>
            <a:r>
              <a:rPr lang="en-US" altLang="ja-JP" sz="1200" dirty="0">
                <a:latin typeface="Meiryo UI" panose="020B0604030504040204" pitchFamily="50" charset="-128"/>
                <a:ea typeface="Meiryo UI" panose="020B0604030504040204" pitchFamily="50" charset="-128"/>
              </a:rPr>
              <a:t>19</a:t>
            </a:r>
            <a:r>
              <a:rPr lang="ja-JP" altLang="en-US" sz="1200" dirty="0" smtClean="0">
                <a:latin typeface="Meiryo UI" panose="020B0604030504040204" pitchFamily="50" charset="-128"/>
                <a:ea typeface="Meiryo UI" panose="020B0604030504040204" pitchFamily="50" charset="-128"/>
              </a:rPr>
              <a:t>名）</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・重症病床において</a:t>
            </a:r>
            <a:r>
              <a:rPr lang="en-US" altLang="ja-JP" sz="1200" dirty="0" smtClean="0">
                <a:latin typeface="Meiryo UI" panose="020B0604030504040204" pitchFamily="50" charset="-128"/>
                <a:ea typeface="Meiryo UI" panose="020B0604030504040204" pitchFamily="50" charset="-128"/>
              </a:rPr>
              <a:t>ICU</a:t>
            </a:r>
            <a:r>
              <a:rPr lang="ja-JP" altLang="en-US" sz="1200" dirty="0" smtClean="0">
                <a:latin typeface="Meiryo UI" panose="020B0604030504040204" pitchFamily="50" charset="-128"/>
                <a:ea typeface="Meiryo UI" panose="020B0604030504040204" pitchFamily="50" charset="-128"/>
              </a:rPr>
              <a:t>入室期間が</a:t>
            </a:r>
            <a:r>
              <a:rPr lang="en-US" altLang="ja-JP" sz="1200" dirty="0">
                <a:latin typeface="Meiryo UI" panose="020B0604030504040204" pitchFamily="50" charset="-128"/>
                <a:ea typeface="Meiryo UI" panose="020B0604030504040204" pitchFamily="50" charset="-128"/>
              </a:rPr>
              <a:t>3</a:t>
            </a:r>
            <a:r>
              <a:rPr lang="en-US" altLang="ja-JP" sz="1200" dirty="0" smtClean="0">
                <a:latin typeface="Meiryo UI" panose="020B0604030504040204" pitchFamily="50" charset="-128"/>
                <a:ea typeface="Meiryo UI" panose="020B0604030504040204" pitchFamily="50" charset="-128"/>
              </a:rPr>
              <a:t>0</a:t>
            </a:r>
            <a:r>
              <a:rPr lang="ja-JP" altLang="en-US" sz="1200" dirty="0" smtClean="0">
                <a:latin typeface="Meiryo UI" panose="020B0604030504040204" pitchFamily="50" charset="-128"/>
                <a:ea typeface="Meiryo UI" panose="020B0604030504040204" pitchFamily="50" charset="-128"/>
              </a:rPr>
              <a:t>日以上であったもの：</a:t>
            </a:r>
            <a:r>
              <a:rPr lang="en-US" altLang="ja-JP" sz="1200" dirty="0" smtClean="0">
                <a:latin typeface="Meiryo UI" panose="020B0604030504040204" pitchFamily="50" charset="-128"/>
                <a:ea typeface="Meiryo UI" panose="020B0604030504040204" pitchFamily="50" charset="-128"/>
              </a:rPr>
              <a:t>15</a:t>
            </a:r>
            <a:r>
              <a:rPr lang="ja-JP" altLang="en-US" sz="1200" dirty="0" smtClean="0">
                <a:latin typeface="Meiryo UI" panose="020B0604030504040204" pitchFamily="50" charset="-128"/>
                <a:ea typeface="Meiryo UI" panose="020B0604030504040204" pitchFamily="50" charset="-128"/>
              </a:rPr>
              <a:t>名（うち、</a:t>
            </a:r>
            <a:r>
              <a:rPr lang="en-US" altLang="ja-JP" sz="1200" dirty="0" smtClean="0">
                <a:latin typeface="Meiryo UI" panose="020B0604030504040204" pitchFamily="50" charset="-128"/>
                <a:ea typeface="Meiryo UI" panose="020B0604030504040204" pitchFamily="50" charset="-128"/>
              </a:rPr>
              <a:t>60</a:t>
            </a:r>
            <a:r>
              <a:rPr lang="ja-JP" altLang="en-US" sz="1200" dirty="0" smtClean="0">
                <a:latin typeface="Meiryo UI" panose="020B0604030504040204" pitchFamily="50" charset="-128"/>
                <a:ea typeface="Meiryo UI" panose="020B0604030504040204" pitchFamily="50" charset="-128"/>
              </a:rPr>
              <a:t>日以上のもの </a:t>
            </a:r>
            <a:r>
              <a:rPr lang="en-US" altLang="ja-JP" sz="1200" dirty="0" smtClean="0">
                <a:latin typeface="Meiryo UI" panose="020B0604030504040204" pitchFamily="50" charset="-128"/>
                <a:ea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rPr>
              <a:t>名）（うち、推定される感染経路が院内・施設内感染の者：</a:t>
            </a:r>
            <a:r>
              <a:rPr lang="en-US" altLang="ja-JP" sz="1200" dirty="0" smtClean="0">
                <a:latin typeface="Meiryo UI" panose="020B0604030504040204" pitchFamily="50" charset="-128"/>
                <a:ea typeface="Meiryo UI" panose="020B0604030504040204" pitchFamily="50" charset="-128"/>
              </a:rPr>
              <a:t>0</a:t>
            </a:r>
            <a:r>
              <a:rPr lang="ja-JP" altLang="en-US" sz="1200" dirty="0" smtClean="0">
                <a:latin typeface="Meiryo UI" panose="020B0604030504040204" pitchFamily="50" charset="-128"/>
                <a:ea typeface="Meiryo UI" panose="020B0604030504040204" pitchFamily="50" charset="-128"/>
              </a:rPr>
              <a:t>名）</a:t>
            </a:r>
            <a:endParaRPr lang="en-US" altLang="ja-JP" sz="1600" dirty="0" smtClean="0">
              <a:latin typeface="Meiryo UI" panose="020B0604030504040204" pitchFamily="50" charset="-128"/>
              <a:ea typeface="Meiryo UI" panose="020B0604030504040204" pitchFamily="50" charset="-128"/>
            </a:endParaRPr>
          </a:p>
          <a:p>
            <a:pPr>
              <a:lnSpc>
                <a:spcPts val="1700"/>
              </a:lnSpc>
            </a:pPr>
            <a:r>
              <a:rPr lang="ja-JP" altLang="en-US" sz="16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国内外</a:t>
            </a:r>
            <a:r>
              <a:rPr lang="ja-JP" altLang="en-US" sz="1200" dirty="0">
                <a:latin typeface="Meiryo UI" panose="020B0604030504040204" pitchFamily="50" charset="-128"/>
                <a:ea typeface="Meiryo UI" panose="020B0604030504040204" pitchFamily="50" charset="-128"/>
              </a:rPr>
              <a:t>の知見によると、発熱等の症状が出てから７日～</a:t>
            </a:r>
            <a:r>
              <a:rPr lang="en-US" altLang="ja-JP" sz="1200" dirty="0">
                <a:latin typeface="Meiryo UI" panose="020B0604030504040204" pitchFamily="50" charset="-128"/>
                <a:ea typeface="Meiryo UI" panose="020B0604030504040204" pitchFamily="50" charset="-128"/>
              </a:rPr>
              <a:t>10 </a:t>
            </a:r>
            <a:r>
              <a:rPr lang="ja-JP" altLang="en-US" sz="1200" dirty="0">
                <a:latin typeface="Meiryo UI" panose="020B0604030504040204" pitchFamily="50" charset="-128"/>
                <a:ea typeface="Meiryo UI" panose="020B0604030504040204" pitchFamily="50" charset="-128"/>
              </a:rPr>
              <a:t>日程度経つと、新型</a:t>
            </a:r>
            <a:r>
              <a:rPr lang="ja-JP" altLang="en-US" sz="1200" dirty="0" smtClean="0">
                <a:latin typeface="Meiryo UI" panose="020B0604030504040204" pitchFamily="50" charset="-128"/>
                <a:ea typeface="Meiryo UI" panose="020B0604030504040204" pitchFamily="50" charset="-128"/>
              </a:rPr>
              <a:t>コロナウイルス</a:t>
            </a:r>
            <a:r>
              <a:rPr lang="ja-JP" altLang="en-US" sz="1200" dirty="0">
                <a:latin typeface="Meiryo UI" panose="020B0604030504040204" pitchFamily="50" charset="-128"/>
                <a:ea typeface="Meiryo UI" panose="020B0604030504040204" pitchFamily="50" charset="-128"/>
              </a:rPr>
              <a:t>感染者</a:t>
            </a:r>
            <a:r>
              <a:rPr lang="ja-JP" altLang="en-US" sz="1200" dirty="0" smtClean="0">
                <a:latin typeface="Meiryo UI" panose="020B0604030504040204" pitchFamily="50" charset="-128"/>
                <a:ea typeface="Meiryo UI" panose="020B0604030504040204" pitchFamily="50" charset="-128"/>
              </a:rPr>
              <a:t>の感染性</a:t>
            </a:r>
            <a:r>
              <a:rPr lang="ja-JP" altLang="en-US" sz="1200" dirty="0">
                <a:latin typeface="Meiryo UI" panose="020B0604030504040204" pitchFamily="50" charset="-128"/>
                <a:ea typeface="Meiryo UI" panose="020B0604030504040204" pitchFamily="50" charset="-128"/>
              </a:rPr>
              <a:t>は急激に</a:t>
            </a:r>
            <a:r>
              <a:rPr lang="ja-JP" altLang="en-US" sz="1200" dirty="0" smtClean="0">
                <a:latin typeface="Meiryo UI" panose="020B0604030504040204" pitchFamily="50" charset="-128"/>
                <a:ea typeface="Meiryo UI" panose="020B0604030504040204" pitchFamily="50" charset="-128"/>
              </a:rPr>
              <a:t>低下し</a:t>
            </a:r>
            <a:r>
              <a:rPr lang="ja-JP" altLang="en-US" sz="1200" dirty="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PCR</a:t>
            </a:r>
            <a:r>
              <a:rPr lang="ja-JP" altLang="en-US" sz="1200" dirty="0" err="1" smtClean="0">
                <a:latin typeface="Meiryo UI" panose="020B0604030504040204" pitchFamily="50" charset="-128"/>
                <a:ea typeface="Meiryo UI" panose="020B0604030504040204" pitchFamily="50" charset="-128"/>
              </a:rPr>
              <a:t>で検</a:t>
            </a:r>
            <a:r>
              <a:rPr lang="ja-JP" altLang="en-US" sz="1200" dirty="0" smtClean="0">
                <a:latin typeface="Meiryo UI" panose="020B0604030504040204" pitchFamily="50" charset="-128"/>
                <a:ea typeface="Meiryo UI" panose="020B0604030504040204" pitchFamily="50" charset="-128"/>
              </a:rPr>
              <a:t>出される場合でも感染性</a:t>
            </a:r>
            <a:r>
              <a:rPr lang="ja-JP" altLang="en-US" sz="1200" dirty="0">
                <a:latin typeface="Meiryo UI" panose="020B0604030504040204" pitchFamily="50" charset="-128"/>
                <a:ea typeface="Meiryo UI" panose="020B0604030504040204" pitchFamily="50" charset="-128"/>
              </a:rPr>
              <a:t>は極めて</a:t>
            </a:r>
            <a:r>
              <a:rPr lang="ja-JP" altLang="en-US" sz="1200" dirty="0" smtClean="0">
                <a:latin typeface="Meiryo UI" panose="020B0604030504040204" pitchFamily="50" charset="-128"/>
                <a:ea typeface="Meiryo UI" panose="020B0604030504040204" pitchFamily="50" charset="-128"/>
              </a:rPr>
              <a:t>低いことがわ</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かっている。（</a:t>
            </a:r>
            <a:r>
              <a:rPr lang="en-US" altLang="ja-JP" sz="1200" dirty="0" smtClean="0">
                <a:latin typeface="Meiryo UI" panose="020B0604030504040204" pitchFamily="50" charset="-128"/>
                <a:ea typeface="Meiryo UI" panose="020B0604030504040204" pitchFamily="50" charset="-128"/>
              </a:rPr>
              <a:t>R2.8.21</a:t>
            </a:r>
            <a:r>
              <a:rPr lang="ja-JP" altLang="en-US" sz="1200" dirty="0" smtClean="0">
                <a:latin typeface="Meiryo UI" panose="020B0604030504040204" pitchFamily="50" charset="-128"/>
                <a:ea typeface="Meiryo UI" panose="020B0604030504040204" pitchFamily="50" charset="-128"/>
              </a:rPr>
              <a:t>　厚生労働省事務連絡）</a:t>
            </a:r>
            <a:endParaRPr lang="en-US" altLang="ja-JP" sz="1200" dirty="0" smtClean="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A5B239F8-2E6F-4172-99ED-E01B400BC2B8}"/>
              </a:ext>
            </a:extLst>
          </p:cNvPr>
          <p:cNvSpPr txBox="1"/>
          <p:nvPr/>
        </p:nvSpPr>
        <p:spPr>
          <a:xfrm>
            <a:off x="64826" y="436730"/>
            <a:ext cx="4029502" cy="374571"/>
          </a:xfrm>
          <a:prstGeom prst="roundRect">
            <a:avLst/>
          </a:prstGeom>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２　病床の確保に向けた取組みについて</a:t>
            </a:r>
            <a:endParaRPr lang="en-US" altLang="ja-JP" sz="1600" b="1" dirty="0">
              <a:solidFill>
                <a:schemeClr val="bg1"/>
              </a:solidFill>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1367898" y="1731715"/>
            <a:ext cx="4587339" cy="1682344"/>
          </a:xfrm>
          <a:prstGeom prst="rect">
            <a:avLst/>
          </a:prstGeom>
        </p:spPr>
      </p:pic>
    </p:spTree>
    <p:extLst>
      <p:ext uri="{BB962C8B-B14F-4D97-AF65-F5344CB8AC3E}">
        <p14:creationId xmlns:p14="http://schemas.microsoft.com/office/powerpoint/2010/main" val="27266562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1866</TotalTime>
  <Words>1058</Words>
  <Application>Microsoft Office PowerPoint</Application>
  <PresentationFormat>ワイド画面</PresentationFormat>
  <Paragraphs>87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黒田　英樹</dc:creator>
  <cp:lastModifiedBy>田中　淳也</cp:lastModifiedBy>
  <cp:revision>265</cp:revision>
  <cp:lastPrinted>2020-11-18T07:53:19Z</cp:lastPrinted>
  <dcterms:created xsi:type="dcterms:W3CDTF">2020-09-24T02:06:33Z</dcterms:created>
  <dcterms:modified xsi:type="dcterms:W3CDTF">2020-11-20T04:32:53Z</dcterms:modified>
</cp:coreProperties>
</file>