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98" r:id="rId2"/>
    <p:sldId id="399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CDC7F779-EFF5-43C9-87A6-C67220768686}">
          <p14:sldIdLst>
            <p14:sldId id="398"/>
            <p14:sldId id="39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77D2"/>
    <a:srgbClr val="2E75B6"/>
    <a:srgbClr val="DEEBF7"/>
    <a:srgbClr val="0070C0"/>
    <a:srgbClr val="4472C4"/>
    <a:srgbClr val="5B9BD5"/>
    <a:srgbClr val="FFCCCC"/>
    <a:srgbClr val="FF6699"/>
    <a:srgbClr val="E54B1B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44" autoAdjust="0"/>
    <p:restoredTop sz="93357" autoAdjust="0"/>
  </p:normalViewPr>
  <p:slideViewPr>
    <p:cSldViewPr snapToGrid="0">
      <p:cViewPr varScale="1">
        <p:scale>
          <a:sx n="69" d="100"/>
          <a:sy n="69" d="100"/>
        </p:scale>
        <p:origin x="13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9575" cy="498475"/>
          </a:xfrm>
          <a:prstGeom prst="rect">
            <a:avLst/>
          </a:prstGeom>
        </p:spPr>
        <p:txBody>
          <a:bodyPr vert="horz" lIns="91417" tIns="45709" rIns="91417" bIns="4570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2"/>
            <a:ext cx="2949575" cy="498475"/>
          </a:xfrm>
          <a:prstGeom prst="rect">
            <a:avLst/>
          </a:prstGeom>
        </p:spPr>
        <p:txBody>
          <a:bodyPr vert="horz" lIns="91417" tIns="45709" rIns="91417" bIns="45709" rtlCol="0"/>
          <a:lstStyle>
            <a:lvl1pPr algn="r">
              <a:defRPr sz="1200"/>
            </a:lvl1pPr>
          </a:lstStyle>
          <a:p>
            <a:fld id="{0CC79B56-3F93-49B8-BF5B-E2942DFEBC41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7" tIns="45709" rIns="91417" bIns="4570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83141"/>
            <a:ext cx="5445125" cy="3913187"/>
          </a:xfrm>
          <a:prstGeom prst="rect">
            <a:avLst/>
          </a:prstGeom>
        </p:spPr>
        <p:txBody>
          <a:bodyPr vert="horz" lIns="91417" tIns="45709" rIns="91417" bIns="4570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865"/>
            <a:ext cx="2949575" cy="498475"/>
          </a:xfrm>
          <a:prstGeom prst="rect">
            <a:avLst/>
          </a:prstGeom>
        </p:spPr>
        <p:txBody>
          <a:bodyPr vert="horz" lIns="91417" tIns="45709" rIns="91417" bIns="4570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5"/>
            <a:ext cx="2949575" cy="498475"/>
          </a:xfrm>
          <a:prstGeom prst="rect">
            <a:avLst/>
          </a:prstGeom>
        </p:spPr>
        <p:txBody>
          <a:bodyPr vert="horz" lIns="91417" tIns="45709" rIns="91417" bIns="45709" rtlCol="0" anchor="b"/>
          <a:lstStyle>
            <a:lvl1pPr algn="r">
              <a:defRPr sz="1200"/>
            </a:lvl1pPr>
          </a:lstStyle>
          <a:p>
            <a:fld id="{5BFB98CA-D6EC-4BA5-A9B2-86EEAB66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519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3B56F-56AB-411F-8724-511B22958D1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340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3B56F-56AB-411F-8724-511B22958D1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685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2230-DC60-437F-9992-D94B35F2DE59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311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C4BDE-7662-4D5B-93FB-394EF53EF1BD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748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A8D5-0075-4D53-A312-CD83229A6BE7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009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31110-2F0C-4BC0-80FE-42B0CB70C29A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546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A3931-6D25-4322-B175-BE5321A6E576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222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3B114-5165-4360-A0CE-381B7D62D45A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5231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A41B1-8B7E-4874-9BAC-2F78C6E032F1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00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DFC5-DA9E-4263-9A82-0AE820A87751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023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6BC1-781A-4049-BF82-9992B7E140D5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6941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FF2C-1346-400E-A1F3-0336BE20F9C2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0905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26BB-D386-4DB9-9262-0E50CA9824A1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1862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36152-32EF-4345-B96E-555F187FCF10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61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C0687-D4D3-4825-8D1A-F769C2BB61C6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420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76" y="2645511"/>
            <a:ext cx="8803387" cy="3395766"/>
          </a:xfrm>
          <a:prstGeom prst="rect">
            <a:avLst/>
          </a:prstGeom>
        </p:spPr>
      </p:pic>
      <p:graphicFrame>
        <p:nvGraphicFramePr>
          <p:cNvPr id="15" name="表 14"/>
          <p:cNvGraphicFramePr>
            <a:graphicFrameLocks noGrp="1"/>
          </p:cNvGraphicFramePr>
          <p:nvPr>
            <p:extLst/>
          </p:nvPr>
        </p:nvGraphicFramePr>
        <p:xfrm>
          <a:off x="247368" y="629498"/>
          <a:ext cx="8649263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2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0487">
                  <a:extLst>
                    <a:ext uri="{9D8B030D-6E8A-4147-A177-3AD203B41FA5}">
                      <a16:colId xmlns:a16="http://schemas.microsoft.com/office/drawing/2014/main" val="3057673326"/>
                    </a:ext>
                  </a:extLst>
                </a:gridCol>
                <a:gridCol w="878123">
                  <a:extLst>
                    <a:ext uri="{9D8B030D-6E8A-4147-A177-3AD203B41FA5}">
                      <a16:colId xmlns:a16="http://schemas.microsoft.com/office/drawing/2014/main" val="492980126"/>
                    </a:ext>
                  </a:extLst>
                </a:gridCol>
                <a:gridCol w="6298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9775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目標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病床数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確保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病床数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日）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次フェーズ移行の判断基準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（下記基準と感染拡大状況から総合的に判断）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フェーズ１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4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  <a:r>
                        <a:rPr lang="ja-JP" altLang="en-US" sz="14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  <a:endParaRPr lang="ja-JP" altLang="en-US" sz="14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4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72</a:t>
                      </a:r>
                      <a:r>
                        <a:rPr lang="ja-JP" altLang="en-US" sz="14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  <a:endParaRPr lang="ja-JP" altLang="en-US" sz="14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重症患者およそ</a:t>
                      </a:r>
                      <a:r>
                        <a:rPr kumimoji="1" lang="en-US" altLang="ja-JP" sz="14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人以上（病床使用率</a:t>
                      </a:r>
                      <a:r>
                        <a:rPr kumimoji="1" lang="en-US" altLang="ja-JP" sz="14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</a:t>
                      </a:r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％以上）⇒フェーズ２移行準備</a:t>
                      </a:r>
                      <a:endParaRPr kumimoji="1" lang="en-US" altLang="ja-JP" sz="14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フェーズ２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80</a:t>
                      </a:r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89</a:t>
                      </a:r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重症患者およそ</a:t>
                      </a:r>
                      <a:r>
                        <a:rPr kumimoji="1" lang="en-US" altLang="ja-JP" sz="14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</a:t>
                      </a:r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人以上（病床使用率</a:t>
                      </a:r>
                      <a:r>
                        <a:rPr kumimoji="1" lang="en-US" altLang="ja-JP" sz="14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</a:t>
                      </a:r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％以上）⇒フェーズ３移行準備</a:t>
                      </a:r>
                      <a:endParaRPr kumimoji="1" lang="en-US" altLang="ja-JP" sz="14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フェーズ３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150</a:t>
                      </a:r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163</a:t>
                      </a:r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u="none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重症患者およそ</a:t>
                      </a:r>
                      <a:r>
                        <a:rPr kumimoji="1" lang="en-US" altLang="ja-JP" sz="1400" b="1" u="none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105</a:t>
                      </a:r>
                      <a:r>
                        <a:rPr kumimoji="1" lang="ja-JP" altLang="en-US" sz="1400" b="1" u="none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人以上（病床使用率</a:t>
                      </a:r>
                      <a:r>
                        <a:rPr kumimoji="1" lang="en-US" altLang="ja-JP" sz="1400" b="1" u="none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</a:t>
                      </a:r>
                      <a:r>
                        <a:rPr kumimoji="1" lang="ja-JP" altLang="en-US" sz="1400" b="1" u="none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％以上</a:t>
                      </a:r>
                      <a:r>
                        <a:rPr kumimoji="1" lang="ja-JP" altLang="en-US" sz="1200" b="1" u="none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r>
                        <a:rPr kumimoji="1" lang="ja-JP" altLang="en-US" sz="1400" b="1" u="none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⇒フェーズ４移行準備</a:t>
                      </a:r>
                      <a:endParaRPr kumimoji="1" lang="en-US" altLang="ja-JP" sz="1400" b="1" u="none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フェーズ４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215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5" name="テキスト ボックス 24"/>
          <p:cNvSpPr txBox="1"/>
          <p:nvPr/>
        </p:nvSpPr>
        <p:spPr>
          <a:xfrm>
            <a:off x="0" y="3942"/>
            <a:ext cx="9144000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重症病床</a:t>
            </a:r>
            <a:r>
              <a:rPr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病床運用フェーズ４への移行の判断について</a:t>
            </a:r>
            <a:endParaRPr lang="en-US" altLang="ja-JP" sz="1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"/>
          <p:cNvSpPr txBox="1"/>
          <p:nvPr/>
        </p:nvSpPr>
        <p:spPr>
          <a:xfrm>
            <a:off x="473845" y="2604510"/>
            <a:ext cx="918814" cy="30788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人・病床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1"/>
          <p:cNvSpPr txBox="1"/>
          <p:nvPr/>
        </p:nvSpPr>
        <p:spPr>
          <a:xfrm>
            <a:off x="371067" y="5772089"/>
            <a:ext cx="562185" cy="338741"/>
          </a:xfrm>
          <a:prstGeom prst="rect">
            <a:avLst/>
          </a:prstGeom>
          <a:noFill/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day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5" name="直線矢印コネクタ 34"/>
          <p:cNvCxnSpPr/>
          <p:nvPr/>
        </p:nvCxnSpPr>
        <p:spPr>
          <a:xfrm>
            <a:off x="770397" y="5979058"/>
            <a:ext cx="5935203" cy="387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>
            <a:off x="6705600" y="6017837"/>
            <a:ext cx="1847850" cy="714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2386677" y="5978828"/>
            <a:ext cx="25387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フェーズ２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（～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８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日）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083668" y="6028412"/>
            <a:ext cx="11025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フェーズ３</a:t>
            </a:r>
            <a:endParaRPr kumimoji="1"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楕円 41"/>
          <p:cNvSpPr/>
          <p:nvPr/>
        </p:nvSpPr>
        <p:spPr>
          <a:xfrm>
            <a:off x="6642018" y="5520670"/>
            <a:ext cx="173421" cy="479418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コネクタ 11"/>
          <p:cNvCxnSpPr/>
          <p:nvPr/>
        </p:nvCxnSpPr>
        <p:spPr>
          <a:xfrm flipV="1">
            <a:off x="714713" y="3944574"/>
            <a:ext cx="7862887" cy="9525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8020050" y="3087737"/>
            <a:ext cx="533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>
            <a:off x="8447314" y="3067089"/>
            <a:ext cx="10887" cy="811968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714713" y="3390533"/>
            <a:ext cx="399214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フェーズ４への移行判断基準患者数（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105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6237882" y="2785794"/>
            <a:ext cx="233971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フェーズ３確保病床数（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163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3751289" y="3161512"/>
            <a:ext cx="4600776" cy="63319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フェーズ３の確保病床数（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163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床）に対し現在の運用病床数は（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111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床）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日には</a:t>
            </a:r>
            <a: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141</a:t>
            </a:r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床運用の予定であるが、現在の患者増加傾向を踏まえ　</a:t>
            </a:r>
            <a:endParaRPr kumimoji="1"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ると、</a:t>
            </a:r>
            <a: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月１日までに病床が不足する可能性がある</a:t>
            </a:r>
            <a:endParaRPr kumimoji="1"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47369" y="6053234"/>
            <a:ext cx="88966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＜今後の方針＞</a:t>
            </a:r>
            <a:endParaRPr lang="en-US" altLang="ja-JP" sz="1600" b="1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フェーズ３の確保病床数の運用を改めて個別に医療機関へ要請するとともに、受入病床の確保が</a:t>
            </a:r>
            <a:endParaRPr lang="en-US" altLang="ja-JP" sz="1600" b="1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困難になっていることから、判断基準には満たないが、フェーズ４への移行を各医療機関に要請。</a:t>
            </a:r>
            <a:endParaRPr lang="en-US" altLang="ja-JP" sz="1600" b="1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5223" y="345012"/>
            <a:ext cx="8457975" cy="329962"/>
          </a:xfrm>
          <a:prstGeom prst="rect">
            <a:avLst/>
          </a:prstGeom>
          <a:noFill/>
          <a:ln w="9525">
            <a:noFill/>
            <a:prstDash val="sysDash"/>
          </a:ln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〇病床確保計画における次フェーズ移行の判断基準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26" y="2374012"/>
            <a:ext cx="8457975" cy="329962"/>
          </a:xfrm>
          <a:prstGeom prst="rect">
            <a:avLst/>
          </a:prstGeom>
          <a:noFill/>
          <a:ln w="9525">
            <a:noFill/>
            <a:prstDash val="sysDash"/>
          </a:ln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〇重症患者と重症病床運用の推移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7" name="直線矢印コネクタ 66"/>
          <p:cNvCxnSpPr/>
          <p:nvPr/>
        </p:nvCxnSpPr>
        <p:spPr>
          <a:xfrm flipV="1">
            <a:off x="4571998" y="4307484"/>
            <a:ext cx="3614189" cy="79764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テキスト ボックス 67"/>
          <p:cNvSpPr txBox="1"/>
          <p:nvPr/>
        </p:nvSpPr>
        <p:spPr>
          <a:xfrm>
            <a:off x="4846170" y="4359367"/>
            <a:ext cx="163439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患者数が急速に増加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73" name="直線コネクタ 72"/>
          <p:cNvCxnSpPr/>
          <p:nvPr/>
        </p:nvCxnSpPr>
        <p:spPr>
          <a:xfrm flipH="1">
            <a:off x="1550986" y="3647184"/>
            <a:ext cx="315914" cy="29097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99254" y="6460853"/>
            <a:ext cx="2057400" cy="365125"/>
          </a:xfrm>
        </p:spPr>
        <p:txBody>
          <a:bodyPr/>
          <a:lstStyle/>
          <a:p>
            <a:fld id="{A9848611-8FAA-4BFC-BAAD-33CAF1A3E273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901421" y="48802"/>
            <a:ext cx="1113559" cy="27521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資料１－５</a:t>
            </a:r>
            <a:endParaRPr kumimoji="1" lang="en-US" altLang="ja-JP" sz="1200" dirty="0" smtClean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591438" y="379429"/>
            <a:ext cx="1552562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 smtClean="0"/>
              <a:t>※11/18</a:t>
            </a:r>
            <a:r>
              <a:rPr kumimoji="1" lang="ja-JP" altLang="en-US" sz="900" dirty="0" smtClean="0"/>
              <a:t>第</a:t>
            </a:r>
            <a:r>
              <a:rPr kumimoji="1" lang="en-US" altLang="ja-JP" sz="900" dirty="0" smtClean="0"/>
              <a:t>7</a:t>
            </a:r>
            <a:r>
              <a:rPr kumimoji="1" lang="ja-JP" altLang="en-US" sz="900" dirty="0" smtClean="0"/>
              <a:t>回協議会資料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116918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97" y="2735857"/>
            <a:ext cx="9144793" cy="3298222"/>
          </a:xfrm>
          <a:prstGeom prst="rect">
            <a:avLst/>
          </a:prstGeom>
        </p:spPr>
      </p:pic>
      <p:graphicFrame>
        <p:nvGraphicFramePr>
          <p:cNvPr id="15" name="表 14"/>
          <p:cNvGraphicFramePr>
            <a:graphicFrameLocks noGrp="1"/>
          </p:cNvGraphicFramePr>
          <p:nvPr>
            <p:extLst/>
          </p:nvPr>
        </p:nvGraphicFramePr>
        <p:xfrm>
          <a:off x="185524" y="573441"/>
          <a:ext cx="8772947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3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0504">
                  <a:extLst>
                    <a:ext uri="{9D8B030D-6E8A-4147-A177-3AD203B41FA5}">
                      <a16:colId xmlns:a16="http://schemas.microsoft.com/office/drawing/2014/main" val="3057673326"/>
                    </a:ext>
                  </a:extLst>
                </a:gridCol>
                <a:gridCol w="890680">
                  <a:extLst>
                    <a:ext uri="{9D8B030D-6E8A-4147-A177-3AD203B41FA5}">
                      <a16:colId xmlns:a16="http://schemas.microsoft.com/office/drawing/2014/main" val="492980126"/>
                    </a:ext>
                  </a:extLst>
                </a:gridCol>
                <a:gridCol w="63886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9775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目標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病床数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確保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病床数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日）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次フェーズ移行の判断基準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（下記基準と感染拡大状況から総合的に判断）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フェーズ１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4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</a:t>
                      </a:r>
                      <a:r>
                        <a:rPr lang="ja-JP" altLang="en-US" sz="14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  <a:endParaRPr lang="ja-JP" altLang="en-US" sz="14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4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572</a:t>
                      </a:r>
                      <a:r>
                        <a:rPr lang="ja-JP" altLang="en-US" sz="14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  <a:endParaRPr lang="ja-JP" altLang="en-US" sz="14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軽症中等症患者およそ</a:t>
                      </a:r>
                      <a:r>
                        <a:rPr kumimoji="1" lang="en-US" altLang="ja-JP" sz="13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225</a:t>
                      </a:r>
                      <a:r>
                        <a:rPr kumimoji="1" lang="ja-JP" altLang="en-US" sz="13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人以上（病床使用率</a:t>
                      </a:r>
                      <a:r>
                        <a:rPr kumimoji="1" lang="en-US" altLang="ja-JP" sz="13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</a:t>
                      </a:r>
                      <a:r>
                        <a:rPr kumimoji="1" lang="ja-JP" altLang="en-US" sz="13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％以上）⇒フェーズ２移行準備</a:t>
                      </a:r>
                      <a:endParaRPr kumimoji="1" lang="en-US" altLang="ja-JP" sz="13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フェーズ２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800</a:t>
                      </a:r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911</a:t>
                      </a:r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軽症中等症患者およそ</a:t>
                      </a:r>
                      <a:r>
                        <a:rPr kumimoji="1" lang="en-US" altLang="ja-JP" sz="13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360</a:t>
                      </a:r>
                      <a:r>
                        <a:rPr kumimoji="1" lang="ja-JP" altLang="en-US" sz="13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人以上（病床使用率</a:t>
                      </a:r>
                      <a:r>
                        <a:rPr kumimoji="1" lang="en-US" altLang="ja-JP" sz="13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</a:t>
                      </a:r>
                      <a:r>
                        <a:rPr kumimoji="1" lang="ja-JP" altLang="en-US" sz="13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％以上）⇒フェーズ３移行準備</a:t>
                      </a:r>
                      <a:endParaRPr kumimoji="1" lang="en-US" altLang="ja-JP" sz="13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フェーズ３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1,000</a:t>
                      </a:r>
                      <a:r>
                        <a:rPr kumimoji="1" lang="ja-JP" altLang="en-US" sz="105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  <a:endParaRPr kumimoji="1" lang="ja-JP" altLang="en-US" sz="105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994</a:t>
                      </a:r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u="none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軽症中等症患者およそ</a:t>
                      </a:r>
                      <a:r>
                        <a:rPr kumimoji="1" lang="en-US" altLang="ja-JP" sz="1300" b="1" u="none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700</a:t>
                      </a:r>
                      <a:r>
                        <a:rPr kumimoji="1" lang="ja-JP" altLang="en-US" sz="1300" b="1" u="none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人以上（病床使用率</a:t>
                      </a:r>
                      <a:r>
                        <a:rPr kumimoji="1" lang="en-US" altLang="ja-JP" sz="1300" b="1" u="none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</a:t>
                      </a:r>
                      <a:r>
                        <a:rPr kumimoji="1" lang="ja-JP" altLang="en-US" sz="1300" b="1" u="none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％以上）⇒フェーズ４移行準備</a:t>
                      </a:r>
                      <a:endParaRPr kumimoji="1" lang="en-US" altLang="ja-JP" sz="1300" b="1" u="none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フェーズ４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1,400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1,199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5" name="テキスト ボックス 24"/>
          <p:cNvSpPr txBox="1"/>
          <p:nvPr/>
        </p:nvSpPr>
        <p:spPr>
          <a:xfrm>
            <a:off x="0" y="-63577"/>
            <a:ext cx="9144000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軽症中等症病床</a:t>
            </a:r>
            <a:r>
              <a:rPr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病床運用フェーズ４への移行の判断について</a:t>
            </a:r>
            <a:endParaRPr lang="en-US" altLang="ja-JP" sz="1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"/>
          <p:cNvSpPr txBox="1"/>
          <p:nvPr/>
        </p:nvSpPr>
        <p:spPr>
          <a:xfrm>
            <a:off x="473845" y="2659216"/>
            <a:ext cx="918814" cy="30788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人・病床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1"/>
          <p:cNvSpPr txBox="1"/>
          <p:nvPr/>
        </p:nvSpPr>
        <p:spPr>
          <a:xfrm>
            <a:off x="371067" y="5772089"/>
            <a:ext cx="562185" cy="338741"/>
          </a:xfrm>
          <a:prstGeom prst="rect">
            <a:avLst/>
          </a:prstGeom>
          <a:noFill/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day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5" name="直線矢印コネクタ 34"/>
          <p:cNvCxnSpPr/>
          <p:nvPr/>
        </p:nvCxnSpPr>
        <p:spPr>
          <a:xfrm>
            <a:off x="770397" y="5999013"/>
            <a:ext cx="3671132" cy="2624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>
            <a:off x="6947985" y="6030100"/>
            <a:ext cx="182454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4494730" y="6007425"/>
            <a:ext cx="25387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フェーズ２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（～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８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日）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299195" y="6020413"/>
            <a:ext cx="11025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フェーズ３</a:t>
            </a:r>
            <a:endParaRPr kumimoji="1"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楕円 41"/>
          <p:cNvSpPr/>
          <p:nvPr/>
        </p:nvSpPr>
        <p:spPr>
          <a:xfrm>
            <a:off x="6861275" y="5499410"/>
            <a:ext cx="173421" cy="479418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コネクタ 11"/>
          <p:cNvCxnSpPr/>
          <p:nvPr/>
        </p:nvCxnSpPr>
        <p:spPr>
          <a:xfrm flipV="1">
            <a:off x="770397" y="4031818"/>
            <a:ext cx="7862887" cy="9525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8401714" y="3355278"/>
            <a:ext cx="533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>
            <a:off x="8696325" y="3355278"/>
            <a:ext cx="6567" cy="176949"/>
          </a:xfrm>
          <a:prstGeom prst="straightConnector1">
            <a:avLst/>
          </a:prstGeom>
          <a:ln w="127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709699" y="3158298"/>
            <a:ext cx="399214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フェーズ４への移行判断基準患者数（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700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6756034" y="2466071"/>
            <a:ext cx="233971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フェーズ３確保病床数（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994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3694550" y="2858594"/>
            <a:ext cx="4630299" cy="6802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・フェーズ３の確保病床数（</a:t>
            </a:r>
            <a:r>
              <a:rPr kumimoji="1"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994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床）に対し現在の運用病床数（</a:t>
            </a:r>
            <a:r>
              <a:rPr kumimoji="1"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913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床）</a:t>
            </a:r>
            <a:endParaRPr kumimoji="1" lang="en-US" altLang="ja-JP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病院あたりの</a:t>
            </a:r>
            <a:r>
              <a:rPr kumimoji="1"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日あたり受入数には限りがある</a:t>
            </a:r>
            <a:endParaRPr kumimoji="1"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日あたり</a:t>
            </a:r>
            <a:r>
              <a:rPr kumimoji="1"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人程度の新規入院患者が発生している状況</a:t>
            </a:r>
            <a:endParaRPr kumimoji="1"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（運用病床と患者数の差（</a:t>
            </a:r>
            <a:r>
              <a:rPr kumimoji="1"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438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）であるため</a:t>
            </a:r>
            <a:r>
              <a:rPr kumimoji="1"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日程度で埋まる可能性がある）</a:t>
            </a:r>
            <a:endParaRPr kumimoji="1"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0" y="6042747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＜今後の方針＞</a:t>
            </a:r>
            <a:endParaRPr lang="en-US" altLang="ja-JP" sz="1600" b="1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フェーズ３の確保病床数の運用を改めて医療機関に要請するとともに、感染状況、運用病床の残数、　　</a:t>
            </a:r>
            <a:endParaRPr lang="en-US" altLang="ja-JP" sz="1600" b="1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準備に</a:t>
            </a:r>
            <a:r>
              <a:rPr lang="en-US" altLang="ja-JP" sz="16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6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週間程度要する等を考慮し、判断基準には満たないがフェーズ４への移行を各医療機関に要請。</a:t>
            </a:r>
            <a:endParaRPr lang="en-US" altLang="ja-JP" sz="1600" b="1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-4976" y="236491"/>
            <a:ext cx="8457975" cy="363882"/>
          </a:xfrm>
          <a:prstGeom prst="rect">
            <a:avLst/>
          </a:prstGeom>
          <a:noFill/>
          <a:ln w="9525">
            <a:noFill/>
            <a:prstDash val="sysDash"/>
          </a:ln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〇病床確保計画における次フェーズ移行の判断基準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0" y="2398941"/>
            <a:ext cx="8457975" cy="400110"/>
          </a:xfrm>
          <a:prstGeom prst="rect">
            <a:avLst/>
          </a:prstGeom>
          <a:noFill/>
          <a:ln w="9525">
            <a:noFill/>
            <a:prstDash val="sysDash"/>
          </a:ln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〇軽症中等症患者と軽症中等症病床運用の推移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7" name="直線矢印コネクタ 66"/>
          <p:cNvCxnSpPr/>
          <p:nvPr/>
        </p:nvCxnSpPr>
        <p:spPr>
          <a:xfrm flipV="1">
            <a:off x="2623693" y="4388974"/>
            <a:ext cx="6009591" cy="65692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テキスト ボックス 67"/>
          <p:cNvSpPr txBox="1"/>
          <p:nvPr/>
        </p:nvSpPr>
        <p:spPr>
          <a:xfrm>
            <a:off x="4129690" y="4329431"/>
            <a:ext cx="163439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患者数が急速に増加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 flipH="1">
            <a:off x="2075544" y="3404768"/>
            <a:ext cx="530419" cy="64775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 flipV="1">
            <a:off x="4441529" y="6030100"/>
            <a:ext cx="2506456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楕円 39"/>
          <p:cNvSpPr/>
          <p:nvPr/>
        </p:nvSpPr>
        <p:spPr>
          <a:xfrm>
            <a:off x="4354819" y="5528007"/>
            <a:ext cx="173421" cy="479418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451063" y="5978828"/>
            <a:ext cx="25387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フェーズ</a:t>
            </a:r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（～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日）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8" name="直線コネクタ 27"/>
          <p:cNvCxnSpPr/>
          <p:nvPr/>
        </p:nvCxnSpPr>
        <p:spPr>
          <a:xfrm>
            <a:off x="8396389" y="2731891"/>
            <a:ext cx="191805" cy="63090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128695" y="6453427"/>
            <a:ext cx="2057400" cy="365125"/>
          </a:xfrm>
        </p:spPr>
        <p:txBody>
          <a:bodyPr/>
          <a:lstStyle/>
          <a:p>
            <a:fld id="{A9848611-8FAA-4BFC-BAAD-33CAF1A3E273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2501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11752</TotalTime>
  <Words>645</Words>
  <Application>Microsoft Office PowerPoint</Application>
  <PresentationFormat>画面に合わせる (4:3)</PresentationFormat>
  <Paragraphs>86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野崎　健二</dc:creator>
  <cp:lastModifiedBy>川幡　尚亮</cp:lastModifiedBy>
  <cp:revision>1119</cp:revision>
  <cp:lastPrinted>2020-11-18T06:30:48Z</cp:lastPrinted>
  <dcterms:created xsi:type="dcterms:W3CDTF">2019-04-25T08:31:09Z</dcterms:created>
  <dcterms:modified xsi:type="dcterms:W3CDTF">2020-11-20T04:47:06Z</dcterms:modified>
</cp:coreProperties>
</file>