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19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2E87B2-5E53-4010-8A6C-D038BB47F0F8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4C07-B4A1-4AA9-8D0D-723227B7CD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7694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4C23B-A7E9-45D1-A308-F2D741FF6D5D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627-EEAA-4F34-BED0-FC7872475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340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6EC9C-D0E7-4FB4-8779-16C28E717E90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627-EEAA-4F34-BED0-FC7872475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902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A7E61-44E3-4DD1-8298-5B2697D36159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627-EEAA-4F34-BED0-FC7872475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878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ADA70-17B3-4C6C-8EA6-0BAE50889152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627-EEAA-4F34-BED0-FC7872475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66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340D-F1E2-41DD-91C2-577B1AF1ECEA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627-EEAA-4F34-BED0-FC7872475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4281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5088C-4EF9-4CA9-B973-4D38F5C1F8D0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627-EEAA-4F34-BED0-FC7872475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4147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72B8-1D85-49B0-A4AF-C8181E3F7815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627-EEAA-4F34-BED0-FC7872475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950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95834-F53F-4910-B5AE-9F68C7F5290D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627-EEAA-4F34-BED0-FC7872475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7938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23D2F-A603-41B9-B225-29FC44673B4B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627-EEAA-4F34-BED0-FC7872475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431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3C881-CA67-4BEC-AB9C-65595216E3D2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627-EEAA-4F34-BED0-FC7872475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146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EB062-A513-4EA3-954B-E22849DDC583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627-EEAA-4F34-BED0-FC7872475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6520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BC591-CCE2-400F-AED6-4F2BD7C5E8F7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CD627-EEAA-4F34-BED0-FC7872475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972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232" y="1985254"/>
            <a:ext cx="11833362" cy="4737003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-1" y="0"/>
            <a:ext cx="12192001" cy="6825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新規陽性者数の推移と患者発生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シミュレーション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重症患者数の推移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97846" y="918419"/>
            <a:ext cx="11690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新規陽性者数の増加に伴い、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19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日以降、重症患者数が増加。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19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日から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日までの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週間で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名増加したことに比べ、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日から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日の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週間で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41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名増加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2.7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倍）。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⇒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今後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、新規陽性者数の増加に伴い、医療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提供体制のひっ迫が想定される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328855" y="31246"/>
            <a:ext cx="165973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資料１－３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448800" y="6412493"/>
            <a:ext cx="2743200" cy="365125"/>
          </a:xfrm>
        </p:spPr>
        <p:txBody>
          <a:bodyPr/>
          <a:lstStyle/>
          <a:p>
            <a:fld id="{77DCD627-EEAA-4F34-BED0-FC7872475823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328856" y="431169"/>
            <a:ext cx="1648495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dirty="0" smtClean="0"/>
              <a:t>※11/18</a:t>
            </a:r>
            <a:r>
              <a:rPr kumimoji="1" lang="ja-JP" altLang="en-US" sz="1000" dirty="0" smtClean="0"/>
              <a:t>第</a:t>
            </a:r>
            <a:r>
              <a:rPr kumimoji="1" lang="en-US" altLang="ja-JP" sz="1000" dirty="0" smtClean="0"/>
              <a:t>7</a:t>
            </a:r>
            <a:r>
              <a:rPr kumimoji="1" lang="ja-JP" altLang="en-US" sz="1000" dirty="0" smtClean="0"/>
              <a:t>回協議会資料</a:t>
            </a:r>
            <a:endParaRPr kumimoji="1"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8427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932" y="1888986"/>
            <a:ext cx="11882134" cy="4871126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-1" y="0"/>
            <a:ext cx="12192001" cy="723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新規陽性者数の推移と患者発生シミュレーション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72703" y="832513"/>
            <a:ext cx="11741034" cy="954107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■今後の患者発生予測として、以下の想定でシミュレーションを実施。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・想定①：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日以降、新規陽性者数が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257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日（週合計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1800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名）で横ばい傾向となる場合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・想定②：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日以降、新規陽性者数が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前週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比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1.2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倍ずつ増加していく場合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・想定③：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日以降、新規陽性者数が前週比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1.5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倍ずつ増加していく場合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76828" y="6394987"/>
            <a:ext cx="2743200" cy="365125"/>
          </a:xfrm>
        </p:spPr>
        <p:txBody>
          <a:bodyPr/>
          <a:lstStyle/>
          <a:p>
            <a:fld id="{77DCD627-EEAA-4F34-BED0-FC787247582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370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3714" y="788158"/>
            <a:ext cx="7260965" cy="6066046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0" y="0"/>
            <a:ext cx="12192000" cy="6687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重症患者数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のシミュレーション　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77422" y="788158"/>
            <a:ext cx="4462818" cy="5724644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日以降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、以下の想定で新規陽性者数が推移した場合の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患者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数のシミュレーションを実施。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■想定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①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11/16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、新規陽性者数が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257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日で横ばい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傾向となる場合</a:t>
            </a: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■想定②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11/16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、新規陽性者数が前週比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1.2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倍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ずつ増加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していく場合</a:t>
            </a: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■想定③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11/16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、新規陽性者数が前週比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1.5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倍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ずつ増加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していく場合</a:t>
            </a:r>
          </a:p>
          <a:p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重症率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の設定の考え方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新規陽性者数のうち、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代以上が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55%(※1)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と設定。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代以上の　　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新規陽性者数における重症率を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5.5%(※2)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と設定（全体陽性者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中の重症率が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３））。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※1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感染経路不明者の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日間移動平均の前週増加比が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以上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となった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10/13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から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11/12</a:t>
            </a: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までに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判明した陽性者数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(3427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のうち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代以上の患者数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(1874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から算出。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※2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10/13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から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11/12</a:t>
            </a:r>
            <a:r>
              <a:rPr lang="ja-JP" altLang="en-US" sz="9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までに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判明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した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代以上の陽性者数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1874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のうち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、重症化した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患者数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(103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から算出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３　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10/13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から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11/12</a:t>
            </a:r>
            <a:r>
              <a:rPr lang="ja-JP" altLang="en-US" sz="9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までに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判明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した陽性者数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3427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のうち、重症化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した患者数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103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から算出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■重症者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のうち、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31%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は診断時に重症、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69%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は診断時は無症状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軽症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だが、約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日後に重症化する（第二波実測値）。</a:t>
            </a: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療養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方法と期間の設定の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考え方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■重症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患者以外の陽性者のうち、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22.8%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は入院療養、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34.7%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宿泊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療養、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42.5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％は自宅療養となる（第二波実測値）。</a:t>
            </a: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患者の入院期間は約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日間で、軽症化した後退院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する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第二波実測値）。</a:t>
            </a: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■重症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以外の入院療養者は約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日後に退院する（第二波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実測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値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）。宿泊及び自宅療養者は約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日後に解除とする（第二波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宿泊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療養者の療養期間から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設定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</a:p>
        </p:txBody>
      </p:sp>
      <p:cxnSp>
        <p:nvCxnSpPr>
          <p:cNvPr id="13" name="直線コネクタ 12"/>
          <p:cNvCxnSpPr/>
          <p:nvPr/>
        </p:nvCxnSpPr>
        <p:spPr>
          <a:xfrm>
            <a:off x="5208895" y="2768958"/>
            <a:ext cx="663736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5208895" y="3788979"/>
            <a:ext cx="663736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角丸四角形吹き出し 16"/>
          <p:cNvSpPr/>
          <p:nvPr/>
        </p:nvSpPr>
        <p:spPr>
          <a:xfrm>
            <a:off x="5609231" y="2226493"/>
            <a:ext cx="1105468" cy="395785"/>
          </a:xfrm>
          <a:prstGeom prst="wedgeRoundRectCallout">
            <a:avLst>
              <a:gd name="adj1" fmla="val -1602"/>
              <a:gd name="adj2" fmla="val 82500"/>
              <a:gd name="adj3" fmla="val 16667"/>
            </a:avLst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最大確保病床数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215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床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角丸四角形吹き出し 17"/>
          <p:cNvSpPr/>
          <p:nvPr/>
        </p:nvSpPr>
        <p:spPr>
          <a:xfrm>
            <a:off x="5609231" y="3219604"/>
            <a:ext cx="1009932" cy="469627"/>
          </a:xfrm>
          <a:prstGeom prst="wedgeRoundRectCallout">
            <a:avLst>
              <a:gd name="adj1" fmla="val -479"/>
              <a:gd name="adj2" fmla="val 71530"/>
              <a:gd name="adj3" fmla="val 16667"/>
            </a:avLst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非常事態基準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病床使用率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70%(150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床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24676"/>
            <a:ext cx="2743200" cy="365125"/>
          </a:xfrm>
        </p:spPr>
        <p:txBody>
          <a:bodyPr/>
          <a:lstStyle/>
          <a:p>
            <a:fld id="{77DCD627-EEAA-4F34-BED0-FC7872475823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877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2787" y="720828"/>
            <a:ext cx="2926334" cy="5938019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3894" y="720828"/>
            <a:ext cx="2938527" cy="5907536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5993" y="720828"/>
            <a:ext cx="3097036" cy="6029467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9531" y="720828"/>
            <a:ext cx="3145809" cy="5883150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0" y="0"/>
            <a:ext cx="12192000" cy="6277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入院者数及び療養者数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のシミュレーション　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想定①新規陽性者数が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257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日で横ばい傾向となる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場合</a:t>
            </a:r>
            <a:endParaRPr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507906" y="1345454"/>
            <a:ext cx="2494601" cy="559556"/>
            <a:chOff x="507906" y="1514904"/>
            <a:chExt cx="2445645" cy="559556"/>
          </a:xfrm>
        </p:grpSpPr>
        <p:cxnSp>
          <p:nvCxnSpPr>
            <p:cNvPr id="13" name="直線コネクタ 12"/>
            <p:cNvCxnSpPr/>
            <p:nvPr/>
          </p:nvCxnSpPr>
          <p:spPr>
            <a:xfrm>
              <a:off x="507906" y="2074459"/>
              <a:ext cx="2445645" cy="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角丸四角形吹き出し 13"/>
            <p:cNvSpPr/>
            <p:nvPr/>
          </p:nvSpPr>
          <p:spPr>
            <a:xfrm>
              <a:off x="818866" y="1514904"/>
              <a:ext cx="1110036" cy="423081"/>
            </a:xfrm>
            <a:prstGeom prst="wedgeRoundRectCallout">
              <a:avLst>
                <a:gd name="adj1" fmla="val -1602"/>
                <a:gd name="adj2" fmla="val 82500"/>
                <a:gd name="adj3" fmla="val 16667"/>
              </a:avLst>
            </a:prstGeom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最大確保病床数</a:t>
              </a:r>
              <a:endPara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215</a:t>
              </a:r>
              <a:r>
                <a:rPr kumimoji="1"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床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3636543" y="1268100"/>
            <a:ext cx="2496302" cy="548191"/>
            <a:chOff x="4621237" y="1260140"/>
            <a:chExt cx="2778499" cy="548191"/>
          </a:xfrm>
        </p:grpSpPr>
        <p:cxnSp>
          <p:nvCxnSpPr>
            <p:cNvPr id="15" name="直線コネクタ 14"/>
            <p:cNvCxnSpPr/>
            <p:nvPr/>
          </p:nvCxnSpPr>
          <p:spPr>
            <a:xfrm flipV="1">
              <a:off x="4621237" y="1260140"/>
              <a:ext cx="2778499" cy="227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角丸四角形吹き出し 15"/>
            <p:cNvSpPr/>
            <p:nvPr/>
          </p:nvSpPr>
          <p:spPr>
            <a:xfrm>
              <a:off x="4997499" y="1385250"/>
              <a:ext cx="1185490" cy="423081"/>
            </a:xfrm>
            <a:prstGeom prst="wedgeRoundRectCallout">
              <a:avLst>
                <a:gd name="adj1" fmla="val -1602"/>
                <a:gd name="adj2" fmla="val -72339"/>
                <a:gd name="adj3" fmla="val 16667"/>
              </a:avLst>
            </a:prstGeom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最大確保病床数</a:t>
              </a:r>
              <a:r>
                <a:rPr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1400</a:t>
              </a:r>
              <a:r>
                <a:rPr kumimoji="1"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床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0" name="グループ化 19"/>
          <p:cNvGrpSpPr/>
          <p:nvPr/>
        </p:nvGrpSpPr>
        <p:grpSpPr>
          <a:xfrm>
            <a:off x="6759907" y="1542196"/>
            <a:ext cx="2466989" cy="532263"/>
            <a:chOff x="8766128" y="1596790"/>
            <a:chExt cx="3409001" cy="532263"/>
          </a:xfrm>
        </p:grpSpPr>
        <p:cxnSp>
          <p:nvCxnSpPr>
            <p:cNvPr id="17" name="直線コネクタ 16"/>
            <p:cNvCxnSpPr/>
            <p:nvPr/>
          </p:nvCxnSpPr>
          <p:spPr>
            <a:xfrm>
              <a:off x="8766128" y="1596790"/>
              <a:ext cx="3409001" cy="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角丸四角形吹き出し 17"/>
            <p:cNvSpPr/>
            <p:nvPr/>
          </p:nvSpPr>
          <p:spPr>
            <a:xfrm>
              <a:off x="9080455" y="1721898"/>
              <a:ext cx="1377095" cy="407155"/>
            </a:xfrm>
            <a:prstGeom prst="wedgeRoundRectCallout">
              <a:avLst>
                <a:gd name="adj1" fmla="val -1602"/>
                <a:gd name="adj2" fmla="val -72339"/>
                <a:gd name="adj3" fmla="val 16667"/>
              </a:avLst>
            </a:prstGeom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確保施設数</a:t>
              </a:r>
              <a:endPara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en-US" altLang="ja-JP" sz="10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1517</a:t>
              </a:r>
              <a:r>
                <a:rPr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部屋</a:t>
              </a:r>
              <a:endPara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17431" y="6356350"/>
            <a:ext cx="2743200" cy="365125"/>
          </a:xfrm>
        </p:spPr>
        <p:txBody>
          <a:bodyPr/>
          <a:lstStyle/>
          <a:p>
            <a:fld id="{77DCD627-EEAA-4F34-BED0-FC7872475823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grpSp>
        <p:nvGrpSpPr>
          <p:cNvPr id="21" name="グループ化 20"/>
          <p:cNvGrpSpPr/>
          <p:nvPr/>
        </p:nvGrpSpPr>
        <p:grpSpPr>
          <a:xfrm>
            <a:off x="507906" y="2533944"/>
            <a:ext cx="2494601" cy="696030"/>
            <a:chOff x="507906" y="1378430"/>
            <a:chExt cx="2445645" cy="696030"/>
          </a:xfrm>
        </p:grpSpPr>
        <p:cxnSp>
          <p:nvCxnSpPr>
            <p:cNvPr id="22" name="直線コネクタ 21"/>
            <p:cNvCxnSpPr/>
            <p:nvPr/>
          </p:nvCxnSpPr>
          <p:spPr>
            <a:xfrm>
              <a:off x="507906" y="2074459"/>
              <a:ext cx="2445645" cy="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角丸四角形吹き出し 22"/>
            <p:cNvSpPr/>
            <p:nvPr/>
          </p:nvSpPr>
          <p:spPr>
            <a:xfrm>
              <a:off x="818866" y="1378430"/>
              <a:ext cx="967240" cy="559556"/>
            </a:xfrm>
            <a:prstGeom prst="wedgeRoundRectCallout">
              <a:avLst>
                <a:gd name="adj1" fmla="val -4368"/>
                <a:gd name="adj2" fmla="val 70305"/>
                <a:gd name="adj3" fmla="val 16667"/>
              </a:avLst>
            </a:prstGeom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非常事態基準</a:t>
              </a:r>
              <a:endPara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病床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使用率</a:t>
              </a:r>
              <a:endPara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70%(150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床</a:t>
              </a:r>
              <a:r>
                <a:rPr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5" name="グループ化 24"/>
          <p:cNvGrpSpPr/>
          <p:nvPr/>
        </p:nvGrpSpPr>
        <p:grpSpPr>
          <a:xfrm>
            <a:off x="3642851" y="2135885"/>
            <a:ext cx="2494601" cy="574339"/>
            <a:chOff x="1024742" y="1509225"/>
            <a:chExt cx="2445645" cy="574339"/>
          </a:xfrm>
        </p:grpSpPr>
        <p:cxnSp>
          <p:nvCxnSpPr>
            <p:cNvPr id="26" name="直線コネクタ 25"/>
            <p:cNvCxnSpPr/>
            <p:nvPr/>
          </p:nvCxnSpPr>
          <p:spPr>
            <a:xfrm>
              <a:off x="1024742" y="2083563"/>
              <a:ext cx="2445645" cy="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角丸四角形吹き出し 26"/>
            <p:cNvSpPr/>
            <p:nvPr/>
          </p:nvSpPr>
          <p:spPr>
            <a:xfrm>
              <a:off x="1316308" y="1509225"/>
              <a:ext cx="1154547" cy="423081"/>
            </a:xfrm>
            <a:prstGeom prst="wedgeRoundRectCallout">
              <a:avLst>
                <a:gd name="adj1" fmla="val -1602"/>
                <a:gd name="adj2" fmla="val 82500"/>
                <a:gd name="adj3" fmla="val 16667"/>
              </a:avLst>
            </a:prstGeom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【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参考</a:t>
              </a:r>
              <a:r>
                <a:rPr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】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病床使用率</a:t>
              </a: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70%(980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床</a:t>
              </a:r>
              <a:r>
                <a:rPr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5005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2895" y="744993"/>
            <a:ext cx="3225064" cy="5907536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4642" y="715062"/>
            <a:ext cx="2877561" cy="5907536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368" y="754704"/>
            <a:ext cx="2877561" cy="5968501"/>
          </a:xfrm>
          <a:prstGeom prst="rect">
            <a:avLst/>
          </a:prstGeom>
        </p:spPr>
      </p:pic>
      <p:sp>
        <p:nvSpPr>
          <p:cNvPr id="12" name="正方形/長方形 11"/>
          <p:cNvSpPr/>
          <p:nvPr/>
        </p:nvSpPr>
        <p:spPr>
          <a:xfrm>
            <a:off x="0" y="0"/>
            <a:ext cx="12192000" cy="6277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入院者数及び療養者数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のシミュレーション　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想定②新規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陽性者数が前週比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1.2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倍ずつ増加していく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場合</a:t>
            </a:r>
            <a:endParaRPr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6227483" y="2074466"/>
            <a:ext cx="2698154" cy="532263"/>
            <a:chOff x="8766128" y="1596790"/>
            <a:chExt cx="3409001" cy="532263"/>
          </a:xfrm>
        </p:grpSpPr>
        <p:cxnSp>
          <p:nvCxnSpPr>
            <p:cNvPr id="23" name="直線コネクタ 22"/>
            <p:cNvCxnSpPr/>
            <p:nvPr/>
          </p:nvCxnSpPr>
          <p:spPr>
            <a:xfrm>
              <a:off x="8766128" y="1596790"/>
              <a:ext cx="3409001" cy="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角丸四角形吹き出し 23"/>
            <p:cNvSpPr/>
            <p:nvPr/>
          </p:nvSpPr>
          <p:spPr>
            <a:xfrm>
              <a:off x="9080455" y="1721898"/>
              <a:ext cx="1249633" cy="407155"/>
            </a:xfrm>
            <a:prstGeom prst="wedgeRoundRectCallout">
              <a:avLst>
                <a:gd name="adj1" fmla="val -1602"/>
                <a:gd name="adj2" fmla="val -72339"/>
                <a:gd name="adj3" fmla="val 16667"/>
              </a:avLst>
            </a:prstGeom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確保施設数</a:t>
              </a:r>
              <a:endPara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en-US" altLang="ja-JP" sz="10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1517</a:t>
              </a:r>
              <a:r>
                <a:rPr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部屋</a:t>
              </a:r>
              <a:endPara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88484" y="6366920"/>
            <a:ext cx="2743200" cy="365125"/>
          </a:xfrm>
        </p:spPr>
        <p:txBody>
          <a:bodyPr/>
          <a:lstStyle/>
          <a:p>
            <a:fld id="{77DCD627-EEAA-4F34-BED0-FC7872475823}" type="slidenum">
              <a:rPr kumimoji="1" lang="ja-JP" altLang="en-US" smtClean="0"/>
              <a:t>5</a:t>
            </a:fld>
            <a:endParaRPr kumimoji="1" lang="ja-JP" altLang="en-US"/>
          </a:p>
        </p:txBody>
      </p:sp>
      <p:grpSp>
        <p:nvGrpSpPr>
          <p:cNvPr id="26" name="グループ化 25"/>
          <p:cNvGrpSpPr/>
          <p:nvPr/>
        </p:nvGrpSpPr>
        <p:grpSpPr>
          <a:xfrm>
            <a:off x="362477" y="1421676"/>
            <a:ext cx="2494601" cy="559556"/>
            <a:chOff x="507906" y="1514904"/>
            <a:chExt cx="2445645" cy="559556"/>
          </a:xfrm>
        </p:grpSpPr>
        <p:cxnSp>
          <p:nvCxnSpPr>
            <p:cNvPr id="27" name="直線コネクタ 26"/>
            <p:cNvCxnSpPr/>
            <p:nvPr/>
          </p:nvCxnSpPr>
          <p:spPr>
            <a:xfrm>
              <a:off x="507906" y="2074459"/>
              <a:ext cx="2445645" cy="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角丸四角形吹き出し 27"/>
            <p:cNvSpPr/>
            <p:nvPr/>
          </p:nvSpPr>
          <p:spPr>
            <a:xfrm>
              <a:off x="818866" y="1514904"/>
              <a:ext cx="1110036" cy="423081"/>
            </a:xfrm>
            <a:prstGeom prst="wedgeRoundRectCallout">
              <a:avLst>
                <a:gd name="adj1" fmla="val -1602"/>
                <a:gd name="adj2" fmla="val 82500"/>
                <a:gd name="adj3" fmla="val 16667"/>
              </a:avLst>
            </a:prstGeom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最大確保病床数</a:t>
              </a:r>
              <a:endPara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215</a:t>
              </a:r>
              <a:r>
                <a:rPr kumimoji="1"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床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398061" y="2565799"/>
            <a:ext cx="2494601" cy="696030"/>
            <a:chOff x="507906" y="1378430"/>
            <a:chExt cx="2445645" cy="696030"/>
          </a:xfrm>
        </p:grpSpPr>
        <p:cxnSp>
          <p:nvCxnSpPr>
            <p:cNvPr id="30" name="直線コネクタ 29"/>
            <p:cNvCxnSpPr/>
            <p:nvPr/>
          </p:nvCxnSpPr>
          <p:spPr>
            <a:xfrm>
              <a:off x="507906" y="2074459"/>
              <a:ext cx="2445645" cy="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角丸四角形吹き出し 30"/>
            <p:cNvSpPr/>
            <p:nvPr/>
          </p:nvSpPr>
          <p:spPr>
            <a:xfrm>
              <a:off x="818866" y="1378430"/>
              <a:ext cx="967240" cy="559556"/>
            </a:xfrm>
            <a:prstGeom prst="wedgeRoundRectCallout">
              <a:avLst>
                <a:gd name="adj1" fmla="val -4368"/>
                <a:gd name="adj2" fmla="val 70305"/>
                <a:gd name="adj3" fmla="val 16667"/>
              </a:avLst>
            </a:prstGeom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非常事態基準</a:t>
              </a:r>
              <a:endPara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病床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使用率</a:t>
              </a:r>
              <a:endPara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70%(150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床</a:t>
              </a:r>
              <a:r>
                <a:rPr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32" name="グループ化 31"/>
          <p:cNvGrpSpPr/>
          <p:nvPr/>
        </p:nvGrpSpPr>
        <p:grpSpPr>
          <a:xfrm>
            <a:off x="3351478" y="1898182"/>
            <a:ext cx="2496302" cy="548191"/>
            <a:chOff x="4621237" y="1260140"/>
            <a:chExt cx="2778499" cy="548191"/>
          </a:xfrm>
        </p:grpSpPr>
        <p:cxnSp>
          <p:nvCxnSpPr>
            <p:cNvPr id="33" name="直線コネクタ 32"/>
            <p:cNvCxnSpPr/>
            <p:nvPr/>
          </p:nvCxnSpPr>
          <p:spPr>
            <a:xfrm flipV="1">
              <a:off x="4621237" y="1260140"/>
              <a:ext cx="2778499" cy="227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角丸四角形吹き出し 33"/>
            <p:cNvSpPr/>
            <p:nvPr/>
          </p:nvSpPr>
          <p:spPr>
            <a:xfrm>
              <a:off x="4997499" y="1385250"/>
              <a:ext cx="1185490" cy="423081"/>
            </a:xfrm>
            <a:prstGeom prst="wedgeRoundRectCallout">
              <a:avLst>
                <a:gd name="adj1" fmla="val -1602"/>
                <a:gd name="adj2" fmla="val -72339"/>
                <a:gd name="adj3" fmla="val 16667"/>
              </a:avLst>
            </a:prstGeom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最大確保病床数</a:t>
              </a:r>
              <a:r>
                <a:rPr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1400</a:t>
              </a:r>
              <a:r>
                <a:rPr kumimoji="1"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床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3327602" y="3217125"/>
            <a:ext cx="2494601" cy="560467"/>
            <a:chOff x="1024742" y="2083563"/>
            <a:chExt cx="2445645" cy="560467"/>
          </a:xfrm>
        </p:grpSpPr>
        <p:cxnSp>
          <p:nvCxnSpPr>
            <p:cNvPr id="36" name="直線コネクタ 35"/>
            <p:cNvCxnSpPr/>
            <p:nvPr/>
          </p:nvCxnSpPr>
          <p:spPr>
            <a:xfrm>
              <a:off x="1024742" y="2083563"/>
              <a:ext cx="2445645" cy="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角丸四角形吹き出し 36"/>
            <p:cNvSpPr/>
            <p:nvPr/>
          </p:nvSpPr>
          <p:spPr>
            <a:xfrm>
              <a:off x="2226810" y="2220949"/>
              <a:ext cx="1154547" cy="423081"/>
            </a:xfrm>
            <a:prstGeom prst="wedgeRoundRectCallout">
              <a:avLst>
                <a:gd name="adj1" fmla="val -5079"/>
                <a:gd name="adj2" fmla="val -75564"/>
                <a:gd name="adj3" fmla="val 16667"/>
              </a:avLst>
            </a:prstGeom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【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参考</a:t>
              </a:r>
              <a:r>
                <a:rPr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】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病床使用率</a:t>
              </a: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70%(980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床</a:t>
              </a:r>
              <a:r>
                <a:rPr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pic>
        <p:nvPicPr>
          <p:cNvPr id="6" name="図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88651" y="781572"/>
            <a:ext cx="3151905" cy="5834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24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45" y="868815"/>
            <a:ext cx="3042168" cy="5870957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4719" y="764267"/>
            <a:ext cx="3036071" cy="5870957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63872" y="779072"/>
            <a:ext cx="3054361" cy="5980694"/>
          </a:xfrm>
          <a:prstGeom prst="rect">
            <a:avLst/>
          </a:prstGeom>
        </p:spPr>
      </p:pic>
      <p:sp>
        <p:nvSpPr>
          <p:cNvPr id="12" name="正方形/長方形 11"/>
          <p:cNvSpPr/>
          <p:nvPr/>
        </p:nvSpPr>
        <p:spPr>
          <a:xfrm>
            <a:off x="0" y="0"/>
            <a:ext cx="12192000" cy="6277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入院者数及び療養者数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シミュレーション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想定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③新規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陽性者数が前週比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1.5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倍ずつ増加していく場合</a:t>
            </a:r>
          </a:p>
        </p:txBody>
      </p:sp>
      <p:grpSp>
        <p:nvGrpSpPr>
          <p:cNvPr id="22" name="グループ化 21"/>
          <p:cNvGrpSpPr/>
          <p:nvPr/>
        </p:nvGrpSpPr>
        <p:grpSpPr>
          <a:xfrm>
            <a:off x="6533721" y="3756540"/>
            <a:ext cx="2538135" cy="597092"/>
            <a:chOff x="4621237" y="665325"/>
            <a:chExt cx="3409001" cy="597092"/>
          </a:xfrm>
        </p:grpSpPr>
        <p:cxnSp>
          <p:nvCxnSpPr>
            <p:cNvPr id="23" name="直線コネクタ 22"/>
            <p:cNvCxnSpPr/>
            <p:nvPr/>
          </p:nvCxnSpPr>
          <p:spPr>
            <a:xfrm>
              <a:off x="4621237" y="1262416"/>
              <a:ext cx="3409001" cy="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角丸四角形吹き出し 23"/>
            <p:cNvSpPr/>
            <p:nvPr/>
          </p:nvSpPr>
          <p:spPr>
            <a:xfrm>
              <a:off x="4960478" y="665325"/>
              <a:ext cx="1136600" cy="423081"/>
            </a:xfrm>
            <a:prstGeom prst="wedgeRoundRectCallout">
              <a:avLst>
                <a:gd name="adj1" fmla="val -1602"/>
                <a:gd name="adj2" fmla="val 85726"/>
                <a:gd name="adj3" fmla="val 16667"/>
              </a:avLst>
            </a:prstGeom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確保施設</a:t>
              </a:r>
              <a:r>
                <a:rPr lang="en-US" altLang="ja-JP" sz="10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1517</a:t>
              </a:r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部屋</a:t>
              </a:r>
              <a:endPara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251892" y="6450248"/>
            <a:ext cx="2743200" cy="365125"/>
          </a:xfrm>
        </p:spPr>
        <p:txBody>
          <a:bodyPr/>
          <a:lstStyle/>
          <a:p>
            <a:fld id="{77DCD627-EEAA-4F34-BED0-FC7872475823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  <p:grpSp>
        <p:nvGrpSpPr>
          <p:cNvPr id="26" name="グループ化 25"/>
          <p:cNvGrpSpPr/>
          <p:nvPr/>
        </p:nvGrpSpPr>
        <p:grpSpPr>
          <a:xfrm>
            <a:off x="438561" y="3108270"/>
            <a:ext cx="2494601" cy="559553"/>
            <a:chOff x="507906" y="1514907"/>
            <a:chExt cx="2445645" cy="559553"/>
          </a:xfrm>
        </p:grpSpPr>
        <p:cxnSp>
          <p:nvCxnSpPr>
            <p:cNvPr id="27" name="直線コネクタ 26"/>
            <p:cNvCxnSpPr/>
            <p:nvPr/>
          </p:nvCxnSpPr>
          <p:spPr>
            <a:xfrm>
              <a:off x="507906" y="2074459"/>
              <a:ext cx="2445645" cy="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角丸四角形吹き出し 27"/>
            <p:cNvSpPr/>
            <p:nvPr/>
          </p:nvSpPr>
          <p:spPr>
            <a:xfrm>
              <a:off x="619970" y="1514907"/>
              <a:ext cx="1110036" cy="423081"/>
            </a:xfrm>
            <a:prstGeom prst="wedgeRoundRectCallout">
              <a:avLst>
                <a:gd name="adj1" fmla="val -1602"/>
                <a:gd name="adj2" fmla="val 82500"/>
                <a:gd name="adj3" fmla="val 16667"/>
              </a:avLst>
            </a:prstGeom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最大確保病床数</a:t>
              </a:r>
              <a:endPara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215</a:t>
              </a:r>
              <a:r>
                <a:rPr kumimoji="1"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床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438561" y="3804294"/>
            <a:ext cx="2494601" cy="617570"/>
            <a:chOff x="507906" y="1456890"/>
            <a:chExt cx="2445645" cy="617570"/>
          </a:xfrm>
        </p:grpSpPr>
        <p:cxnSp>
          <p:nvCxnSpPr>
            <p:cNvPr id="30" name="直線コネクタ 29"/>
            <p:cNvCxnSpPr/>
            <p:nvPr/>
          </p:nvCxnSpPr>
          <p:spPr>
            <a:xfrm>
              <a:off x="507906" y="2074459"/>
              <a:ext cx="2445645" cy="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角丸四角形吹き出し 30"/>
            <p:cNvSpPr/>
            <p:nvPr/>
          </p:nvSpPr>
          <p:spPr>
            <a:xfrm>
              <a:off x="552092" y="1456890"/>
              <a:ext cx="967240" cy="498148"/>
            </a:xfrm>
            <a:prstGeom prst="wedgeRoundRectCallout">
              <a:avLst>
                <a:gd name="adj1" fmla="val -4368"/>
                <a:gd name="adj2" fmla="val 70305"/>
                <a:gd name="adj3" fmla="val 16667"/>
              </a:avLst>
            </a:prstGeom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非常事態基準</a:t>
              </a:r>
              <a:endPara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病床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使用率</a:t>
              </a:r>
              <a:endPara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en-US" altLang="ja-JP" sz="8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70%(150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床</a:t>
              </a:r>
              <a:r>
                <a:rPr lang="en-US" altLang="ja-JP" sz="8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  <a:endPara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32" name="グループ化 31"/>
          <p:cNvGrpSpPr/>
          <p:nvPr/>
        </p:nvGrpSpPr>
        <p:grpSpPr>
          <a:xfrm>
            <a:off x="3463098" y="3870249"/>
            <a:ext cx="2496302" cy="514075"/>
            <a:chOff x="4621237" y="748341"/>
            <a:chExt cx="2778499" cy="514075"/>
          </a:xfrm>
        </p:grpSpPr>
        <p:cxnSp>
          <p:nvCxnSpPr>
            <p:cNvPr id="33" name="直線コネクタ 32"/>
            <p:cNvCxnSpPr/>
            <p:nvPr/>
          </p:nvCxnSpPr>
          <p:spPr>
            <a:xfrm flipV="1">
              <a:off x="4621237" y="1260140"/>
              <a:ext cx="2778499" cy="227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角丸四角形吹き出し 33"/>
            <p:cNvSpPr/>
            <p:nvPr/>
          </p:nvSpPr>
          <p:spPr>
            <a:xfrm>
              <a:off x="4743793" y="748341"/>
              <a:ext cx="1185490" cy="423081"/>
            </a:xfrm>
            <a:prstGeom prst="wedgeRoundRectCallout">
              <a:avLst>
                <a:gd name="adj1" fmla="val 40683"/>
                <a:gd name="adj2" fmla="val 69596"/>
                <a:gd name="adj3" fmla="val 16667"/>
              </a:avLst>
            </a:prstGeom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最大確保病床数</a:t>
              </a:r>
              <a:r>
                <a:rPr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1400</a:t>
              </a:r>
              <a:r>
                <a:rPr kumimoji="1"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床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3463098" y="4929090"/>
            <a:ext cx="2494601" cy="532281"/>
            <a:chOff x="1024742" y="2083563"/>
            <a:chExt cx="2445645" cy="532281"/>
          </a:xfrm>
        </p:grpSpPr>
        <p:cxnSp>
          <p:nvCxnSpPr>
            <p:cNvPr id="36" name="直線コネクタ 35"/>
            <p:cNvCxnSpPr/>
            <p:nvPr/>
          </p:nvCxnSpPr>
          <p:spPr>
            <a:xfrm>
              <a:off x="1024742" y="2083563"/>
              <a:ext cx="2445645" cy="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角丸四角形吹き出し 36"/>
            <p:cNvSpPr/>
            <p:nvPr/>
          </p:nvSpPr>
          <p:spPr>
            <a:xfrm>
              <a:off x="2144919" y="2192763"/>
              <a:ext cx="1154547" cy="423081"/>
            </a:xfrm>
            <a:prstGeom prst="wedgeRoundRectCallout">
              <a:avLst>
                <a:gd name="adj1" fmla="val -5079"/>
                <a:gd name="adj2" fmla="val -72339"/>
                <a:gd name="adj3" fmla="val 16667"/>
              </a:avLst>
            </a:prstGeom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【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参考</a:t>
              </a:r>
              <a:r>
                <a:rPr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】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病床使用率</a:t>
              </a: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70%(980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床</a:t>
              </a:r>
              <a:r>
                <a:rPr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pic>
        <p:nvPicPr>
          <p:cNvPr id="6" name="図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01630" y="761853"/>
            <a:ext cx="3103133" cy="5870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78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844</TotalTime>
  <Words>795</Words>
  <Application>Microsoft Office PowerPoint</Application>
  <PresentationFormat>ワイド画面</PresentationFormat>
  <Paragraphs>86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寶來　徳子</dc:creator>
  <cp:lastModifiedBy>川幡　尚亮</cp:lastModifiedBy>
  <cp:revision>64</cp:revision>
  <cp:lastPrinted>2020-11-17T12:09:02Z</cp:lastPrinted>
  <dcterms:created xsi:type="dcterms:W3CDTF">2020-11-16T04:48:13Z</dcterms:created>
  <dcterms:modified xsi:type="dcterms:W3CDTF">2020-11-20T04:42:47Z</dcterms:modified>
</cp:coreProperties>
</file>