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14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6C1FCB5-1C24-4791-8632-387538D089CD}" type="datetimeFigureOut">
              <a:rPr kumimoji="1" lang="ja-JP" altLang="en-US" smtClean="0"/>
              <a:t>2020/11/10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CAB79B7-3D3B-43C6-B5BF-6F7533AA7C3E}" type="slidenum">
              <a:rPr kumimoji="1" lang="ja-JP" altLang="en-US" smtClean="0"/>
              <a:t>‹#›</a:t>
            </a:fld>
            <a:endParaRPr kumimoji="1" lang="ja-JP" altLang="en-US"/>
          </a:p>
        </p:txBody>
      </p:sp>
    </p:spTree>
    <p:extLst>
      <p:ext uri="{BB962C8B-B14F-4D97-AF65-F5344CB8AC3E}">
        <p14:creationId xmlns:p14="http://schemas.microsoft.com/office/powerpoint/2010/main" val="25201471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r>
              <a:rPr kumimoji="1" lang="ja-JP" altLang="en-US" dirty="0" smtClean="0"/>
              <a:t>資料</a:t>
            </a:r>
            <a:r>
              <a:rPr kumimoji="1" lang="en-US" altLang="ja-JP" dirty="0" smtClean="0"/>
              <a:t>4-3</a:t>
            </a:r>
            <a:endParaRPr kumimoji="1" lang="ja-JP" altLang="en-US" dirty="0"/>
          </a:p>
        </p:txBody>
      </p:sp>
      <p:sp>
        <p:nvSpPr>
          <p:cNvPr id="4" name="スライド番号プレースホルダー 3"/>
          <p:cNvSpPr>
            <a:spLocks noGrp="1"/>
          </p:cNvSpPr>
          <p:nvPr>
            <p:ph type="sldNum" sz="quarter" idx="10"/>
          </p:nvPr>
        </p:nvSpPr>
        <p:spPr/>
        <p:txBody>
          <a:bodyPr/>
          <a:lstStyle/>
          <a:p>
            <a:fld id="{5CAB79B7-3D3B-43C6-B5BF-6F7533AA7C3E}" type="slidenum">
              <a:rPr kumimoji="1" lang="ja-JP" altLang="en-US" smtClean="0"/>
              <a:t>1</a:t>
            </a:fld>
            <a:endParaRPr kumimoji="1" lang="ja-JP" altLang="en-US"/>
          </a:p>
        </p:txBody>
      </p:sp>
    </p:spTree>
    <p:extLst>
      <p:ext uri="{BB962C8B-B14F-4D97-AF65-F5344CB8AC3E}">
        <p14:creationId xmlns:p14="http://schemas.microsoft.com/office/powerpoint/2010/main" val="234322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75106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165521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280879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259340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38071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39663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3272148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1538900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697490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649504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A901DD-395D-4265-8BED-53CE63E28F43}" type="datetimeFigureOut">
              <a:rPr kumimoji="1" lang="ja-JP" altLang="en-US" smtClean="0"/>
              <a:t>2020/11/10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3180717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901DD-395D-4265-8BED-53CE63E28F43}" type="datetimeFigureOut">
              <a:rPr kumimoji="1" lang="ja-JP" altLang="en-US" smtClean="0"/>
              <a:t>2020/11/10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A7C4B2-DE99-46E2-8852-715F19041BB7}" type="slidenum">
              <a:rPr kumimoji="1" lang="ja-JP" altLang="en-US" smtClean="0"/>
              <a:t>‹#›</a:t>
            </a:fld>
            <a:endParaRPr kumimoji="1" lang="ja-JP" altLang="en-US"/>
          </a:p>
        </p:txBody>
      </p:sp>
    </p:spTree>
    <p:extLst>
      <p:ext uri="{BB962C8B-B14F-4D97-AF65-F5344CB8AC3E}">
        <p14:creationId xmlns:p14="http://schemas.microsoft.com/office/powerpoint/2010/main" val="2400409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22760"/>
            <a:ext cx="9144000" cy="400110"/>
          </a:xfrm>
          <a:prstGeom prst="rect">
            <a:avLst/>
          </a:prstGeom>
          <a:solidFill>
            <a:schemeClr val="accent6">
              <a:lumMod val="60000"/>
              <a:lumOff val="40000"/>
            </a:schemeClr>
          </a:solidFill>
        </p:spPr>
        <p:txBody>
          <a:bodyPr wrap="square">
            <a:spAutoFit/>
          </a:bodyPr>
          <a:lstStyle/>
          <a:p>
            <a:pPr algn="ctr"/>
            <a:r>
              <a:rPr lang="ja-JP" altLang="en-US" sz="2000" b="1" kern="100" dirty="0">
                <a:latin typeface="MS UI Gothic" panose="020B0600070205080204" pitchFamily="50" charset="-128"/>
                <a:ea typeface="MS UI Gothic" panose="020B0600070205080204" pitchFamily="50" charset="-128"/>
                <a:cs typeface="Times New Roman" panose="02020603050405020304" pitchFamily="18" charset="0"/>
              </a:rPr>
              <a:t>「</a:t>
            </a:r>
            <a:r>
              <a:rPr lang="ja-JP" altLang="ja-JP" sz="2000" b="1" kern="100" dirty="0">
                <a:latin typeface="MS UI Gothic" panose="020B0600070205080204" pitchFamily="50" charset="-128"/>
                <a:ea typeface="MS UI Gothic" panose="020B0600070205080204" pitchFamily="50" charset="-128"/>
                <a:cs typeface="Times New Roman" panose="02020603050405020304" pitchFamily="18" charset="0"/>
              </a:rPr>
              <a:t>新型コロナウイルス対応状況管理システム</a:t>
            </a:r>
            <a:r>
              <a:rPr lang="ja-JP" altLang="en-US" sz="2000" b="1" kern="100" dirty="0">
                <a:latin typeface="MS UI Gothic" panose="020B0600070205080204" pitchFamily="50" charset="-128"/>
                <a:ea typeface="MS UI Gothic" panose="020B0600070205080204" pitchFamily="50" charset="-128"/>
                <a:cs typeface="Times New Roman" panose="02020603050405020304" pitchFamily="18" charset="0"/>
              </a:rPr>
              <a:t>」に</a:t>
            </a:r>
            <a:r>
              <a:rPr lang="ja-JP" altLang="ja-JP" sz="2000" b="1" kern="100" dirty="0">
                <a:latin typeface="MS UI Gothic" panose="020B0600070205080204" pitchFamily="50" charset="-128"/>
                <a:ea typeface="MS UI Gothic" panose="020B0600070205080204" pitchFamily="50" charset="-128"/>
                <a:cs typeface="Times New Roman" panose="02020603050405020304" pitchFamily="18" charset="0"/>
              </a:rPr>
              <a:t>登録</a:t>
            </a:r>
            <a:r>
              <a:rPr lang="ja-JP" altLang="en-US" sz="2000" b="1" kern="100" dirty="0">
                <a:latin typeface="MS UI Gothic" panose="020B0600070205080204" pitchFamily="50" charset="-128"/>
                <a:ea typeface="MS UI Gothic" panose="020B0600070205080204" pitchFamily="50" charset="-128"/>
                <a:cs typeface="Times New Roman" panose="02020603050405020304" pitchFamily="18" charset="0"/>
              </a:rPr>
              <a:t>されている</a:t>
            </a:r>
            <a:r>
              <a:rPr lang="ja-JP" altLang="ja-JP" sz="2000" b="1" kern="100" dirty="0">
                <a:latin typeface="MS UI Gothic" panose="020B0600070205080204" pitchFamily="50" charset="-128"/>
                <a:ea typeface="MS UI Gothic" panose="020B0600070205080204" pitchFamily="50" charset="-128"/>
                <a:cs typeface="Times New Roman" panose="02020603050405020304" pitchFamily="18" charset="0"/>
              </a:rPr>
              <a:t>情報の外部提供について</a:t>
            </a:r>
          </a:p>
        </p:txBody>
      </p:sp>
      <p:graphicFrame>
        <p:nvGraphicFramePr>
          <p:cNvPr id="6" name="表 5"/>
          <p:cNvGraphicFramePr>
            <a:graphicFrameLocks noGrp="1"/>
          </p:cNvGraphicFramePr>
          <p:nvPr>
            <p:extLst>
              <p:ext uri="{D42A27DB-BD31-4B8C-83A1-F6EECF244321}">
                <p14:modId xmlns:p14="http://schemas.microsoft.com/office/powerpoint/2010/main" val="3316708230"/>
              </p:ext>
            </p:extLst>
          </p:nvPr>
        </p:nvGraphicFramePr>
        <p:xfrm>
          <a:off x="0" y="978543"/>
          <a:ext cx="9029700" cy="4470400"/>
        </p:xfrm>
        <a:graphic>
          <a:graphicData uri="http://schemas.openxmlformats.org/drawingml/2006/table">
            <a:tbl>
              <a:tblPr firstRow="1" bandRow="1">
                <a:tableStyleId>{5C22544A-7EE6-4342-B048-85BDC9FD1C3A}</a:tableStyleId>
              </a:tblPr>
              <a:tblGrid>
                <a:gridCol w="973949">
                  <a:extLst>
                    <a:ext uri="{9D8B030D-6E8A-4147-A177-3AD203B41FA5}">
                      <a16:colId xmlns:a16="http://schemas.microsoft.com/office/drawing/2014/main" val="2910882765"/>
                    </a:ext>
                  </a:extLst>
                </a:gridCol>
                <a:gridCol w="8055751">
                  <a:extLst>
                    <a:ext uri="{9D8B030D-6E8A-4147-A177-3AD203B41FA5}">
                      <a16:colId xmlns:a16="http://schemas.microsoft.com/office/drawing/2014/main" val="3976658159"/>
                    </a:ext>
                  </a:extLst>
                </a:gridCol>
              </a:tblGrid>
              <a:tr h="655093">
                <a:tc>
                  <a:txBody>
                    <a:bodyPr/>
                    <a:lstStyle/>
                    <a:p>
                      <a:pPr algn="dist"/>
                      <a:r>
                        <a:rPr kumimoji="1" lang="ja-JP" altLang="en-US" sz="1600" b="1" dirty="0" smtClean="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rPr>
                        <a:t>趣旨</a:t>
                      </a:r>
                      <a:endParaRPr kumimoji="1" lang="ja-JP" altLang="en-US" sz="1600" b="1" dirty="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kumimoji="1" lang="ja-JP" altLang="en-US" sz="1400" b="0" dirty="0" smtClean="0">
                          <a:solidFill>
                            <a:schemeClr val="tx1"/>
                          </a:solidFill>
                          <a:latin typeface="MS UI Gothic" panose="020B0600070205080204" pitchFamily="50" charset="-128"/>
                          <a:ea typeface="MS UI Gothic" panose="020B0600070205080204" pitchFamily="50" charset="-128"/>
                        </a:rPr>
                        <a:t>・大阪府では、新型コロナウイルス陽性確認者について、クラウド・システム（</a:t>
                      </a:r>
                      <a:r>
                        <a:rPr kumimoji="1" lang="en-US" altLang="ja-JP" sz="1400" b="0" dirty="0" err="1" smtClean="0">
                          <a:solidFill>
                            <a:schemeClr val="tx1"/>
                          </a:solidFill>
                          <a:latin typeface="MS UI Gothic" panose="020B0600070205080204" pitchFamily="50" charset="-128"/>
                          <a:ea typeface="MS UI Gothic" panose="020B0600070205080204" pitchFamily="50" charset="-128"/>
                        </a:rPr>
                        <a:t>Kintone</a:t>
                      </a:r>
                      <a:r>
                        <a:rPr kumimoji="1" lang="ja-JP" altLang="en-US" sz="1400" b="0" dirty="0" smtClean="0">
                          <a:solidFill>
                            <a:schemeClr val="tx1"/>
                          </a:solidFill>
                          <a:latin typeface="MS UI Gothic" panose="020B0600070205080204" pitchFamily="50" charset="-128"/>
                          <a:ea typeface="MS UI Gothic" panose="020B0600070205080204" pitchFamily="50" charset="-128"/>
                        </a:rPr>
                        <a:t>）を用いて患者データの情報管理を行っている。</a:t>
                      </a:r>
                      <a:endParaRPr kumimoji="1" lang="en-US" altLang="ja-JP" sz="1400" b="0" dirty="0" smtClean="0">
                        <a:solidFill>
                          <a:schemeClr val="tx1"/>
                        </a:solidFill>
                        <a:latin typeface="MS UI Gothic" panose="020B0600070205080204" pitchFamily="50" charset="-128"/>
                        <a:ea typeface="MS UI Gothic" panose="020B0600070205080204" pitchFamily="50" charset="-128"/>
                      </a:endParaRPr>
                    </a:p>
                    <a:p>
                      <a:r>
                        <a:rPr kumimoji="1" lang="ja-JP" altLang="en-US" sz="1400" b="0" dirty="0" smtClean="0">
                          <a:solidFill>
                            <a:schemeClr val="tx1"/>
                          </a:solidFill>
                          <a:latin typeface="MS UI Gothic" panose="020B0600070205080204" pitchFamily="50" charset="-128"/>
                          <a:ea typeface="MS UI Gothic" panose="020B0600070205080204" pitchFamily="50" charset="-128"/>
                        </a:rPr>
                        <a:t>・府内自治体における政策立案への活用や、学術研究機関における分析を通じて新たな感染症対策の知見を取得するため、</a:t>
                      </a:r>
                      <a:r>
                        <a:rPr kumimoji="1" lang="ja-JP" altLang="en-US" sz="1400" b="1" u="sng" dirty="0" smtClean="0">
                          <a:solidFill>
                            <a:schemeClr val="tx1"/>
                          </a:solidFill>
                          <a:latin typeface="MS UI Gothic" panose="020B0600070205080204" pitchFamily="50" charset="-128"/>
                          <a:ea typeface="MS UI Gothic" panose="020B0600070205080204" pitchFamily="50" charset="-128"/>
                        </a:rPr>
                        <a:t>匿名化データの外部提供を行う。</a:t>
                      </a:r>
                      <a:endParaRPr kumimoji="1" lang="en-US" altLang="ja-JP" sz="1400" b="1" u="sng" dirty="0" smtClean="0">
                        <a:solidFill>
                          <a:schemeClr val="tx1"/>
                        </a:solidFill>
                        <a:latin typeface="MS UI Gothic" panose="020B0600070205080204" pitchFamily="50" charset="-128"/>
                        <a:ea typeface="MS UI Gothic" panose="020B0600070205080204" pitchFamily="50" charset="-128"/>
                      </a:endParaRPr>
                    </a:p>
                    <a:p>
                      <a:endParaRPr kumimoji="1" lang="ja-JP" altLang="en-US" sz="1400" b="1" u="sng" dirty="0">
                        <a:solidFill>
                          <a:schemeClr val="tx1"/>
                        </a:solidFill>
                        <a:latin typeface="MS UI Gothic" panose="020B0600070205080204" pitchFamily="50" charset="-128"/>
                        <a:ea typeface="MS UI Gothic" panose="020B0600070205080204" pitchFamily="50" charset="-128"/>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5874346"/>
                  </a:ext>
                </a:extLst>
              </a:tr>
              <a:tr h="667657">
                <a:tc>
                  <a:txBody>
                    <a:bodyPr/>
                    <a:lstStyle/>
                    <a:p>
                      <a:pPr algn="dist"/>
                      <a:r>
                        <a:rPr kumimoji="1" lang="ja-JP" altLang="en-US" sz="1600" b="1" dirty="0" smtClean="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rPr>
                        <a:t>提供するデータ</a:t>
                      </a:r>
                      <a:endParaRPr kumimoji="1" lang="ja-JP" altLang="en-US" sz="1600" b="1" dirty="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S UI Gothic" panose="020B0600070205080204" pitchFamily="50" charset="-128"/>
                          <a:ea typeface="MS UI Gothic" panose="020B0600070205080204" pitchFamily="50" charset="-128"/>
                        </a:rPr>
                        <a:t>個人を特定できない匿名化データ</a:t>
                      </a:r>
                      <a:endParaRPr kumimoji="1" lang="en-US" altLang="ja-JP" sz="1600" b="1" dirty="0" smtClean="0">
                        <a:solidFill>
                          <a:schemeClr val="tx1"/>
                        </a:solidFill>
                        <a:latin typeface="MS UI Gothic" panose="020B0600070205080204" pitchFamily="50" charset="-128"/>
                        <a:ea typeface="MS UI Gothic" panose="020B060007020508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MS UI Gothic" panose="020B0600070205080204" pitchFamily="50" charset="-128"/>
                        <a:buChar char="○"/>
                        <a:tabLst/>
                        <a:defRPr/>
                      </a:pPr>
                      <a:r>
                        <a:rPr kumimoji="1" lang="ja-JP" altLang="en-US" sz="1400" b="0" dirty="0" smtClean="0">
                          <a:solidFill>
                            <a:schemeClr val="tx1"/>
                          </a:solidFill>
                          <a:latin typeface="MS UI Gothic" panose="020B0600070205080204" pitchFamily="50" charset="-128"/>
                          <a:ea typeface="MS UI Gothic" panose="020B0600070205080204" pitchFamily="50" charset="-128"/>
                        </a:rPr>
                        <a:t>対象データ：システムにおいて管理している</a:t>
                      </a:r>
                      <a:r>
                        <a:rPr kumimoji="1" lang="ja-JP" altLang="en-US" sz="1400" b="1" dirty="0" smtClean="0">
                          <a:solidFill>
                            <a:schemeClr val="tx1"/>
                          </a:solidFill>
                          <a:latin typeface="MS UI Gothic" panose="020B0600070205080204" pitchFamily="50" charset="-128"/>
                          <a:ea typeface="MS UI Gothic" panose="020B0600070205080204" pitchFamily="50" charset="-128"/>
                        </a:rPr>
                        <a:t>全データ　約</a:t>
                      </a:r>
                      <a:r>
                        <a:rPr kumimoji="1" lang="en-US" altLang="ja-JP" sz="1400" b="1" dirty="0" smtClean="0">
                          <a:solidFill>
                            <a:schemeClr val="tx1"/>
                          </a:solidFill>
                          <a:latin typeface="MS UI Gothic" panose="020B0600070205080204" pitchFamily="50" charset="-128"/>
                          <a:ea typeface="MS UI Gothic" panose="020B0600070205080204" pitchFamily="50" charset="-128"/>
                        </a:rPr>
                        <a:t>12,000</a:t>
                      </a:r>
                      <a:r>
                        <a:rPr kumimoji="1" lang="ja-JP" altLang="en-US" sz="1400" b="1" dirty="0" smtClean="0">
                          <a:solidFill>
                            <a:schemeClr val="tx1"/>
                          </a:solidFill>
                          <a:latin typeface="MS UI Gothic" panose="020B0600070205080204" pitchFamily="50" charset="-128"/>
                          <a:ea typeface="MS UI Gothic" panose="020B0600070205080204" pitchFamily="50" charset="-128"/>
                        </a:rPr>
                        <a:t>件　</a:t>
                      </a:r>
                      <a:r>
                        <a:rPr kumimoji="1" lang="ja-JP" altLang="en-US" sz="1400" b="0" dirty="0" smtClean="0">
                          <a:solidFill>
                            <a:schemeClr val="tx1"/>
                          </a:solidFill>
                          <a:latin typeface="MS UI Gothic" panose="020B0600070205080204" pitchFamily="50" charset="-128"/>
                          <a:ea typeface="MS UI Gothic" panose="020B0600070205080204" pitchFamily="50" charset="-128"/>
                        </a:rPr>
                        <a:t>（入院・療養等継続中のものを除く）</a:t>
                      </a:r>
                      <a:endParaRPr kumimoji="1" lang="en-US" altLang="ja-JP" sz="1400" b="0" dirty="0" smtClean="0">
                        <a:solidFill>
                          <a:schemeClr val="tx1"/>
                        </a:solidFill>
                        <a:latin typeface="MS UI Gothic" panose="020B0600070205080204" pitchFamily="50" charset="-128"/>
                        <a:ea typeface="MS UI Gothic" panose="020B060007020508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MS UI Gothic" panose="020B0600070205080204" pitchFamily="50" charset="-128"/>
                        <a:buChar char="○"/>
                        <a:tabLst/>
                        <a:defRPr/>
                      </a:pPr>
                      <a:r>
                        <a:rPr kumimoji="1" lang="ja-JP" altLang="en-US" sz="1400" b="0" dirty="0" smtClean="0">
                          <a:solidFill>
                            <a:schemeClr val="tx1"/>
                          </a:solidFill>
                          <a:latin typeface="MS UI Gothic" panose="020B0600070205080204" pitchFamily="50" charset="-128"/>
                          <a:ea typeface="MS UI Gothic" panose="020B0600070205080204" pitchFamily="50" charset="-128"/>
                        </a:rPr>
                        <a:t>主な項目：年代、性別、基礎疾患（</a:t>
                      </a:r>
                      <a:r>
                        <a:rPr kumimoji="1" lang="zh-TW" altLang="en-US" sz="1400" b="0" dirty="0" smtClean="0">
                          <a:solidFill>
                            <a:schemeClr val="tx1"/>
                          </a:solidFill>
                          <a:latin typeface="MS UI Gothic" panose="020B0600070205080204" pitchFamily="50" charset="-128"/>
                          <a:ea typeface="MS UI Gothic" panose="020B0600070205080204" pitchFamily="50" charset="-128"/>
                        </a:rPr>
                        <a:t> 国際疾病分類第</a:t>
                      </a:r>
                      <a:r>
                        <a:rPr kumimoji="1" lang="en-US" altLang="zh-TW" sz="1400" b="0" dirty="0" smtClean="0">
                          <a:solidFill>
                            <a:schemeClr val="tx1"/>
                          </a:solidFill>
                          <a:latin typeface="MS UI Gothic" panose="020B0600070205080204" pitchFamily="50" charset="-128"/>
                          <a:ea typeface="MS UI Gothic" panose="020B0600070205080204" pitchFamily="50" charset="-128"/>
                        </a:rPr>
                        <a:t>10</a:t>
                      </a:r>
                      <a:r>
                        <a:rPr kumimoji="1" lang="zh-TW" altLang="en-US" sz="1400" b="0" dirty="0" smtClean="0">
                          <a:solidFill>
                            <a:schemeClr val="tx1"/>
                          </a:solidFill>
                          <a:latin typeface="MS UI Gothic" panose="020B0600070205080204" pitchFamily="50" charset="-128"/>
                          <a:ea typeface="MS UI Gothic" panose="020B0600070205080204" pitchFamily="50" charset="-128"/>
                        </a:rPr>
                        <a:t>版</a:t>
                      </a:r>
                      <a:r>
                        <a:rPr kumimoji="1" lang="en-US" altLang="zh-TW" sz="1400" b="0" dirty="0" smtClean="0">
                          <a:solidFill>
                            <a:schemeClr val="tx1"/>
                          </a:solidFill>
                          <a:latin typeface="MS UI Gothic" panose="020B0600070205080204" pitchFamily="50" charset="-128"/>
                          <a:ea typeface="MS UI Gothic" panose="020B0600070205080204" pitchFamily="50" charset="-128"/>
                        </a:rPr>
                        <a:t>(</a:t>
                      </a:r>
                      <a:r>
                        <a:rPr kumimoji="1" lang="en-US" altLang="ja-JP" sz="1400" b="0" dirty="0" smtClean="0">
                          <a:solidFill>
                            <a:schemeClr val="tx1"/>
                          </a:solidFill>
                          <a:latin typeface="MS UI Gothic" panose="020B0600070205080204" pitchFamily="50" charset="-128"/>
                          <a:ea typeface="MS UI Gothic" panose="020B0600070205080204" pitchFamily="50" charset="-128"/>
                        </a:rPr>
                        <a:t>ICD-10)</a:t>
                      </a:r>
                      <a:r>
                        <a:rPr kumimoji="1" lang="ja-JP" altLang="en-US" sz="1400" b="0" dirty="0" smtClean="0">
                          <a:solidFill>
                            <a:schemeClr val="tx1"/>
                          </a:solidFill>
                          <a:latin typeface="MS UI Gothic" panose="020B0600070205080204" pitchFamily="50" charset="-128"/>
                          <a:ea typeface="MS UI Gothic" panose="020B0600070205080204" pitchFamily="50" charset="-128"/>
                        </a:rPr>
                        <a:t>による</a:t>
                      </a:r>
                      <a:r>
                        <a:rPr kumimoji="1" lang="en-US" altLang="ja-JP" sz="1400" b="0" dirty="0" smtClean="0">
                          <a:solidFill>
                            <a:schemeClr val="tx1"/>
                          </a:solidFill>
                          <a:latin typeface="MS UI Gothic" panose="020B0600070205080204" pitchFamily="50" charset="-128"/>
                          <a:ea typeface="MS UI Gothic" panose="020B0600070205080204" pitchFamily="50" charset="-128"/>
                        </a:rPr>
                        <a:t>22</a:t>
                      </a:r>
                      <a:r>
                        <a:rPr kumimoji="1" lang="ja-JP" altLang="en-US" sz="1400" b="0" dirty="0" smtClean="0">
                          <a:solidFill>
                            <a:schemeClr val="tx1"/>
                          </a:solidFill>
                          <a:latin typeface="MS UI Gothic" panose="020B0600070205080204" pitchFamily="50" charset="-128"/>
                          <a:ea typeface="MS UI Gothic" panose="020B0600070205080204" pitchFamily="50" charset="-128"/>
                        </a:rPr>
                        <a:t>分類）、入退院日等、挿管等治療開始・終了日等</a:t>
                      </a:r>
                      <a:endParaRPr kumimoji="1" lang="en-US" altLang="ja-JP" sz="1400" b="0" dirty="0" smtClean="0">
                        <a:solidFill>
                          <a:schemeClr val="tx1"/>
                        </a:solidFill>
                        <a:latin typeface="MS UI Gothic" panose="020B0600070205080204" pitchFamily="50" charset="-128"/>
                        <a:ea typeface="MS UI Gothic" panose="020B0600070205080204" pitchFamily="50" charset="-128"/>
                      </a:endParaRPr>
                    </a:p>
                    <a:p>
                      <a:r>
                        <a:rPr kumimoji="1" lang="en-US" altLang="ja-JP" sz="1150" b="0" dirty="0" smtClean="0">
                          <a:solidFill>
                            <a:schemeClr val="tx1"/>
                          </a:solidFill>
                          <a:latin typeface="MS UI Gothic" panose="020B0600070205080204" pitchFamily="50" charset="-128"/>
                          <a:ea typeface="MS UI Gothic" panose="020B0600070205080204" pitchFamily="50" charset="-128"/>
                        </a:rPr>
                        <a:t>※2020</a:t>
                      </a:r>
                      <a:r>
                        <a:rPr kumimoji="1" lang="ja-JP" altLang="en-US" sz="1150" b="0" dirty="0" smtClean="0">
                          <a:solidFill>
                            <a:schemeClr val="tx1"/>
                          </a:solidFill>
                          <a:latin typeface="MS UI Gothic" panose="020B0600070205080204" pitchFamily="50" charset="-128"/>
                          <a:ea typeface="MS UI Gothic" panose="020B0600070205080204" pitchFamily="50" charset="-128"/>
                        </a:rPr>
                        <a:t>年</a:t>
                      </a:r>
                      <a:r>
                        <a:rPr kumimoji="1" lang="en-US" altLang="ja-JP" sz="1150" b="0" dirty="0" smtClean="0">
                          <a:solidFill>
                            <a:schemeClr val="tx1"/>
                          </a:solidFill>
                          <a:latin typeface="MS UI Gothic" panose="020B0600070205080204" pitchFamily="50" charset="-128"/>
                          <a:ea typeface="MS UI Gothic" panose="020B0600070205080204" pitchFamily="50" charset="-128"/>
                        </a:rPr>
                        <a:t>11</a:t>
                      </a:r>
                      <a:r>
                        <a:rPr kumimoji="1" lang="ja-JP" altLang="en-US" sz="1150" b="0" dirty="0" smtClean="0">
                          <a:solidFill>
                            <a:schemeClr val="tx1"/>
                          </a:solidFill>
                          <a:latin typeface="MS UI Gothic" panose="020B0600070205080204" pitchFamily="50" charset="-128"/>
                          <a:ea typeface="MS UI Gothic" panose="020B0600070205080204" pitchFamily="50" charset="-128"/>
                        </a:rPr>
                        <a:t>月中旬以降、現行システムから</a:t>
                      </a:r>
                      <a:r>
                        <a:rPr kumimoji="1" lang="en-US" altLang="ja-JP" sz="1150" b="0" dirty="0" smtClean="0">
                          <a:solidFill>
                            <a:schemeClr val="tx1"/>
                          </a:solidFill>
                          <a:latin typeface="MS UI Gothic" panose="020B0600070205080204" pitchFamily="50" charset="-128"/>
                          <a:ea typeface="MS UI Gothic" panose="020B0600070205080204" pitchFamily="50" charset="-128"/>
                        </a:rPr>
                        <a:t>HER-SYS</a:t>
                      </a:r>
                      <a:r>
                        <a:rPr kumimoji="1" lang="ja-JP" altLang="en-US" sz="1150" b="0" dirty="0" smtClean="0">
                          <a:solidFill>
                            <a:schemeClr val="tx1"/>
                          </a:solidFill>
                          <a:latin typeface="MS UI Gothic" panose="020B0600070205080204" pitchFamily="50" charset="-128"/>
                          <a:ea typeface="MS UI Gothic" panose="020B0600070205080204" pitchFamily="50" charset="-128"/>
                        </a:rPr>
                        <a:t>による患者管理に移行予定。移行後の新規患者データについては、改めて検討。</a:t>
                      </a:r>
                      <a:endParaRPr kumimoji="1" lang="en-US" altLang="ja-JP" sz="1150" b="0" dirty="0" smtClean="0">
                        <a:solidFill>
                          <a:schemeClr val="tx1"/>
                        </a:solidFill>
                        <a:latin typeface="MS UI Gothic" panose="020B0600070205080204" pitchFamily="50" charset="-128"/>
                        <a:ea typeface="MS UI Gothic" panose="020B0600070205080204" pitchFamily="50" charset="-128"/>
                      </a:endParaRPr>
                    </a:p>
                    <a:p>
                      <a:endParaRPr kumimoji="1" lang="en-US" altLang="ja-JP" sz="1150" b="0" dirty="0" smtClean="0">
                        <a:solidFill>
                          <a:schemeClr val="tx1"/>
                        </a:solidFill>
                        <a:latin typeface="MS UI Gothic" panose="020B0600070205080204" pitchFamily="50" charset="-128"/>
                        <a:ea typeface="MS UI Gothic" panose="020B060007020508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45129989"/>
                  </a:ext>
                </a:extLst>
              </a:tr>
              <a:tr h="370840">
                <a:tc>
                  <a:txBody>
                    <a:bodyPr/>
                    <a:lstStyle/>
                    <a:p>
                      <a:pPr algn="dist"/>
                      <a:r>
                        <a:rPr kumimoji="1" lang="ja-JP" altLang="en-US" sz="1600" b="1" dirty="0" smtClean="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rPr>
                        <a:t>対象者</a:t>
                      </a:r>
                      <a:endParaRPr kumimoji="1" lang="ja-JP" altLang="en-US" sz="1600" b="1" dirty="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1600" b="1"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学術研究及び行政機関における政策立案のために行うことから、提供対象者を以下のとおりとする。</a:t>
                      </a:r>
                    </a:p>
                    <a:p>
                      <a:pPr>
                        <a:buFontTx/>
                        <a:buNone/>
                      </a:pP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（１） 大阪府が設立した地方独立行政法人</a:t>
                      </a:r>
                    </a:p>
                    <a:p>
                      <a:pPr>
                        <a:buFontTx/>
                        <a:buNone/>
                      </a:pP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（２） 国及び国が設立した独立行政法人のうち、公衆衛生や感染症対策に係る研究・医療を行うことを目的とする者</a:t>
                      </a:r>
                    </a:p>
                    <a:p>
                      <a:pPr>
                        <a:buFontTx/>
                        <a:buNone/>
                      </a:pP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（３） 府内の市町村は当該市町村が設立した地方独立行政法人</a:t>
                      </a:r>
                    </a:p>
                    <a:p>
                      <a:pPr>
                        <a:buFontTx/>
                        <a:buNone/>
                      </a:pP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（４） 前</a:t>
                      </a:r>
                      <a:r>
                        <a:rPr kumimoji="1" lang="en-US" altLang="ja-JP"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3</a:t>
                      </a: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号に掲げる者からの受託者又は共同研究者</a:t>
                      </a:r>
                    </a:p>
                    <a:p>
                      <a:pPr>
                        <a:buFontTx/>
                        <a:buNone/>
                      </a:pP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（５） 学校教育法（昭和</a:t>
                      </a:r>
                      <a:r>
                        <a:rPr kumimoji="1" lang="en-US" altLang="ja-JP"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22</a:t>
                      </a: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年法律第</a:t>
                      </a:r>
                      <a:r>
                        <a:rPr kumimoji="1" lang="en-US" altLang="ja-JP"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26</a:t>
                      </a: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号）に定める大学・大学院に属する者、国もしくは独立行政法人が設置する大学校のうち学　</a:t>
                      </a:r>
                      <a:endParaRPr kumimoji="1" lang="en-US" altLang="ja-JP"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endParaRPr>
                    </a:p>
                    <a:p>
                      <a:pPr>
                        <a:buFontTx/>
                        <a:buNone/>
                      </a:pPr>
                      <a:r>
                        <a:rPr kumimoji="1" lang="ja-JP" altLang="en-US"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rPr>
                        <a:t>　　　位が取得できる大学校に属する者（倫理審査委員会の承認が必要）</a:t>
                      </a:r>
                      <a:endParaRPr kumimoji="1" lang="en-US" altLang="ja-JP" sz="1200" b="0" i="0" u="none" strike="noStrike" kern="1200" baseline="0" dirty="0" smtClean="0">
                        <a:solidFill>
                          <a:schemeClr val="tx1"/>
                        </a:solidFill>
                        <a:latin typeface="MS UI Gothic" panose="020B0600070205080204" pitchFamily="50" charset="-128"/>
                        <a:ea typeface="MS UI Gothic" panose="020B0600070205080204" pitchFamily="50" charset="-128"/>
                        <a:cs typeface="+mn-cs"/>
                      </a:endParaRPr>
                    </a:p>
                    <a:p>
                      <a:pPr>
                        <a:buFontTx/>
                        <a:buNone/>
                      </a:pPr>
                      <a:endParaRPr kumimoji="1" lang="ja-JP" altLang="en-US" sz="1200" b="0" dirty="0">
                        <a:solidFill>
                          <a:schemeClr val="tx1"/>
                        </a:solidFill>
                        <a:latin typeface="MS UI Gothic" panose="020B0600070205080204" pitchFamily="50" charset="-128"/>
                        <a:ea typeface="MS UI Gothic" panose="020B060007020508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2338290"/>
                  </a:ext>
                </a:extLst>
              </a:tr>
              <a:tr h="370840">
                <a:tc>
                  <a:txBody>
                    <a:bodyPr/>
                    <a:lstStyle/>
                    <a:p>
                      <a:pPr algn="dist"/>
                      <a:r>
                        <a:rPr kumimoji="1" lang="ja-JP" altLang="en-US" sz="1600" b="1" dirty="0" smtClean="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rPr>
                        <a:t>手続き</a:t>
                      </a:r>
                      <a:endParaRPr kumimoji="1" lang="ja-JP" altLang="en-US" sz="1600" b="1" dirty="0">
                        <a:solidFill>
                          <a:schemeClr val="tx1"/>
                        </a:solidFill>
                        <a:effectLst>
                          <a:outerShdw blurRad="38100" dist="38100" dir="2700000" algn="tl">
                            <a:srgbClr val="000000">
                              <a:alpha val="43137"/>
                            </a:srgbClr>
                          </a:outerShdw>
                        </a:effectLst>
                        <a:latin typeface="MS UI Gothic" panose="020B0600070205080204" pitchFamily="50" charset="-128"/>
                        <a:ea typeface="MS UI Gothic" panose="020B060007020508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en-US" altLang="ja-JP" sz="1400" b="1" dirty="0" smtClean="0">
                          <a:solidFill>
                            <a:schemeClr val="tx1"/>
                          </a:solidFill>
                          <a:latin typeface="MS UI Gothic" panose="020B0600070205080204" pitchFamily="50" charset="-128"/>
                          <a:ea typeface="MS UI Gothic" panose="020B0600070205080204" pitchFamily="50" charset="-128"/>
                        </a:rPr>
                        <a:t>11</a:t>
                      </a:r>
                      <a:r>
                        <a:rPr kumimoji="1" lang="ja-JP" altLang="en-US" sz="1400" b="1" dirty="0" smtClean="0">
                          <a:solidFill>
                            <a:schemeClr val="tx1"/>
                          </a:solidFill>
                          <a:latin typeface="MS UI Gothic" panose="020B0600070205080204" pitchFamily="50" charset="-128"/>
                          <a:ea typeface="MS UI Gothic" panose="020B0600070205080204" pitchFamily="50" charset="-128"/>
                        </a:rPr>
                        <a:t>月</a:t>
                      </a:r>
                      <a:r>
                        <a:rPr kumimoji="1" lang="en-US" altLang="ja-JP" sz="1400" b="1" dirty="0" smtClean="0">
                          <a:solidFill>
                            <a:schemeClr val="tx1"/>
                          </a:solidFill>
                          <a:latin typeface="MS UI Gothic" panose="020B0600070205080204" pitchFamily="50" charset="-128"/>
                          <a:ea typeface="MS UI Gothic" panose="020B0600070205080204" pitchFamily="50" charset="-128"/>
                        </a:rPr>
                        <a:t>12</a:t>
                      </a:r>
                      <a:r>
                        <a:rPr kumimoji="1" lang="ja-JP" altLang="en-US" sz="1400" b="1" dirty="0" smtClean="0">
                          <a:solidFill>
                            <a:schemeClr val="tx1"/>
                          </a:solidFill>
                          <a:latin typeface="MS UI Gothic" panose="020B0600070205080204" pitchFamily="50" charset="-128"/>
                          <a:ea typeface="MS UI Gothic" panose="020B0600070205080204" pitchFamily="50" charset="-128"/>
                        </a:rPr>
                        <a:t>日より</a:t>
                      </a:r>
                      <a:r>
                        <a:rPr kumimoji="1" lang="ja-JP" altLang="en-US" sz="1400" b="0" dirty="0" smtClean="0">
                          <a:solidFill>
                            <a:schemeClr val="tx1"/>
                          </a:solidFill>
                          <a:latin typeface="MS UI Gothic" panose="020B0600070205080204" pitchFamily="50" charset="-128"/>
                          <a:ea typeface="MS UI Gothic" panose="020B0600070205080204" pitchFamily="50" charset="-128"/>
                        </a:rPr>
                        <a:t>、提供希望者からの申請受付を開始し、データの活用目的・内容等を審査の上、順次提供</a:t>
                      </a:r>
                      <a:endParaRPr kumimoji="1" lang="ja-JP" altLang="en-US" sz="1400" b="0" dirty="0">
                        <a:solidFill>
                          <a:schemeClr val="tx1"/>
                        </a:solidFill>
                        <a:latin typeface="MS UI Gothic" panose="020B0600070205080204" pitchFamily="50" charset="-128"/>
                        <a:ea typeface="MS UI Gothic" panose="020B060007020508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0956270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674985717"/>
              </p:ext>
            </p:extLst>
          </p:nvPr>
        </p:nvGraphicFramePr>
        <p:xfrm>
          <a:off x="150125" y="5726063"/>
          <a:ext cx="8879575" cy="968962"/>
        </p:xfrm>
        <a:graphic>
          <a:graphicData uri="http://schemas.openxmlformats.org/drawingml/2006/table">
            <a:tbl>
              <a:tblPr firstRow="1" bandRow="1">
                <a:tableStyleId>{5C22544A-7EE6-4342-B048-85BDC9FD1C3A}</a:tableStyleId>
              </a:tblPr>
              <a:tblGrid>
                <a:gridCol w="8879575">
                  <a:extLst>
                    <a:ext uri="{9D8B030D-6E8A-4147-A177-3AD203B41FA5}">
                      <a16:colId xmlns:a16="http://schemas.microsoft.com/office/drawing/2014/main" val="2287190140"/>
                    </a:ext>
                  </a:extLst>
                </a:gridCol>
              </a:tblGrid>
              <a:tr h="968962">
                <a:tc>
                  <a:txBody>
                    <a:bodyPr/>
                    <a:lstStyle/>
                    <a:p>
                      <a:endParaRPr kumimoji="1" lang="en-US" altLang="ja-JP" sz="1200" b="0" dirty="0" smtClean="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575316351"/>
                  </a:ext>
                </a:extLst>
              </a:tr>
            </a:tbl>
          </a:graphicData>
        </a:graphic>
      </p:graphicFrame>
      <p:sp>
        <p:nvSpPr>
          <p:cNvPr id="2" name="正方形/長方形 1"/>
          <p:cNvSpPr/>
          <p:nvPr/>
        </p:nvSpPr>
        <p:spPr>
          <a:xfrm>
            <a:off x="341192" y="5756306"/>
            <a:ext cx="5632263" cy="938719"/>
          </a:xfrm>
          <a:prstGeom prst="rect">
            <a:avLst/>
          </a:prstGeom>
        </p:spPr>
        <p:txBody>
          <a:bodyPr wrap="square">
            <a:spAutoFit/>
          </a:bodyPr>
          <a:lstStyle/>
          <a:p>
            <a:r>
              <a:rPr lang="ja-JP" altLang="en-US" sz="1100" dirty="0">
                <a:latin typeface="MS UI Gothic" panose="020B0600070205080204" pitchFamily="50" charset="-128"/>
                <a:ea typeface="MS UI Gothic" panose="020B0600070205080204" pitchFamily="50" charset="-128"/>
              </a:rPr>
              <a:t>（参考）大阪府個人情報保護条例　第８条第２項の趣旨</a:t>
            </a:r>
            <a:endParaRPr lang="en-US" altLang="ja-JP" sz="1100" dirty="0">
              <a:latin typeface="MS UI Gothic" panose="020B0600070205080204" pitchFamily="50" charset="-128"/>
              <a:ea typeface="MS UI Gothic" panose="020B0600070205080204" pitchFamily="50" charset="-128"/>
            </a:endParaRPr>
          </a:p>
          <a:p>
            <a:pPr marL="171450" lvl="0" indent="-171450">
              <a:buFont typeface="Wingdings" panose="05000000000000000000" pitchFamily="2" charset="2"/>
              <a:buChar char="p"/>
              <a:defRPr/>
            </a:pPr>
            <a:r>
              <a:rPr lang="ja-JP" altLang="en-US" sz="1100" dirty="0" smtClean="0">
                <a:latin typeface="MS UI Gothic" panose="020B0600070205080204" pitchFamily="50" charset="-128"/>
                <a:ea typeface="MS UI Gothic" panose="020B0600070205080204" pitchFamily="50" charset="-128"/>
              </a:rPr>
              <a:t>大阪府</a:t>
            </a:r>
            <a:r>
              <a:rPr lang="ja-JP" altLang="en-US" sz="1100" dirty="0">
                <a:latin typeface="MS UI Gothic" panose="020B0600070205080204" pitchFamily="50" charset="-128"/>
                <a:ea typeface="MS UI Gothic" panose="020B0600070205080204" pitchFamily="50" charset="-128"/>
              </a:rPr>
              <a:t>個人情報保護条例において、個人情報を外部に提供することは禁止されているが、専ら学術研究を目的とする場合等は例外として提供することができるとされている</a:t>
            </a:r>
            <a:r>
              <a:rPr lang="ja-JP" altLang="en-US" sz="1100" dirty="0" smtClean="0">
                <a:latin typeface="MS UI Gothic" panose="020B0600070205080204" pitchFamily="50" charset="-128"/>
                <a:ea typeface="MS UI Gothic" panose="020B0600070205080204" pitchFamily="50" charset="-128"/>
              </a:rPr>
              <a:t>。</a:t>
            </a:r>
            <a:endParaRPr lang="en-US" altLang="ja-JP" sz="1100" dirty="0" smtClean="0">
              <a:latin typeface="MS UI Gothic" panose="020B0600070205080204" pitchFamily="50" charset="-128"/>
              <a:ea typeface="MS UI Gothic" panose="020B0600070205080204" pitchFamily="50" charset="-128"/>
            </a:endParaRPr>
          </a:p>
          <a:p>
            <a:pPr marL="171450" indent="-171450">
              <a:buFont typeface="Wingdings" panose="05000000000000000000" pitchFamily="2" charset="2"/>
              <a:buChar char="p"/>
              <a:defRPr/>
            </a:pPr>
            <a:r>
              <a:rPr lang="ja-JP" altLang="en-US" sz="1100" dirty="0">
                <a:latin typeface="MS UI Gothic" panose="020B0600070205080204" pitchFamily="50" charset="-128"/>
                <a:ea typeface="MS UI Gothic" panose="020B0600070205080204" pitchFamily="50" charset="-128"/>
              </a:rPr>
              <a:t>また、その場合においても、本人又は第三者の権利利益を不当に侵害することが無いようにする必要がある</a:t>
            </a:r>
            <a:r>
              <a:rPr lang="ja-JP" altLang="en-US" sz="1100" dirty="0" smtClean="0">
                <a:latin typeface="MS UI Gothic" panose="020B0600070205080204" pitchFamily="50" charset="-128"/>
                <a:ea typeface="MS UI Gothic" panose="020B0600070205080204" pitchFamily="50" charset="-128"/>
              </a:rPr>
              <a:t>。</a:t>
            </a:r>
            <a:endParaRPr lang="en-US" altLang="ja-JP" sz="1100" dirty="0">
              <a:latin typeface="MS UI Gothic" panose="020B0600070205080204" pitchFamily="50" charset="-128"/>
              <a:ea typeface="MS UI Gothic" panose="020B0600070205080204" pitchFamily="50" charset="-128"/>
            </a:endParaRPr>
          </a:p>
        </p:txBody>
      </p:sp>
      <p:sp>
        <p:nvSpPr>
          <p:cNvPr id="3" name="右矢印 2"/>
          <p:cNvSpPr/>
          <p:nvPr/>
        </p:nvSpPr>
        <p:spPr>
          <a:xfrm>
            <a:off x="6012267" y="5861017"/>
            <a:ext cx="323751" cy="3294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8" name="右矢印 7"/>
          <p:cNvSpPr/>
          <p:nvPr/>
        </p:nvSpPr>
        <p:spPr>
          <a:xfrm>
            <a:off x="6012267" y="6264943"/>
            <a:ext cx="323751" cy="3294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10" name="正方形/長方形 9"/>
          <p:cNvSpPr/>
          <p:nvPr/>
        </p:nvSpPr>
        <p:spPr>
          <a:xfrm>
            <a:off x="6354029" y="5861017"/>
            <a:ext cx="2688608" cy="261610"/>
          </a:xfrm>
          <a:prstGeom prst="rect">
            <a:avLst/>
          </a:prstGeom>
        </p:spPr>
        <p:txBody>
          <a:bodyPr wrap="square">
            <a:spAutoFit/>
          </a:bodyPr>
          <a:lstStyle/>
          <a:p>
            <a:pPr lvl="0">
              <a:defRPr/>
            </a:pPr>
            <a:r>
              <a:rPr lang="ja-JP" altLang="en-US" sz="1100" dirty="0">
                <a:latin typeface="MS UI Gothic" panose="020B0600070205080204" pitchFamily="50" charset="-128"/>
                <a:ea typeface="MS UI Gothic" panose="020B0600070205080204" pitchFamily="50" charset="-128"/>
              </a:rPr>
              <a:t>対象者を学術研究機関・自治体等に限定</a:t>
            </a:r>
          </a:p>
        </p:txBody>
      </p:sp>
      <p:sp>
        <p:nvSpPr>
          <p:cNvPr id="11" name="正方形/長方形 10"/>
          <p:cNvSpPr/>
          <p:nvPr/>
        </p:nvSpPr>
        <p:spPr>
          <a:xfrm>
            <a:off x="6361893" y="6317601"/>
            <a:ext cx="1905001" cy="261610"/>
          </a:xfrm>
          <a:prstGeom prst="rect">
            <a:avLst/>
          </a:prstGeom>
        </p:spPr>
        <p:txBody>
          <a:bodyPr wrap="square">
            <a:spAutoFit/>
          </a:bodyPr>
          <a:lstStyle/>
          <a:p>
            <a:r>
              <a:rPr lang="ja-JP" altLang="en-US" sz="1100" dirty="0">
                <a:latin typeface="MS UI Gothic" panose="020B0600070205080204" pitchFamily="50" charset="-128"/>
                <a:ea typeface="MS UI Gothic" panose="020B0600070205080204" pitchFamily="50" charset="-128"/>
              </a:rPr>
              <a:t>データを匿名化したうえで提供</a:t>
            </a:r>
          </a:p>
        </p:txBody>
      </p:sp>
      <p:sp>
        <p:nvSpPr>
          <p:cNvPr id="5" name="正方形/長方形 4"/>
          <p:cNvSpPr/>
          <p:nvPr/>
        </p:nvSpPr>
        <p:spPr>
          <a:xfrm>
            <a:off x="7629099" y="47446"/>
            <a:ext cx="1400601" cy="338554"/>
          </a:xfrm>
          <a:prstGeom prst="rect">
            <a:avLst/>
          </a:prstGeom>
          <a:ln>
            <a:solidFill>
              <a:schemeClr val="tx1"/>
            </a:solidFill>
          </a:ln>
        </p:spPr>
        <p:txBody>
          <a:bodyPr wrap="square">
            <a:spAutoFit/>
          </a:bodyPr>
          <a:lstStyle/>
          <a:p>
            <a:pPr algn="ctr"/>
            <a:r>
              <a:rPr kumimoji="1" lang="ja-JP" altLang="en-US" sz="1600" dirty="0" smtClean="0">
                <a:latin typeface="ＭＳ ゴシック" panose="020B0609070205080204" pitchFamily="49" charset="-128"/>
                <a:ea typeface="ＭＳ ゴシック" panose="020B0609070205080204" pitchFamily="49" charset="-128"/>
              </a:rPr>
              <a:t>資料６</a:t>
            </a:r>
            <a:r>
              <a:rPr kumimoji="1" lang="en-US" altLang="ja-JP" sz="1600" dirty="0" smtClean="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２</a:t>
            </a:r>
            <a:endParaRPr lang="ja-JP" altLang="en-US"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161364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TotalTime>
  <Words>489</Words>
  <PresentationFormat>画面に合わせる (4:3)</PresentationFormat>
  <Paragraphs>27</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MS UI Gothic</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2020-11-06T03:59:35Z</cp:lastPrinted>
  <dcterms:created xsi:type="dcterms:W3CDTF">2020-10-29T05:31:32Z</dcterms:created>
  <dcterms:modified xsi:type="dcterms:W3CDTF">2020-11-10T13:20:25Z</dcterms:modified>
</cp:coreProperties>
</file>