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7C80"/>
    <a:srgbClr val="CCFF66"/>
    <a:srgbClr val="FF9900"/>
    <a:srgbClr val="FF9999"/>
    <a:srgbClr val="FFCC00"/>
    <a:srgbClr val="62A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0782B-E359-4ED2-B4D6-93FEF695D74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55730-9B4C-407D-A5AF-52CDCDEEA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8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01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75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6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55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44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37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4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60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65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23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6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AEEC-C5EE-4161-81DB-3F9B4A7086AE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1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206063" y="600164"/>
            <a:ext cx="11764372" cy="6070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b="1" dirty="0" smtClean="0">
                <a:solidFill>
                  <a:prstClr val="black"/>
                </a:solidFill>
              </a:rPr>
              <a:t>【</a:t>
            </a:r>
            <a:r>
              <a:rPr lang="ja-JP" altLang="en-US" b="1" dirty="0" smtClean="0">
                <a:solidFill>
                  <a:prstClr val="black"/>
                </a:solidFill>
              </a:rPr>
              <a:t>目　的</a:t>
            </a:r>
            <a:r>
              <a:rPr lang="en-US" altLang="ja-JP" b="1" dirty="0" smtClean="0">
                <a:solidFill>
                  <a:prstClr val="black"/>
                </a:solidFill>
              </a:rPr>
              <a:t>】</a:t>
            </a:r>
            <a:r>
              <a:rPr lang="ja-JP" altLang="en-US" dirty="0" smtClean="0">
                <a:solidFill>
                  <a:prstClr val="black"/>
                </a:solidFill>
              </a:rPr>
              <a:t>　・新型コロナウイルス感染症に係る治療方針や、各医療機関の現場での取組みを共有する。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dirty="0" smtClean="0">
                <a:solidFill>
                  <a:prstClr val="black"/>
                </a:solidFill>
              </a:rPr>
              <a:t>　　　　　　・</a:t>
            </a:r>
            <a:r>
              <a:rPr lang="ja-JP" altLang="en-US" dirty="0">
                <a:solidFill>
                  <a:prstClr val="black"/>
                </a:solidFill>
              </a:rPr>
              <a:t>重症患者受入医療機関と、軽症・中等症患者受入医療機関と</a:t>
            </a:r>
            <a:r>
              <a:rPr lang="ja-JP" altLang="en-US" dirty="0" smtClean="0">
                <a:solidFill>
                  <a:prstClr val="black"/>
                </a:solidFill>
              </a:rPr>
              <a:t>の連携強化を</a:t>
            </a:r>
            <a:r>
              <a:rPr lang="ja-JP" altLang="en-US" dirty="0">
                <a:solidFill>
                  <a:prstClr val="black"/>
                </a:solidFill>
              </a:rPr>
              <a:t>図る。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dirty="0" smtClean="0">
                <a:solidFill>
                  <a:prstClr val="black"/>
                </a:solidFill>
              </a:rPr>
              <a:t>　　　　　　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b="1" dirty="0" smtClean="0">
                <a:solidFill>
                  <a:prstClr val="black"/>
                </a:solidFill>
              </a:rPr>
              <a:t>【</a:t>
            </a:r>
            <a:r>
              <a:rPr lang="ja-JP" altLang="en-US" b="1" dirty="0" smtClean="0">
                <a:solidFill>
                  <a:prstClr val="black"/>
                </a:solidFill>
              </a:rPr>
              <a:t>日　時</a:t>
            </a:r>
            <a:r>
              <a:rPr lang="en-US" altLang="ja-JP" b="1" dirty="0" smtClean="0">
                <a:solidFill>
                  <a:prstClr val="black"/>
                </a:solidFill>
              </a:rPr>
              <a:t>】</a:t>
            </a:r>
            <a:r>
              <a:rPr lang="ja-JP" altLang="en-US" b="1" dirty="0" smtClean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１０月</a:t>
            </a:r>
            <a:r>
              <a:rPr lang="ja-JP" altLang="en-US" dirty="0">
                <a:solidFill>
                  <a:prstClr val="black"/>
                </a:solidFill>
              </a:rPr>
              <a:t>２９日（木）　１９：００～２１：００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pPr lvl="0"/>
            <a:endParaRPr lang="en-US" altLang="ja-JP" b="1" dirty="0">
              <a:solidFill>
                <a:prstClr val="black"/>
              </a:solidFill>
            </a:endParaRPr>
          </a:p>
          <a:p>
            <a:pPr lvl="0"/>
            <a:r>
              <a:rPr lang="en-US" altLang="ja-JP" b="1" dirty="0" smtClean="0">
                <a:solidFill>
                  <a:prstClr val="black"/>
                </a:solidFill>
              </a:rPr>
              <a:t>【</a:t>
            </a:r>
            <a:r>
              <a:rPr lang="ja-JP" altLang="en-US" b="1" dirty="0" smtClean="0">
                <a:solidFill>
                  <a:prstClr val="black"/>
                </a:solidFill>
              </a:rPr>
              <a:t>内　容</a:t>
            </a:r>
            <a:r>
              <a:rPr lang="en-US" altLang="ja-JP" b="1" dirty="0" smtClean="0">
                <a:solidFill>
                  <a:prstClr val="black"/>
                </a:solidFill>
              </a:rPr>
              <a:t>】</a:t>
            </a:r>
            <a:r>
              <a:rPr lang="ja-JP" altLang="en-US" dirty="0" smtClean="0">
                <a:solidFill>
                  <a:prstClr val="black"/>
                </a:solidFill>
              </a:rPr>
              <a:t>　○大阪の経験を踏まえた</a:t>
            </a:r>
            <a:r>
              <a:rPr lang="en-US" altLang="ja-JP" dirty="0" smtClean="0">
                <a:solidFill>
                  <a:prstClr val="black"/>
                </a:solidFill>
              </a:rPr>
              <a:t>COVID-19</a:t>
            </a:r>
            <a:r>
              <a:rPr lang="ja-JP" altLang="en-US" dirty="0" smtClean="0">
                <a:solidFill>
                  <a:prstClr val="black"/>
                </a:solidFill>
              </a:rPr>
              <a:t>診療のポイント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　講師</a:t>
            </a:r>
            <a:r>
              <a:rPr lang="ja-JP" altLang="en-US" dirty="0">
                <a:solidFill>
                  <a:prstClr val="black"/>
                </a:solidFill>
              </a:rPr>
              <a:t>：倭　正也 氏（りんくう総合医療</a:t>
            </a:r>
            <a:r>
              <a:rPr lang="ja-JP" altLang="en-US" dirty="0" smtClean="0">
                <a:solidFill>
                  <a:prstClr val="black"/>
                </a:solidFill>
              </a:rPr>
              <a:t>センター　感染症</a:t>
            </a:r>
            <a:r>
              <a:rPr lang="ja-JP" altLang="en-US" dirty="0">
                <a:solidFill>
                  <a:prstClr val="black"/>
                </a:solidFill>
              </a:rPr>
              <a:t>センター長</a:t>
            </a:r>
            <a:r>
              <a:rPr lang="ja-JP" altLang="en-US" dirty="0" smtClean="0">
                <a:solidFill>
                  <a:prstClr val="black"/>
                </a:solidFill>
              </a:rPr>
              <a:t>）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・</a:t>
            </a:r>
            <a:r>
              <a:rPr lang="en-US" altLang="ja-JP" dirty="0" smtClean="0">
                <a:solidFill>
                  <a:prstClr val="black"/>
                </a:solidFill>
              </a:rPr>
              <a:t>COVID-19</a:t>
            </a:r>
            <a:r>
              <a:rPr lang="ja-JP" altLang="en-US" dirty="0" smtClean="0">
                <a:solidFill>
                  <a:prstClr val="black"/>
                </a:solidFill>
              </a:rPr>
              <a:t>診療の手引きに基づく重症度分類とマネジメント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・最新のエビデンスに基づいた各症例における薬物療法の実際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・</a:t>
            </a:r>
            <a:r>
              <a:rPr lang="en-US" altLang="ja-JP" dirty="0" smtClean="0">
                <a:solidFill>
                  <a:prstClr val="black"/>
                </a:solidFill>
              </a:rPr>
              <a:t>COVID-19</a:t>
            </a:r>
            <a:r>
              <a:rPr lang="ja-JP" altLang="en-US" dirty="0" smtClean="0">
                <a:solidFill>
                  <a:prstClr val="black"/>
                </a:solidFill>
              </a:rPr>
              <a:t>病原体検査の指針に基づく抗原検査施行および判定例　　など</a:t>
            </a:r>
            <a:r>
              <a:rPr lang="ja-JP" altLang="en-US" dirty="0">
                <a:solidFill>
                  <a:prstClr val="black"/>
                </a:solidFill>
              </a:rPr>
              <a:t>　　　　　　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</a:t>
            </a:r>
            <a:endParaRPr lang="en-US" altLang="ja-JP" sz="105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○重症</a:t>
            </a:r>
            <a:r>
              <a:rPr lang="en-US" altLang="ja-JP" dirty="0" smtClean="0">
                <a:solidFill>
                  <a:prstClr val="black"/>
                </a:solidFill>
              </a:rPr>
              <a:t>COVID-19 </a:t>
            </a:r>
            <a:r>
              <a:rPr lang="ja-JP" altLang="en-US" dirty="0" smtClean="0">
                <a:solidFill>
                  <a:prstClr val="black"/>
                </a:solidFill>
              </a:rPr>
              <a:t>受け入れ病院の現状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　</a:t>
            </a:r>
            <a:r>
              <a:rPr lang="ja-JP" altLang="en-US" dirty="0">
                <a:solidFill>
                  <a:prstClr val="black"/>
                </a:solidFill>
              </a:rPr>
              <a:t>講師：藤見　聡 氏（大阪急性期・総合医療</a:t>
            </a:r>
            <a:r>
              <a:rPr lang="ja-JP" altLang="en-US" dirty="0" smtClean="0">
                <a:solidFill>
                  <a:prstClr val="black"/>
                </a:solidFill>
              </a:rPr>
              <a:t>センター　救急診療科　主任</a:t>
            </a:r>
            <a:r>
              <a:rPr lang="ja-JP" altLang="en-US" dirty="0">
                <a:solidFill>
                  <a:prstClr val="black"/>
                </a:solidFill>
              </a:rPr>
              <a:t>部長）</a:t>
            </a:r>
            <a:endParaRPr lang="en-US" altLang="ja-JP" dirty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・重症</a:t>
            </a:r>
            <a:r>
              <a:rPr lang="en-US" altLang="ja-JP" dirty="0" smtClean="0">
                <a:solidFill>
                  <a:prstClr val="black"/>
                </a:solidFill>
              </a:rPr>
              <a:t>COVID-19</a:t>
            </a:r>
            <a:r>
              <a:rPr lang="ja-JP" altLang="en-US" dirty="0" smtClean="0">
                <a:solidFill>
                  <a:prstClr val="black"/>
                </a:solidFill>
              </a:rPr>
              <a:t>の治療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・重症患者受け入れ医療機関の情報共有、治療の現状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・第二波（７月～９月）における受け入れ症例　　　　など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dirty="0" smtClean="0">
                <a:solidFill>
                  <a:prstClr val="black"/>
                </a:solidFill>
              </a:rPr>
              <a:t>　　　　　　○意見交換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　・治療薬の投与期間、治療方法の注意点　　など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0"/>
            <a:endParaRPr lang="en-US" altLang="ja-JP" dirty="0">
              <a:solidFill>
                <a:prstClr val="black"/>
              </a:solidFill>
            </a:endParaRPr>
          </a:p>
          <a:p>
            <a:pPr lvl="0"/>
            <a:r>
              <a:rPr lang="en-US" altLang="ja-JP" b="1" dirty="0" smtClean="0">
                <a:solidFill>
                  <a:prstClr val="black"/>
                </a:solidFill>
              </a:rPr>
              <a:t>【</a:t>
            </a:r>
            <a:r>
              <a:rPr lang="ja-JP" altLang="en-US" b="1" dirty="0">
                <a:solidFill>
                  <a:prstClr val="black"/>
                </a:solidFill>
              </a:rPr>
              <a:t>対象者</a:t>
            </a:r>
            <a:r>
              <a:rPr lang="en-US" altLang="ja-JP" b="1" dirty="0" smtClean="0">
                <a:solidFill>
                  <a:prstClr val="black"/>
                </a:solidFill>
              </a:rPr>
              <a:t>】</a:t>
            </a:r>
            <a:r>
              <a:rPr lang="ja-JP" altLang="en-US" dirty="0">
                <a:solidFill>
                  <a:prstClr val="black"/>
                </a:solidFill>
              </a:rPr>
              <a:t>　府内新型コロナウイルス感染症患者等受入医療機関において、同感染症の診療に従事する</a:t>
            </a:r>
            <a:r>
              <a:rPr lang="ja-JP" altLang="en-US" dirty="0" smtClean="0">
                <a:solidFill>
                  <a:prstClr val="black"/>
                </a:solidFill>
              </a:rPr>
              <a:t>医師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　　</a:t>
            </a:r>
            <a:r>
              <a:rPr lang="en-US" altLang="ja-JP" dirty="0" smtClean="0">
                <a:solidFill>
                  <a:prstClr val="black"/>
                </a:solidFill>
              </a:rPr>
              <a:t>※</a:t>
            </a:r>
            <a:r>
              <a:rPr lang="ja-JP" altLang="en-US" dirty="0" smtClean="0">
                <a:solidFill>
                  <a:prstClr val="black"/>
                </a:solidFill>
              </a:rPr>
              <a:t>当日参加人数：５２名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0"/>
            <a:ext cx="12191999" cy="52322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医療機関向け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セミナーの実施報告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0345003" y="76944"/>
            <a:ext cx="162543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ea typeface="Meiryo UI" panose="020B0604030504040204" pitchFamily="50" charset="-128"/>
              </a:rPr>
              <a:t>資料６－１</a:t>
            </a:r>
            <a:endParaRPr lang="ja-JP" altLang="en-US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99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4339</TotalTime>
  <Words>358</Words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2020-06-11T06:50:35Z</cp:lastPrinted>
  <dcterms:created xsi:type="dcterms:W3CDTF">2020-05-31T05:39:35Z</dcterms:created>
  <dcterms:modified xsi:type="dcterms:W3CDTF">2020-11-10T10:38:36Z</dcterms:modified>
</cp:coreProperties>
</file>