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6" r:id="rId2"/>
    <p:sldId id="265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1110" y="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41C0A-B0F4-4B51-883D-BBCF4B858CDD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DA8A1-F702-44BE-881A-1A8C70669A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467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A878-39B5-4F49-8230-ED6D8A222FA3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784D-1A47-4E7D-98E1-D2C51B665B09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3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3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182A-0BB8-4F60-8EAB-4EFD9C14D151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9FBD9-2139-43F5-AD75-218AFA0CC182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7F78-F9C7-4CB3-9188-D7C1FD9148BF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D2BD-1DF6-4129-A587-193D7FBBBCFF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6565-CACC-4B3E-85E4-C2C43F72A848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5C60-244B-4A9F-B8CF-940369158772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9EC2-FC17-402E-8A15-B27D8189A9B2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BD377-4494-488A-A376-7E8CD696972A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B49F-2F11-4F4C-BD5C-DA2CB00E9A63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5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DFBA6-7068-4327-83B5-AFF6D4E17CB1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25036"/>
            <a:ext cx="9906000" cy="34915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今後の感染拡大を</a:t>
            </a:r>
            <a:r>
              <a:rPr lang="ja-JP" altLang="en-US" sz="2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見据えた感染状況等の公表内容見直し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2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-87560" y="313354"/>
            <a:ext cx="10063289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インフルエンザ流行期に備えた体制整備の一環として、①保健所業務の重点化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②府独自のシステム（</a:t>
            </a:r>
            <a:r>
              <a:rPr kumimoji="1" lang="en-US" altLang="ja-JP" sz="11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kintone</a:t>
            </a:r>
            <a:r>
              <a:rPr lang="en-US" altLang="ja-JP" sz="11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）から国の情報管理支援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システム（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HER-SYS</a:t>
            </a:r>
            <a:r>
              <a:rPr lang="en-US" altLang="ja-JP" sz="1100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G-MIS</a:t>
            </a:r>
            <a:r>
              <a:rPr lang="en-US" altLang="ja-JP" sz="1100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）へ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の移行（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11/16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～）に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伴い、日々の新規陽性者数等の感染・療養状況等の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公表内容を見直す。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１）</a:t>
            </a:r>
            <a:r>
              <a:rPr lang="en-US" altLang="ja-JP" sz="9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kintone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：大阪府新型コロナウイルス対応状況管理システム　２）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HER-SYS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：新型コロナウイルス感染者等情報把握・管理支援システム　３）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G-MIS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：新型コロナウイルス感染症医療機関等情報支援システム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8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0823696"/>
              </p:ext>
            </p:extLst>
          </p:nvPr>
        </p:nvGraphicFramePr>
        <p:xfrm>
          <a:off x="56579" y="1084616"/>
          <a:ext cx="9848610" cy="295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9997">
                  <a:extLst>
                    <a:ext uri="{9D8B030D-6E8A-4147-A177-3AD203B41FA5}">
                      <a16:colId xmlns:a16="http://schemas.microsoft.com/office/drawing/2014/main" val="3435288825"/>
                    </a:ext>
                  </a:extLst>
                </a:gridCol>
                <a:gridCol w="4152342">
                  <a:extLst>
                    <a:ext uri="{9D8B030D-6E8A-4147-A177-3AD203B41FA5}">
                      <a16:colId xmlns:a16="http://schemas.microsoft.com/office/drawing/2014/main" val="4004586236"/>
                    </a:ext>
                  </a:extLst>
                </a:gridCol>
                <a:gridCol w="4616271">
                  <a:extLst>
                    <a:ext uri="{9D8B030D-6E8A-4147-A177-3AD203B41FA5}">
                      <a16:colId xmlns:a16="http://schemas.microsoft.com/office/drawing/2014/main" val="1976063660"/>
                    </a:ext>
                  </a:extLst>
                </a:gridCol>
              </a:tblGrid>
              <a:tr h="183234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現行</a:t>
                      </a:r>
                      <a:endParaRPr kumimoji="1" lang="ja-JP" altLang="en-US" sz="11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1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1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sz="11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日（見直し後）</a:t>
                      </a:r>
                      <a:endParaRPr kumimoji="1" lang="ja-JP" altLang="en-US" sz="11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421861"/>
                  </a:ext>
                </a:extLst>
              </a:tr>
              <a:tr h="3357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公表対象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○前日</a:t>
                      </a:r>
                      <a:r>
                        <a:rPr kumimoji="1" lang="en-US" altLang="ja-JP" sz="11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sz="11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時以降、本日</a:t>
                      </a:r>
                      <a:r>
                        <a:rPr kumimoji="1" lang="en-US" altLang="ja-JP" sz="11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sz="11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時時点までの判明分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について、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時を目途に公表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11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前日判明分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について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時に公表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052017"/>
                  </a:ext>
                </a:extLst>
              </a:tr>
              <a:tr h="1920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陽性者数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○再陽性数は新規陽性者数に</a:t>
                      </a:r>
                      <a:r>
                        <a:rPr kumimoji="1" lang="ja-JP" altLang="en-US" sz="11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含まない</a:t>
                      </a:r>
                      <a:endParaRPr kumimoji="1" lang="en-US" altLang="ja-JP" sz="11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○再陽性数を新規陽性者数に</a:t>
                      </a:r>
                      <a:r>
                        <a:rPr kumimoji="1" lang="ja-JP" altLang="en-US" sz="11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含む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（国の届出基準に合わせる）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429683"/>
                  </a:ext>
                </a:extLst>
              </a:tr>
              <a:tr h="335794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患者の発生状況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○クラスター　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○感染経路不明数　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（変更なし）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クラスターは不特定多数に注意喚起が必要な場合などは臨時に報道提供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312514"/>
                  </a:ext>
                </a:extLst>
              </a:tr>
              <a:tr h="335794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患者の状況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○本日判明と本日の状況（累計）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・入院　　・宿泊療養　　・自宅療養　など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（変更なし）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154203"/>
                  </a:ext>
                </a:extLst>
              </a:tr>
              <a:tr h="623220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本日判明した者の事例番号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○個票（事例番号・年代・性別・居住地など）</a:t>
                      </a: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○死亡・重症者の事例番号を記載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○死因を記載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市町村別陽性者発生状況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○個票を</a:t>
                      </a:r>
                      <a:r>
                        <a:rPr kumimoji="1" lang="ja-JP" altLang="en-US" sz="11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廃止</a:t>
                      </a:r>
                      <a:endParaRPr kumimoji="1" lang="en-US" altLang="ja-JP" sz="11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○個票廃止に伴い、</a:t>
                      </a:r>
                      <a:r>
                        <a:rPr kumimoji="1" lang="ja-JP" altLang="en-US" sz="11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死亡・重症者の事例番号は記載せず</a:t>
                      </a:r>
                      <a:endParaRPr kumimoji="1" lang="en-US" altLang="ja-JP" sz="11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○死因は</a:t>
                      </a:r>
                      <a:r>
                        <a:rPr kumimoji="1" lang="ja-JP" altLang="en-US" sz="11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新型コロナウイルス感染症関連死か否かのみ記載</a:t>
                      </a:r>
                      <a:endParaRPr kumimoji="1" lang="en-US" altLang="ja-JP" sz="11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（市町村別陽性者発生状況は変更なし）</a:t>
                      </a:r>
                      <a:endParaRPr kumimoji="1" lang="en-US" altLang="ja-JP" sz="11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199725"/>
                  </a:ext>
                </a:extLst>
              </a:tr>
            </a:tbl>
          </a:graphicData>
        </a:graphic>
      </p:graphicFrame>
      <p:sp>
        <p:nvSpPr>
          <p:cNvPr id="8" name="右矢印 7"/>
          <p:cNvSpPr/>
          <p:nvPr/>
        </p:nvSpPr>
        <p:spPr>
          <a:xfrm>
            <a:off x="5005971" y="981491"/>
            <a:ext cx="576064" cy="395532"/>
          </a:xfrm>
          <a:prstGeom prst="rightArrow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5"/>
          <p:cNvSpPr txBox="1"/>
          <p:nvPr/>
        </p:nvSpPr>
        <p:spPr>
          <a:xfrm>
            <a:off x="8553400" y="11043"/>
            <a:ext cx="123781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資料４－２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39519" y="4000721"/>
            <a:ext cx="98819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見直し内容（検査件数及び陽性率）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-28840" y="834545"/>
            <a:ext cx="98819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見直し内容（検査件数及び陽性率以外）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606355"/>
              </p:ext>
            </p:extLst>
          </p:nvPr>
        </p:nvGraphicFramePr>
        <p:xfrm>
          <a:off x="78999" y="4240152"/>
          <a:ext cx="9800127" cy="1798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70743">
                  <a:extLst>
                    <a:ext uri="{9D8B030D-6E8A-4147-A177-3AD203B41FA5}">
                      <a16:colId xmlns:a16="http://schemas.microsoft.com/office/drawing/2014/main" val="2204634682"/>
                    </a:ext>
                  </a:extLst>
                </a:gridCol>
                <a:gridCol w="2247074">
                  <a:extLst>
                    <a:ext uri="{9D8B030D-6E8A-4147-A177-3AD203B41FA5}">
                      <a16:colId xmlns:a16="http://schemas.microsoft.com/office/drawing/2014/main" val="1655336334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378651044"/>
                    </a:ext>
                  </a:extLst>
                </a:gridCol>
                <a:gridCol w="3125926">
                  <a:extLst>
                    <a:ext uri="{9D8B030D-6E8A-4147-A177-3AD203B41FA5}">
                      <a16:colId xmlns:a16="http://schemas.microsoft.com/office/drawing/2014/main" val="859039455"/>
                    </a:ext>
                  </a:extLst>
                </a:gridCol>
              </a:tblGrid>
              <a:tr h="234580">
                <a:tc rowSpan="2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現行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見直し後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644094"/>
                  </a:ext>
                </a:extLst>
              </a:tr>
              <a:tr h="23458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1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1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sz="11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ja-JP" altLang="en-US" sz="11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1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月上旬</a:t>
                      </a:r>
                      <a:endParaRPr kumimoji="1" lang="ja-JP" altLang="en-US" sz="11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570282"/>
                  </a:ext>
                </a:extLst>
              </a:tr>
              <a:tr h="386367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陽性者数①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en-US" altLang="ja-JP" sz="11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kintone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管理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結果判明数</a:t>
                      </a:r>
                      <a:r>
                        <a:rPr kumimoji="1" lang="ja-JP" altLang="en-US" sz="11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（再陽性数除く）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【HER-SYS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管理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結果判明数</a:t>
                      </a:r>
                      <a:r>
                        <a:rPr kumimoji="1" lang="ja-JP" altLang="en-US" sz="11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（再陽性数含む）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【HER-SYS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管理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結果判明数</a:t>
                      </a:r>
                      <a:r>
                        <a:rPr kumimoji="1" lang="ja-JP" altLang="en-US" sz="11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（再陽性数含む）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482262"/>
                  </a:ext>
                </a:extLst>
              </a:tr>
              <a:tr h="538154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検査件数②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en-US" altLang="ja-JP" sz="11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kintone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管理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陰性確認数・再陽性検査数を</a:t>
                      </a:r>
                      <a:r>
                        <a:rPr kumimoji="1" lang="ja-JP" altLang="en-US" sz="11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除く結果判明数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en-US" altLang="ja-JP" sz="11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kintone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管理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１）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陰性確認数を</a:t>
                      </a:r>
                      <a:r>
                        <a:rPr kumimoji="1" lang="ja-JP" altLang="en-US" sz="11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除き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、再陽性検査数を</a:t>
                      </a:r>
                      <a:r>
                        <a:rPr kumimoji="1" lang="ja-JP" altLang="en-US" sz="11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含めた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結果判明数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【G-MIS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管理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陰性確認数・再陽性検査数を</a:t>
                      </a:r>
                      <a:r>
                        <a:rPr kumimoji="1" lang="ja-JP" altLang="en-US" sz="11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含む検体採取数</a:t>
                      </a:r>
                    </a:p>
                    <a:p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960406"/>
                  </a:ext>
                </a:extLst>
              </a:tr>
              <a:tr h="23458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陽性率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上記①</a:t>
                      </a:r>
                      <a:r>
                        <a:rPr kumimoji="1" lang="en-US" altLang="ja-JP" sz="11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÷</a:t>
                      </a:r>
                      <a:r>
                        <a:rPr kumimoji="1" lang="ja-JP" altLang="en-US" sz="11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上記①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÷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上記①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÷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②（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２）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246263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60575" y="5959116"/>
            <a:ext cx="975039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　医療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機関への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G-MIS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ID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付与等の準備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が整う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月上旬まで、</a:t>
            </a:r>
            <a:r>
              <a:rPr lang="en-US" altLang="ja-JP" sz="11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kintone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で管理継続</a:t>
            </a:r>
          </a:p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G-MIS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は分母と分子の算出対象の時間軸が一致しない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ため、</a:t>
            </a:r>
            <a:r>
              <a:rPr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日々の陽性率は「参考値」として公表。</a:t>
            </a:r>
            <a:endParaRPr lang="en-US" altLang="ja-JP" sz="11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陽性率は１週間単位（</a:t>
            </a:r>
            <a:r>
              <a:rPr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週間の陽性者数</a:t>
            </a:r>
            <a:r>
              <a:rPr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÷1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週間の検査件数）</a:t>
            </a:r>
            <a:r>
              <a:rPr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で評価。</a:t>
            </a:r>
            <a:endParaRPr lang="en-US" altLang="ja-JP" sz="11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大阪モデルの参考指標「確定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診断検査における陽性率の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日間移動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平均」についても、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G-MIS</a:t>
            </a:r>
            <a:r>
              <a:rPr lang="ja-JP" altLang="en-US" sz="11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への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移行（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月上旬）に伴い、上記算出方法に見直しを予定。）</a:t>
            </a:r>
            <a:endParaRPr lang="en-US" altLang="ja-JP" sz="11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現行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b="1" u="sng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kintone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）と</a:t>
            </a:r>
            <a:r>
              <a:rPr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変更後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G-MIS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）では陽性率の算出方法が</a:t>
            </a:r>
            <a:r>
              <a:rPr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異なることから比較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困難であるが、影響については今後試算。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593789" y="6465789"/>
            <a:ext cx="2311400" cy="365125"/>
          </a:xfrm>
        </p:spPr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  <p:sp>
        <p:nvSpPr>
          <p:cNvPr id="12" name="右矢印 11"/>
          <p:cNvSpPr/>
          <p:nvPr/>
        </p:nvSpPr>
        <p:spPr>
          <a:xfrm>
            <a:off x="3080792" y="4211777"/>
            <a:ext cx="576064" cy="395532"/>
          </a:xfrm>
          <a:prstGeom prst="rightArrow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2139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144523"/>
              </p:ext>
            </p:extLst>
          </p:nvPr>
        </p:nvGraphicFramePr>
        <p:xfrm>
          <a:off x="5313040" y="764704"/>
          <a:ext cx="4896544" cy="5738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" name="ワークシート" r:id="rId3" imgW="8420181" imgH="7962955" progId="Excel.Sheet.12">
                  <p:embed/>
                </p:oleObj>
              </mc:Choice>
              <mc:Fallback>
                <p:oleObj name="ワークシート" r:id="rId3" imgW="8420181" imgH="796295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13040" y="764704"/>
                        <a:ext cx="4896544" cy="57380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図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6496" y="764704"/>
            <a:ext cx="4519990" cy="5616624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401272" y="6381328"/>
            <a:ext cx="2311400" cy="365125"/>
          </a:xfrm>
        </p:spPr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967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6616</TotalTime>
  <Words>623</Words>
  <PresentationFormat>A4 210 x 297 mm</PresentationFormat>
  <Paragraphs>63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Ｐゴシック</vt:lpstr>
      <vt:lpstr>游ゴシック</vt:lpstr>
      <vt:lpstr>Arial</vt:lpstr>
      <vt:lpstr>Calibri</vt:lpstr>
      <vt:lpstr>Office テーマ</vt:lpstr>
      <vt:lpstr>ワークシート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2020-11-10T10:17:19Z</cp:lastPrinted>
  <dcterms:created xsi:type="dcterms:W3CDTF">2017-05-11T04:16:25Z</dcterms:created>
  <dcterms:modified xsi:type="dcterms:W3CDTF">2020-11-10T13:16:00Z</dcterms:modified>
</cp:coreProperties>
</file>