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2"/>
    <p:sldId id="259" r:id="rId3"/>
    <p:sldId id="273" r:id="rId4"/>
    <p:sldId id="264" r:id="rId5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406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841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021762"/>
              </p:ext>
            </p:extLst>
          </p:nvPr>
        </p:nvGraphicFramePr>
        <p:xfrm>
          <a:off x="137052" y="546989"/>
          <a:ext cx="11943332" cy="604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2855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71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  <a:tr h="505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②　期間　</a:t>
                      </a:r>
                      <a:r>
                        <a:rPr lang="ja-JP" altLang="en-US" sz="1600" b="1" u="sng" dirty="0" smtClean="0"/>
                        <a:t>イエローステージ１の期間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日。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ただし、感染拡大の状況に応じて判断）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②　期間　</a:t>
                      </a:r>
                      <a:r>
                        <a:rPr lang="ja-JP" altLang="en-US" sz="1600" b="1" u="sng" dirty="0" smtClean="0"/>
                        <a:t>イエローステージ１の期間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日。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ただし、感染拡大の状況に応じて判断）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565596"/>
                  </a:ext>
                </a:extLst>
              </a:tr>
              <a:tr h="44580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・３密で唾液が飛び交う環境を避けること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１高齢者の方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２高齢者と日常的に接する家族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高齢者施設・医療機関等の職員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●経済界、大学等へのお願い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従業員や学生などへの注意喚起など、適切な感染防止対策を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講じること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・「静かに飲食」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・「マスクの徹底」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spc="-100" baseline="0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en-US" altLang="ja-JP" sz="1600" b="1" u="sng" spc="-130" baseline="0" dirty="0" smtClean="0">
                          <a:solidFill>
                            <a:srgbClr val="FF0000"/>
                          </a:solidFill>
                        </a:rPr>
                        <a:t>※『</a:t>
                      </a:r>
                      <a:r>
                        <a:rPr lang="ja-JP" altLang="en-US" sz="1600" b="1" u="sng" spc="-130" baseline="0" dirty="0" smtClean="0">
                          <a:solidFill>
                            <a:srgbClr val="FF0000"/>
                          </a:solidFill>
                        </a:rPr>
                        <a:t>感染リスクが高まる「５つの場面」</a:t>
                      </a:r>
                      <a:r>
                        <a:rPr lang="en-US" altLang="ja-JP" sz="1600" b="1" u="sng" spc="-130" baseline="0" dirty="0" smtClean="0">
                          <a:solidFill>
                            <a:srgbClr val="FF0000"/>
                          </a:solidFill>
                        </a:rPr>
                        <a:t>』(</a:t>
                      </a:r>
                      <a:r>
                        <a:rPr lang="ja-JP" altLang="en-US" sz="1600" b="1" u="sng" spc="-130" baseline="0" dirty="0" smtClean="0">
                          <a:solidFill>
                            <a:srgbClr val="FF0000"/>
                          </a:solidFill>
                        </a:rPr>
                        <a:t>政府分科会による提言</a:t>
                      </a:r>
                      <a:r>
                        <a:rPr lang="en-US" altLang="ja-JP" sz="1600" b="1" u="sng" spc="-13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spc="-100" baseline="0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では特に徹底すること</a:t>
                      </a:r>
                      <a:endParaRPr lang="en-US" altLang="ja-JP" sz="1600" b="1" u="sng" spc="-1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・３密で唾液が飛び交う環境を避けること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ja-JP" altLang="en-US" sz="1600" b="1" u="sng" spc="-1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・高齢者の方、高齢者と日常的に接する家族、高齢者施設・医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療機関等の職員は感染リスクの高い環境を避け、少しでも症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状が有る場合、早めに検査を受診すること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●経済界、大学等へのお願い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職場や教室などでのマスクの着用、換気を徹底すること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・休憩室、喫煙所、更衣室などでのマスクを外した状態での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会話は控える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smtClean="0">
                          <a:solidFill>
                            <a:srgbClr val="FF0000"/>
                          </a:solidFill>
                        </a:rPr>
                        <a:t>・従業員の年末年始における休暇の分散取得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92639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37052" y="23852"/>
            <a:ext cx="930719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イエローステージ（警戒）の対応方針に基づく要請</a:t>
            </a:r>
            <a:r>
              <a:rPr lang="ja-JP" altLang="en-US" sz="2400" b="1" dirty="0"/>
              <a:t>　</a:t>
            </a:r>
            <a:r>
              <a:rPr lang="ja-JP" altLang="en-US" sz="2400" b="1" dirty="0" smtClean="0"/>
              <a:t>新旧対照表</a:t>
            </a:r>
            <a:endParaRPr kumimoji="1" lang="ja-JP" altLang="en-US" sz="24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20220" y="3905859"/>
            <a:ext cx="2997882" cy="714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600" spc="-100" dirty="0" smtClean="0"/>
              <a:t>は、感染リスクの高い環境を</a:t>
            </a:r>
            <a:endParaRPr lang="en-US" altLang="ja-JP" sz="1600" spc="-100" dirty="0" smtClean="0"/>
          </a:p>
          <a:p>
            <a:pPr>
              <a:lnSpc>
                <a:spcPts val="1600"/>
              </a:lnSpc>
            </a:pPr>
            <a:r>
              <a:rPr lang="ja-JP" altLang="en-US" sz="1600" spc="-100" dirty="0" smtClean="0"/>
              <a:t>避け、少しでも症状が有る場</a:t>
            </a:r>
            <a:endParaRPr lang="en-US" altLang="ja-JP" sz="1600" spc="-100" dirty="0" smtClean="0"/>
          </a:p>
          <a:p>
            <a:pPr>
              <a:lnSpc>
                <a:spcPts val="1600"/>
              </a:lnSpc>
            </a:pPr>
            <a:r>
              <a:rPr lang="ja-JP" altLang="en-US" sz="1600" spc="-100" dirty="0" smtClean="0"/>
              <a:t>合、早めに検査を受診すること</a:t>
            </a:r>
            <a:endParaRPr lang="en-US" altLang="ja-JP" sz="1600" spc="-100" dirty="0" smtClean="0"/>
          </a:p>
        </p:txBody>
      </p:sp>
      <p:sp>
        <p:nvSpPr>
          <p:cNvPr id="4" name="右中かっこ 3"/>
          <p:cNvSpPr/>
          <p:nvPr/>
        </p:nvSpPr>
        <p:spPr>
          <a:xfrm>
            <a:off x="3110066" y="3859820"/>
            <a:ext cx="210154" cy="630293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18238" y="129688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資料３－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87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890921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 国の接触確認アプリ「ＣＯＣＯＡ」、大阪コロナ追跡システムの導入、 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業種別ガイドラインの見直しを前提に、必要な感染防止策が担保される場合は、別表のとおり緩和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3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適切な感染防止策が実施されていないイベントや、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リスクへの対応が整っていないイベントは、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ts val="23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開催自粛を要請することも検討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業種別ガイドラインの見直しを前提に、必要な感染防止策が担保される場合は、別表のとおり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3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438425"/>
              </p:ext>
            </p:extLst>
          </p:nvPr>
        </p:nvGraphicFramePr>
        <p:xfrm>
          <a:off x="98543" y="136436"/>
          <a:ext cx="11943332" cy="5814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89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2118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（同左）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5288097" y="607425"/>
            <a:ext cx="628586" cy="29325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別表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2490" y="2421744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異なるグループ間では座席を１席空け、同一グループ（５人以内に限る）内では座席間隔</a:t>
            </a:r>
            <a:r>
              <a:rPr lang="ja-JP" altLang="en-US" sz="1100" dirty="0" smtClean="0"/>
              <a:t>を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</a:t>
            </a:r>
            <a:r>
              <a:rPr lang="ja-JP" altLang="en-US" sz="1100" dirty="0" smtClean="0"/>
              <a:t>設けなく</a:t>
            </a:r>
            <a:r>
              <a:rPr lang="ja-JP" altLang="en-US" sz="1100" dirty="0"/>
              <a:t>ともよい。すなわち、収容率は</a:t>
            </a:r>
            <a:r>
              <a:rPr lang="en-US" altLang="ja-JP" sz="1100" dirty="0"/>
              <a:t>50</a:t>
            </a:r>
            <a:r>
              <a:rPr lang="ja-JP" altLang="en-US" sz="1100" dirty="0"/>
              <a:t>％を超える場合がある。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64" y="3040590"/>
            <a:ext cx="5863903" cy="2000093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41264" y="5118752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詳細：令和２年９月</a:t>
            </a:r>
            <a:r>
              <a:rPr lang="en-US" altLang="ja-JP" sz="1100" dirty="0" smtClean="0"/>
              <a:t>11</a:t>
            </a:r>
            <a:r>
              <a:rPr lang="ja-JP" altLang="en-US" sz="1100" dirty="0" smtClean="0"/>
              <a:t>日付</a:t>
            </a:r>
            <a:r>
              <a:rPr lang="ja-JP" altLang="en-US" sz="1100" dirty="0"/>
              <a:t>国事務連絡「</a:t>
            </a:r>
            <a:r>
              <a:rPr lang="en-US" altLang="ja-JP" sz="1100" dirty="0"/>
              <a:t>11</a:t>
            </a:r>
            <a:r>
              <a:rPr lang="ja-JP" altLang="en-US" sz="1100" dirty="0"/>
              <a:t>月末までの催物の開催制限等について」参照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487" y="927013"/>
            <a:ext cx="5772653" cy="152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061326"/>
              </p:ext>
            </p:extLst>
          </p:nvPr>
        </p:nvGraphicFramePr>
        <p:xfrm>
          <a:off x="94918" y="282479"/>
          <a:ext cx="11943332" cy="59959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15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12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11</a:t>
                      </a:r>
                      <a:r>
                        <a:rPr kumimoji="1" lang="ja-JP" altLang="en-US" sz="1600" b="1" dirty="0" smtClean="0"/>
                        <a:t>月</a:t>
                      </a:r>
                      <a:r>
                        <a:rPr kumimoji="1" lang="en-US" altLang="ja-JP" sz="1600" b="1" dirty="0" smtClean="0"/>
                        <a:t>28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３．業種別ガイドラインを遵守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４．国の接触確認アプリ「ＣＯＣＯＡ」、大阪コロナ追跡シス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テムの導入、又は名簿作成など追跡対策をとること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５．バー、クラブ、キャバクラ、ホストクラブ等、夜の街関連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施設の従業員に少しでも症状が有る場合は、検査受診を勧め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</a:t>
                      </a:r>
                      <a:r>
                        <a:rPr lang="ja-JP" altLang="en-US" sz="1600" b="0" dirty="0" err="1" smtClean="0"/>
                        <a:t>る</a:t>
                      </a:r>
                      <a:r>
                        <a:rPr lang="ja-JP" altLang="en-US" sz="1600" b="0" dirty="0" smtClean="0"/>
                        <a:t>こと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ミナミの臨時検査場における検査の継続実施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600" b="0" dirty="0" smtClean="0"/>
                        <a:t>（同左）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3412</TotalTime>
  <Words>1053</Words>
  <PresentationFormat>ワイド画面</PresentationFormat>
  <Paragraphs>166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2020-11-06T01:06:45Z</cp:lastPrinted>
  <dcterms:created xsi:type="dcterms:W3CDTF">2020-05-20T11:17:35Z</dcterms:created>
  <dcterms:modified xsi:type="dcterms:W3CDTF">2020-11-11T04:56:02Z</dcterms:modified>
</cp:coreProperties>
</file>